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2" r:id="rId2"/>
    <p:sldId id="547" r:id="rId3"/>
    <p:sldId id="569" r:id="rId4"/>
    <p:sldId id="550" r:id="rId5"/>
    <p:sldId id="551" r:id="rId6"/>
    <p:sldId id="552" r:id="rId7"/>
    <p:sldId id="570" r:id="rId8"/>
    <p:sldId id="553" r:id="rId9"/>
    <p:sldId id="57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245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AB0C3E-37EB-486C-B7BC-75BCB6344EAE}" type="datetimeFigureOut">
              <a:rPr lang="es-CL" smtClean="0"/>
              <a:t>09-04-2025</a:t>
            </a:fld>
            <a:endParaRPr lang="es-CL" dirty="0"/>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L"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0F3EAC-B28E-40C5-B6A6-CA88BD8E010A}" type="slidenum">
              <a:rPr lang="es-CL" smtClean="0"/>
              <a:t>‹Nº›</a:t>
            </a:fld>
            <a:endParaRPr lang="es-CL" dirty="0"/>
          </a:p>
        </p:txBody>
      </p:sp>
    </p:spTree>
    <p:extLst>
      <p:ext uri="{BB962C8B-B14F-4D97-AF65-F5344CB8AC3E}">
        <p14:creationId xmlns:p14="http://schemas.microsoft.com/office/powerpoint/2010/main" val="1848078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918711"/>
            <a:ext cx="9144000" cy="1143000"/>
          </a:xfrm>
        </p:spPr>
        <p:txBody>
          <a:bodyPr/>
          <a:lstStyle>
            <a:lvl1pPr>
              <a:defRPr>
                <a:solidFill>
                  <a:schemeClr val="tx2"/>
                </a:solidFill>
              </a:defRPr>
            </a:lvl1pPr>
          </a:lstStyle>
          <a:p>
            <a:r>
              <a:rPr lang="es-CL" noProof="0" dirty="0" err="1"/>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title</a:t>
            </a:r>
            <a:r>
              <a:rPr lang="es-CL" noProof="0" dirty="0"/>
              <a:t> </a:t>
            </a:r>
            <a:r>
              <a:rPr lang="es-CL" noProof="0" dirty="0" err="1"/>
              <a:t>style</a:t>
            </a:r>
            <a:endParaRPr lang="es-CL" noProof="0" dirty="0"/>
          </a:p>
        </p:txBody>
      </p:sp>
      <p:sp>
        <p:nvSpPr>
          <p:cNvPr id="3" name="Content Placeholder 2"/>
          <p:cNvSpPr>
            <a:spLocks noGrp="1"/>
          </p:cNvSpPr>
          <p:nvPr>
            <p:ph idx="1" hasCustomPrompt="1"/>
          </p:nvPr>
        </p:nvSpPr>
        <p:spPr>
          <a:xfrm>
            <a:off x="457200" y="3429000"/>
            <a:ext cx="8229600" cy="2697163"/>
          </a:xfrm>
        </p:spPr>
        <p:txBody>
          <a:bodyPr/>
          <a:lstStyle>
            <a:lvl1pPr algn="just">
              <a:defRPr>
                <a:solidFill>
                  <a:schemeClr val="tx2"/>
                </a:solidFill>
              </a:defRPr>
            </a:lvl1pPr>
            <a:lvl2pPr algn="just">
              <a:defRPr>
                <a:solidFill>
                  <a:schemeClr val="tx2"/>
                </a:solidFill>
              </a:defRPr>
            </a:lvl2pPr>
            <a:lvl3pPr algn="just">
              <a:defRPr>
                <a:solidFill>
                  <a:schemeClr val="tx2"/>
                </a:solidFill>
              </a:defRPr>
            </a:lvl3pPr>
            <a:lvl4pPr algn="just">
              <a:defRPr>
                <a:solidFill>
                  <a:schemeClr val="tx2"/>
                </a:solidFill>
              </a:defRPr>
            </a:lvl4pPr>
            <a:lvl5pPr algn="just">
              <a:defRPr>
                <a:solidFill>
                  <a:schemeClr val="tx2"/>
                </a:solidFill>
              </a:defRPr>
            </a:lvl5pPr>
          </a:lstStyle>
          <a:p>
            <a:pPr lvl="0"/>
            <a:r>
              <a:rPr lang="es-CL" noProof="0" dirty="0" err="1"/>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text</a:t>
            </a:r>
            <a:r>
              <a:rPr lang="es-CL" noProof="0" dirty="0"/>
              <a:t> </a:t>
            </a:r>
            <a:r>
              <a:rPr lang="es-CL" noProof="0" dirty="0" err="1"/>
              <a:t>styles</a:t>
            </a:r>
            <a:endParaRPr lang="es-CL" noProof="0" dirty="0"/>
          </a:p>
          <a:p>
            <a:pPr lvl="1"/>
            <a:r>
              <a:rPr lang="es-CL" noProof="0" dirty="0" err="1"/>
              <a:t>Second</a:t>
            </a:r>
            <a:r>
              <a:rPr lang="es-CL" noProof="0" dirty="0"/>
              <a:t> </a:t>
            </a:r>
            <a:r>
              <a:rPr lang="es-CL" noProof="0" dirty="0" err="1"/>
              <a:t>level</a:t>
            </a:r>
            <a:endParaRPr lang="es-CL" noProof="0" dirty="0"/>
          </a:p>
          <a:p>
            <a:pPr lvl="2"/>
            <a:r>
              <a:rPr lang="es-CL" noProof="0" dirty="0" err="1"/>
              <a:t>Third</a:t>
            </a:r>
            <a:r>
              <a:rPr lang="es-CL" noProof="0" dirty="0"/>
              <a:t> </a:t>
            </a:r>
            <a:r>
              <a:rPr lang="es-CL" noProof="0" dirty="0" err="1"/>
              <a:t>level</a:t>
            </a:r>
            <a:endParaRPr lang="es-CL" noProof="0" dirty="0"/>
          </a:p>
          <a:p>
            <a:pPr lvl="3"/>
            <a:r>
              <a:rPr lang="es-CL" noProof="0" dirty="0" err="1"/>
              <a:t>Fourth</a:t>
            </a:r>
            <a:r>
              <a:rPr lang="es-CL" noProof="0" dirty="0"/>
              <a:t> </a:t>
            </a:r>
            <a:r>
              <a:rPr lang="es-CL" noProof="0" dirty="0" err="1"/>
              <a:t>level</a:t>
            </a:r>
            <a:endParaRPr lang="es-CL" noProof="0" dirty="0"/>
          </a:p>
          <a:p>
            <a:pPr lvl="4"/>
            <a:r>
              <a:rPr lang="es-CL" noProof="0" dirty="0" err="1"/>
              <a:t>Fifth</a:t>
            </a:r>
            <a:r>
              <a:rPr lang="es-CL" noProof="0" dirty="0"/>
              <a:t> </a:t>
            </a:r>
            <a:r>
              <a:rPr lang="es-CL" noProof="0" dirty="0" err="1"/>
              <a:t>level</a:t>
            </a:r>
            <a:endParaRPr lang="es-CL" noProof="0" dirty="0"/>
          </a:p>
        </p:txBody>
      </p:sp>
      <p:sp>
        <p:nvSpPr>
          <p:cNvPr id="4" name="Date Placeholder 3"/>
          <p:cNvSpPr>
            <a:spLocks noGrp="1"/>
          </p:cNvSpPr>
          <p:nvPr>
            <p:ph type="dt" sz="half" idx="10"/>
          </p:nvPr>
        </p:nvSpPr>
        <p:spPr/>
        <p:txBody>
          <a:bodyPr/>
          <a:lstStyle/>
          <a:p>
            <a:fld id="{5BCAD085-E8A6-8845-BD4E-CB4CCA059FC4}" type="datetimeFigureOut">
              <a:rPr lang="es-CL" noProof="0" smtClean="0"/>
              <a:t>09-04-2025</a:t>
            </a:fld>
            <a:endParaRPr lang="es-CL" noProof="0" dirty="0"/>
          </a:p>
        </p:txBody>
      </p:sp>
      <p:sp>
        <p:nvSpPr>
          <p:cNvPr id="5" name="Footer Placeholder 4"/>
          <p:cNvSpPr>
            <a:spLocks noGrp="1"/>
          </p:cNvSpPr>
          <p:nvPr>
            <p:ph type="ftr" sz="quarter" idx="11"/>
          </p:nvPr>
        </p:nvSpPr>
        <p:spPr/>
        <p:txBody>
          <a:bodyPr/>
          <a:lstStyle/>
          <a:p>
            <a:endParaRPr lang="es-CL" noProof="0" dirty="0"/>
          </a:p>
        </p:txBody>
      </p:sp>
      <p:sp>
        <p:nvSpPr>
          <p:cNvPr id="6" name="Slide Number Placeholder 5"/>
          <p:cNvSpPr>
            <a:spLocks noGrp="1"/>
          </p:cNvSpPr>
          <p:nvPr>
            <p:ph type="sldNum" sz="quarter" idx="12"/>
          </p:nvPr>
        </p:nvSpPr>
        <p:spPr/>
        <p:txBody>
          <a:bodyPr/>
          <a:lstStyle/>
          <a:p>
            <a:fld id="{C1FF6DA9-008F-8B48-92A6-B652298478BF}" type="slidenum">
              <a:rPr lang="es-CL" noProof="0" smtClean="0"/>
              <a:t>‹Nº›</a:t>
            </a:fld>
            <a:endParaRPr lang="es-CL" noProof="0" dirty="0"/>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all"/>
            </a:lvl1pPr>
          </a:lstStyle>
          <a:p>
            <a:r>
              <a:rPr lang="es-CL" noProof="0"/>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title</a:t>
            </a:r>
            <a:r>
              <a:rPr lang="es-CL" noProof="0" dirty="0"/>
              <a:t> </a:t>
            </a:r>
            <a:r>
              <a:rPr lang="es-CL" noProof="0" dirty="0" err="1"/>
              <a:t>style</a:t>
            </a:r>
            <a:endParaRPr lang="es-CL" noProof="0" dirty="0"/>
          </a:p>
        </p:txBody>
      </p:sp>
      <p:sp>
        <p:nvSpPr>
          <p:cNvPr id="3" name="Text Placehold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CL" noProof="0"/>
              <a:t>Click</a:t>
            </a:r>
            <a:r>
              <a:rPr lang="es-CL" noProof="0" dirty="0"/>
              <a:t> </a:t>
            </a:r>
            <a:r>
              <a:rPr lang="es-CL" noProof="0" dirty="0" err="1"/>
              <a:t>to</a:t>
            </a:r>
            <a:r>
              <a:rPr lang="es-CL" noProof="0" dirty="0"/>
              <a:t> </a:t>
            </a:r>
            <a:r>
              <a:rPr lang="es-CL" noProof="0" dirty="0" err="1"/>
              <a:t>edit</a:t>
            </a:r>
            <a:r>
              <a:rPr lang="es-CL" noProof="0" dirty="0"/>
              <a:t> Master </a:t>
            </a:r>
            <a:r>
              <a:rPr lang="es-CL" noProof="0" dirty="0" err="1"/>
              <a:t>text</a:t>
            </a:r>
            <a:r>
              <a:rPr lang="es-CL" noProof="0" dirty="0"/>
              <a:t> </a:t>
            </a:r>
            <a:r>
              <a:rPr lang="es-CL" noProof="0" dirty="0" err="1"/>
              <a:t>styles</a:t>
            </a:r>
            <a:endParaRPr lang="es-CL" noProof="0" dirty="0"/>
          </a:p>
        </p:txBody>
      </p:sp>
      <p:sp>
        <p:nvSpPr>
          <p:cNvPr id="4" name="Date Placeholder 3"/>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dirty="0"/>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t="-2000" r="-1000" b="7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4/9/2025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dirty="0"/>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p:cNvSpPr txBox="1"/>
          <p:nvPr/>
        </p:nvSpPr>
        <p:spPr>
          <a:xfrm>
            <a:off x="1133242" y="2193043"/>
            <a:ext cx="6684455" cy="3796519"/>
          </a:xfrm>
          <a:prstGeom prst="rect">
            <a:avLst/>
          </a:prstGeom>
        </p:spPr>
        <p:txBody>
          <a:bodyPr lIns="25400" tIns="25400" rIns="25400" bIns="25400" rtlCol="0" anchor="ctr"/>
          <a:lstStyle/>
          <a:p>
            <a:pPr algn="ctr">
              <a:lnSpc>
                <a:spcPts val="1330"/>
              </a:lnSpc>
              <a:spcBef>
                <a:spcPct val="0"/>
              </a:spcBef>
            </a:pPr>
            <a:endParaRPr lang="es-CL" sz="900" noProof="0" dirty="0"/>
          </a:p>
        </p:txBody>
      </p:sp>
      <p:sp>
        <p:nvSpPr>
          <p:cNvPr id="17" name="TextBox 17"/>
          <p:cNvSpPr txBox="1"/>
          <p:nvPr/>
        </p:nvSpPr>
        <p:spPr>
          <a:xfrm>
            <a:off x="1401274" y="3440485"/>
            <a:ext cx="6570571" cy="792525"/>
          </a:xfrm>
          <a:prstGeom prst="rect">
            <a:avLst/>
          </a:prstGeom>
        </p:spPr>
        <p:txBody>
          <a:bodyPr wrap="square" lIns="0" tIns="0" rIns="0" bIns="0" rtlCol="0" anchor="t">
            <a:spAutoFit/>
          </a:bodyPr>
          <a:lstStyle/>
          <a:p>
            <a:pPr algn="ctr"/>
            <a:r>
              <a:rPr lang="es-CL" sz="5150" b="1" noProof="0" dirty="0">
                <a:solidFill>
                  <a:srgbClr val="002060"/>
                </a:solidFill>
                <a:latin typeface="Arial" panose="020B0604020202020204" pitchFamily="34" charset="0"/>
                <a:ea typeface="Etna Sans Serif"/>
                <a:cs typeface="Arial" panose="020B0604020202020204" pitchFamily="34" charset="0"/>
                <a:sym typeface="Etna Sans Serif"/>
              </a:rPr>
              <a:t>GESTIÓN DE DATOS</a:t>
            </a:r>
          </a:p>
        </p:txBody>
      </p:sp>
      <p:grpSp>
        <p:nvGrpSpPr>
          <p:cNvPr id="21" name="Group 21"/>
          <p:cNvGrpSpPr/>
          <p:nvPr/>
        </p:nvGrpSpPr>
        <p:grpSpPr>
          <a:xfrm>
            <a:off x="8125993" y="5413018"/>
            <a:ext cx="127805" cy="73383"/>
            <a:chOff x="0" y="0"/>
            <a:chExt cx="67321" cy="38654"/>
          </a:xfrm>
        </p:grpSpPr>
        <p:sp>
          <p:nvSpPr>
            <p:cNvPr id="22" name="Freeform 22"/>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3" name="TextBox 23"/>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24" name="Group 24"/>
          <p:cNvGrpSpPr/>
          <p:nvPr/>
        </p:nvGrpSpPr>
        <p:grpSpPr>
          <a:xfrm>
            <a:off x="7936275" y="5413018"/>
            <a:ext cx="127805" cy="73383"/>
            <a:chOff x="0" y="0"/>
            <a:chExt cx="67321" cy="38654"/>
          </a:xfrm>
        </p:grpSpPr>
        <p:sp>
          <p:nvSpPr>
            <p:cNvPr id="25" name="Freeform 25"/>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26" name="TextBox 26"/>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0" name="Group 30"/>
          <p:cNvGrpSpPr/>
          <p:nvPr/>
        </p:nvGrpSpPr>
        <p:grpSpPr>
          <a:xfrm>
            <a:off x="8313919" y="5413018"/>
            <a:ext cx="127805" cy="73383"/>
            <a:chOff x="0" y="0"/>
            <a:chExt cx="67321" cy="38654"/>
          </a:xfrm>
        </p:grpSpPr>
        <p:sp>
          <p:nvSpPr>
            <p:cNvPr id="31" name="Freeform 31"/>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2" name="TextBox 32"/>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6" name="Group 36"/>
          <p:cNvGrpSpPr/>
          <p:nvPr/>
        </p:nvGrpSpPr>
        <p:grpSpPr>
          <a:xfrm>
            <a:off x="8125993" y="5280773"/>
            <a:ext cx="127805" cy="73383"/>
            <a:chOff x="0" y="0"/>
            <a:chExt cx="67321" cy="38654"/>
          </a:xfrm>
        </p:grpSpPr>
        <p:sp>
          <p:nvSpPr>
            <p:cNvPr id="37" name="Freeform 37"/>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38" name="TextBox 38"/>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39" name="Group 39"/>
          <p:cNvGrpSpPr/>
          <p:nvPr/>
        </p:nvGrpSpPr>
        <p:grpSpPr>
          <a:xfrm>
            <a:off x="7936275" y="5280773"/>
            <a:ext cx="127805" cy="73383"/>
            <a:chOff x="0" y="0"/>
            <a:chExt cx="67321" cy="38654"/>
          </a:xfrm>
        </p:grpSpPr>
        <p:sp>
          <p:nvSpPr>
            <p:cNvPr id="40" name="Freeform 40"/>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1" name="TextBox 41"/>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45" name="Group 45"/>
          <p:cNvGrpSpPr/>
          <p:nvPr/>
        </p:nvGrpSpPr>
        <p:grpSpPr>
          <a:xfrm>
            <a:off x="8313919" y="5280773"/>
            <a:ext cx="127805" cy="73383"/>
            <a:chOff x="0" y="0"/>
            <a:chExt cx="67321" cy="38654"/>
          </a:xfrm>
        </p:grpSpPr>
        <p:sp>
          <p:nvSpPr>
            <p:cNvPr id="46" name="Freeform 46"/>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47" name="TextBox 47"/>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54" name="Group 54"/>
          <p:cNvGrpSpPr/>
          <p:nvPr/>
        </p:nvGrpSpPr>
        <p:grpSpPr>
          <a:xfrm>
            <a:off x="8501845" y="5413018"/>
            <a:ext cx="127805" cy="73383"/>
            <a:chOff x="0" y="0"/>
            <a:chExt cx="67321" cy="38654"/>
          </a:xfrm>
        </p:grpSpPr>
        <p:sp>
          <p:nvSpPr>
            <p:cNvPr id="55" name="Freeform 55"/>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56" name="TextBox 56"/>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grpSp>
        <p:nvGrpSpPr>
          <p:cNvPr id="63" name="Group 63"/>
          <p:cNvGrpSpPr/>
          <p:nvPr/>
        </p:nvGrpSpPr>
        <p:grpSpPr>
          <a:xfrm>
            <a:off x="8501845" y="5280773"/>
            <a:ext cx="127805" cy="73383"/>
            <a:chOff x="0" y="0"/>
            <a:chExt cx="67321" cy="38654"/>
          </a:xfrm>
        </p:grpSpPr>
        <p:sp>
          <p:nvSpPr>
            <p:cNvPr id="64" name="Freeform 64"/>
            <p:cNvSpPr/>
            <p:nvPr/>
          </p:nvSpPr>
          <p:spPr>
            <a:xfrm>
              <a:off x="0" y="0"/>
              <a:ext cx="67321" cy="38654"/>
            </a:xfrm>
            <a:custGeom>
              <a:avLst/>
              <a:gdLst/>
              <a:ahLst/>
              <a:cxnLst/>
              <a:rect l="l" t="t" r="r" b="b"/>
              <a:pathLst>
                <a:path w="67321" h="38654">
                  <a:moveTo>
                    <a:pt x="0" y="0"/>
                  </a:moveTo>
                  <a:lnTo>
                    <a:pt x="67321" y="0"/>
                  </a:lnTo>
                  <a:lnTo>
                    <a:pt x="67321" y="38654"/>
                  </a:lnTo>
                  <a:lnTo>
                    <a:pt x="0" y="38654"/>
                  </a:lnTo>
                  <a:close/>
                </a:path>
              </a:pathLst>
            </a:custGeom>
            <a:solidFill>
              <a:srgbClr val="FFFFFF"/>
            </a:solidFill>
          </p:spPr>
          <p:txBody>
            <a:bodyPr/>
            <a:lstStyle/>
            <a:p>
              <a:endParaRPr lang="es-CL" sz="900" noProof="0" dirty="0"/>
            </a:p>
          </p:txBody>
        </p:sp>
        <p:sp>
          <p:nvSpPr>
            <p:cNvPr id="65" name="TextBox 65"/>
            <p:cNvSpPr txBox="1"/>
            <p:nvPr/>
          </p:nvSpPr>
          <p:spPr>
            <a:xfrm>
              <a:off x="0" y="-38100"/>
              <a:ext cx="67321" cy="76754"/>
            </a:xfrm>
            <a:prstGeom prst="rect">
              <a:avLst/>
            </a:prstGeom>
          </p:spPr>
          <p:txBody>
            <a:bodyPr lIns="25400" tIns="25400" rIns="25400" bIns="25400" rtlCol="0" anchor="ctr"/>
            <a:lstStyle/>
            <a:p>
              <a:pPr algn="ctr">
                <a:lnSpc>
                  <a:spcPts val="1330"/>
                </a:lnSpc>
              </a:pPr>
              <a:endParaRPr lang="es-CL" sz="900" noProof="0" dirty="0"/>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6F16C-F938-D12A-9CEE-7EF420C4E0FE}"/>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91BD64DE-3B9B-2D2A-CAE6-57E105831156}"/>
              </a:ext>
            </a:extLst>
          </p:cNvPr>
          <p:cNvSpPr txBox="1"/>
          <p:nvPr/>
        </p:nvSpPr>
        <p:spPr>
          <a:xfrm>
            <a:off x="2303091" y="1843502"/>
            <a:ext cx="4537818" cy="680251"/>
          </a:xfrm>
          <a:prstGeom prst="rect">
            <a:avLst/>
          </a:prstGeom>
          <a:noFill/>
        </p:spPr>
        <p:txBody>
          <a:bodyPr wrap="square" rtlCol="0">
            <a:spAutoFit/>
          </a:bodyPr>
          <a:lstStyle/>
          <a:p>
            <a:pPr algn="just">
              <a:lnSpc>
                <a:spcPct val="107000"/>
              </a:lnSpc>
              <a:spcBef>
                <a:spcPts val="600"/>
              </a:spcBef>
              <a:spcAft>
                <a:spcPts val="300"/>
              </a:spcAft>
            </a:pPr>
            <a:r>
              <a:rPr lang="es-CL" sz="3850" noProof="0" dirty="0">
                <a:solidFill>
                  <a:srgbClr val="120280"/>
                </a:solidFill>
                <a:latin typeface="Etna Sans Serif"/>
              </a:rPr>
              <a:t>Validación de datos</a:t>
            </a:r>
          </a:p>
        </p:txBody>
      </p:sp>
      <p:sp>
        <p:nvSpPr>
          <p:cNvPr id="4" name="CuadroTexto 3">
            <a:extLst>
              <a:ext uri="{FF2B5EF4-FFF2-40B4-BE49-F238E27FC236}">
                <a16:creationId xmlns:a16="http://schemas.microsoft.com/office/drawing/2014/main" id="{C1C86C3A-416D-5138-DE3C-2DC9D117E6FA}"/>
              </a:ext>
            </a:extLst>
          </p:cNvPr>
          <p:cNvSpPr txBox="1"/>
          <p:nvPr/>
        </p:nvSpPr>
        <p:spPr>
          <a:xfrm>
            <a:off x="530942" y="2812365"/>
            <a:ext cx="8236540" cy="2618666"/>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La validación de datos en Excel es una herramienta que permite controlar y restringir el tipo de información que los usuarios pueden ingresar en una celda o rango de celdas. Ayuda a evitar errores y mejorar la integridad de los datos.</a:t>
            </a:r>
          </a:p>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La función de validación de datos en Excel permite controlar y restringir el tipo de información que los usuarios pueden ingresar en una celda. Esto ayuda a estandarizar los registros, evitando errores y asegurando la coherencia de los datos.</a:t>
            </a:r>
          </a:p>
        </p:txBody>
      </p:sp>
    </p:spTree>
    <p:extLst>
      <p:ext uri="{BB962C8B-B14F-4D97-AF65-F5344CB8AC3E}">
        <p14:creationId xmlns:p14="http://schemas.microsoft.com/office/powerpoint/2010/main" val="2344484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CA35592E-3EDB-3E04-2CC7-C2598B3EE9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6422" y="4294900"/>
            <a:ext cx="1217409" cy="469572"/>
          </a:xfrm>
          <a:prstGeom prst="rect">
            <a:avLst/>
          </a:prstGeom>
        </p:spPr>
      </p:pic>
      <p:pic>
        <p:nvPicPr>
          <p:cNvPr id="5" name="Imagen 4">
            <a:extLst>
              <a:ext uri="{FF2B5EF4-FFF2-40B4-BE49-F238E27FC236}">
                <a16:creationId xmlns:a16="http://schemas.microsoft.com/office/drawing/2014/main" id="{85F5E911-5C2A-4F2E-EA20-DE0A63757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6422" y="4766086"/>
            <a:ext cx="5011156" cy="1391989"/>
          </a:xfrm>
          <a:prstGeom prst="rect">
            <a:avLst/>
          </a:prstGeom>
        </p:spPr>
      </p:pic>
      <p:sp>
        <p:nvSpPr>
          <p:cNvPr id="4" name="CuadroTexto 3">
            <a:extLst>
              <a:ext uri="{FF2B5EF4-FFF2-40B4-BE49-F238E27FC236}">
                <a16:creationId xmlns:a16="http://schemas.microsoft.com/office/drawing/2014/main" id="{DA2BCCC9-C25B-37E6-CE5E-DE7D85DCBA4E}"/>
              </a:ext>
            </a:extLst>
          </p:cNvPr>
          <p:cNvSpPr txBox="1"/>
          <p:nvPr/>
        </p:nvSpPr>
        <p:spPr>
          <a:xfrm>
            <a:off x="422237" y="1914595"/>
            <a:ext cx="8299525" cy="1631216"/>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Al establecer reglas claras para la entrada de datos, se facilita la organización y análisis de la información, especialmente en bases de datos extensas. Sin validaciones, los registros pueden volverse inconsistentes, dificultando la generación de informes y análisis estadísticos precisos</a:t>
            </a:r>
          </a:p>
        </p:txBody>
      </p:sp>
    </p:spTree>
    <p:extLst>
      <p:ext uri="{BB962C8B-B14F-4D97-AF65-F5344CB8AC3E}">
        <p14:creationId xmlns:p14="http://schemas.microsoft.com/office/powerpoint/2010/main" val="123156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0B461-9D66-67AD-2A74-60741E4CBF5C}"/>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E68C98B7-89F2-F43E-0853-3374C9B333AB}"/>
              </a:ext>
            </a:extLst>
          </p:cNvPr>
          <p:cNvSpPr txBox="1"/>
          <p:nvPr/>
        </p:nvSpPr>
        <p:spPr>
          <a:xfrm>
            <a:off x="1690860" y="1758442"/>
            <a:ext cx="5269338" cy="550472"/>
          </a:xfrm>
          <a:prstGeom prst="rect">
            <a:avLst/>
          </a:prstGeom>
          <a:noFill/>
        </p:spPr>
        <p:txBody>
          <a:bodyPr wrap="square" rtlCol="0">
            <a:spAutoFit/>
          </a:bodyPr>
          <a:lstStyle/>
          <a:p>
            <a:pPr algn="just">
              <a:lnSpc>
                <a:spcPct val="107000"/>
              </a:lnSpc>
              <a:spcBef>
                <a:spcPts val="600"/>
              </a:spcBef>
              <a:spcAft>
                <a:spcPts val="300"/>
              </a:spcAft>
            </a:pPr>
            <a:r>
              <a:rPr lang="es-CL" sz="3000" noProof="0" dirty="0">
                <a:solidFill>
                  <a:srgbClr val="120280"/>
                </a:solidFill>
                <a:latin typeface="Arial" panose="020B0604020202020204" pitchFamily="34" charset="0"/>
                <a:cs typeface="Arial" panose="020B0604020202020204" pitchFamily="34" charset="0"/>
              </a:rPr>
              <a:t>Protección de hojas en </a:t>
            </a:r>
            <a:r>
              <a:rPr lang="es-CL" sz="3000" noProof="0" dirty="0" err="1">
                <a:solidFill>
                  <a:srgbClr val="120280"/>
                </a:solidFill>
                <a:latin typeface="Arial" panose="020B0604020202020204" pitchFamily="34" charset="0"/>
                <a:cs typeface="Arial" panose="020B0604020202020204" pitchFamily="34" charset="0"/>
              </a:rPr>
              <a:t>excel</a:t>
            </a:r>
            <a:endParaRPr lang="es-CL" sz="3000" noProof="0" dirty="0">
              <a:solidFill>
                <a:srgbClr val="120280"/>
              </a:solidFill>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A5767A0C-0A9E-0467-32C0-3C981F14E73B}"/>
              </a:ext>
            </a:extLst>
          </p:cNvPr>
          <p:cNvSpPr txBox="1"/>
          <p:nvPr/>
        </p:nvSpPr>
        <p:spPr>
          <a:xfrm>
            <a:off x="377472" y="2483278"/>
            <a:ext cx="8389055" cy="1631216"/>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Para proteger una hoja de Excel, se debe utilizar el comando "Proteger hoja", ubicado en la ficha "Revisar" dentro del grupo "Cambios". Este comando protege el contenido de las celdas bloqueadas y permite restringir diversas acciones dentro de la hoja, como editar celdas, trasladar datos o modificar formatos.</a:t>
            </a:r>
          </a:p>
        </p:txBody>
      </p:sp>
      <p:pic>
        <p:nvPicPr>
          <p:cNvPr id="7" name="Imagen 6">
            <a:extLst>
              <a:ext uri="{FF2B5EF4-FFF2-40B4-BE49-F238E27FC236}">
                <a16:creationId xmlns:a16="http://schemas.microsoft.com/office/drawing/2014/main" id="{DF9815D9-F17A-63AC-B75A-B990679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0897" y="4476422"/>
            <a:ext cx="5815690" cy="1816802"/>
          </a:xfrm>
          <a:prstGeom prst="rect">
            <a:avLst/>
          </a:prstGeom>
        </p:spPr>
      </p:pic>
      <p:pic>
        <p:nvPicPr>
          <p:cNvPr id="8" name="Imagen 7">
            <a:extLst>
              <a:ext uri="{FF2B5EF4-FFF2-40B4-BE49-F238E27FC236}">
                <a16:creationId xmlns:a16="http://schemas.microsoft.com/office/drawing/2014/main" id="{CBFE2944-4AC1-FB73-3129-C65DBB8FD3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7555" y="4397952"/>
            <a:ext cx="951762" cy="411957"/>
          </a:xfrm>
          <a:prstGeom prst="rect">
            <a:avLst/>
          </a:prstGeom>
        </p:spPr>
      </p:pic>
    </p:spTree>
    <p:extLst>
      <p:ext uri="{BB962C8B-B14F-4D97-AF65-F5344CB8AC3E}">
        <p14:creationId xmlns:p14="http://schemas.microsoft.com/office/powerpoint/2010/main" val="109234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900F1-B6BF-72FD-FDA3-B781049D0459}"/>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35308EA3-0C71-583D-174A-264C33C1C4EA}"/>
              </a:ext>
            </a:extLst>
          </p:cNvPr>
          <p:cNvSpPr txBox="1"/>
          <p:nvPr/>
        </p:nvSpPr>
        <p:spPr>
          <a:xfrm>
            <a:off x="1942709" y="1843404"/>
            <a:ext cx="5258581" cy="550472"/>
          </a:xfrm>
          <a:prstGeom prst="rect">
            <a:avLst/>
          </a:prstGeom>
          <a:noFill/>
        </p:spPr>
        <p:txBody>
          <a:bodyPr wrap="square" rtlCol="0">
            <a:spAutoFit/>
          </a:bodyPr>
          <a:lstStyle/>
          <a:p>
            <a:pPr algn="just">
              <a:lnSpc>
                <a:spcPct val="107000"/>
              </a:lnSpc>
              <a:spcBef>
                <a:spcPts val="600"/>
              </a:spcBef>
              <a:spcAft>
                <a:spcPts val="300"/>
              </a:spcAft>
            </a:pPr>
            <a:r>
              <a:rPr lang="es-CL" sz="3000" noProof="0" dirty="0">
                <a:solidFill>
                  <a:srgbClr val="120280"/>
                </a:solidFill>
                <a:latin typeface="Etna Sans Serif"/>
              </a:rPr>
              <a:t>Protección de libros en </a:t>
            </a:r>
            <a:r>
              <a:rPr lang="es-CL" sz="3000" noProof="0" dirty="0" err="1">
                <a:solidFill>
                  <a:srgbClr val="120280"/>
                </a:solidFill>
                <a:latin typeface="Etna Sans Serif"/>
              </a:rPr>
              <a:t>excel</a:t>
            </a:r>
            <a:endParaRPr lang="es-CL" sz="3000" noProof="0" dirty="0">
              <a:solidFill>
                <a:srgbClr val="120280"/>
              </a:solidFill>
              <a:latin typeface="Etna Sans Serif"/>
            </a:endParaRPr>
          </a:p>
        </p:txBody>
      </p:sp>
      <p:sp>
        <p:nvSpPr>
          <p:cNvPr id="4" name="CuadroTexto 3">
            <a:extLst>
              <a:ext uri="{FF2B5EF4-FFF2-40B4-BE49-F238E27FC236}">
                <a16:creationId xmlns:a16="http://schemas.microsoft.com/office/drawing/2014/main" id="{FBC4D9B0-9110-C7FF-E564-25F28FBAD585}"/>
              </a:ext>
            </a:extLst>
          </p:cNvPr>
          <p:cNvSpPr txBox="1"/>
          <p:nvPr/>
        </p:nvSpPr>
        <p:spPr>
          <a:xfrm>
            <a:off x="722671" y="2523209"/>
            <a:ext cx="7849829" cy="727059"/>
          </a:xfrm>
          <a:prstGeom prst="rect">
            <a:avLst/>
          </a:prstGeom>
          <a:noFill/>
        </p:spPr>
        <p:txBody>
          <a:bodyPr wrap="square">
            <a:spAutoFit/>
          </a:bodyPr>
          <a:lstStyle/>
          <a:p>
            <a:pPr algn="just">
              <a:lnSpc>
                <a:spcPct val="107000"/>
              </a:lnSpc>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Restringe cambios en la estructura del archivo, evitando agregar, eliminar, mover o renombrar hojas</a:t>
            </a:r>
          </a:p>
        </p:txBody>
      </p:sp>
      <p:pic>
        <p:nvPicPr>
          <p:cNvPr id="7" name="Imagen 6">
            <a:extLst>
              <a:ext uri="{FF2B5EF4-FFF2-40B4-BE49-F238E27FC236}">
                <a16:creationId xmlns:a16="http://schemas.microsoft.com/office/drawing/2014/main" id="{9F697F05-9270-5621-CD38-F5A569746C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035" y="4503088"/>
            <a:ext cx="4850241" cy="1678284"/>
          </a:xfrm>
          <a:prstGeom prst="rect">
            <a:avLst/>
          </a:prstGeom>
        </p:spPr>
      </p:pic>
      <p:pic>
        <p:nvPicPr>
          <p:cNvPr id="8" name="Imagen 7">
            <a:extLst>
              <a:ext uri="{FF2B5EF4-FFF2-40B4-BE49-F238E27FC236}">
                <a16:creationId xmlns:a16="http://schemas.microsoft.com/office/drawing/2014/main" id="{4C6878FC-05B2-AC2F-488A-62DB848C5A3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2671" y="4091131"/>
            <a:ext cx="951762" cy="411957"/>
          </a:xfrm>
          <a:prstGeom prst="rect">
            <a:avLst/>
          </a:prstGeom>
        </p:spPr>
      </p:pic>
      <p:pic>
        <p:nvPicPr>
          <p:cNvPr id="3" name="Imagen 2" descr="Interfaz de usuario gráfica, Texto, Aplicación&#10;&#10;El contenido generado por IA puede ser incorrecto.">
            <a:extLst>
              <a:ext uri="{FF2B5EF4-FFF2-40B4-BE49-F238E27FC236}">
                <a16:creationId xmlns:a16="http://schemas.microsoft.com/office/drawing/2014/main" id="{A3323E0D-C459-C135-9F63-B406C1E0103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47686" y="4432151"/>
            <a:ext cx="3254533" cy="2114813"/>
          </a:xfrm>
          <a:prstGeom prst="rect">
            <a:avLst/>
          </a:prstGeom>
        </p:spPr>
      </p:pic>
    </p:spTree>
    <p:extLst>
      <p:ext uri="{BB962C8B-B14F-4D97-AF65-F5344CB8AC3E}">
        <p14:creationId xmlns:p14="http://schemas.microsoft.com/office/powerpoint/2010/main" val="2508190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138C94-81FE-37F9-E4ED-6E9A851B89DC}"/>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5EBA2AFF-BFE4-6C92-A831-A314AAE23143}"/>
              </a:ext>
            </a:extLst>
          </p:cNvPr>
          <p:cNvSpPr txBox="1"/>
          <p:nvPr/>
        </p:nvSpPr>
        <p:spPr>
          <a:xfrm>
            <a:off x="2927990" y="1928966"/>
            <a:ext cx="2762806" cy="550472"/>
          </a:xfrm>
          <a:prstGeom prst="rect">
            <a:avLst/>
          </a:prstGeom>
          <a:noFill/>
        </p:spPr>
        <p:txBody>
          <a:bodyPr wrap="square" rtlCol="0">
            <a:spAutoFit/>
          </a:bodyPr>
          <a:lstStyle/>
          <a:p>
            <a:pPr algn="just">
              <a:lnSpc>
                <a:spcPct val="107000"/>
              </a:lnSpc>
              <a:spcBef>
                <a:spcPts val="600"/>
              </a:spcBef>
              <a:spcAft>
                <a:spcPts val="300"/>
              </a:spcAft>
            </a:pPr>
            <a:r>
              <a:rPr lang="es-CL" sz="3000" noProof="0" dirty="0">
                <a:solidFill>
                  <a:srgbClr val="120280"/>
                </a:solidFill>
                <a:latin typeface="Arial" panose="020B0604020202020204" pitchFamily="34" charset="0"/>
                <a:cs typeface="Arial" panose="020B0604020202020204" pitchFamily="34" charset="0"/>
              </a:rPr>
              <a:t>Referencias 3d</a:t>
            </a:r>
          </a:p>
        </p:txBody>
      </p:sp>
      <p:sp>
        <p:nvSpPr>
          <p:cNvPr id="4" name="CuadroTexto 3">
            <a:extLst>
              <a:ext uri="{FF2B5EF4-FFF2-40B4-BE49-F238E27FC236}">
                <a16:creationId xmlns:a16="http://schemas.microsoft.com/office/drawing/2014/main" id="{A7FEC297-45FF-2A3F-3344-E7499C5B34B8}"/>
              </a:ext>
            </a:extLst>
          </p:cNvPr>
          <p:cNvSpPr txBox="1"/>
          <p:nvPr/>
        </p:nvSpPr>
        <p:spPr>
          <a:xfrm>
            <a:off x="399942" y="2597213"/>
            <a:ext cx="8346025" cy="2777683"/>
          </a:xfrm>
          <a:prstGeom prst="rect">
            <a:avLst/>
          </a:prstGeom>
          <a:noFill/>
        </p:spPr>
        <p:txBody>
          <a:bodyPr wrap="square">
            <a:spAutoFit/>
          </a:bodyPr>
          <a:lstStyle/>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Una referencia nos ayuda a identificar una celda o rango de celdas y de esta manera podemos indicar a Excel el lugar exacto donde buscar los valores o los datos que deseamos utilizar. Las referencias 3D en Excel permiten realizar cálculos que abarcan múltiples hojas de un mismo libro, facilitando la consolidación de datos de diferentes fuentes dentro del mismo archivo.</a:t>
            </a:r>
          </a:p>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Sintaxis</a:t>
            </a:r>
          </a:p>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=SUMA(Hoja1:Hoja3!B2:B10)</a:t>
            </a:r>
          </a:p>
          <a:p>
            <a:pPr algn="just">
              <a:spcBef>
                <a:spcPts val="300"/>
              </a:spcBef>
              <a:spcAft>
                <a:spcPts val="150"/>
              </a:spcAft>
            </a:pPr>
            <a:r>
              <a:rPr lang="es-CL"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Esta fórmula suma los valores del rango B2:B10 en las hojas desde "Hoja1" hasta "Hoja3“</a:t>
            </a:r>
          </a:p>
        </p:txBody>
      </p:sp>
    </p:spTree>
    <p:extLst>
      <p:ext uri="{BB962C8B-B14F-4D97-AF65-F5344CB8AC3E}">
        <p14:creationId xmlns:p14="http://schemas.microsoft.com/office/powerpoint/2010/main" val="1787761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530EB1E-C717-8F88-D62D-B476370F28AC}"/>
              </a:ext>
            </a:extLst>
          </p:cNvPr>
          <p:cNvSpPr txBox="1"/>
          <p:nvPr/>
        </p:nvSpPr>
        <p:spPr>
          <a:xfrm>
            <a:off x="629323" y="2136482"/>
            <a:ext cx="8105886" cy="2439129"/>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Ventajas de las Referencias 3D</a:t>
            </a:r>
          </a:p>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Permiten consolidar datos de varias hojas sin necesidad de escribir varias fórmulas.</a:t>
            </a:r>
          </a:p>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Se actualizan automáticamente si se agregan hojas dentro del rango especificado.</a:t>
            </a:r>
          </a:p>
          <a:p>
            <a:pPr algn="just">
              <a:spcBef>
                <a:spcPts val="300"/>
              </a:spcBef>
              <a:spcAft>
                <a:spcPts val="150"/>
              </a:spcAft>
            </a:pPr>
            <a:r>
              <a:rPr lang="es-CL" sz="2000" kern="100" noProof="0" dirty="0">
                <a:solidFill>
                  <a:srgbClr val="002060"/>
                </a:solidFill>
                <a:latin typeface="Arial" panose="020B0604020202020204" pitchFamily="34" charset="0"/>
                <a:ea typeface="Aptos" panose="020B0004020202020204" pitchFamily="34" charset="0"/>
                <a:cs typeface="Arial" panose="020B0604020202020204" pitchFamily="34" charset="0"/>
              </a:rPr>
              <a:t>Simplifican el manejo de reportes mensuales, consolidaciones de sucursales, etc.</a:t>
            </a:r>
            <a:endParaRPr lang="es-CL" sz="2000" noProof="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4186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FF613-3D90-6837-AEB3-6222D04F667B}"/>
            </a:ext>
          </a:extLst>
        </p:cNvPr>
        <p:cNvGrpSpPr/>
        <p:nvPr/>
      </p:nvGrpSpPr>
      <p:grpSpPr>
        <a:xfrm>
          <a:off x="0" y="0"/>
          <a:ext cx="0" cy="0"/>
          <a:chOff x="0" y="0"/>
          <a:chExt cx="0" cy="0"/>
        </a:xfrm>
      </p:grpSpPr>
      <p:sp>
        <p:nvSpPr>
          <p:cNvPr id="6" name="CuadroTexto 5">
            <a:extLst>
              <a:ext uri="{FF2B5EF4-FFF2-40B4-BE49-F238E27FC236}">
                <a16:creationId xmlns:a16="http://schemas.microsoft.com/office/drawing/2014/main" id="{3FD92C16-ADC6-0AD9-0A9F-0A11F34EF2AC}"/>
              </a:ext>
            </a:extLst>
          </p:cNvPr>
          <p:cNvSpPr txBox="1"/>
          <p:nvPr/>
        </p:nvSpPr>
        <p:spPr>
          <a:xfrm>
            <a:off x="2276197" y="1927954"/>
            <a:ext cx="4311908" cy="550472"/>
          </a:xfrm>
          <a:prstGeom prst="rect">
            <a:avLst/>
          </a:prstGeom>
          <a:noFill/>
        </p:spPr>
        <p:txBody>
          <a:bodyPr wrap="square" rtlCol="0">
            <a:spAutoFit/>
          </a:bodyPr>
          <a:lstStyle/>
          <a:p>
            <a:pPr algn="just">
              <a:lnSpc>
                <a:spcPct val="107000"/>
              </a:lnSpc>
              <a:spcBef>
                <a:spcPts val="600"/>
              </a:spcBef>
              <a:spcAft>
                <a:spcPts val="300"/>
              </a:spcAft>
            </a:pPr>
            <a:r>
              <a:rPr lang="es-CL" sz="3000" noProof="0" dirty="0">
                <a:solidFill>
                  <a:srgbClr val="120280"/>
                </a:solidFill>
                <a:latin typeface="Etna Sans Serif"/>
              </a:rPr>
              <a:t>Consolidación de datos</a:t>
            </a:r>
          </a:p>
        </p:txBody>
      </p:sp>
      <p:sp>
        <p:nvSpPr>
          <p:cNvPr id="4" name="CuadroTexto 3">
            <a:extLst>
              <a:ext uri="{FF2B5EF4-FFF2-40B4-BE49-F238E27FC236}">
                <a16:creationId xmlns:a16="http://schemas.microsoft.com/office/drawing/2014/main" id="{55E3CF19-9D68-983B-F368-5E631CC7EAD6}"/>
              </a:ext>
            </a:extLst>
          </p:cNvPr>
          <p:cNvSpPr txBox="1"/>
          <p:nvPr/>
        </p:nvSpPr>
        <p:spPr>
          <a:xfrm>
            <a:off x="647085" y="2586625"/>
            <a:ext cx="7849829" cy="1323439"/>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ptos" panose="020B0004020202020204" pitchFamily="34" charset="0"/>
                <a:ea typeface="Aptos" panose="020B0004020202020204" pitchFamily="34" charset="0"/>
                <a:cs typeface="Times New Roman" panose="02020603050405020304" pitchFamily="18" charset="0"/>
              </a:rPr>
              <a:t>La consolidación de datos en Excel permite combinar información de múltiples hojas o archivos en un solo resumen, facilitando el análisis y la toma de decisiones. Es especialmente útil cuando se gestionan datos dispersos en diferentes fuentes.</a:t>
            </a:r>
          </a:p>
        </p:txBody>
      </p:sp>
    </p:spTree>
    <p:extLst>
      <p:ext uri="{BB962C8B-B14F-4D97-AF65-F5344CB8AC3E}">
        <p14:creationId xmlns:p14="http://schemas.microsoft.com/office/powerpoint/2010/main" val="1456311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674F898D-36B2-73D1-497B-C25CCFB7F863}"/>
              </a:ext>
            </a:extLst>
          </p:cNvPr>
          <p:cNvPicPr>
            <a:picLocks noChangeAspect="1"/>
          </p:cNvPicPr>
          <p:nvPr/>
        </p:nvPicPr>
        <p:blipFill>
          <a:blip r:embed="rId2"/>
          <a:stretch>
            <a:fillRect/>
          </a:stretch>
        </p:blipFill>
        <p:spPr>
          <a:xfrm>
            <a:off x="188334" y="2848004"/>
            <a:ext cx="927478" cy="471874"/>
          </a:xfrm>
          <a:prstGeom prst="rect">
            <a:avLst/>
          </a:prstGeom>
        </p:spPr>
      </p:pic>
      <p:pic>
        <p:nvPicPr>
          <p:cNvPr id="5" name="Imagen 4">
            <a:extLst>
              <a:ext uri="{FF2B5EF4-FFF2-40B4-BE49-F238E27FC236}">
                <a16:creationId xmlns:a16="http://schemas.microsoft.com/office/drawing/2014/main" id="{62F35E99-F1F1-747E-48C6-7E1F685DCA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334" y="3429000"/>
            <a:ext cx="5053166" cy="1356392"/>
          </a:xfrm>
          <a:prstGeom prst="rect">
            <a:avLst/>
          </a:prstGeom>
        </p:spPr>
      </p:pic>
      <p:pic>
        <p:nvPicPr>
          <p:cNvPr id="7" name="Imagen 6" descr="Texto&#10;&#10;El contenido generado por IA puede ser incorrecto.">
            <a:extLst>
              <a:ext uri="{FF2B5EF4-FFF2-40B4-BE49-F238E27FC236}">
                <a16:creationId xmlns:a16="http://schemas.microsoft.com/office/drawing/2014/main" id="{529927FA-A69F-8F25-ACF4-3C9FE572D9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9568" y="2743083"/>
            <a:ext cx="3581141" cy="2097339"/>
          </a:xfrm>
          <a:prstGeom prst="rect">
            <a:avLst/>
          </a:prstGeom>
        </p:spPr>
      </p:pic>
      <p:sp>
        <p:nvSpPr>
          <p:cNvPr id="4" name="CuadroTexto 3">
            <a:extLst>
              <a:ext uri="{FF2B5EF4-FFF2-40B4-BE49-F238E27FC236}">
                <a16:creationId xmlns:a16="http://schemas.microsoft.com/office/drawing/2014/main" id="{0632EB98-96DE-F0DB-3C9F-1106B69AF3CA}"/>
              </a:ext>
            </a:extLst>
          </p:cNvPr>
          <p:cNvSpPr txBox="1"/>
          <p:nvPr/>
        </p:nvSpPr>
        <p:spPr>
          <a:xfrm>
            <a:off x="652073" y="2249161"/>
            <a:ext cx="7233282" cy="410369"/>
          </a:xfrm>
          <a:prstGeom prst="rect">
            <a:avLst/>
          </a:prstGeom>
          <a:noFill/>
        </p:spPr>
        <p:txBody>
          <a:bodyPr wrap="square">
            <a:spAutoFit/>
          </a:bodyPr>
          <a:lstStyle/>
          <a:p>
            <a:pPr algn="just">
              <a:spcBef>
                <a:spcPts val="300"/>
              </a:spcBef>
              <a:spcAft>
                <a:spcPts val="150"/>
              </a:spcAft>
            </a:pPr>
            <a:r>
              <a:rPr lang="es-CL" sz="2000" kern="100" noProof="0" dirty="0">
                <a:solidFill>
                  <a:srgbClr val="002060"/>
                </a:solidFill>
                <a:latin typeface="Aptos" panose="020B0004020202020204" pitchFamily="34" charset="0"/>
                <a:ea typeface="Aptos" panose="020B0004020202020204" pitchFamily="34" charset="0"/>
                <a:cs typeface="Times New Roman" panose="02020603050405020304" pitchFamily="18" charset="0"/>
              </a:rPr>
              <a:t>Ficha "Datos" → Grupo "Herramientas de datos" → "Consolidar“</a:t>
            </a:r>
          </a:p>
        </p:txBody>
      </p:sp>
    </p:spTree>
    <p:extLst>
      <p:ext uri="{BB962C8B-B14F-4D97-AF65-F5344CB8AC3E}">
        <p14:creationId xmlns:p14="http://schemas.microsoft.com/office/powerpoint/2010/main" val="1582269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331</TotalTime>
  <Words>421</Words>
  <Application>Microsoft Office PowerPoint</Application>
  <PresentationFormat>Presentación en pantalla (4:3)</PresentationFormat>
  <Paragraphs>21</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Aptos</vt:lpstr>
      <vt:lpstr>Arial</vt:lpstr>
      <vt:lpstr>Calibri</vt:lpstr>
      <vt:lpstr>Etna Sans Serif</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admin</dc:creator>
  <cp:keywords/>
  <dc:description>generated using python-pptx</dc:description>
  <cp:lastModifiedBy>Cerfom Calama</cp:lastModifiedBy>
  <cp:revision>9</cp:revision>
  <dcterms:created xsi:type="dcterms:W3CDTF">2013-01-27T09:14:16Z</dcterms:created>
  <dcterms:modified xsi:type="dcterms:W3CDTF">2025-04-09T15:42:06Z</dcterms:modified>
  <cp:category/>
</cp:coreProperties>
</file>