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416" r:id="rId2"/>
    <p:sldId id="418" r:id="rId3"/>
    <p:sldId id="257" r:id="rId4"/>
    <p:sldId id="560" r:id="rId5"/>
    <p:sldId id="480" r:id="rId6"/>
    <p:sldId id="481" r:id="rId7"/>
    <p:sldId id="519" r:id="rId8"/>
    <p:sldId id="520" r:id="rId9"/>
    <p:sldId id="521" r:id="rId10"/>
    <p:sldId id="522" r:id="rId11"/>
    <p:sldId id="523" r:id="rId12"/>
    <p:sldId id="524" r:id="rId13"/>
    <p:sldId id="561" r:id="rId14"/>
    <p:sldId id="525" r:id="rId15"/>
    <p:sldId id="526" r:id="rId16"/>
    <p:sldId id="562" r:id="rId17"/>
    <p:sldId id="527" r:id="rId18"/>
    <p:sldId id="539" r:id="rId19"/>
    <p:sldId id="540" r:id="rId20"/>
    <p:sldId id="541" r:id="rId21"/>
    <p:sldId id="563" r:id="rId22"/>
    <p:sldId id="542" r:id="rId23"/>
    <p:sldId id="564" r:id="rId24"/>
    <p:sldId id="531" r:id="rId25"/>
    <p:sldId id="566" r:id="rId26"/>
    <p:sldId id="565" r:id="rId27"/>
    <p:sldId id="543" r:id="rId28"/>
    <p:sldId id="537" r:id="rId29"/>
    <p:sldId id="567" r:id="rId30"/>
    <p:sldId id="528" r:id="rId31"/>
    <p:sldId id="568" r:id="rId32"/>
    <p:sldId id="529" r:id="rId33"/>
    <p:sldId id="530" r:id="rId34"/>
    <p:sldId id="545" r:id="rId35"/>
    <p:sldId id="54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24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0C3E-37EB-486C-B7BC-75BCB6344EAE}" type="datetimeFigureOut">
              <a:rPr lang="es-CL" smtClean="0"/>
              <a:t>09-04-2025</a:t>
            </a:fld>
            <a:endParaRPr lang="es-CL"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F3EAC-B28E-40C5-B6A6-CA88BD8E010A}" type="slidenum">
              <a:rPr lang="es-CL" smtClean="0"/>
              <a:t>‹Nº›</a:t>
            </a:fld>
            <a:endParaRPr lang="es-CL" dirty="0"/>
          </a:p>
        </p:txBody>
      </p:sp>
    </p:spTree>
    <p:extLst>
      <p:ext uri="{BB962C8B-B14F-4D97-AF65-F5344CB8AC3E}">
        <p14:creationId xmlns:p14="http://schemas.microsoft.com/office/powerpoint/2010/main" val="18480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9144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457200" y="3429000"/>
            <a:ext cx="82296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s-CL" noProof="0" smtClean="0"/>
              <a:t>09-04-2025</a:t>
            </a:fld>
            <a:endParaRPr lang="es-CL" noProof="0" dirty="0"/>
          </a:p>
        </p:txBody>
      </p:sp>
      <p:sp>
        <p:nvSpPr>
          <p:cNvPr id="5" name="Footer Placeholder 4"/>
          <p:cNvSpPr>
            <a:spLocks noGrp="1"/>
          </p:cNvSpPr>
          <p:nvPr>
            <p:ph type="ftr" sz="quarter" idx="11"/>
          </p:nvPr>
        </p:nvSpPr>
        <p:spPr/>
        <p:txBody>
          <a:bodyPr/>
          <a:lstStyle/>
          <a:p>
            <a:endParaRPr lang="es-CL" noProof="0" dirty="0"/>
          </a:p>
        </p:txBody>
      </p:sp>
      <p:sp>
        <p:nvSpPr>
          <p:cNvPr id="6" name="Slide Number Placeholder 5"/>
          <p:cNvSpPr>
            <a:spLocks noGrp="1"/>
          </p:cNvSpPr>
          <p:nvPr>
            <p:ph type="sldNum" sz="quarter" idx="12"/>
          </p:nvPr>
        </p:nvSpPr>
        <p:spPr/>
        <p:txBody>
          <a:bodyPr/>
          <a:lstStyle/>
          <a:p>
            <a:fld id="{C1FF6DA9-008F-8B48-92A6-B652298478BF}" type="slidenum">
              <a:rPr lang="es-CL" noProof="0" smtClean="0"/>
              <a:t>‹Nº›</a:t>
            </a:fld>
            <a:endParaRPr lang="es-CL" noProof="0" dirty="0"/>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freepngimg.com/png/27071-exce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7000"/>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3BDB15F-09CA-5B9E-DCB9-78DFC95983D9}"/>
              </a:ext>
            </a:extLst>
          </p:cNvPr>
          <p:cNvSpPr txBox="1"/>
          <p:nvPr/>
        </p:nvSpPr>
        <p:spPr>
          <a:xfrm>
            <a:off x="-279700" y="5991313"/>
            <a:ext cx="6276110" cy="830997"/>
          </a:xfrm>
          <a:prstGeom prst="rect">
            <a:avLst/>
          </a:prstGeom>
          <a:noFill/>
        </p:spPr>
        <p:txBody>
          <a:bodyPr wrap="square">
            <a:spAutoFit/>
          </a:bodyPr>
          <a:lstStyle/>
          <a:p>
            <a:pPr algn="ctr"/>
            <a:r>
              <a:rPr lang="es-CL" sz="1200" b="1" noProof="0" dirty="0">
                <a:solidFill>
                  <a:schemeClr val="tx2"/>
                </a:solidFill>
                <a:latin typeface="Arial" panose="020B0604020202020204" pitchFamily="34" charset="0"/>
                <a:cs typeface="Arial" panose="020B0604020202020204" pitchFamily="34" charset="0"/>
              </a:rPr>
              <a:t>CENTRO DE FORMACIÓN INTEGRAL CERFOM LIMITADA </a:t>
            </a:r>
          </a:p>
          <a:p>
            <a:pPr algn="ctr"/>
            <a:r>
              <a:rPr lang="es-CL" sz="1200" b="1" noProof="0" dirty="0">
                <a:solidFill>
                  <a:schemeClr val="tx2"/>
                </a:solidFill>
                <a:latin typeface="Arial" panose="020B0604020202020204" pitchFamily="34" charset="0"/>
                <a:cs typeface="Arial" panose="020B0604020202020204" pitchFamily="34" charset="0"/>
              </a:rPr>
              <a:t>76.988.274-K</a:t>
            </a:r>
          </a:p>
          <a:p>
            <a:pPr algn="ctr"/>
            <a:r>
              <a:rPr lang="es-CL" sz="1200" b="1" noProof="0" dirty="0">
                <a:solidFill>
                  <a:schemeClr val="tx2"/>
                </a:solidFill>
                <a:latin typeface="Arial" panose="020B0604020202020204" pitchFamily="34" charset="0"/>
                <a:cs typeface="Arial" panose="020B0604020202020204" pitchFamily="34" charset="0"/>
              </a:rPr>
              <a:t> DEPARTAMENTO DE DOCENCIA</a:t>
            </a:r>
          </a:p>
          <a:p>
            <a:pPr algn="ctr"/>
            <a:r>
              <a:rPr lang="es-CL" sz="1200" b="1" noProof="0" dirty="0">
                <a:solidFill>
                  <a:schemeClr val="tx2"/>
                </a:solidFill>
                <a:latin typeface="Arial" panose="020B0604020202020204" pitchFamily="34" charset="0"/>
                <a:cs typeface="Arial" panose="020B0604020202020204" pitchFamily="34" charset="0"/>
              </a:rPr>
              <a:t> CALAMA</a:t>
            </a:r>
          </a:p>
        </p:txBody>
      </p:sp>
      <p:sp>
        <p:nvSpPr>
          <p:cNvPr id="4" name="Título 3">
            <a:extLst>
              <a:ext uri="{FF2B5EF4-FFF2-40B4-BE49-F238E27FC236}">
                <a16:creationId xmlns:a16="http://schemas.microsoft.com/office/drawing/2014/main" id="{D3ABD7BF-0987-8EF9-AA3C-D3EF9FF58614}"/>
              </a:ext>
            </a:extLst>
          </p:cNvPr>
          <p:cNvSpPr>
            <a:spLocks noGrp="1"/>
          </p:cNvSpPr>
          <p:nvPr>
            <p:ph type="ctrTitle"/>
          </p:nvPr>
        </p:nvSpPr>
        <p:spPr>
          <a:xfrm>
            <a:off x="-1" y="451188"/>
            <a:ext cx="5548745" cy="1470025"/>
          </a:xfrm>
        </p:spPr>
        <p:txBody>
          <a:bodyPr>
            <a:noAutofit/>
          </a:bodyPr>
          <a:lstStyle/>
          <a:p>
            <a:r>
              <a:rPr lang="es-CL" sz="3600" b="1" noProof="0" dirty="0">
                <a:solidFill>
                  <a:schemeClr val="tx2"/>
                </a:solidFill>
                <a:latin typeface="Arial" panose="020B0604020202020204" pitchFamily="34" charset="0"/>
                <a:cs typeface="Arial" panose="020B0604020202020204" pitchFamily="34" charset="0"/>
              </a:rPr>
              <a:t>CURSO DE EXCEL AVANZADO</a:t>
            </a:r>
          </a:p>
        </p:txBody>
      </p:sp>
      <p:pic>
        <p:nvPicPr>
          <p:cNvPr id="6" name="Imagen 5">
            <a:extLst>
              <a:ext uri="{FF2B5EF4-FFF2-40B4-BE49-F238E27FC236}">
                <a16:creationId xmlns:a16="http://schemas.microsoft.com/office/drawing/2014/main" id="{4F41AD21-3485-022C-50C4-D533E0E48DC5}"/>
              </a:ext>
            </a:extLst>
          </p:cNvPr>
          <p:cNvPicPr>
            <a:picLocks noChangeAspect="1"/>
          </p:cNvPicPr>
          <p:nvPr/>
        </p:nvPicPr>
        <p:blipFill>
          <a:blip r:embed="rId3">
            <a:extLst>
              <a:ext uri="{837473B0-CC2E-450A-ABE3-18F120FF3D39}">
                <a1611:picAttrSrcUrl xmlns:a1611="http://schemas.microsoft.com/office/drawing/2016/11/main" r:id="rId4"/>
              </a:ext>
            </a:extLst>
          </a:blip>
          <a:srcRect t="6811" b="6811"/>
          <a:stretch/>
        </p:blipFill>
        <p:spPr>
          <a:xfrm>
            <a:off x="733170" y="2082577"/>
            <a:ext cx="4082402" cy="3526297"/>
          </a:xfrm>
          <a:prstGeom prst="teardrop">
            <a:avLst/>
          </a:prstGeom>
        </p:spPr>
      </p:pic>
    </p:spTree>
    <p:extLst>
      <p:ext uri="{BB962C8B-B14F-4D97-AF65-F5344CB8AC3E}">
        <p14:creationId xmlns:p14="http://schemas.microsoft.com/office/powerpoint/2010/main" val="4470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62B6F-1924-DF70-9D1D-23F26A0968FE}"/>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C131756-6DBE-53C6-30F5-B7D8E10343A5}"/>
              </a:ext>
            </a:extLst>
          </p:cNvPr>
          <p:cNvSpPr txBox="1"/>
          <p:nvPr/>
        </p:nvSpPr>
        <p:spPr>
          <a:xfrm>
            <a:off x="914400" y="1924484"/>
            <a:ext cx="7429500"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Extender o rellenar fórmulas</a:t>
            </a:r>
          </a:p>
        </p:txBody>
      </p:sp>
      <p:sp>
        <p:nvSpPr>
          <p:cNvPr id="4" name="CuadroTexto 3">
            <a:extLst>
              <a:ext uri="{FF2B5EF4-FFF2-40B4-BE49-F238E27FC236}">
                <a16:creationId xmlns:a16="http://schemas.microsoft.com/office/drawing/2014/main" id="{3686FE92-F782-64ED-6014-11074FDB1165}"/>
              </a:ext>
            </a:extLst>
          </p:cNvPr>
          <p:cNvSpPr txBox="1"/>
          <p:nvPr/>
        </p:nvSpPr>
        <p:spPr>
          <a:xfrm>
            <a:off x="437535" y="2820128"/>
            <a:ext cx="8268929" cy="2741776"/>
          </a:xfrm>
          <a:prstGeom prst="rect">
            <a:avLst/>
          </a:prstGeom>
          <a:noFill/>
        </p:spPr>
        <p:txBody>
          <a:bodyPr wrap="square">
            <a:spAutoFit/>
          </a:bodyPr>
          <a:lstStyle/>
          <a:p>
            <a:pPr algn="just">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Para extender o rellenar una celda de manera automática, posicionamos el mouse en la esquina inferior derecha de la celda que tiene la fórmula que queremos extender. El puntero cambiará a una cruz negra           y arrastramos hacia abajo o arriba, izquierda o derecha según corresponda</a:t>
            </a:r>
          </a:p>
          <a:p>
            <a:pPr>
              <a:spcBef>
                <a:spcPts val="300"/>
              </a:spcBef>
              <a:spcAft>
                <a:spcPts val="150"/>
              </a:spcAft>
            </a:pPr>
            <a:endPar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0C011FB9-CB1A-250F-A013-D767E1D058DD}"/>
              </a:ext>
            </a:extLst>
          </p:cNvPr>
          <p:cNvPicPr>
            <a:picLocks noChangeAspect="1"/>
          </p:cNvPicPr>
          <p:nvPr/>
        </p:nvPicPr>
        <p:blipFill>
          <a:blip r:embed="rId2">
            <a:biLevel thresh="50000"/>
          </a:blip>
          <a:stretch>
            <a:fillRect/>
          </a:stretch>
        </p:blipFill>
        <p:spPr>
          <a:xfrm>
            <a:off x="5748245" y="3985271"/>
            <a:ext cx="470274" cy="411490"/>
          </a:xfrm>
          <a:prstGeom prst="rect">
            <a:avLst/>
          </a:prstGeom>
        </p:spPr>
      </p:pic>
    </p:spTree>
    <p:extLst>
      <p:ext uri="{BB962C8B-B14F-4D97-AF65-F5344CB8AC3E}">
        <p14:creationId xmlns:p14="http://schemas.microsoft.com/office/powerpoint/2010/main" val="117647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7B133-A45F-5867-2FCA-79E26A08A3E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AF80D14A-DB72-5CAF-BF87-4ADFA3ADC604}"/>
              </a:ext>
            </a:extLst>
          </p:cNvPr>
          <p:cNvSpPr txBox="1"/>
          <p:nvPr/>
        </p:nvSpPr>
        <p:spPr>
          <a:xfrm>
            <a:off x="3194124" y="1742239"/>
            <a:ext cx="2755751"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Referencia</a:t>
            </a:r>
          </a:p>
        </p:txBody>
      </p:sp>
      <p:sp>
        <p:nvSpPr>
          <p:cNvPr id="4" name="CuadroTexto 3">
            <a:extLst>
              <a:ext uri="{FF2B5EF4-FFF2-40B4-BE49-F238E27FC236}">
                <a16:creationId xmlns:a16="http://schemas.microsoft.com/office/drawing/2014/main" id="{9004B36D-8454-148C-7668-37B7DBFCFDDC}"/>
              </a:ext>
            </a:extLst>
          </p:cNvPr>
          <p:cNvSpPr txBox="1"/>
          <p:nvPr/>
        </p:nvSpPr>
        <p:spPr>
          <a:xfrm>
            <a:off x="364779" y="2592372"/>
            <a:ext cx="8414439" cy="3913892"/>
          </a:xfrm>
          <a:prstGeom prst="rect">
            <a:avLst/>
          </a:prstGeom>
          <a:noFill/>
        </p:spPr>
        <p:txBody>
          <a:bodyPr wrap="square">
            <a:spAutoFit/>
          </a:bodyPr>
          <a:lstStyle/>
          <a:p>
            <a:pPr marL="285750" indent="-285750" algn="just">
              <a:spcBef>
                <a:spcPts val="300"/>
              </a:spcBef>
              <a:spcAft>
                <a:spcPts val="150"/>
              </a:spcAft>
              <a:buFont typeface="Wingdings" panose="05000000000000000000" pitchFamily="2" charset="2"/>
              <a:buChar char="q"/>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En Excel las columnas están representadas por letras y las filas por números la intersección entre una fila y una columna se conoce con el nombre de celda.</a:t>
            </a:r>
          </a:p>
          <a:p>
            <a:pPr marL="285750" indent="-285750" algn="just">
              <a:spcBef>
                <a:spcPts val="300"/>
              </a:spcBef>
              <a:spcAft>
                <a:spcPts val="150"/>
              </a:spcAft>
              <a:buFont typeface="Wingdings" panose="05000000000000000000" pitchFamily="2" charset="2"/>
              <a:buChar char="q"/>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Se hace referencia a la celda indicando primero su columna luego su fila ejemplo A1.</a:t>
            </a:r>
          </a:p>
          <a:p>
            <a:pPr marL="285750" indent="-285750" algn="just">
              <a:spcBef>
                <a:spcPts val="300"/>
              </a:spcBef>
              <a:spcAft>
                <a:spcPts val="150"/>
              </a:spcAft>
              <a:buFont typeface="Wingdings" panose="05000000000000000000" pitchFamily="2" charset="2"/>
              <a:buChar char="q"/>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Una referencia identifica a una celda (o rango de celdas) de manera única en Excel. Las referencias son  como direcciones dentro de un libro de Excel que permitirán a las fórmulas encontrar cualquier celda y  obtener su valor para utilizarlo en los cálculos.</a:t>
            </a:r>
          </a:p>
        </p:txBody>
      </p:sp>
    </p:spTree>
    <p:extLst>
      <p:ext uri="{BB962C8B-B14F-4D97-AF65-F5344CB8AC3E}">
        <p14:creationId xmlns:p14="http://schemas.microsoft.com/office/powerpoint/2010/main" val="343001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7F6D8-6D0E-886A-B2CA-17DB6E49BA3D}"/>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75E8DEB-82C3-ADD8-FA0A-98DF56860EC5}"/>
              </a:ext>
            </a:extLst>
          </p:cNvPr>
          <p:cNvSpPr txBox="1"/>
          <p:nvPr/>
        </p:nvSpPr>
        <p:spPr>
          <a:xfrm>
            <a:off x="2295861" y="1757115"/>
            <a:ext cx="4552277"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Arial" panose="020B0604020202020204" pitchFamily="34" charset="0"/>
                <a:cs typeface="Arial" panose="020B0604020202020204" pitchFamily="34" charset="0"/>
              </a:rPr>
              <a:t>Referencia Relativa</a:t>
            </a:r>
          </a:p>
        </p:txBody>
      </p:sp>
      <p:sp>
        <p:nvSpPr>
          <p:cNvPr id="4" name="CuadroTexto 3">
            <a:extLst>
              <a:ext uri="{FF2B5EF4-FFF2-40B4-BE49-F238E27FC236}">
                <a16:creationId xmlns:a16="http://schemas.microsoft.com/office/drawing/2014/main" id="{33F86D70-8C96-A022-91A7-1F2D2A073B7C}"/>
              </a:ext>
            </a:extLst>
          </p:cNvPr>
          <p:cNvSpPr txBox="1"/>
          <p:nvPr/>
        </p:nvSpPr>
        <p:spPr>
          <a:xfrm>
            <a:off x="437534" y="2608281"/>
            <a:ext cx="8268929" cy="3480440"/>
          </a:xfrm>
          <a:prstGeom prst="rect">
            <a:avLst/>
          </a:prstGeom>
          <a:noFill/>
        </p:spPr>
        <p:txBody>
          <a:bodyPr wrap="square">
            <a:spAutoFit/>
          </a:bodyPr>
          <a:lstStyle/>
          <a:p>
            <a:pPr algn="just">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Una referencia relativa es un tipo de referencia de celda que se ajusta automáticamente cuando se copia o se mueve una fórmula a diferentes celdas.</a:t>
            </a:r>
          </a:p>
          <a:p>
            <a:pPr algn="just">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En una referencia relativa, la letra de la columna y el número de fila se ajustan según la posición relativa de la celda donde se encuentra la fórmula. Esto permite que la fórmula sea flexible y se aplique a diferentes ubicaciones en la hoja de cálculo sin necesidad de editar manualmente las referencias.</a:t>
            </a:r>
          </a:p>
        </p:txBody>
      </p:sp>
    </p:spTree>
    <p:extLst>
      <p:ext uri="{BB962C8B-B14F-4D97-AF65-F5344CB8AC3E}">
        <p14:creationId xmlns:p14="http://schemas.microsoft.com/office/powerpoint/2010/main" val="372852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6119E5A-6DE8-7CED-4A02-51B0A5088416}"/>
              </a:ext>
            </a:extLst>
          </p:cNvPr>
          <p:cNvPicPr>
            <a:picLocks noChangeAspect="1"/>
          </p:cNvPicPr>
          <p:nvPr/>
        </p:nvPicPr>
        <p:blipFill>
          <a:blip r:embed="rId2"/>
          <a:stretch>
            <a:fillRect/>
          </a:stretch>
        </p:blipFill>
        <p:spPr>
          <a:xfrm>
            <a:off x="451162" y="2678667"/>
            <a:ext cx="8241675" cy="2474246"/>
          </a:xfrm>
          <a:prstGeom prst="rect">
            <a:avLst/>
          </a:prstGeom>
        </p:spPr>
      </p:pic>
    </p:spTree>
    <p:extLst>
      <p:ext uri="{BB962C8B-B14F-4D97-AF65-F5344CB8AC3E}">
        <p14:creationId xmlns:p14="http://schemas.microsoft.com/office/powerpoint/2010/main" val="364448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254CD-5BB4-038D-0723-8F24C55C19C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7E1CA39-49C0-F370-436F-C75EDE0708B2}"/>
              </a:ext>
            </a:extLst>
          </p:cNvPr>
          <p:cNvSpPr txBox="1"/>
          <p:nvPr/>
        </p:nvSpPr>
        <p:spPr>
          <a:xfrm>
            <a:off x="2139817" y="1690469"/>
            <a:ext cx="4606066"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Referencia absoluta</a:t>
            </a:r>
          </a:p>
        </p:txBody>
      </p:sp>
      <p:sp>
        <p:nvSpPr>
          <p:cNvPr id="4" name="CuadroTexto 3">
            <a:extLst>
              <a:ext uri="{FF2B5EF4-FFF2-40B4-BE49-F238E27FC236}">
                <a16:creationId xmlns:a16="http://schemas.microsoft.com/office/drawing/2014/main" id="{81E5C982-85B6-39F3-43BF-496FB52CD990}"/>
              </a:ext>
            </a:extLst>
          </p:cNvPr>
          <p:cNvSpPr txBox="1"/>
          <p:nvPr/>
        </p:nvSpPr>
        <p:spPr>
          <a:xfrm>
            <a:off x="609600" y="2375239"/>
            <a:ext cx="8268929" cy="2436564"/>
          </a:xfrm>
          <a:prstGeom prst="rect">
            <a:avLst/>
          </a:prstGeom>
          <a:noFill/>
        </p:spPr>
        <p:txBody>
          <a:bodyPr wrap="square">
            <a:spAutoFit/>
          </a:bodyPr>
          <a:lstStyle/>
          <a:p>
            <a:pPr algn="just">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Una referencia absoluta es una referencia en la fórmula que no cambia cuando se copia a otra celda. Al  utilizar referencias absolutas la dirección de la celda se mantiene cuando es copiada a otras celdas</a:t>
            </a:r>
          </a:p>
          <a:p>
            <a:pPr>
              <a:spcBef>
                <a:spcPts val="300"/>
              </a:spcBef>
              <a:spcAft>
                <a:spcPts val="150"/>
              </a:spcAft>
            </a:pPr>
            <a:endPar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spcBef>
                <a:spcPts val="300"/>
              </a:spcBef>
              <a:spcAft>
                <a:spcPts val="150"/>
              </a:spcAft>
            </a:pPr>
            <a:endPar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6765834-A23C-3711-0CE7-1DDAE9A54B33}"/>
              </a:ext>
            </a:extLst>
          </p:cNvPr>
          <p:cNvPicPr>
            <a:picLocks noChangeAspect="1"/>
          </p:cNvPicPr>
          <p:nvPr/>
        </p:nvPicPr>
        <p:blipFill>
          <a:blip r:embed="rId2"/>
          <a:stretch>
            <a:fillRect/>
          </a:stretch>
        </p:blipFill>
        <p:spPr>
          <a:xfrm>
            <a:off x="2513576" y="4021448"/>
            <a:ext cx="4116848" cy="2431714"/>
          </a:xfrm>
          <a:prstGeom prst="rect">
            <a:avLst/>
          </a:prstGeom>
        </p:spPr>
      </p:pic>
    </p:spTree>
    <p:extLst>
      <p:ext uri="{BB962C8B-B14F-4D97-AF65-F5344CB8AC3E}">
        <p14:creationId xmlns:p14="http://schemas.microsoft.com/office/powerpoint/2010/main" val="275603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2D2D6-936A-E0DB-1ED6-2F4F3B4E693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7B32648-685D-CF1A-A0A3-231B14F01016}"/>
              </a:ext>
            </a:extLst>
          </p:cNvPr>
          <p:cNvSpPr txBox="1"/>
          <p:nvPr/>
        </p:nvSpPr>
        <p:spPr>
          <a:xfrm>
            <a:off x="2575560" y="1836642"/>
            <a:ext cx="3992880"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Referencia Mixta</a:t>
            </a:r>
          </a:p>
        </p:txBody>
      </p:sp>
      <p:sp>
        <p:nvSpPr>
          <p:cNvPr id="4" name="CuadroTexto 3">
            <a:extLst>
              <a:ext uri="{FF2B5EF4-FFF2-40B4-BE49-F238E27FC236}">
                <a16:creationId xmlns:a16="http://schemas.microsoft.com/office/drawing/2014/main" id="{E3005E4C-5C94-8B88-FF76-3529FCA43D8F}"/>
              </a:ext>
            </a:extLst>
          </p:cNvPr>
          <p:cNvSpPr txBox="1"/>
          <p:nvPr/>
        </p:nvSpPr>
        <p:spPr>
          <a:xfrm>
            <a:off x="426720" y="2516893"/>
            <a:ext cx="8268929" cy="2559675"/>
          </a:xfrm>
          <a:prstGeom prst="rect">
            <a:avLst/>
          </a:prstGeom>
          <a:noFill/>
        </p:spPr>
        <p:txBody>
          <a:bodyPr wrap="square">
            <a:spAutoFit/>
          </a:bodyPr>
          <a:lstStyle/>
          <a:p>
            <a:pPr algn="just">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Una referencia combinada o mixta es una referencia en la fórmula, que no cambia la fila o la columna cuando se copia a otra celda. Al  utilizar referencias combinada la dirección de la celda mantiene su fila o columna cuando es copiada a otras celdas.</a:t>
            </a:r>
          </a:p>
          <a:p>
            <a:pPr>
              <a:spcBef>
                <a:spcPts val="300"/>
              </a:spcBef>
              <a:spcAft>
                <a:spcPts val="150"/>
              </a:spcAft>
            </a:pPr>
            <a:endPar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spcBef>
                <a:spcPts val="300"/>
              </a:spcBef>
              <a:spcAft>
                <a:spcPts val="150"/>
              </a:spcAft>
            </a:pPr>
            <a:endPar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5116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951630-1DF5-E19D-4705-30123ADB26FA}"/>
              </a:ext>
            </a:extLst>
          </p:cNvPr>
          <p:cNvPicPr>
            <a:picLocks noChangeAspect="1"/>
          </p:cNvPicPr>
          <p:nvPr/>
        </p:nvPicPr>
        <p:blipFill>
          <a:blip r:embed="rId2"/>
          <a:stretch>
            <a:fillRect/>
          </a:stretch>
        </p:blipFill>
        <p:spPr>
          <a:xfrm>
            <a:off x="1456815" y="2170497"/>
            <a:ext cx="6053104" cy="3961361"/>
          </a:xfrm>
          <a:prstGeom prst="rect">
            <a:avLst/>
          </a:prstGeom>
        </p:spPr>
      </p:pic>
    </p:spTree>
    <p:extLst>
      <p:ext uri="{BB962C8B-B14F-4D97-AF65-F5344CB8AC3E}">
        <p14:creationId xmlns:p14="http://schemas.microsoft.com/office/powerpoint/2010/main" val="418109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535E-C5FF-CB2B-E63C-1B8CACB023D4}"/>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D660539-496D-8021-E0FC-FE64C2FD9C01}"/>
              </a:ext>
            </a:extLst>
          </p:cNvPr>
          <p:cNvSpPr txBox="1"/>
          <p:nvPr/>
        </p:nvSpPr>
        <p:spPr>
          <a:xfrm>
            <a:off x="491674" y="2062949"/>
            <a:ext cx="7429500"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Referencias </a:t>
            </a:r>
          </a:p>
        </p:txBody>
      </p:sp>
      <p:sp>
        <p:nvSpPr>
          <p:cNvPr id="4" name="CuadroTexto 3">
            <a:extLst>
              <a:ext uri="{FF2B5EF4-FFF2-40B4-BE49-F238E27FC236}">
                <a16:creationId xmlns:a16="http://schemas.microsoft.com/office/drawing/2014/main" id="{4207633E-D48C-F80B-065C-902AAD6DC235}"/>
              </a:ext>
            </a:extLst>
          </p:cNvPr>
          <p:cNvSpPr txBox="1"/>
          <p:nvPr/>
        </p:nvSpPr>
        <p:spPr>
          <a:xfrm>
            <a:off x="491674" y="3095513"/>
            <a:ext cx="3390900" cy="3338991"/>
          </a:xfrm>
          <a:prstGeom prst="rect">
            <a:avLst/>
          </a:prstGeom>
          <a:noFill/>
        </p:spPr>
        <p:txBody>
          <a:bodyPr wrap="square">
            <a:spAutoFit/>
          </a:bodyPr>
          <a:lstStyle/>
          <a:p>
            <a:pPr algn="just">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Referencias Relativas    </a:t>
            </a:r>
          </a:p>
          <a:p>
            <a:pPr algn="just">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Ejemplo : A1</a:t>
            </a:r>
          </a:p>
          <a:p>
            <a:pPr algn="just">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Referencias Absolutas    </a:t>
            </a:r>
          </a:p>
          <a:p>
            <a:pPr algn="just">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Ejemplo : $A$1</a:t>
            </a:r>
          </a:p>
          <a:p>
            <a:pPr algn="just">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Referencias Mixta          </a:t>
            </a:r>
          </a:p>
          <a:p>
            <a:pPr algn="just">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Ejemplo : $A1  Columna</a:t>
            </a:r>
          </a:p>
          <a:p>
            <a:pPr algn="just">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Ejemplo : A$1  Fila</a:t>
            </a:r>
          </a:p>
          <a:p>
            <a:pPr>
              <a:lnSpc>
                <a:spcPct val="107000"/>
              </a:lnSpc>
              <a:spcBef>
                <a:spcPts val="300"/>
              </a:spcBef>
              <a:spcAft>
                <a:spcPts val="150"/>
              </a:spcAft>
            </a:pPr>
            <a:endParaRPr lang="es-CL" sz="14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lnSpc>
                <a:spcPct val="107000"/>
              </a:lnSpc>
              <a:spcBef>
                <a:spcPts val="300"/>
              </a:spcBef>
              <a:spcAft>
                <a:spcPts val="150"/>
              </a:spcAft>
            </a:pPr>
            <a:endParaRPr lang="es-CL" sz="14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6716DF69-7037-C1F5-F303-6DECEFDF272D}"/>
              </a:ext>
            </a:extLst>
          </p:cNvPr>
          <p:cNvPicPr>
            <a:picLocks noChangeAspect="1"/>
          </p:cNvPicPr>
          <p:nvPr/>
        </p:nvPicPr>
        <p:blipFill>
          <a:blip r:embed="rId2"/>
          <a:stretch>
            <a:fillRect/>
          </a:stretch>
        </p:blipFill>
        <p:spPr>
          <a:xfrm>
            <a:off x="4033181" y="2743200"/>
            <a:ext cx="4158320" cy="3487896"/>
          </a:xfrm>
          <a:prstGeom prst="rect">
            <a:avLst/>
          </a:prstGeom>
        </p:spPr>
      </p:pic>
    </p:spTree>
    <p:extLst>
      <p:ext uri="{BB962C8B-B14F-4D97-AF65-F5344CB8AC3E}">
        <p14:creationId xmlns:p14="http://schemas.microsoft.com/office/powerpoint/2010/main" val="4142501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A164C-8EE9-DED9-8DF5-E60A7D4ED76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5811A85-7BE9-3107-C8C3-B2BC428FCEB3}"/>
              </a:ext>
            </a:extLst>
          </p:cNvPr>
          <p:cNvSpPr txBox="1"/>
          <p:nvPr/>
        </p:nvSpPr>
        <p:spPr>
          <a:xfrm>
            <a:off x="1029314" y="1876128"/>
            <a:ext cx="7429500"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Arial" panose="020B0604020202020204" pitchFamily="34" charset="0"/>
                <a:cs typeface="Arial" panose="020B0604020202020204" pitchFamily="34" charset="0"/>
              </a:rPr>
              <a:t>Auditoría de Fórmulas en Excel</a:t>
            </a:r>
          </a:p>
        </p:txBody>
      </p:sp>
      <p:sp>
        <p:nvSpPr>
          <p:cNvPr id="4" name="CuadroTexto 3">
            <a:extLst>
              <a:ext uri="{FF2B5EF4-FFF2-40B4-BE49-F238E27FC236}">
                <a16:creationId xmlns:a16="http://schemas.microsoft.com/office/drawing/2014/main" id="{5DDE1A3C-FD4D-C1B0-A1CC-E77EBCB05754}"/>
              </a:ext>
            </a:extLst>
          </p:cNvPr>
          <p:cNvSpPr txBox="1"/>
          <p:nvPr/>
        </p:nvSpPr>
        <p:spPr>
          <a:xfrm>
            <a:off x="609600" y="2737373"/>
            <a:ext cx="8268929" cy="2254463"/>
          </a:xfrm>
          <a:prstGeom prst="rect">
            <a:avLst/>
          </a:prstGeom>
          <a:noFill/>
        </p:spPr>
        <p:txBody>
          <a:bodyPr wrap="square">
            <a:spAutoFit/>
          </a:bodyPr>
          <a:lstStyle/>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 auditoría de fórmulas en Excel es una herramienta que permite analizar, depurar y corregir errores en las fórmulas de una hoja de cálculo. Es especialmente útil cuando se trabaja con fórmulas complejas y se necesita verificar su precisión.</a:t>
            </a:r>
          </a:p>
          <a:p>
            <a:pPr algn="just">
              <a:spcBef>
                <a:spcPts val="300"/>
              </a:spcBef>
              <a:spcAft>
                <a:spcPts val="150"/>
              </a:spcAft>
            </a:pPr>
            <a:endPar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lgn="just">
              <a:spcBef>
                <a:spcPts val="300"/>
              </a:spcBef>
              <a:spcAft>
                <a:spcPts val="150"/>
              </a:spcAft>
            </a:pPr>
            <a:endParaRPr lang="es-CL" sz="14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spcBef>
                <a:spcPts val="300"/>
              </a:spcBef>
              <a:spcAft>
                <a:spcPts val="150"/>
              </a:spcAft>
            </a:pPr>
            <a:endParaRPr lang="es-CL" sz="14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08C5FC06-63B7-750E-01BB-F6207B821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58854"/>
            <a:ext cx="1274953" cy="520047"/>
          </a:xfrm>
          <a:prstGeom prst="rect">
            <a:avLst/>
          </a:prstGeom>
        </p:spPr>
      </p:pic>
      <p:pic>
        <p:nvPicPr>
          <p:cNvPr id="7" name="Imagen 6" descr="Interfaz de usuario gráfica, Texto, Aplicación&#10;&#10;El contenido generado por IA puede ser incorrecto.">
            <a:extLst>
              <a:ext uri="{FF2B5EF4-FFF2-40B4-BE49-F238E27FC236}">
                <a16:creationId xmlns:a16="http://schemas.microsoft.com/office/drawing/2014/main" id="{85D88F26-D795-BA11-AE24-1F54B83D9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503" y="4673333"/>
            <a:ext cx="6649122" cy="1815134"/>
          </a:xfrm>
          <a:prstGeom prst="rect">
            <a:avLst/>
          </a:prstGeom>
        </p:spPr>
      </p:pic>
    </p:spTree>
    <p:extLst>
      <p:ext uri="{BB962C8B-B14F-4D97-AF65-F5344CB8AC3E}">
        <p14:creationId xmlns:p14="http://schemas.microsoft.com/office/powerpoint/2010/main" val="193443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F8542-801D-EFB0-E078-AD429B2CD77B}"/>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0445D4B-8CF5-6089-0789-DE7363CE8D41}"/>
              </a:ext>
            </a:extLst>
          </p:cNvPr>
          <p:cNvSpPr txBox="1"/>
          <p:nvPr/>
        </p:nvSpPr>
        <p:spPr>
          <a:xfrm>
            <a:off x="762000" y="1935876"/>
            <a:ext cx="7429500"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Auditoría de Fórmulas en Excel</a:t>
            </a:r>
          </a:p>
        </p:txBody>
      </p:sp>
      <p:sp>
        <p:nvSpPr>
          <p:cNvPr id="4" name="CuadroTexto 3">
            <a:extLst>
              <a:ext uri="{FF2B5EF4-FFF2-40B4-BE49-F238E27FC236}">
                <a16:creationId xmlns:a16="http://schemas.microsoft.com/office/drawing/2014/main" id="{82E7E818-CCD7-857C-FCE8-A4BC820C44D2}"/>
              </a:ext>
            </a:extLst>
          </p:cNvPr>
          <p:cNvSpPr txBox="1"/>
          <p:nvPr/>
        </p:nvSpPr>
        <p:spPr>
          <a:xfrm>
            <a:off x="342286" y="2796988"/>
            <a:ext cx="8268929" cy="3651449"/>
          </a:xfrm>
          <a:prstGeom prst="rect">
            <a:avLst/>
          </a:prstGeom>
          <a:noFill/>
        </p:spPr>
        <p:txBody>
          <a:bodyPr wrap="square">
            <a:spAutoFit/>
          </a:bodyPr>
          <a:lstStyle/>
          <a:p>
            <a:pPr algn="just">
              <a:lnSpc>
                <a:spcPct val="107000"/>
              </a:lnSpc>
              <a:spcBef>
                <a:spcPts val="300"/>
              </a:spcBef>
              <a:spcAft>
                <a:spcPts val="150"/>
              </a:spcAft>
            </a:pP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Rastrear Precedentes :</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Muestra flechas azules que indican qué celdas afectan a la fórmula seleccionada.</a:t>
            </a:r>
          </a:p>
          <a:p>
            <a:pPr algn="just">
              <a:lnSpc>
                <a:spcPct val="107000"/>
              </a:lnSpc>
              <a:spcBef>
                <a:spcPts val="300"/>
              </a:spcBef>
              <a:spcAft>
                <a:spcPts val="150"/>
              </a:spcAft>
            </a:pP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Rastrear Dependientes:</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Muestra flechas azules que indican qué celdas dependen de la fórmula seleccionada.</a:t>
            </a:r>
          </a:p>
          <a:p>
            <a:pPr algn="just">
              <a:lnSpc>
                <a:spcPct val="107000"/>
              </a:lnSpc>
              <a:spcBef>
                <a:spcPts val="300"/>
              </a:spcBef>
              <a:spcAft>
                <a:spcPts val="150"/>
              </a:spcAft>
            </a:pP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Mostrar Fórmulas</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Permite ver todas las fórmulas de la hoja, en lugar de los resultados.</a:t>
            </a:r>
          </a:p>
          <a:p>
            <a:pPr algn="just">
              <a:lnSpc>
                <a:spcPct val="107000"/>
              </a:lnSpc>
              <a:spcBef>
                <a:spcPts val="300"/>
              </a:spcBef>
              <a:spcAft>
                <a:spcPts val="150"/>
              </a:spcAft>
            </a:pP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Evaluar Fórmula</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Permite analizar paso a paso cómo Excel calcula una fórmula.</a:t>
            </a:r>
          </a:p>
          <a:p>
            <a:pPr algn="just">
              <a:lnSpc>
                <a:spcPct val="107000"/>
              </a:lnSpc>
              <a:spcBef>
                <a:spcPts val="300"/>
              </a:spcBef>
              <a:spcAft>
                <a:spcPts val="150"/>
              </a:spcAft>
            </a:pP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Comprobación de Errores: Identifica errores comunes en fórmulas y sugiere correcciones.</a:t>
            </a:r>
          </a:p>
          <a:p>
            <a:pPr algn="just">
              <a:lnSpc>
                <a:spcPct val="107000"/>
              </a:lnSpc>
              <a:spcBef>
                <a:spcPts val="300"/>
              </a:spcBef>
              <a:spcAft>
                <a:spcPts val="150"/>
              </a:spcAft>
            </a:pP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Quitar Flechas</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Elimina las flechas de rastreo de precedentes y dependientes.</a:t>
            </a:r>
          </a:p>
        </p:txBody>
      </p:sp>
    </p:spTree>
    <p:extLst>
      <p:ext uri="{BB962C8B-B14F-4D97-AF65-F5344CB8AC3E}">
        <p14:creationId xmlns:p14="http://schemas.microsoft.com/office/powerpoint/2010/main" val="220196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A95884-5629-79BF-A4CE-49D11ED498D6}"/>
              </a:ext>
            </a:extLst>
          </p:cNvPr>
          <p:cNvPicPr>
            <a:picLocks noChangeAspect="1"/>
          </p:cNvPicPr>
          <p:nvPr/>
        </p:nvPicPr>
        <p:blipFill>
          <a:blip r:embed="rId2"/>
          <a:stretch>
            <a:fillRect/>
          </a:stretch>
        </p:blipFill>
        <p:spPr>
          <a:xfrm>
            <a:off x="0" y="0"/>
            <a:ext cx="9213387" cy="6858000"/>
          </a:xfrm>
          <a:prstGeom prst="rect">
            <a:avLst/>
          </a:prstGeom>
        </p:spPr>
      </p:pic>
    </p:spTree>
    <p:extLst>
      <p:ext uri="{BB962C8B-B14F-4D97-AF65-F5344CB8AC3E}">
        <p14:creationId xmlns:p14="http://schemas.microsoft.com/office/powerpoint/2010/main" val="1352262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F2216-BAAA-425D-B906-76E7A00F88B3}"/>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15E4DBD-0F78-7D45-8040-6BC2BA0C1A91}"/>
              </a:ext>
            </a:extLst>
          </p:cNvPr>
          <p:cNvSpPr txBox="1"/>
          <p:nvPr/>
        </p:nvSpPr>
        <p:spPr>
          <a:xfrm>
            <a:off x="1631038" y="1884381"/>
            <a:ext cx="7429500"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Funciones de fecha y hora</a:t>
            </a:r>
          </a:p>
        </p:txBody>
      </p:sp>
      <p:sp>
        <p:nvSpPr>
          <p:cNvPr id="4" name="CuadroTexto 3">
            <a:extLst>
              <a:ext uri="{FF2B5EF4-FFF2-40B4-BE49-F238E27FC236}">
                <a16:creationId xmlns:a16="http://schemas.microsoft.com/office/drawing/2014/main" id="{D34E5194-9EC4-391D-DA20-49D085542FFA}"/>
              </a:ext>
            </a:extLst>
          </p:cNvPr>
          <p:cNvSpPr txBox="1"/>
          <p:nvPr/>
        </p:nvSpPr>
        <p:spPr>
          <a:xfrm>
            <a:off x="375212" y="2736104"/>
            <a:ext cx="8393576" cy="3862596"/>
          </a:xfrm>
          <a:prstGeom prst="rect">
            <a:avLst/>
          </a:prstGeom>
          <a:noFill/>
        </p:spPr>
        <p:txBody>
          <a:bodyPr wrap="square">
            <a:spAutoFit/>
          </a:bodyPr>
          <a:lstStyle/>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Las funciones de fecha y hora permiten trabajar con y analizar datos relacionados con fechas y horas. Ejemplos incluyen HOY, AHORA, FECHA, y DIA</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Las funciones de fecha y hora permiten trabajar con y analizar datos relacionados con fechas y horas. Ejemplos incluyen HOY, AHORA, FECHA, y DIA</a:t>
            </a:r>
          </a:p>
          <a:p>
            <a:pPr algn="just">
              <a:spcBef>
                <a:spcPts val="300"/>
              </a:spcBef>
              <a:spcAft>
                <a:spcPts val="150"/>
              </a:spcAft>
            </a:pP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HOY() </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Devuelve la fecha actual sin la hora.</a:t>
            </a:r>
          </a:p>
          <a:p>
            <a:pPr algn="just">
              <a:spcBef>
                <a:spcPts val="300"/>
              </a:spcBef>
              <a:spcAft>
                <a:spcPts val="150"/>
              </a:spcAft>
            </a:pP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AHORA()</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 Devuelve la fecha y la hora actual.</a:t>
            </a:r>
          </a:p>
          <a:p>
            <a:pPr algn="just">
              <a:spcBef>
                <a:spcPts val="300"/>
              </a:spcBef>
              <a:spcAft>
                <a:spcPts val="150"/>
              </a:spcAft>
            </a:pP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DÍA(fecha)</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 Devuelve el día del mes de una fecha.</a:t>
            </a:r>
          </a:p>
          <a:p>
            <a:pPr algn="just">
              <a:spcBef>
                <a:spcPts val="300"/>
              </a:spcBef>
              <a:spcAft>
                <a:spcPts val="150"/>
              </a:spcAft>
            </a:pP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MES(fecha)</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 Devuelve el número del mes de una fecha.</a:t>
            </a:r>
          </a:p>
          <a:p>
            <a:pPr algn="just">
              <a:spcBef>
                <a:spcPts val="300"/>
              </a:spcBef>
              <a:spcAft>
                <a:spcPts val="150"/>
              </a:spcAft>
            </a:pPr>
            <a:endPar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0504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4FCB694-428C-2B9D-6899-7B67F1CAE030}"/>
              </a:ext>
            </a:extLst>
          </p:cNvPr>
          <p:cNvSpPr txBox="1"/>
          <p:nvPr/>
        </p:nvSpPr>
        <p:spPr>
          <a:xfrm>
            <a:off x="381896" y="2255768"/>
            <a:ext cx="8181191" cy="2905924"/>
          </a:xfrm>
          <a:prstGeom prst="rect">
            <a:avLst/>
          </a:prstGeom>
          <a:noFill/>
        </p:spPr>
        <p:txBody>
          <a:bodyPr wrap="square">
            <a:spAutoFit/>
          </a:bodyPr>
          <a:lstStyle/>
          <a:p>
            <a:pPr algn="just">
              <a:spcBef>
                <a:spcPts val="300"/>
              </a:spcBef>
              <a:spcAft>
                <a:spcPts val="150"/>
              </a:spcAft>
            </a:pP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AÑO(fecha)</a:t>
            </a:r>
            <a:r>
              <a:rPr lang="es-CL" sz="18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 Devuelve el año de una fecha.</a:t>
            </a:r>
          </a:p>
          <a:p>
            <a:pPr algn="just">
              <a:spcBef>
                <a:spcPts val="300"/>
              </a:spcBef>
              <a:spcAft>
                <a:spcPts val="150"/>
              </a:spcAft>
            </a:pPr>
            <a:r>
              <a:rPr lang="es-CL" sz="18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DIASEM</a:t>
            </a: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(fecha, tipo)</a:t>
            </a:r>
            <a:r>
              <a:rPr lang="es-CL" sz="18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 Devuelve el día de la semana (1=D, 2=L…)</a:t>
            </a:r>
          </a:p>
          <a:p>
            <a:pPr algn="just">
              <a:spcBef>
                <a:spcPts val="300"/>
              </a:spcBef>
              <a:spcAft>
                <a:spcPts val="150"/>
              </a:spcAft>
            </a:pP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FECHA(año, mes, día)</a:t>
            </a:r>
            <a:r>
              <a:rPr lang="es-CL" sz="18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 Crea una fecha con valores específicos.</a:t>
            </a:r>
          </a:p>
          <a:p>
            <a:pPr algn="just">
              <a:spcBef>
                <a:spcPts val="300"/>
              </a:spcBef>
              <a:spcAft>
                <a:spcPts val="150"/>
              </a:spcAft>
            </a:pP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DIAS(</a:t>
            </a:r>
            <a:r>
              <a:rPr lang="es-CL" sz="18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fecha_final</a:t>
            </a: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18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fecha_inicial</a:t>
            </a: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18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 Calcula la cantidad de días entre dos fechas.</a:t>
            </a:r>
          </a:p>
          <a:p>
            <a:pPr algn="just">
              <a:spcBef>
                <a:spcPts val="300"/>
              </a:spcBef>
              <a:spcAft>
                <a:spcPts val="150"/>
              </a:spcAft>
            </a:pPr>
            <a:r>
              <a:rPr lang="es-CL" sz="18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DIAS.LAB</a:t>
            </a: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18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fecha_inicial</a:t>
            </a: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18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fecha_final</a:t>
            </a: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[festivos])</a:t>
            </a:r>
            <a:r>
              <a:rPr lang="es-CL" sz="18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 Calcula los días hábiles entre dos fechas</a:t>
            </a:r>
          </a:p>
          <a:p>
            <a:pPr algn="just">
              <a:spcBef>
                <a:spcPts val="300"/>
              </a:spcBef>
              <a:spcAft>
                <a:spcPts val="150"/>
              </a:spcAft>
            </a:pPr>
            <a:r>
              <a:rPr lang="es-CL" sz="18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SIFECHA</a:t>
            </a: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18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fecha_inicial</a:t>
            </a: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18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fecha_final</a:t>
            </a:r>
            <a:r>
              <a:rPr lang="es-CL" sz="18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"unidad") </a:t>
            </a:r>
            <a:r>
              <a:rPr lang="es-CL" sz="18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Calcula diferencias en años, meses o días.</a:t>
            </a:r>
          </a:p>
        </p:txBody>
      </p:sp>
    </p:spTree>
    <p:extLst>
      <p:ext uri="{BB962C8B-B14F-4D97-AF65-F5344CB8AC3E}">
        <p14:creationId xmlns:p14="http://schemas.microsoft.com/office/powerpoint/2010/main" val="189606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81E26-9A76-7DC8-BA84-A63673E11D13}"/>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671AB09-4CEC-B0F2-FDC6-9408062E12DA}"/>
              </a:ext>
            </a:extLst>
          </p:cNvPr>
          <p:cNvSpPr txBox="1"/>
          <p:nvPr/>
        </p:nvSpPr>
        <p:spPr>
          <a:xfrm>
            <a:off x="510861" y="2045710"/>
            <a:ext cx="8439501" cy="680251"/>
          </a:xfrm>
          <a:prstGeom prst="rect">
            <a:avLst/>
          </a:prstGeom>
          <a:noFill/>
        </p:spPr>
        <p:txBody>
          <a:bodyPr wrap="square" rtlCol="0">
            <a:spAutoFit/>
          </a:bodyPr>
          <a:lstStyle/>
          <a:p>
            <a:pPr>
              <a:lnSpc>
                <a:spcPct val="107000"/>
              </a:lnSpc>
              <a:spcBef>
                <a:spcPts val="600"/>
              </a:spcBef>
              <a:spcAft>
                <a:spcPts val="300"/>
              </a:spcAft>
            </a:pPr>
            <a:r>
              <a:rPr lang="es-CL" sz="3850" noProof="0" dirty="0">
                <a:solidFill>
                  <a:srgbClr val="120280"/>
                </a:solidFill>
                <a:latin typeface="Etna Sans Serif"/>
              </a:rPr>
              <a:t>Funciones de búsqueda y referencia</a:t>
            </a:r>
          </a:p>
        </p:txBody>
      </p:sp>
      <p:sp>
        <p:nvSpPr>
          <p:cNvPr id="4" name="CuadroTexto 3">
            <a:extLst>
              <a:ext uri="{FF2B5EF4-FFF2-40B4-BE49-F238E27FC236}">
                <a16:creationId xmlns:a16="http://schemas.microsoft.com/office/drawing/2014/main" id="{E8F403ED-C250-93D2-8C52-ADF40455B746}"/>
              </a:ext>
            </a:extLst>
          </p:cNvPr>
          <p:cNvSpPr txBox="1"/>
          <p:nvPr/>
        </p:nvSpPr>
        <p:spPr>
          <a:xfrm>
            <a:off x="277395" y="3019791"/>
            <a:ext cx="8524050" cy="2831224"/>
          </a:xfrm>
          <a:prstGeom prst="rect">
            <a:avLst/>
          </a:prstGeom>
          <a:noFill/>
        </p:spPr>
        <p:txBody>
          <a:bodyPr wrap="square">
            <a:spAutoFit/>
          </a:bodyPr>
          <a:lstStyle/>
          <a:p>
            <a:pPr algn="just">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Las funciones de búsqueda y referencia en Excel permiten encontrar y extraer información dentro de una hoja de cálculo, facilitando el manejo de grandes volúmenes de datos.</a:t>
            </a:r>
          </a:p>
          <a:p>
            <a:pPr algn="just">
              <a:lnSpc>
                <a:spcPct val="107000"/>
              </a:lnSpc>
              <a:spcBef>
                <a:spcPts val="300"/>
              </a:spcBef>
              <a:spcAft>
                <a:spcPts val="150"/>
              </a:spcAft>
            </a:pP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BUSCARV</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valor_buscado</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tabla, columna, [coincidencia]) :</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Busca un valor en la primera columna de una tabla y devuelve un dato de otra columna en la misma fila.</a:t>
            </a:r>
          </a:p>
          <a:p>
            <a:pPr algn="just">
              <a:lnSpc>
                <a:spcPct val="107000"/>
              </a:lnSpc>
              <a:spcBef>
                <a:spcPts val="300"/>
              </a:spcBef>
              <a:spcAft>
                <a:spcPts val="150"/>
              </a:spcAft>
            </a:pP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BUSCARH</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valor_buscado</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tabla, fila, [coincidencia]) :</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Funciona igual que </a:t>
            </a:r>
            <a:r>
              <a:rPr lang="es-CL" sz="2000"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BUSCARV</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pero busca en filas en lugar de columnas</a:t>
            </a:r>
          </a:p>
        </p:txBody>
      </p:sp>
    </p:spTree>
    <p:extLst>
      <p:ext uri="{BB962C8B-B14F-4D97-AF65-F5344CB8AC3E}">
        <p14:creationId xmlns:p14="http://schemas.microsoft.com/office/powerpoint/2010/main" val="396944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6B3B0F-B7BA-4081-8316-7E3D10AAC35B}"/>
              </a:ext>
            </a:extLst>
          </p:cNvPr>
          <p:cNvSpPr txBox="1"/>
          <p:nvPr/>
        </p:nvSpPr>
        <p:spPr>
          <a:xfrm>
            <a:off x="338865" y="2006737"/>
            <a:ext cx="8568467" cy="4670189"/>
          </a:xfrm>
          <a:prstGeom prst="rect">
            <a:avLst/>
          </a:prstGeom>
          <a:noFill/>
        </p:spPr>
        <p:txBody>
          <a:bodyPr wrap="square">
            <a:spAutoFit/>
          </a:bodyPr>
          <a:lstStyle/>
          <a:p>
            <a:pPr algn="just">
              <a:lnSpc>
                <a:spcPct val="107000"/>
              </a:lnSpc>
              <a:spcBef>
                <a:spcPts val="300"/>
              </a:spcBef>
              <a:spcAft>
                <a:spcPts val="150"/>
              </a:spcAft>
            </a:pP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BUSCAR(</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valor_buscado</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vector_busqueda</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vector_resultado</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Busca un valor en un rango ordenado y devuelve un dato correspondiente en otro rango.</a:t>
            </a:r>
          </a:p>
          <a:p>
            <a:pPr algn="just">
              <a:lnSpc>
                <a:spcPct val="107000"/>
              </a:lnSpc>
              <a:spcBef>
                <a:spcPts val="300"/>
              </a:spcBef>
              <a:spcAft>
                <a:spcPts val="150"/>
              </a:spcAft>
            </a:pP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ÍNDICE(matriz, fila, [columna])</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Devuelve el valor en la fila 3, columna 2 del rango A2:C10.</a:t>
            </a:r>
          </a:p>
          <a:p>
            <a:pPr algn="just">
              <a:lnSpc>
                <a:spcPct val="107000"/>
              </a:lnSpc>
              <a:spcBef>
                <a:spcPts val="300"/>
              </a:spcBef>
              <a:spcAft>
                <a:spcPts val="150"/>
              </a:spcAft>
            </a:pP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COINCIDIR(</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valor_buscado</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rango, [tipo]) :</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Devuelve la posición de un valor dentro de un rango</a:t>
            </a:r>
          </a:p>
          <a:p>
            <a:pPr algn="just">
              <a:lnSpc>
                <a:spcPct val="107000"/>
              </a:lnSpc>
              <a:spcBef>
                <a:spcPts val="300"/>
              </a:spcBef>
              <a:spcAft>
                <a:spcPts val="150"/>
              </a:spcAft>
            </a:pP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BUSCARX</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valor_buscado</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vector_busqueda</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vector_resultado</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si_no_encontrado</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Versión mejorada de </a:t>
            </a:r>
            <a:r>
              <a:rPr lang="es-CL" sz="2000"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BUSCARV</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y </a:t>
            </a:r>
            <a:r>
              <a:rPr lang="es-CL" sz="2000"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BUSCARH</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permite buscar en cualquier dirección y manejar errores.</a:t>
            </a:r>
          </a:p>
          <a:p>
            <a:pPr algn="just">
              <a:lnSpc>
                <a:spcPct val="107000"/>
              </a:lnSpc>
              <a:spcBef>
                <a:spcPts val="300"/>
              </a:spcBef>
              <a:spcAft>
                <a:spcPts val="150"/>
              </a:spcAft>
            </a:pP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INDIRECTO(</a:t>
            </a:r>
            <a:r>
              <a:rPr lang="es-CL" sz="20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ref_texto</a:t>
            </a: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[a1]) :</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Convierte un texto en una referencia de celda.</a:t>
            </a:r>
          </a:p>
          <a:p>
            <a:pPr algn="just">
              <a:lnSpc>
                <a:spcPct val="107000"/>
              </a:lnSpc>
              <a:spcBef>
                <a:spcPts val="300"/>
              </a:spcBef>
              <a:spcAft>
                <a:spcPts val="150"/>
              </a:spcAft>
            </a:pPr>
            <a:r>
              <a:rPr lang="es-CL" sz="20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TRANSPONER(rango) :</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Convierte filas en columnas y viceversa</a:t>
            </a:r>
          </a:p>
        </p:txBody>
      </p:sp>
    </p:spTree>
    <p:extLst>
      <p:ext uri="{BB962C8B-B14F-4D97-AF65-F5344CB8AC3E}">
        <p14:creationId xmlns:p14="http://schemas.microsoft.com/office/powerpoint/2010/main" val="89808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556D0-DBC5-11AB-8612-AD52F71EBE0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D8D4BDA-2524-7BF5-C421-8123C1410B15}"/>
              </a:ext>
            </a:extLst>
          </p:cNvPr>
          <p:cNvSpPr txBox="1"/>
          <p:nvPr/>
        </p:nvSpPr>
        <p:spPr>
          <a:xfrm>
            <a:off x="2549563" y="1745911"/>
            <a:ext cx="7429500"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Función buscar v</a:t>
            </a:r>
          </a:p>
        </p:txBody>
      </p:sp>
      <p:sp>
        <p:nvSpPr>
          <p:cNvPr id="4" name="CuadroTexto 3">
            <a:extLst>
              <a:ext uri="{FF2B5EF4-FFF2-40B4-BE49-F238E27FC236}">
                <a16:creationId xmlns:a16="http://schemas.microsoft.com/office/drawing/2014/main" id="{7AA5BA84-CFCF-7ABA-8230-D23E326E4A20}"/>
              </a:ext>
            </a:extLst>
          </p:cNvPr>
          <p:cNvSpPr txBox="1"/>
          <p:nvPr/>
        </p:nvSpPr>
        <p:spPr>
          <a:xfrm>
            <a:off x="472555" y="2532697"/>
            <a:ext cx="8370231" cy="3046988"/>
          </a:xfrm>
          <a:prstGeom prst="rect">
            <a:avLst/>
          </a:prstGeom>
          <a:noFill/>
        </p:spPr>
        <p:txBody>
          <a:bodyPr wrap="square">
            <a:spAutoFit/>
          </a:bodyPr>
          <a:lstStyle/>
          <a:p>
            <a:pPr algn="just">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Ejemplo: Vamos a crear una pequeña hoja en la que según el código de un artículo nos devuelva la descripción de este dependiendo de una lista. Para ello primero de todo necesitaremos una tabla de valores. Imaginemos que la introducimos a partir de la celda A5 donde escribiremos el primer código, por ejemplo X-1. En la celda B5 la descripción: Mouse. En la celda A6 escribiremos X-2 y en la B6: Notebook... y así todos los valores que queramos. </a:t>
            </a:r>
          </a:p>
        </p:txBody>
      </p:sp>
    </p:spTree>
    <p:extLst>
      <p:ext uri="{BB962C8B-B14F-4D97-AF65-F5344CB8AC3E}">
        <p14:creationId xmlns:p14="http://schemas.microsoft.com/office/powerpoint/2010/main" val="291908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E1ED9A-C552-3278-CA76-45248FB77469}"/>
              </a:ext>
            </a:extLst>
          </p:cNvPr>
          <p:cNvSpPr txBox="1"/>
          <p:nvPr/>
        </p:nvSpPr>
        <p:spPr>
          <a:xfrm>
            <a:off x="478715" y="2312967"/>
            <a:ext cx="8353313" cy="4285789"/>
          </a:xfrm>
          <a:prstGeom prst="rect">
            <a:avLst/>
          </a:prstGeom>
          <a:noFill/>
        </p:spPr>
        <p:txBody>
          <a:bodyPr wrap="square">
            <a:spAutoFit/>
          </a:bodyPr>
          <a:lstStyle/>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Lo que desearemos es que el usuario de esta hoja introduzca un código en la celda A1 y automáticamente en la celda A2 aparezca la descripción que depende del código. Para ello solamente tendremos que escribir la función siguiente en la celda A2. =</a:t>
            </a:r>
            <a:r>
              <a:rPr lang="es-CL" sz="2000"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BUSCARV</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(A1;A5:B8;2;FALSO) </a:t>
            </a:r>
          </a:p>
          <a:p>
            <a:pPr algn="just">
              <a:spcBef>
                <a:spcPts val="300"/>
              </a:spcBef>
              <a:spcAft>
                <a:spcPts val="150"/>
              </a:spcAft>
            </a:pPr>
            <a:endPar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Explicaremos detenidamente los argumentos de esta función para terminar de entender el funcionamiento. En esta función buscamos el valor de la celda A1, dentro de la matriz A5:B8, recuerda que Excel busca primero por la primera columna. Como resultado nos mostrará lo que encuentre en la segunda columna de la fila del valor encontrado.</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b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br>
            <a:endPar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5166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B95A72D-7F7E-12E4-27EB-7735AADDEF79}"/>
              </a:ext>
            </a:extLst>
          </p:cNvPr>
          <p:cNvPicPr>
            <a:picLocks noChangeAspect="1"/>
          </p:cNvPicPr>
          <p:nvPr/>
        </p:nvPicPr>
        <p:blipFill>
          <a:blip r:embed="rId2"/>
          <a:stretch>
            <a:fillRect/>
          </a:stretch>
        </p:blipFill>
        <p:spPr>
          <a:xfrm>
            <a:off x="995979" y="2791162"/>
            <a:ext cx="7460246" cy="2673722"/>
          </a:xfrm>
          <a:prstGeom prst="rect">
            <a:avLst/>
          </a:prstGeom>
        </p:spPr>
      </p:pic>
    </p:spTree>
    <p:extLst>
      <p:ext uri="{BB962C8B-B14F-4D97-AF65-F5344CB8AC3E}">
        <p14:creationId xmlns:p14="http://schemas.microsoft.com/office/powerpoint/2010/main" val="1849934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21C65-3DCD-8BD9-7D81-633E1CAA554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B89C7F87-1983-B6C9-A7E2-690EBF6D9E56}"/>
              </a:ext>
            </a:extLst>
          </p:cNvPr>
          <p:cNvSpPr txBox="1"/>
          <p:nvPr/>
        </p:nvSpPr>
        <p:spPr>
          <a:xfrm>
            <a:off x="2423096" y="1756185"/>
            <a:ext cx="4297807"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Funciones lógicas </a:t>
            </a:r>
          </a:p>
        </p:txBody>
      </p:sp>
      <p:sp>
        <p:nvSpPr>
          <p:cNvPr id="4" name="CuadroTexto 3">
            <a:extLst>
              <a:ext uri="{FF2B5EF4-FFF2-40B4-BE49-F238E27FC236}">
                <a16:creationId xmlns:a16="http://schemas.microsoft.com/office/drawing/2014/main" id="{325866AE-FDDB-6761-A514-8EFDAB52A41E}"/>
              </a:ext>
            </a:extLst>
          </p:cNvPr>
          <p:cNvSpPr txBox="1"/>
          <p:nvPr/>
        </p:nvSpPr>
        <p:spPr>
          <a:xfrm>
            <a:off x="404797" y="2573148"/>
            <a:ext cx="8384201" cy="3862596"/>
          </a:xfrm>
          <a:prstGeom prst="rect">
            <a:avLst/>
          </a:prstGeom>
          <a:noFill/>
        </p:spPr>
        <p:txBody>
          <a:bodyPr wrap="square">
            <a:spAutoFit/>
          </a:bodyPr>
          <a:lstStyle/>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Las funciones lógicas en Excel permiten evaluar condiciones y devolver resultados según si son VERDADERO o FALSO. Son fundamentales para la toma de decisiones automatizada en hojas de cálculo.</a:t>
            </a:r>
          </a:p>
          <a:p>
            <a:pPr algn="just">
              <a:spcBef>
                <a:spcPts val="300"/>
              </a:spcBef>
              <a:spcAft>
                <a:spcPts val="150"/>
              </a:spcAft>
            </a:pPr>
            <a:endPar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 función SI evalúa una condición y devuelve un valor si es VERDADERO y otro si es FALSO.</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Función SI Anidado Permite evaluar múltiples condiciones dentro de una sola función SI.</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Y → Evalúa si todas las condiciones son verdaderas.</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O → Evalúa si al menos una de las condiciones es verdadera.</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NO → Invierte el valor lógico de una condición.</a:t>
            </a:r>
          </a:p>
        </p:txBody>
      </p:sp>
    </p:spTree>
    <p:extLst>
      <p:ext uri="{BB962C8B-B14F-4D97-AF65-F5344CB8AC3E}">
        <p14:creationId xmlns:p14="http://schemas.microsoft.com/office/powerpoint/2010/main" val="1446127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3C423-A384-3195-DA67-FDF5AB21E137}"/>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A73F146-DE8E-0825-B7A1-109E87D76AEF}"/>
              </a:ext>
            </a:extLst>
          </p:cNvPr>
          <p:cNvSpPr txBox="1"/>
          <p:nvPr/>
        </p:nvSpPr>
        <p:spPr>
          <a:xfrm>
            <a:off x="2601288" y="1975373"/>
            <a:ext cx="3941423"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Función lógica si</a:t>
            </a:r>
          </a:p>
        </p:txBody>
      </p:sp>
      <p:sp>
        <p:nvSpPr>
          <p:cNvPr id="4" name="CuadroTexto 3">
            <a:extLst>
              <a:ext uri="{FF2B5EF4-FFF2-40B4-BE49-F238E27FC236}">
                <a16:creationId xmlns:a16="http://schemas.microsoft.com/office/drawing/2014/main" id="{4B5C1B3C-5453-4FB9-18CB-A7F603628918}"/>
              </a:ext>
            </a:extLst>
          </p:cNvPr>
          <p:cNvSpPr txBox="1"/>
          <p:nvPr/>
        </p:nvSpPr>
        <p:spPr>
          <a:xfrm>
            <a:off x="523001" y="3045311"/>
            <a:ext cx="7849829" cy="2618666"/>
          </a:xfrm>
          <a:prstGeom prst="rect">
            <a:avLst/>
          </a:prstGeom>
          <a:noFill/>
        </p:spPr>
        <p:txBody>
          <a:bodyPr wrap="square">
            <a:spAutoFit/>
          </a:bodyPr>
          <a:lstStyle/>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 función SI es una de las funciones más populares y útiles de Excel. Permite realizar comparaciones lógicas entre un valor y un resultado esperado, y devolver un valor diferente en función del resultado de la comparación. Es decir, te permite tomar decisiones en base a los datos de tu hoja de cálculo. </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Es capaz de escoger entre dos opciones de solución y entregar un resultado. Primero analiza una condición dada y dependiendo de si esta se cumple o no, ejecuta una acción u otra.</a:t>
            </a:r>
          </a:p>
        </p:txBody>
      </p:sp>
    </p:spTree>
    <p:extLst>
      <p:ext uri="{BB962C8B-B14F-4D97-AF65-F5344CB8AC3E}">
        <p14:creationId xmlns:p14="http://schemas.microsoft.com/office/powerpoint/2010/main" val="491525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65B0E86-CB40-7BF5-1EBC-7B0F3807C389}"/>
              </a:ext>
            </a:extLst>
          </p:cNvPr>
          <p:cNvPicPr>
            <a:picLocks noChangeAspect="1"/>
          </p:cNvPicPr>
          <p:nvPr/>
        </p:nvPicPr>
        <p:blipFill>
          <a:blip r:embed="rId2"/>
          <a:stretch>
            <a:fillRect/>
          </a:stretch>
        </p:blipFill>
        <p:spPr>
          <a:xfrm>
            <a:off x="491938" y="2289586"/>
            <a:ext cx="8160124" cy="3253985"/>
          </a:xfrm>
          <a:prstGeom prst="rect">
            <a:avLst/>
          </a:prstGeom>
        </p:spPr>
      </p:pic>
    </p:spTree>
    <p:extLst>
      <p:ext uri="{BB962C8B-B14F-4D97-AF65-F5344CB8AC3E}">
        <p14:creationId xmlns:p14="http://schemas.microsoft.com/office/powerpoint/2010/main" val="403857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3"/>
          <p:cNvSpPr txBox="1"/>
          <p:nvPr/>
        </p:nvSpPr>
        <p:spPr>
          <a:xfrm>
            <a:off x="816448" y="2086387"/>
            <a:ext cx="5860306" cy="369332"/>
          </a:xfrm>
          <a:prstGeom prst="rect">
            <a:avLst/>
          </a:prstGeom>
        </p:spPr>
        <p:txBody>
          <a:bodyPr wrap="square" lIns="0" tIns="0" rIns="0" bIns="0" rtlCol="0" anchor="t">
            <a:spAutoFit/>
          </a:bodyPr>
          <a:lstStyle/>
          <a:p>
            <a:r>
              <a:rPr lang="es-CL" sz="2400" b="1" noProof="0" dirty="0">
                <a:solidFill>
                  <a:srgbClr val="002060"/>
                </a:solidFill>
                <a:latin typeface="Arial" panose="020B0604020202020204" pitchFamily="34" charset="0"/>
                <a:ea typeface="Etna Sans Serif"/>
                <a:cs typeface="Arial" panose="020B0604020202020204" pitchFamily="34" charset="0"/>
                <a:sym typeface="Etna Sans Serif"/>
              </a:rPr>
              <a:t>TABLA DE CONTENIDOS</a:t>
            </a:r>
          </a:p>
        </p:txBody>
      </p:sp>
      <p:sp>
        <p:nvSpPr>
          <p:cNvPr id="34" name="TextBox 34"/>
          <p:cNvSpPr txBox="1"/>
          <p:nvPr/>
        </p:nvSpPr>
        <p:spPr>
          <a:xfrm>
            <a:off x="779323" y="2902857"/>
            <a:ext cx="318836" cy="369332"/>
          </a:xfrm>
          <a:prstGeom prst="rect">
            <a:avLst/>
          </a:prstGeom>
        </p:spPr>
        <p:txBody>
          <a:bodyPr lIns="0" tIns="0" rIns="0" bIns="0" rtlCol="0" anchor="t">
            <a:spAutoFit/>
          </a:bodyPr>
          <a:lstStyle/>
          <a:p>
            <a:pPr algn="ctr"/>
            <a:r>
              <a:rPr lang="es-CL" sz="2400" noProof="0" dirty="0">
                <a:solidFill>
                  <a:srgbClr val="002060"/>
                </a:solidFill>
                <a:latin typeface="Arial" panose="020B0604020202020204" pitchFamily="34" charset="0"/>
                <a:ea typeface="Etna Sans Serif"/>
                <a:cs typeface="Arial" panose="020B0604020202020204" pitchFamily="34" charset="0"/>
                <a:sym typeface="Etna Sans Serif"/>
              </a:rPr>
              <a:t>1</a:t>
            </a:r>
          </a:p>
        </p:txBody>
      </p:sp>
      <p:sp>
        <p:nvSpPr>
          <p:cNvPr id="35" name="TextBox 35"/>
          <p:cNvSpPr txBox="1"/>
          <p:nvPr/>
        </p:nvSpPr>
        <p:spPr>
          <a:xfrm>
            <a:off x="779323" y="3720271"/>
            <a:ext cx="318836" cy="369332"/>
          </a:xfrm>
          <a:prstGeom prst="rect">
            <a:avLst/>
          </a:prstGeom>
        </p:spPr>
        <p:txBody>
          <a:bodyPr lIns="0" tIns="0" rIns="0" bIns="0" rtlCol="0" anchor="t">
            <a:spAutoFit/>
          </a:bodyPr>
          <a:lstStyle/>
          <a:p>
            <a:pPr algn="ctr"/>
            <a:r>
              <a:rPr lang="es-CL" sz="2400" noProof="0" dirty="0">
                <a:solidFill>
                  <a:srgbClr val="002060"/>
                </a:solidFill>
                <a:latin typeface="Arial" panose="020B0604020202020204" pitchFamily="34" charset="0"/>
                <a:ea typeface="Etna Sans Serif"/>
                <a:cs typeface="Arial" panose="020B0604020202020204" pitchFamily="34" charset="0"/>
                <a:sym typeface="Etna Sans Serif"/>
              </a:rPr>
              <a:t>2</a:t>
            </a:r>
          </a:p>
        </p:txBody>
      </p:sp>
      <p:sp>
        <p:nvSpPr>
          <p:cNvPr id="39" name="TextBox 39"/>
          <p:cNvSpPr txBox="1"/>
          <p:nvPr/>
        </p:nvSpPr>
        <p:spPr>
          <a:xfrm>
            <a:off x="774068" y="4543715"/>
            <a:ext cx="318836" cy="369332"/>
          </a:xfrm>
          <a:prstGeom prst="rect">
            <a:avLst/>
          </a:prstGeom>
        </p:spPr>
        <p:txBody>
          <a:bodyPr lIns="0" tIns="0" rIns="0" bIns="0" rtlCol="0" anchor="t">
            <a:spAutoFit/>
          </a:bodyPr>
          <a:lstStyle/>
          <a:p>
            <a:pPr algn="ctr"/>
            <a:r>
              <a:rPr lang="es-CL" sz="2400" noProof="0" dirty="0">
                <a:solidFill>
                  <a:srgbClr val="002060"/>
                </a:solidFill>
                <a:latin typeface="Arial" panose="020B0604020202020204" pitchFamily="34" charset="0"/>
                <a:ea typeface="Etna Sans Serif"/>
                <a:cs typeface="Arial" panose="020B0604020202020204" pitchFamily="34" charset="0"/>
                <a:sym typeface="Etna Sans Serif"/>
              </a:rPr>
              <a:t>3</a:t>
            </a:r>
          </a:p>
        </p:txBody>
      </p:sp>
      <p:sp>
        <p:nvSpPr>
          <p:cNvPr id="46" name="TextBox 46"/>
          <p:cNvSpPr txBox="1"/>
          <p:nvPr/>
        </p:nvSpPr>
        <p:spPr>
          <a:xfrm>
            <a:off x="1339828" y="2902454"/>
            <a:ext cx="4813546" cy="369332"/>
          </a:xfrm>
          <a:prstGeom prst="rect">
            <a:avLst/>
          </a:prstGeom>
        </p:spPr>
        <p:txBody>
          <a:bodyPr wrap="square" lIns="0" tIns="0" rIns="0" bIns="0" rtlCol="0" anchor="t">
            <a:spAutoFit/>
          </a:bodyPr>
          <a:lstStyle/>
          <a:p>
            <a:r>
              <a:rPr lang="es-CL" sz="2400" noProof="0" dirty="0">
                <a:solidFill>
                  <a:srgbClr val="002060"/>
                </a:solidFill>
                <a:latin typeface="Arial" panose="020B0604020202020204" pitchFamily="34" charset="0"/>
                <a:ea typeface="Open Sans"/>
                <a:cs typeface="Arial" panose="020B0604020202020204" pitchFamily="34" charset="0"/>
                <a:sym typeface="Open Sans"/>
              </a:rPr>
              <a:t>Funciones y Fórmulas Avanzadas</a:t>
            </a:r>
          </a:p>
        </p:txBody>
      </p:sp>
      <p:sp>
        <p:nvSpPr>
          <p:cNvPr id="48" name="TextBox 48"/>
          <p:cNvSpPr txBox="1"/>
          <p:nvPr/>
        </p:nvSpPr>
        <p:spPr>
          <a:xfrm>
            <a:off x="1313670" y="5338708"/>
            <a:ext cx="4603036" cy="369332"/>
          </a:xfrm>
          <a:prstGeom prst="rect">
            <a:avLst/>
          </a:prstGeom>
        </p:spPr>
        <p:txBody>
          <a:bodyPr wrap="square" lIns="0" tIns="0" rIns="0" bIns="0" rtlCol="0" anchor="t">
            <a:spAutoFit/>
          </a:bodyPr>
          <a:lstStyle/>
          <a:p>
            <a:r>
              <a:rPr lang="es-CL" sz="2400" noProof="0" dirty="0">
                <a:solidFill>
                  <a:srgbClr val="002060"/>
                </a:solidFill>
                <a:latin typeface="Arial" panose="020B0604020202020204" pitchFamily="34" charset="0"/>
                <a:ea typeface="Open Sans"/>
                <a:cs typeface="Arial" panose="020B0604020202020204" pitchFamily="34" charset="0"/>
                <a:sym typeface="Open Sans"/>
              </a:rPr>
              <a:t>Automatización con Macros</a:t>
            </a:r>
          </a:p>
        </p:txBody>
      </p:sp>
      <p:sp>
        <p:nvSpPr>
          <p:cNvPr id="50" name="TextBox 50"/>
          <p:cNvSpPr txBox="1"/>
          <p:nvPr/>
        </p:nvSpPr>
        <p:spPr>
          <a:xfrm>
            <a:off x="1313670" y="4604711"/>
            <a:ext cx="2906151" cy="369332"/>
          </a:xfrm>
          <a:prstGeom prst="rect">
            <a:avLst/>
          </a:prstGeom>
        </p:spPr>
        <p:txBody>
          <a:bodyPr wrap="square" lIns="0" tIns="0" rIns="0" bIns="0" rtlCol="0" anchor="t">
            <a:spAutoFit/>
          </a:bodyPr>
          <a:lstStyle/>
          <a:p>
            <a:r>
              <a:rPr lang="es-CL" sz="2400" noProof="0" dirty="0">
                <a:solidFill>
                  <a:srgbClr val="002060"/>
                </a:solidFill>
                <a:latin typeface="Arial" panose="020B0604020202020204" pitchFamily="34" charset="0"/>
                <a:ea typeface="Open Sans"/>
                <a:cs typeface="Arial" panose="020B0604020202020204" pitchFamily="34" charset="0"/>
                <a:sym typeface="Open Sans"/>
              </a:rPr>
              <a:t>Análisis de Datos</a:t>
            </a:r>
          </a:p>
        </p:txBody>
      </p:sp>
      <p:sp>
        <p:nvSpPr>
          <p:cNvPr id="65" name="TextBox 39">
            <a:extLst>
              <a:ext uri="{FF2B5EF4-FFF2-40B4-BE49-F238E27FC236}">
                <a16:creationId xmlns:a16="http://schemas.microsoft.com/office/drawing/2014/main" id="{8A102AFA-2531-2EFB-4DCC-6CBF77CEBB33}"/>
              </a:ext>
            </a:extLst>
          </p:cNvPr>
          <p:cNvSpPr txBox="1"/>
          <p:nvPr/>
        </p:nvSpPr>
        <p:spPr>
          <a:xfrm>
            <a:off x="771607" y="5314943"/>
            <a:ext cx="318836" cy="369332"/>
          </a:xfrm>
          <a:prstGeom prst="rect">
            <a:avLst/>
          </a:prstGeom>
        </p:spPr>
        <p:txBody>
          <a:bodyPr lIns="0" tIns="0" rIns="0" bIns="0" rtlCol="0" anchor="t">
            <a:spAutoFit/>
          </a:bodyPr>
          <a:lstStyle/>
          <a:p>
            <a:pPr algn="ctr"/>
            <a:r>
              <a:rPr lang="es-CL" sz="2400" noProof="0" dirty="0">
                <a:solidFill>
                  <a:srgbClr val="002060"/>
                </a:solidFill>
                <a:latin typeface="Arial" panose="020B0604020202020204" pitchFamily="34" charset="0"/>
                <a:ea typeface="Etna Sans Serif"/>
                <a:cs typeface="Arial" panose="020B0604020202020204" pitchFamily="34" charset="0"/>
                <a:sym typeface="Etna Sans Serif"/>
              </a:rPr>
              <a:t>4</a:t>
            </a:r>
          </a:p>
        </p:txBody>
      </p:sp>
      <p:sp>
        <p:nvSpPr>
          <p:cNvPr id="2" name="TextBox 46">
            <a:extLst>
              <a:ext uri="{FF2B5EF4-FFF2-40B4-BE49-F238E27FC236}">
                <a16:creationId xmlns:a16="http://schemas.microsoft.com/office/drawing/2014/main" id="{D93A2F26-389C-C13D-DA88-7B6B3D8A7EBE}"/>
              </a:ext>
            </a:extLst>
          </p:cNvPr>
          <p:cNvSpPr txBox="1"/>
          <p:nvPr/>
        </p:nvSpPr>
        <p:spPr>
          <a:xfrm>
            <a:off x="1322711" y="3751647"/>
            <a:ext cx="2507912" cy="369332"/>
          </a:xfrm>
          <a:prstGeom prst="rect">
            <a:avLst/>
          </a:prstGeom>
        </p:spPr>
        <p:txBody>
          <a:bodyPr lIns="0" tIns="0" rIns="0" bIns="0" rtlCol="0" anchor="t">
            <a:spAutoFit/>
          </a:bodyPr>
          <a:lstStyle/>
          <a:p>
            <a:r>
              <a:rPr lang="es-CL" sz="2400" noProof="0" dirty="0">
                <a:solidFill>
                  <a:srgbClr val="002060"/>
                </a:solidFill>
                <a:latin typeface="Arial" panose="020B0604020202020204" pitchFamily="34" charset="0"/>
                <a:ea typeface="Open Sans"/>
                <a:cs typeface="Arial" panose="020B0604020202020204" pitchFamily="34" charset="0"/>
                <a:sym typeface="Open Sans"/>
              </a:rPr>
              <a:t>Gestión de Datos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DD872-C5CC-32FF-4BD1-B2CA72B74E7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0B001837-1E25-7B94-FC49-DE688DD0BD42}"/>
              </a:ext>
            </a:extLst>
          </p:cNvPr>
          <p:cNvSpPr txBox="1"/>
          <p:nvPr/>
        </p:nvSpPr>
        <p:spPr>
          <a:xfrm>
            <a:off x="2374751" y="1797179"/>
            <a:ext cx="4843631"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Función SI anidadas</a:t>
            </a:r>
          </a:p>
        </p:txBody>
      </p:sp>
      <p:sp>
        <p:nvSpPr>
          <p:cNvPr id="4" name="CuadroTexto 3">
            <a:extLst>
              <a:ext uri="{FF2B5EF4-FFF2-40B4-BE49-F238E27FC236}">
                <a16:creationId xmlns:a16="http://schemas.microsoft.com/office/drawing/2014/main" id="{00A73263-906D-E6F5-5BF8-F15121DE02CC}"/>
              </a:ext>
            </a:extLst>
          </p:cNvPr>
          <p:cNvSpPr txBox="1"/>
          <p:nvPr/>
        </p:nvSpPr>
        <p:spPr>
          <a:xfrm>
            <a:off x="494071" y="2758577"/>
            <a:ext cx="8402503" cy="3426579"/>
          </a:xfrm>
          <a:prstGeom prst="rect">
            <a:avLst/>
          </a:prstGeom>
          <a:noFill/>
        </p:spPr>
        <p:txBody>
          <a:bodyPr wrap="square">
            <a:spAutoFit/>
          </a:bodyPr>
          <a:lstStyle/>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Las funciones anidadas en Excel son aquellas en las que una función se encuentra dentro de otra función como parte de sus argumentos. Esto se utiliza para realizar cálculos más complejos que requieren múltiples niveles de evaluación. Las funciones anidadas permiten combinar varias funciones en una sola fórmula para obtener el resultado deseado.</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Ejemplo:  podrías tener una situación en la que necesitas clasificar tres estados </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código  = 1 esta Bueno</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código  = 2 esta Regular </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código  = 3 esta Malo</a:t>
            </a:r>
          </a:p>
        </p:txBody>
      </p:sp>
    </p:spTree>
    <p:extLst>
      <p:ext uri="{BB962C8B-B14F-4D97-AF65-F5344CB8AC3E}">
        <p14:creationId xmlns:p14="http://schemas.microsoft.com/office/powerpoint/2010/main" val="2306747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CD5F58-2A65-3F69-3027-CA41FD0B28AF}"/>
              </a:ext>
            </a:extLst>
          </p:cNvPr>
          <p:cNvSpPr txBox="1"/>
          <p:nvPr/>
        </p:nvSpPr>
        <p:spPr>
          <a:xfrm>
            <a:off x="607807" y="2524943"/>
            <a:ext cx="8245736" cy="727059"/>
          </a:xfrm>
          <a:prstGeom prst="rect">
            <a:avLst/>
          </a:prstGeom>
          <a:noFill/>
        </p:spPr>
        <p:txBody>
          <a:bodyPr wrap="square">
            <a:spAutoFit/>
          </a:bodyPr>
          <a:lstStyle/>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Aquí es donde las funciones anidadas pueden ser útiles, porque se tiene dos o más condiciones a cumplir.</a:t>
            </a:r>
          </a:p>
        </p:txBody>
      </p:sp>
      <p:pic>
        <p:nvPicPr>
          <p:cNvPr id="4" name="Imagen 3">
            <a:extLst>
              <a:ext uri="{FF2B5EF4-FFF2-40B4-BE49-F238E27FC236}">
                <a16:creationId xmlns:a16="http://schemas.microsoft.com/office/drawing/2014/main" id="{E143DD17-8080-42E5-4EDC-C54BF8685ACB}"/>
              </a:ext>
            </a:extLst>
          </p:cNvPr>
          <p:cNvPicPr>
            <a:picLocks noChangeAspect="1"/>
          </p:cNvPicPr>
          <p:nvPr/>
        </p:nvPicPr>
        <p:blipFill>
          <a:blip r:embed="rId2"/>
          <a:stretch>
            <a:fillRect/>
          </a:stretch>
        </p:blipFill>
        <p:spPr>
          <a:xfrm>
            <a:off x="901567" y="3971759"/>
            <a:ext cx="7340866" cy="1342518"/>
          </a:xfrm>
          <a:prstGeom prst="rect">
            <a:avLst/>
          </a:prstGeom>
        </p:spPr>
      </p:pic>
    </p:spTree>
    <p:extLst>
      <p:ext uri="{BB962C8B-B14F-4D97-AF65-F5344CB8AC3E}">
        <p14:creationId xmlns:p14="http://schemas.microsoft.com/office/powerpoint/2010/main" val="163546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A461-6503-BD35-66B7-55EC1F8E488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18A26EBF-9C6F-7892-2A88-8B580DC8D75D}"/>
              </a:ext>
            </a:extLst>
          </p:cNvPr>
          <p:cNvSpPr txBox="1"/>
          <p:nvPr/>
        </p:nvSpPr>
        <p:spPr>
          <a:xfrm>
            <a:off x="3157369" y="1729229"/>
            <a:ext cx="2829262" cy="642035"/>
          </a:xfrm>
          <a:prstGeom prst="rect">
            <a:avLst/>
          </a:prstGeom>
          <a:noFill/>
        </p:spPr>
        <p:txBody>
          <a:bodyPr wrap="square" rtlCol="0">
            <a:spAutoFit/>
          </a:bodyPr>
          <a:lstStyle/>
          <a:p>
            <a:pPr algn="just">
              <a:lnSpc>
                <a:spcPct val="107000"/>
              </a:lnSpc>
              <a:spcBef>
                <a:spcPts val="600"/>
              </a:spcBef>
              <a:spcAft>
                <a:spcPts val="300"/>
              </a:spcAft>
            </a:pPr>
            <a:r>
              <a:rPr lang="es-CL" sz="3600" noProof="0" dirty="0">
                <a:solidFill>
                  <a:srgbClr val="002060"/>
                </a:solidFill>
                <a:latin typeface="Arial" panose="020B0604020202020204" pitchFamily="34" charset="0"/>
                <a:cs typeface="Arial" panose="020B0604020202020204" pitchFamily="34" charset="0"/>
              </a:rPr>
              <a:t>Función y/o</a:t>
            </a:r>
          </a:p>
        </p:txBody>
      </p:sp>
      <p:sp>
        <p:nvSpPr>
          <p:cNvPr id="4" name="CuadroTexto 3">
            <a:extLst>
              <a:ext uri="{FF2B5EF4-FFF2-40B4-BE49-F238E27FC236}">
                <a16:creationId xmlns:a16="http://schemas.microsoft.com/office/drawing/2014/main" id="{72EEB15D-1532-258D-4601-17FF0F3BA21E}"/>
              </a:ext>
            </a:extLst>
          </p:cNvPr>
          <p:cNvSpPr txBox="1"/>
          <p:nvPr/>
        </p:nvSpPr>
        <p:spPr>
          <a:xfrm>
            <a:off x="1763357" y="4298829"/>
            <a:ext cx="2217869" cy="1578061"/>
          </a:xfrm>
          <a:prstGeom prst="rect">
            <a:avLst/>
          </a:prstGeom>
          <a:noFill/>
        </p:spPr>
        <p:txBody>
          <a:bodyPr wrap="square">
            <a:spAutoFit/>
          </a:bodyPr>
          <a:lstStyle/>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V Y V = V</a:t>
            </a:r>
          </a:p>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V Y F = F</a:t>
            </a:r>
          </a:p>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F Y V = F</a:t>
            </a:r>
          </a:p>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F Y F =  F</a:t>
            </a:r>
          </a:p>
        </p:txBody>
      </p:sp>
      <p:sp>
        <p:nvSpPr>
          <p:cNvPr id="3" name="CuadroTexto 2">
            <a:extLst>
              <a:ext uri="{FF2B5EF4-FFF2-40B4-BE49-F238E27FC236}">
                <a16:creationId xmlns:a16="http://schemas.microsoft.com/office/drawing/2014/main" id="{5B09F0DC-E414-427A-A22B-0EB6F3897CA1}"/>
              </a:ext>
            </a:extLst>
          </p:cNvPr>
          <p:cNvSpPr txBox="1"/>
          <p:nvPr/>
        </p:nvSpPr>
        <p:spPr>
          <a:xfrm>
            <a:off x="5318196" y="4298830"/>
            <a:ext cx="1936825" cy="1578061"/>
          </a:xfrm>
          <a:prstGeom prst="rect">
            <a:avLst/>
          </a:prstGeom>
          <a:noFill/>
        </p:spPr>
        <p:txBody>
          <a:bodyPr wrap="square">
            <a:spAutoFit/>
          </a:bodyPr>
          <a:lstStyle/>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V O V = V</a:t>
            </a:r>
          </a:p>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V O F =  V</a:t>
            </a:r>
          </a:p>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F O V = V</a:t>
            </a:r>
          </a:p>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F O F =  F</a:t>
            </a:r>
          </a:p>
        </p:txBody>
      </p:sp>
      <p:sp>
        <p:nvSpPr>
          <p:cNvPr id="7" name="CuadroTexto 6">
            <a:extLst>
              <a:ext uri="{FF2B5EF4-FFF2-40B4-BE49-F238E27FC236}">
                <a16:creationId xmlns:a16="http://schemas.microsoft.com/office/drawing/2014/main" id="{47E2EF76-98F3-C24F-7747-9DF0D2ADE4F8}"/>
              </a:ext>
            </a:extLst>
          </p:cNvPr>
          <p:cNvSpPr txBox="1"/>
          <p:nvPr/>
        </p:nvSpPr>
        <p:spPr>
          <a:xfrm>
            <a:off x="800099" y="2666373"/>
            <a:ext cx="7784503" cy="1015663"/>
          </a:xfrm>
          <a:prstGeom prst="rect">
            <a:avLst/>
          </a:prstGeom>
          <a:noFill/>
        </p:spPr>
        <p:txBody>
          <a:bodyPr wrap="square">
            <a:spAutoFit/>
          </a:bodyPr>
          <a:lstStyle/>
          <a:p>
            <a:pPr algn="just">
              <a:spcBef>
                <a:spcPts val="300"/>
              </a:spcBef>
              <a:spcAft>
                <a:spcPts val="150"/>
              </a:spcAft>
            </a:pPr>
            <a:r>
              <a:rPr lang="es-CL" sz="2000" kern="100" noProof="0" dirty="0">
                <a:solidFill>
                  <a:srgbClr val="002060"/>
                </a:solidFill>
                <a:latin typeface="Arial" panose="020B0604020202020204" pitchFamily="34" charset="0"/>
                <a:cs typeface="Arial" panose="020B0604020202020204" pitchFamily="34" charset="0"/>
              </a:rPr>
              <a:t>La función Y en Excel es una función lógica que se utiliza para evaluar múltiples condiciones y devolver un valor verdadero (V) o falso (F) en función de si todas las condiciones son verdadera</a:t>
            </a:r>
          </a:p>
        </p:txBody>
      </p:sp>
    </p:spTree>
    <p:extLst>
      <p:ext uri="{BB962C8B-B14F-4D97-AF65-F5344CB8AC3E}">
        <p14:creationId xmlns:p14="http://schemas.microsoft.com/office/powerpoint/2010/main" val="2913652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8E37B-8633-06C2-D499-170C21D77936}"/>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D1FFC09-BD43-51B1-87A1-059766F6CCB5}"/>
              </a:ext>
            </a:extLst>
          </p:cNvPr>
          <p:cNvSpPr txBox="1"/>
          <p:nvPr/>
        </p:nvSpPr>
        <p:spPr>
          <a:xfrm>
            <a:off x="2627609" y="2096526"/>
            <a:ext cx="4080510"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002060"/>
                </a:solidFill>
                <a:latin typeface="Arial" panose="020B0604020202020204" pitchFamily="34" charset="0"/>
                <a:cs typeface="Arial" panose="020B0604020202020204" pitchFamily="34" charset="0"/>
              </a:rPr>
              <a:t>Si Anidado con y</a:t>
            </a:r>
          </a:p>
        </p:txBody>
      </p:sp>
      <p:sp>
        <p:nvSpPr>
          <p:cNvPr id="4" name="CuadroTexto 3">
            <a:extLst>
              <a:ext uri="{FF2B5EF4-FFF2-40B4-BE49-F238E27FC236}">
                <a16:creationId xmlns:a16="http://schemas.microsoft.com/office/drawing/2014/main" id="{FF2165E6-8651-1A3A-3C83-E08720FB304B}"/>
              </a:ext>
            </a:extLst>
          </p:cNvPr>
          <p:cNvSpPr txBox="1"/>
          <p:nvPr/>
        </p:nvSpPr>
        <p:spPr>
          <a:xfrm>
            <a:off x="742950" y="3435115"/>
            <a:ext cx="7849829" cy="1578061"/>
          </a:xfrm>
          <a:prstGeom prst="rect">
            <a:avLst/>
          </a:prstGeom>
          <a:noFill/>
        </p:spPr>
        <p:txBody>
          <a:bodyPr wrap="square">
            <a:spAutoFit/>
          </a:bodyPr>
          <a:lstStyle/>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=SI(</a:t>
            </a:r>
            <a:r>
              <a:rPr lang="es-CL" sz="2000"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LOGICA;VERDADERO;FALSO</a:t>
            </a: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p>
          <a:p>
            <a:pPr>
              <a:lnSpc>
                <a:spcPct val="107000"/>
              </a:lnSpc>
              <a:spcBef>
                <a:spcPts val="300"/>
              </a:spcBef>
              <a:spcAft>
                <a:spcPts val="150"/>
              </a:spcAft>
            </a:pPr>
            <a:endPar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=Y(LOGICA1;LOGICA2;…) VERDADERO</a:t>
            </a:r>
          </a:p>
          <a:p>
            <a:pPr>
              <a:lnSpc>
                <a:spcPct val="107000"/>
              </a:lnSpc>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FALSO</a:t>
            </a:r>
          </a:p>
        </p:txBody>
      </p:sp>
    </p:spTree>
    <p:extLst>
      <p:ext uri="{BB962C8B-B14F-4D97-AF65-F5344CB8AC3E}">
        <p14:creationId xmlns:p14="http://schemas.microsoft.com/office/powerpoint/2010/main" val="1406542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B33AB-8B19-66D7-8A1E-99B77DD0A313}"/>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4A541E2D-2E1B-E4CF-7644-E01E8271677F}"/>
              </a:ext>
            </a:extLst>
          </p:cNvPr>
          <p:cNvSpPr txBox="1"/>
          <p:nvPr/>
        </p:nvSpPr>
        <p:spPr>
          <a:xfrm>
            <a:off x="2638402" y="1808350"/>
            <a:ext cx="3867195"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Funciones Texto </a:t>
            </a:r>
          </a:p>
        </p:txBody>
      </p:sp>
      <p:sp>
        <p:nvSpPr>
          <p:cNvPr id="4" name="CuadroTexto 3">
            <a:extLst>
              <a:ext uri="{FF2B5EF4-FFF2-40B4-BE49-F238E27FC236}">
                <a16:creationId xmlns:a16="http://schemas.microsoft.com/office/drawing/2014/main" id="{F58AA8E1-77A2-D36F-BB56-57739BE01E97}"/>
              </a:ext>
            </a:extLst>
          </p:cNvPr>
          <p:cNvSpPr txBox="1"/>
          <p:nvPr/>
        </p:nvSpPr>
        <p:spPr>
          <a:xfrm>
            <a:off x="320601" y="2663862"/>
            <a:ext cx="8619003" cy="4142160"/>
          </a:xfrm>
          <a:prstGeom prst="rect">
            <a:avLst/>
          </a:prstGeom>
          <a:noFill/>
        </p:spPr>
        <p:txBody>
          <a:bodyPr wrap="square">
            <a:spAutoFit/>
          </a:bodyPr>
          <a:lstStyle/>
          <a:p>
            <a:pPr algn="just">
              <a:spcBef>
                <a:spcPts val="300"/>
              </a:spcBef>
              <a:spcAft>
                <a:spcPts val="150"/>
              </a:spcAft>
            </a:pP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Las funciones de texto en Excel permiten manipular, modificar y analizar datos alfanuméricos dentro de una hoja de cálculo. Son útiles para limpiar información, extraer partes de un texto y combinar valores de diferentes celdas.</a:t>
            </a:r>
          </a:p>
          <a:p>
            <a:pPr algn="just">
              <a:spcBef>
                <a:spcPts val="300"/>
              </a:spcBef>
              <a:spcAft>
                <a:spcPts val="150"/>
              </a:spcAft>
            </a:pPr>
            <a:r>
              <a:rPr lang="es-CL"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MAYUSC</a:t>
            </a: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(texto) → </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Convierte todo el texto en mayúsculas</a:t>
            </a:r>
          </a:p>
          <a:p>
            <a:pPr algn="just">
              <a:spcBef>
                <a:spcPts val="300"/>
              </a:spcBef>
              <a:spcAft>
                <a:spcPts val="150"/>
              </a:spcAft>
            </a:pPr>
            <a:r>
              <a:rPr lang="es-CL"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MINUSC</a:t>
            </a: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(texto) → </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Convierte todo el texto en minúsculas.</a:t>
            </a:r>
          </a:p>
          <a:p>
            <a:pPr algn="just">
              <a:spcBef>
                <a:spcPts val="300"/>
              </a:spcBef>
              <a:spcAft>
                <a:spcPts val="150"/>
              </a:spcAft>
            </a:pPr>
            <a:r>
              <a:rPr lang="es-CL"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NOMPROPIO</a:t>
            </a: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(texto) →</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Convierte la primera letra de cada palabra en mayúscula.</a:t>
            </a:r>
          </a:p>
          <a:p>
            <a:pPr algn="just">
              <a:spcBef>
                <a:spcPts val="300"/>
              </a:spcBef>
              <a:spcAft>
                <a:spcPts val="150"/>
              </a:spcAft>
            </a:pP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IZQUIERDA(texto, </a:t>
            </a:r>
            <a:r>
              <a:rPr lang="es-CL"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número_de_caracteres</a:t>
            </a: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Extrae caracteres desde el inicio del texto.</a:t>
            </a:r>
          </a:p>
          <a:p>
            <a:pPr algn="just">
              <a:spcBef>
                <a:spcPts val="300"/>
              </a:spcBef>
              <a:spcAft>
                <a:spcPts val="150"/>
              </a:spcAft>
            </a:pP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DERECHA(texto, </a:t>
            </a:r>
            <a:r>
              <a:rPr lang="es-CL"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número_de_caracteres</a:t>
            </a: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Extrae caracteres desde el final del texto.</a:t>
            </a:r>
          </a:p>
          <a:p>
            <a:pPr algn="just">
              <a:spcBef>
                <a:spcPts val="300"/>
              </a:spcBef>
              <a:spcAft>
                <a:spcPts val="150"/>
              </a:spcAft>
            </a:pP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EXTRAE(texto, </a:t>
            </a:r>
            <a:r>
              <a:rPr lang="es-CL"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posición_inicial</a:t>
            </a: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número_de_caracteres</a:t>
            </a:r>
            <a:r>
              <a:rPr lang="es-CL"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Extrae una parte del texto a partir de una posición específica.</a:t>
            </a:r>
          </a:p>
          <a:p>
            <a:pPr algn="just">
              <a:spcBef>
                <a:spcPts val="300"/>
              </a:spcBef>
              <a:spcAft>
                <a:spcPts val="150"/>
              </a:spcAft>
            </a:pPr>
            <a:endParaRPr lang="es-CL"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6416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F83B7-9E1C-5F4D-E436-75C2F377E7B7}"/>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3D674DE-8486-CF18-9C8A-749966154BB4}"/>
              </a:ext>
            </a:extLst>
          </p:cNvPr>
          <p:cNvSpPr txBox="1"/>
          <p:nvPr/>
        </p:nvSpPr>
        <p:spPr>
          <a:xfrm>
            <a:off x="2846653" y="1806375"/>
            <a:ext cx="3866119"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Etna Sans Serif"/>
              </a:rPr>
              <a:t>Funciones Texto </a:t>
            </a:r>
          </a:p>
        </p:txBody>
      </p:sp>
      <p:sp>
        <p:nvSpPr>
          <p:cNvPr id="4" name="CuadroTexto 3">
            <a:extLst>
              <a:ext uri="{FF2B5EF4-FFF2-40B4-BE49-F238E27FC236}">
                <a16:creationId xmlns:a16="http://schemas.microsoft.com/office/drawing/2014/main" id="{14A32AF4-42BA-F2BD-26DE-60DDB36DEE0C}"/>
              </a:ext>
            </a:extLst>
          </p:cNvPr>
          <p:cNvSpPr txBox="1"/>
          <p:nvPr/>
        </p:nvSpPr>
        <p:spPr>
          <a:xfrm>
            <a:off x="320602" y="2623460"/>
            <a:ext cx="8586729" cy="3495829"/>
          </a:xfrm>
          <a:prstGeom prst="rect">
            <a:avLst/>
          </a:prstGeom>
          <a:noFill/>
        </p:spPr>
        <p:txBody>
          <a:bodyPr wrap="square">
            <a:spAutoFit/>
          </a:bodyPr>
          <a:lstStyle/>
          <a:p>
            <a:pPr algn="just">
              <a:spcBef>
                <a:spcPts val="300"/>
              </a:spcBef>
              <a:spcAft>
                <a:spcPts val="150"/>
              </a:spcAft>
            </a:pP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LARGO(texto) → </a:t>
            </a: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Devuelve el número de caracteres (incluye espacios).</a:t>
            </a:r>
          </a:p>
          <a:p>
            <a:pPr algn="just">
              <a:spcBef>
                <a:spcPts val="300"/>
              </a:spcBef>
              <a:spcAft>
                <a:spcPts val="150"/>
              </a:spcAft>
            </a:pP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ESPACIOS(texto) →</a:t>
            </a: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Elimina los espacios extras dentro del texto.</a:t>
            </a:r>
          </a:p>
          <a:p>
            <a:pPr algn="just">
              <a:spcBef>
                <a:spcPts val="300"/>
              </a:spcBef>
              <a:spcAft>
                <a:spcPts val="150"/>
              </a:spcAft>
            </a:pP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SUSTITUIR(texto, </a:t>
            </a:r>
            <a:r>
              <a:rPr lang="es-CL" sz="16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texto_viejo</a:t>
            </a: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16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texto_nuevo</a:t>
            </a: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[ocasión]) → </a:t>
            </a: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Reemplaza un texto dentro de una celda.</a:t>
            </a:r>
          </a:p>
          <a:p>
            <a:pPr algn="just">
              <a:spcBef>
                <a:spcPts val="300"/>
              </a:spcBef>
              <a:spcAft>
                <a:spcPts val="150"/>
              </a:spcAft>
            </a:pP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REEMPLAZAR(texto, </a:t>
            </a:r>
            <a:r>
              <a:rPr lang="es-CL" sz="16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posición_inicial</a:t>
            </a: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16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número_de_caracteres</a:t>
            </a: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16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texto_nuevo</a:t>
            </a: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a:t>
            </a: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Sustituye parte de un texto según su posición.</a:t>
            </a:r>
          </a:p>
          <a:p>
            <a:pPr algn="just">
              <a:spcBef>
                <a:spcPts val="300"/>
              </a:spcBef>
              <a:spcAft>
                <a:spcPts val="150"/>
              </a:spcAft>
            </a:pP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CONCATENAR(texto1, texto2, ...) →</a:t>
            </a: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Une varios textos en una sola celda.</a:t>
            </a:r>
          </a:p>
          <a:p>
            <a:pPr algn="just">
              <a:spcBef>
                <a:spcPts val="300"/>
              </a:spcBef>
              <a:spcAft>
                <a:spcPts val="150"/>
              </a:spcAft>
            </a:pPr>
            <a:r>
              <a:rPr lang="es-CL" sz="16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CONCAT</a:t>
            </a: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(texto1, texto2, ...) →</a:t>
            </a: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(Versión mejorada de CONCATENAR).</a:t>
            </a:r>
          </a:p>
          <a:p>
            <a:pPr algn="just">
              <a:spcBef>
                <a:spcPts val="300"/>
              </a:spcBef>
              <a:spcAft>
                <a:spcPts val="150"/>
              </a:spcAft>
            </a:pPr>
            <a:r>
              <a:rPr lang="es-CL" sz="16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UNIRCADENAS</a:t>
            </a: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(separador, </a:t>
            </a:r>
            <a:r>
              <a:rPr lang="es-CL" sz="16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ignorar_vacíos</a:t>
            </a: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texto1, texto2, ...) →</a:t>
            </a: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Une múltiples textos con un separador.</a:t>
            </a:r>
          </a:p>
          <a:p>
            <a:pPr algn="just">
              <a:spcBef>
                <a:spcPts val="300"/>
              </a:spcBef>
              <a:spcAft>
                <a:spcPts val="150"/>
              </a:spcAft>
            </a:pP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HALLAR(</a:t>
            </a:r>
            <a:r>
              <a:rPr lang="es-CL" sz="1600" b="1"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texto_buscado</a:t>
            </a:r>
            <a:r>
              <a:rPr lang="es-CL" sz="1600" b="1"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texto, [inicio]) →</a:t>
            </a: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Encuentra la posición de una palabra dentro de un texto (distingue mayúsculas/minúsculas). </a:t>
            </a:r>
          </a:p>
        </p:txBody>
      </p:sp>
    </p:spTree>
    <p:extLst>
      <p:ext uri="{BB962C8B-B14F-4D97-AF65-F5344CB8AC3E}">
        <p14:creationId xmlns:p14="http://schemas.microsoft.com/office/powerpoint/2010/main" val="335530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E65E7-6FD2-7035-2988-1AB7225C4AAA}"/>
            </a:ext>
          </a:extLst>
        </p:cNvPr>
        <p:cNvGrpSpPr/>
        <p:nvPr/>
      </p:nvGrpSpPr>
      <p:grpSpPr>
        <a:xfrm>
          <a:off x="0" y="0"/>
          <a:ext cx="0" cy="0"/>
          <a:chOff x="0" y="0"/>
          <a:chExt cx="0" cy="0"/>
        </a:xfrm>
      </p:grpSpPr>
      <p:sp>
        <p:nvSpPr>
          <p:cNvPr id="17" name="TextBox 17">
            <a:extLst>
              <a:ext uri="{FF2B5EF4-FFF2-40B4-BE49-F238E27FC236}">
                <a16:creationId xmlns:a16="http://schemas.microsoft.com/office/drawing/2014/main" id="{43B8D9EA-F5A6-AB14-3255-6FBBDB26A0D2}"/>
              </a:ext>
            </a:extLst>
          </p:cNvPr>
          <p:cNvSpPr txBox="1"/>
          <p:nvPr/>
        </p:nvSpPr>
        <p:spPr>
          <a:xfrm>
            <a:off x="1733801" y="3102460"/>
            <a:ext cx="5463064" cy="1477328"/>
          </a:xfrm>
          <a:prstGeom prst="rect">
            <a:avLst/>
          </a:prstGeom>
        </p:spPr>
        <p:txBody>
          <a:bodyPr wrap="square" lIns="0" tIns="0" rIns="0" bIns="0" rtlCol="0" anchor="t">
            <a:spAutoFit/>
          </a:bodyPr>
          <a:lstStyle/>
          <a:p>
            <a:pPr algn="ctr"/>
            <a:r>
              <a:rPr lang="es-CL" sz="3200" b="1" noProof="0" dirty="0">
                <a:solidFill>
                  <a:srgbClr val="002060"/>
                </a:solidFill>
                <a:latin typeface="Arial" panose="020B0604020202020204" pitchFamily="34" charset="0"/>
                <a:ea typeface="Etna Sans Serif"/>
                <a:cs typeface="Arial" panose="020B0604020202020204" pitchFamily="34" charset="0"/>
                <a:sym typeface="Etna Sans Serif"/>
              </a:rPr>
              <a:t>FUNCIONES Y FÓRMULAS AVANZADAS</a:t>
            </a:r>
          </a:p>
          <a:p>
            <a:pPr algn="ctr"/>
            <a:r>
              <a:rPr lang="es-CL" sz="3200" b="1" noProof="0" dirty="0">
                <a:solidFill>
                  <a:srgbClr val="002060"/>
                </a:solidFill>
                <a:latin typeface="Arial" panose="020B0604020202020204" pitchFamily="34" charset="0"/>
                <a:ea typeface="Etna Sans Serif"/>
                <a:cs typeface="Arial" panose="020B0604020202020204" pitchFamily="34" charset="0"/>
                <a:sym typeface="Etna Sans Serif"/>
              </a:rPr>
              <a:t> </a:t>
            </a:r>
          </a:p>
        </p:txBody>
      </p:sp>
      <p:pic>
        <p:nvPicPr>
          <p:cNvPr id="67" name="Imagen 66" descr="Logo de Microsoft Excel desde 2018">
            <a:extLst>
              <a:ext uri="{FF2B5EF4-FFF2-40B4-BE49-F238E27FC236}">
                <a16:creationId xmlns:a16="http://schemas.microsoft.com/office/drawing/2014/main" id="{5883B9C4-BC1E-8333-0D6C-E2E84B2690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2956" y="5018106"/>
            <a:ext cx="808426" cy="753845"/>
          </a:xfrm>
          <a:prstGeom prst="rect">
            <a:avLst/>
          </a:prstGeom>
          <a:noFill/>
          <a:ln>
            <a:noFill/>
          </a:ln>
        </p:spPr>
      </p:pic>
    </p:spTree>
    <p:extLst>
      <p:ext uri="{BB962C8B-B14F-4D97-AF65-F5344CB8AC3E}">
        <p14:creationId xmlns:p14="http://schemas.microsoft.com/office/powerpoint/2010/main" val="399156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8D71C-F9C2-0F64-1DF5-4EC6B2DFC2E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2E3E4F6-7AB1-124D-3AED-C719A881B591}"/>
              </a:ext>
            </a:extLst>
          </p:cNvPr>
          <p:cNvSpPr txBox="1"/>
          <p:nvPr/>
        </p:nvSpPr>
        <p:spPr>
          <a:xfrm>
            <a:off x="342900" y="2097357"/>
            <a:ext cx="5517481" cy="458780"/>
          </a:xfrm>
          <a:prstGeom prst="rect">
            <a:avLst/>
          </a:prstGeom>
          <a:noFill/>
        </p:spPr>
        <p:txBody>
          <a:bodyPr wrap="square" rtlCol="0">
            <a:spAutoFit/>
          </a:bodyPr>
          <a:lstStyle/>
          <a:p>
            <a:pPr algn="just">
              <a:lnSpc>
                <a:spcPct val="107000"/>
              </a:lnSpc>
              <a:spcBef>
                <a:spcPts val="600"/>
              </a:spcBef>
              <a:spcAft>
                <a:spcPts val="300"/>
              </a:spcAft>
            </a:pPr>
            <a:r>
              <a:rPr lang="es-CL" sz="2400" noProof="0" dirty="0">
                <a:solidFill>
                  <a:srgbClr val="120280"/>
                </a:solidFill>
                <a:latin typeface="Arial" panose="020B0604020202020204" pitchFamily="34" charset="0"/>
                <a:cs typeface="Arial" panose="020B0604020202020204" pitchFamily="34" charset="0"/>
              </a:rPr>
              <a:t>Introducción</a:t>
            </a:r>
          </a:p>
        </p:txBody>
      </p:sp>
      <p:sp>
        <p:nvSpPr>
          <p:cNvPr id="7" name="CuadroTexto 6">
            <a:extLst>
              <a:ext uri="{FF2B5EF4-FFF2-40B4-BE49-F238E27FC236}">
                <a16:creationId xmlns:a16="http://schemas.microsoft.com/office/drawing/2014/main" id="{FF8380D0-9890-D7BC-4C97-6FD07F785D8D}"/>
              </a:ext>
            </a:extLst>
          </p:cNvPr>
          <p:cNvSpPr txBox="1"/>
          <p:nvPr/>
        </p:nvSpPr>
        <p:spPr>
          <a:xfrm>
            <a:off x="342900" y="2669305"/>
            <a:ext cx="4679200" cy="4020268"/>
          </a:xfrm>
          <a:prstGeom prst="rect">
            <a:avLst/>
          </a:prstGeom>
          <a:noFill/>
        </p:spPr>
        <p:txBody>
          <a:bodyPr wrap="square">
            <a:spAutoFit/>
          </a:bodyPr>
          <a:lstStyle/>
          <a:p>
            <a:pPr algn="just">
              <a:lnSpc>
                <a:spcPct val="107000"/>
              </a:lnSpc>
              <a:spcBef>
                <a:spcPts val="300"/>
              </a:spcBef>
              <a:spcAft>
                <a:spcPts val="150"/>
              </a:spcAft>
            </a:pPr>
            <a:r>
              <a:rPr lang="es-CL" sz="2000" noProof="0" dirty="0">
                <a:solidFill>
                  <a:srgbClr val="002060"/>
                </a:solidFill>
                <a:latin typeface="Arial" panose="020B0604020202020204" pitchFamily="34" charset="0"/>
                <a:cs typeface="Arial" panose="020B0604020202020204" pitchFamily="34" charset="0"/>
              </a:rPr>
              <a:t>Microsoft Excel es una de las herramientas más potentes para el análisis de datos y la automatización de procesos en diversas áreas profesionales. Mientras que los niveles básicos e intermedios permiten trabajar con funciones y herramientas fundamentales, Excel avanzado lleva el uso de la aplicación a un nivel superior mediante el uso de funciones complejas, análisis de datos avanzados y automatización con macros.</a:t>
            </a:r>
            <a:endPar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pic>
        <p:nvPicPr>
          <p:cNvPr id="3" name="Picture 2" descr="Tuto Excel – Les codes-barres">
            <a:extLst>
              <a:ext uri="{FF2B5EF4-FFF2-40B4-BE49-F238E27FC236}">
                <a16:creationId xmlns:a16="http://schemas.microsoft.com/office/drawing/2014/main" id="{834C93D5-88BD-DC53-07BA-288C53743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396" y="3256941"/>
            <a:ext cx="377289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87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8FFA6-85C4-F3BF-E474-5EC2456B3C83}"/>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A94A26A3-D1DA-E225-C90D-ECA52B6EBC80}"/>
              </a:ext>
            </a:extLst>
          </p:cNvPr>
          <p:cNvSpPr txBox="1"/>
          <p:nvPr/>
        </p:nvSpPr>
        <p:spPr>
          <a:xfrm>
            <a:off x="3138679" y="1440846"/>
            <a:ext cx="2866642" cy="1424934"/>
          </a:xfrm>
          <a:prstGeom prst="rect">
            <a:avLst/>
          </a:prstGeom>
        </p:spPr>
        <p:txBody>
          <a:bodyPr vert="horz" lIns="45720" tIns="22860" rIns="45720" bIns="22860" rtlCol="0" anchor="ctr">
            <a:normAutofit/>
          </a:bodyPr>
          <a:lstStyle/>
          <a:p>
            <a:pPr algn="just">
              <a:lnSpc>
                <a:spcPct val="107000"/>
              </a:lnSpc>
              <a:spcBef>
                <a:spcPts val="600"/>
              </a:spcBef>
              <a:spcAft>
                <a:spcPts val="300"/>
              </a:spcAft>
            </a:pPr>
            <a:r>
              <a:rPr lang="es-CL" sz="3850" noProof="0" dirty="0">
                <a:solidFill>
                  <a:srgbClr val="120280"/>
                </a:solidFill>
                <a:latin typeface="Etna Sans Serif"/>
              </a:rPr>
              <a:t>Formulas</a:t>
            </a:r>
          </a:p>
        </p:txBody>
      </p:sp>
      <p:pic>
        <p:nvPicPr>
          <p:cNvPr id="9" name="Imagen 8">
            <a:extLst>
              <a:ext uri="{FF2B5EF4-FFF2-40B4-BE49-F238E27FC236}">
                <a16:creationId xmlns:a16="http://schemas.microsoft.com/office/drawing/2014/main" id="{7A719875-F73A-9147-91A8-F1504822968C}"/>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Lst>
          </a:blip>
          <a:srcRect r="5746"/>
          <a:stretch/>
        </p:blipFill>
        <p:spPr>
          <a:xfrm>
            <a:off x="129091" y="2916879"/>
            <a:ext cx="3290899" cy="2795447"/>
          </a:xfrm>
          <a:prstGeom prst="rect">
            <a:avLst/>
          </a:prstGeom>
        </p:spPr>
      </p:pic>
      <p:sp>
        <p:nvSpPr>
          <p:cNvPr id="4" name="CuadroTexto 3">
            <a:extLst>
              <a:ext uri="{FF2B5EF4-FFF2-40B4-BE49-F238E27FC236}">
                <a16:creationId xmlns:a16="http://schemas.microsoft.com/office/drawing/2014/main" id="{500DBEC4-A11C-242F-E6DF-68630C6741CD}"/>
              </a:ext>
            </a:extLst>
          </p:cNvPr>
          <p:cNvSpPr txBox="1"/>
          <p:nvPr/>
        </p:nvSpPr>
        <p:spPr>
          <a:xfrm>
            <a:off x="3614569" y="2865780"/>
            <a:ext cx="5282005" cy="3405928"/>
          </a:xfrm>
          <a:prstGeom prst="rect">
            <a:avLst/>
          </a:prstGeom>
        </p:spPr>
        <p:txBody>
          <a:bodyPr vert="horz" lIns="45720" tIns="22860" rIns="45720" bIns="22860" rtlCol="0">
            <a:normAutofit/>
          </a:bodyPr>
          <a:lstStyle/>
          <a:p>
            <a:pPr indent="-114300" algn="just">
              <a:spcBef>
                <a:spcPts val="300"/>
              </a:spcBef>
              <a:spcAft>
                <a:spcPts val="150"/>
              </a:spcAft>
              <a:buFont typeface="Arial" panose="020B0604020202020204" pitchFamily="34" charset="0"/>
              <a:buChar char="•"/>
            </a:pPr>
            <a:r>
              <a:rPr lang="es-CL" sz="2400" noProof="0" dirty="0">
                <a:solidFill>
                  <a:srgbClr val="002060"/>
                </a:solidFill>
                <a:latin typeface="Arial" panose="020B0604020202020204" pitchFamily="34" charset="0"/>
                <a:cs typeface="Arial" panose="020B0604020202020204" pitchFamily="34" charset="0"/>
              </a:rPr>
              <a:t>Se puede asignar una fórmula a una celda y Excel calcula el resultado. Una fórmula es una combinación de números constantes, referencias a celdas, operaciones aritméticas y/o funciones cuyo resultado aparece en la celda donde se crea la fórmula</a:t>
            </a:r>
          </a:p>
        </p:txBody>
      </p:sp>
    </p:spTree>
    <p:extLst>
      <p:ext uri="{BB962C8B-B14F-4D97-AF65-F5344CB8AC3E}">
        <p14:creationId xmlns:p14="http://schemas.microsoft.com/office/powerpoint/2010/main" val="96663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F970D-184A-D45C-D36F-B8A9BA5FB0C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C5A78A6-92D3-1F17-34BF-2F26358378FA}"/>
              </a:ext>
            </a:extLst>
          </p:cNvPr>
          <p:cNvSpPr txBox="1"/>
          <p:nvPr/>
        </p:nvSpPr>
        <p:spPr>
          <a:xfrm>
            <a:off x="591670" y="1801147"/>
            <a:ext cx="7429500" cy="680251"/>
          </a:xfrm>
          <a:prstGeom prst="rect">
            <a:avLst/>
          </a:prstGeom>
          <a:noFill/>
        </p:spPr>
        <p:txBody>
          <a:bodyPr wrap="square" rtlCol="0">
            <a:spAutoFit/>
          </a:bodyPr>
          <a:lstStyle/>
          <a:p>
            <a:pPr algn="just">
              <a:spcBef>
                <a:spcPts val="600"/>
              </a:spcBef>
              <a:spcAft>
                <a:spcPts val="300"/>
              </a:spcAft>
            </a:pPr>
            <a:r>
              <a:rPr lang="es-CL" sz="3850" noProof="0" dirty="0">
                <a:solidFill>
                  <a:srgbClr val="002060"/>
                </a:solidFill>
                <a:latin typeface="Arial" panose="020B0604020202020204" pitchFamily="34" charset="0"/>
                <a:cs typeface="Arial" panose="020B0604020202020204" pitchFamily="34" charset="0"/>
              </a:rPr>
              <a:t>Pasos para Hacer Formulas </a:t>
            </a:r>
          </a:p>
        </p:txBody>
      </p:sp>
      <p:sp>
        <p:nvSpPr>
          <p:cNvPr id="4" name="CuadroTexto 3">
            <a:extLst>
              <a:ext uri="{FF2B5EF4-FFF2-40B4-BE49-F238E27FC236}">
                <a16:creationId xmlns:a16="http://schemas.microsoft.com/office/drawing/2014/main" id="{81C2153B-48E6-83E3-9163-FBFD01DA0E13}"/>
              </a:ext>
            </a:extLst>
          </p:cNvPr>
          <p:cNvSpPr txBox="1"/>
          <p:nvPr/>
        </p:nvSpPr>
        <p:spPr>
          <a:xfrm>
            <a:off x="399941" y="2536634"/>
            <a:ext cx="8453603" cy="4244752"/>
          </a:xfrm>
          <a:prstGeom prst="rect">
            <a:avLst/>
          </a:prstGeom>
          <a:noFill/>
        </p:spPr>
        <p:txBody>
          <a:bodyPr wrap="square">
            <a:spAutoFit/>
          </a:bodyPr>
          <a:lstStyle/>
          <a:p>
            <a:pPr marL="257175" indent="-257175" algn="just">
              <a:spcBef>
                <a:spcPts val="300"/>
              </a:spcBef>
              <a:spcAft>
                <a:spcPts val="150"/>
              </a:spcAft>
              <a:buFont typeface="+mj-lt"/>
              <a:buAutoNum type="arabicPeriod"/>
            </a:pP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Todas las fórmulas comienzan con el signo igual  =</a:t>
            </a:r>
          </a:p>
          <a:p>
            <a:pPr marL="257175" indent="-257175" algn="just">
              <a:spcBef>
                <a:spcPts val="300"/>
              </a:spcBef>
              <a:spcAft>
                <a:spcPts val="150"/>
              </a:spcAft>
              <a:buFont typeface="+mj-lt"/>
              <a:buAutoNum type="arabicPeriod"/>
            </a:pP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Podemos utilizar los operadores matemáticos </a:t>
            </a:r>
          </a:p>
          <a:p>
            <a:pPr marL="257175" indent="-257175" algn="just">
              <a:spcBef>
                <a:spcPts val="300"/>
              </a:spcBef>
              <a:spcAft>
                <a:spcPts val="150"/>
              </a:spcAft>
              <a:buFont typeface="+mj-lt"/>
              <a:buAutoNum type="arabicPeriod"/>
            </a:pPr>
            <a:endPar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marL="485775" lvl="1" indent="-257175" algn="just">
              <a:spcBef>
                <a:spcPts val="300"/>
              </a:spcBef>
              <a:spcAft>
                <a:spcPts val="150"/>
              </a:spcAft>
              <a:buFont typeface="Arial" panose="020B0604020202020204" pitchFamily="34" charset="0"/>
              <a:buChar char="•"/>
            </a:pP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Potencia</a:t>
            </a:r>
          </a:p>
          <a:p>
            <a:pPr marL="485775" lvl="1" indent="-257175" algn="just">
              <a:spcBef>
                <a:spcPts val="300"/>
              </a:spcBef>
              <a:spcAft>
                <a:spcPts val="150"/>
              </a:spcAft>
              <a:buFont typeface="Arial" panose="020B0604020202020204" pitchFamily="34" charset="0"/>
              <a:buChar char="•"/>
            </a:pP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Multiplicación</a:t>
            </a:r>
          </a:p>
          <a:p>
            <a:pPr marL="485775" lvl="1" indent="-257175" algn="just">
              <a:spcBef>
                <a:spcPts val="300"/>
              </a:spcBef>
              <a:spcAft>
                <a:spcPts val="150"/>
              </a:spcAft>
              <a:buFont typeface="Arial" panose="020B0604020202020204" pitchFamily="34" charset="0"/>
              <a:buChar char="•"/>
            </a:pP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División</a:t>
            </a:r>
          </a:p>
          <a:p>
            <a:pPr marL="485775" lvl="1" indent="-257175" algn="just">
              <a:spcBef>
                <a:spcPts val="300"/>
              </a:spcBef>
              <a:spcAft>
                <a:spcPts val="150"/>
              </a:spcAft>
              <a:buFont typeface="Arial" panose="020B0604020202020204" pitchFamily="34" charset="0"/>
              <a:buChar char="•"/>
            </a:pP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Suma</a:t>
            </a:r>
          </a:p>
          <a:p>
            <a:pPr marL="485775" lvl="1" indent="-257175" algn="just">
              <a:spcBef>
                <a:spcPts val="300"/>
              </a:spcBef>
              <a:spcAft>
                <a:spcPts val="150"/>
              </a:spcAft>
              <a:buFont typeface="Arial" panose="020B0604020202020204" pitchFamily="34" charset="0"/>
              <a:buChar char="•"/>
            </a:pP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  Resta</a:t>
            </a:r>
          </a:p>
          <a:p>
            <a:pPr algn="just">
              <a:spcBef>
                <a:spcPts val="300"/>
              </a:spcBef>
              <a:spcAft>
                <a:spcPts val="150"/>
              </a:spcAft>
            </a:pPr>
            <a:endPar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marL="257175" indent="-257175" algn="just">
              <a:spcBef>
                <a:spcPts val="300"/>
              </a:spcBef>
              <a:spcAft>
                <a:spcPts val="150"/>
              </a:spcAft>
              <a:buFont typeface="+mj-lt"/>
              <a:buAutoNum type="arabicPeriod"/>
            </a:pP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No hay Limites podemos involucrar en una formula cuantos valores  sean necesarios.</a:t>
            </a:r>
          </a:p>
          <a:p>
            <a:pPr marL="257175" indent="-257175" algn="just">
              <a:spcBef>
                <a:spcPts val="300"/>
              </a:spcBef>
              <a:spcAft>
                <a:spcPts val="150"/>
              </a:spcAft>
              <a:buFont typeface="+mj-lt"/>
              <a:buAutoNum type="arabicPeriod"/>
            </a:pP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El paréntesis establece prioridad y los cálculos se realizan de adentro hacia afuera y de izquierda a derecha.</a:t>
            </a:r>
          </a:p>
          <a:p>
            <a:pPr marL="257175" indent="-257175" algn="just">
              <a:spcBef>
                <a:spcPts val="300"/>
              </a:spcBef>
              <a:spcAft>
                <a:spcPts val="150"/>
              </a:spcAft>
              <a:buFont typeface="+mj-lt"/>
              <a:buAutoNum type="arabicPeriod"/>
            </a:pPr>
            <a:r>
              <a:rPr lang="es-CL" sz="16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No podemos hacer una formula en una celda que esta involucrada en la formula (error referencia circular)</a:t>
            </a:r>
          </a:p>
        </p:txBody>
      </p:sp>
    </p:spTree>
    <p:extLst>
      <p:ext uri="{BB962C8B-B14F-4D97-AF65-F5344CB8AC3E}">
        <p14:creationId xmlns:p14="http://schemas.microsoft.com/office/powerpoint/2010/main" val="371729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F9086-6582-6DDB-8EF7-67764360ABA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D4FB74E-4F7D-D7B5-5377-DA83D34BD53E}"/>
              </a:ext>
            </a:extLst>
          </p:cNvPr>
          <p:cNvSpPr txBox="1"/>
          <p:nvPr/>
        </p:nvSpPr>
        <p:spPr>
          <a:xfrm>
            <a:off x="3285507" y="1812860"/>
            <a:ext cx="1862866" cy="642035"/>
          </a:xfrm>
          <a:prstGeom prst="rect">
            <a:avLst/>
          </a:prstGeom>
          <a:noFill/>
        </p:spPr>
        <p:txBody>
          <a:bodyPr wrap="square" rtlCol="0">
            <a:spAutoFit/>
          </a:bodyPr>
          <a:lstStyle/>
          <a:p>
            <a:pPr algn="just">
              <a:lnSpc>
                <a:spcPct val="107000"/>
              </a:lnSpc>
              <a:spcBef>
                <a:spcPts val="600"/>
              </a:spcBef>
              <a:spcAft>
                <a:spcPts val="300"/>
              </a:spcAft>
            </a:pPr>
            <a:r>
              <a:rPr lang="es-CL" sz="3600" noProof="0" dirty="0">
                <a:solidFill>
                  <a:srgbClr val="120280"/>
                </a:solidFill>
                <a:latin typeface="Arial" panose="020B0604020202020204" pitchFamily="34" charset="0"/>
                <a:cs typeface="Arial" panose="020B0604020202020204" pitchFamily="34" charset="0"/>
              </a:rPr>
              <a:t>Función</a:t>
            </a:r>
          </a:p>
        </p:txBody>
      </p:sp>
      <p:sp>
        <p:nvSpPr>
          <p:cNvPr id="4" name="CuadroTexto 3">
            <a:extLst>
              <a:ext uri="{FF2B5EF4-FFF2-40B4-BE49-F238E27FC236}">
                <a16:creationId xmlns:a16="http://schemas.microsoft.com/office/drawing/2014/main" id="{2EBC8D36-82D6-1FDB-3817-B34B5D0C0A1D}"/>
              </a:ext>
            </a:extLst>
          </p:cNvPr>
          <p:cNvSpPr txBox="1"/>
          <p:nvPr/>
        </p:nvSpPr>
        <p:spPr>
          <a:xfrm>
            <a:off x="372932" y="2454895"/>
            <a:ext cx="8416066" cy="3734356"/>
          </a:xfrm>
          <a:prstGeom prst="rect">
            <a:avLst/>
          </a:prstGeom>
          <a:noFill/>
        </p:spPr>
        <p:txBody>
          <a:bodyPr wrap="square">
            <a:spAutoFit/>
          </a:bodyPr>
          <a:lstStyle/>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Una función es un cálculo que Excel ya conoce y le asignó un nombre por ejemplo la función para sumar se llama suma. Es una tarea automática predeterminada.</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Una función es una fórmula predefinida que realiza un cálculo específico o una operación sobre los datos en una hoja de cálculo.</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Las funciones en Excel están diseñadas para ahorrar tiempo y mejorar la precisión al realizar tareas comunes de cálculo y análisis de datos.</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Una FUNCIÓN en Excel es una fórmula que viene predefinida, la cual facilita el proceso de formulación y desarrollo de cálculos complejos</a:t>
            </a:r>
          </a:p>
          <a:p>
            <a:pPr algn="just">
              <a:spcBef>
                <a:spcPts val="300"/>
              </a:spcBef>
              <a:spcAft>
                <a:spcPts val="150"/>
              </a:spcAft>
            </a:pPr>
            <a:r>
              <a:rPr lang="es-CL" sz="20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Esto permite realizar cálculos más rápidos y elimina la posibilidad de equivocarse al escribir una fórmula</a:t>
            </a:r>
          </a:p>
        </p:txBody>
      </p:sp>
    </p:spTree>
    <p:extLst>
      <p:ext uri="{BB962C8B-B14F-4D97-AF65-F5344CB8AC3E}">
        <p14:creationId xmlns:p14="http://schemas.microsoft.com/office/powerpoint/2010/main" val="209615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9C9A6-FF22-55F0-62A3-D83500CB176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FBC4BDEE-F1F7-83A6-A664-A67872417285}"/>
              </a:ext>
            </a:extLst>
          </p:cNvPr>
          <p:cNvSpPr txBox="1"/>
          <p:nvPr/>
        </p:nvSpPr>
        <p:spPr>
          <a:xfrm>
            <a:off x="1857487" y="1763754"/>
            <a:ext cx="5791200" cy="680251"/>
          </a:xfrm>
          <a:prstGeom prst="rect">
            <a:avLst/>
          </a:prstGeom>
          <a:noFill/>
        </p:spPr>
        <p:txBody>
          <a:bodyPr wrap="square" rtlCol="0">
            <a:spAutoFit/>
          </a:bodyPr>
          <a:lstStyle/>
          <a:p>
            <a:pPr algn="just">
              <a:lnSpc>
                <a:spcPct val="107000"/>
              </a:lnSpc>
              <a:spcBef>
                <a:spcPts val="600"/>
              </a:spcBef>
              <a:spcAft>
                <a:spcPts val="300"/>
              </a:spcAft>
            </a:pPr>
            <a:r>
              <a:rPr lang="es-CL" sz="3850" noProof="0" dirty="0">
                <a:solidFill>
                  <a:srgbClr val="120280"/>
                </a:solidFill>
                <a:latin typeface="Arial" panose="020B0604020202020204" pitchFamily="34" charset="0"/>
                <a:cs typeface="Arial" panose="020B0604020202020204" pitchFamily="34" charset="0"/>
              </a:rPr>
              <a:t>Sintaxis de una Función</a:t>
            </a:r>
          </a:p>
        </p:txBody>
      </p:sp>
      <p:sp>
        <p:nvSpPr>
          <p:cNvPr id="4" name="CuadroTexto 3">
            <a:extLst>
              <a:ext uri="{FF2B5EF4-FFF2-40B4-BE49-F238E27FC236}">
                <a16:creationId xmlns:a16="http://schemas.microsoft.com/office/drawing/2014/main" id="{A6043F29-14C7-2725-0393-39A7BAE52310}"/>
              </a:ext>
            </a:extLst>
          </p:cNvPr>
          <p:cNvSpPr txBox="1"/>
          <p:nvPr/>
        </p:nvSpPr>
        <p:spPr>
          <a:xfrm>
            <a:off x="457200" y="2823434"/>
            <a:ext cx="8268929" cy="2628925"/>
          </a:xfrm>
          <a:prstGeom prst="rect">
            <a:avLst/>
          </a:prstGeom>
          <a:noFill/>
        </p:spPr>
        <p:txBody>
          <a:bodyPr wrap="square">
            <a:spAutoFit/>
          </a:bodyPr>
          <a:lstStyle/>
          <a:p>
            <a:pPr algn="just">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 Las funciones en Excel tienen la siguiente sintaxis general</a:t>
            </a:r>
          </a:p>
          <a:p>
            <a:pPr>
              <a:spcBef>
                <a:spcPts val="300"/>
              </a:spcBef>
              <a:spcAft>
                <a:spcPts val="150"/>
              </a:spcAft>
            </a:pPr>
            <a:endPar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2400"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nombrefuncion</a:t>
            </a: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(argumento1;argumento2;…)</a:t>
            </a:r>
          </a:p>
          <a:p>
            <a:pPr>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2400"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nombrefuncion</a:t>
            </a: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(argumento1;argumento2;[argumento3])</a:t>
            </a:r>
          </a:p>
          <a:p>
            <a:pPr>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2400"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nombrefuncion</a:t>
            </a: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(argumento)</a:t>
            </a:r>
          </a:p>
          <a:p>
            <a:pPr>
              <a:spcBef>
                <a:spcPts val="300"/>
              </a:spcBef>
              <a:spcAft>
                <a:spcPts val="150"/>
              </a:spcAft>
            </a:pP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r>
              <a:rPr lang="es-CL" sz="2400" kern="100" noProof="0" dirty="0" err="1">
                <a:solidFill>
                  <a:srgbClr val="002060"/>
                </a:solidFill>
                <a:latin typeface="Arial" panose="020B0604020202020204" pitchFamily="34" charset="0"/>
                <a:ea typeface="Aptos" panose="020B0004020202020204" pitchFamily="34" charset="0"/>
                <a:cs typeface="Arial" panose="020B0604020202020204" pitchFamily="34" charset="0"/>
              </a:rPr>
              <a:t>nombrefuncion</a:t>
            </a:r>
            <a:r>
              <a:rPr lang="es-CL" sz="2400" kern="100" noProof="0" dirty="0">
                <a:solidFill>
                  <a:srgbClr val="002060"/>
                </a:solidFill>
                <a:latin typeface="Arial" panose="020B0604020202020204" pitchFamily="34" charset="0"/>
                <a:ea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181398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TotalTime>
  <Words>2280</Words>
  <Application>Microsoft Office PowerPoint</Application>
  <PresentationFormat>Presentación en pantalla (4:3)</PresentationFormat>
  <Paragraphs>156</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Aptos</vt:lpstr>
      <vt:lpstr>Arial</vt:lpstr>
      <vt:lpstr>Calibri</vt:lpstr>
      <vt:lpstr>Etna Sans Serif</vt:lpstr>
      <vt:lpstr>Wingdings</vt:lpstr>
      <vt:lpstr>Office Theme</vt:lpstr>
      <vt:lpstr>CURSO DE EXCEL AVANZADO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admin</dc:creator>
  <cp:keywords/>
  <dc:description>generated using python-pptx</dc:description>
  <cp:lastModifiedBy>Cerfom Calama</cp:lastModifiedBy>
  <cp:revision>9</cp:revision>
  <dcterms:created xsi:type="dcterms:W3CDTF">2013-01-27T09:14:16Z</dcterms:created>
  <dcterms:modified xsi:type="dcterms:W3CDTF">2025-04-09T15:37:18Z</dcterms:modified>
  <cp:category/>
</cp:coreProperties>
</file>