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548" r:id="rId2"/>
    <p:sldId id="535" r:id="rId3"/>
    <p:sldId id="572" r:id="rId4"/>
    <p:sldId id="554" r:id="rId5"/>
    <p:sldId id="555" r:id="rId6"/>
    <p:sldId id="573" r:id="rId7"/>
    <p:sldId id="556" r:id="rId8"/>
    <p:sldId id="574" r:id="rId9"/>
    <p:sldId id="557" r:id="rId10"/>
    <p:sldId id="575" r:id="rId11"/>
    <p:sldId id="534"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8" d="100"/>
          <a:sy n="78" d="100"/>
        </p:scale>
        <p:origin x="1594" y="62"/>
      </p:cViewPr>
      <p:guideLst>
        <p:guide orient="horz" pos="2160"/>
        <p:guide pos="2880"/>
      </p:guideLst>
    </p:cSldViewPr>
  </p:slideViewPr>
  <p:notesTextViewPr>
    <p:cViewPr>
      <p:scale>
        <a:sx n="100" d="100"/>
        <a:sy n="100" d="100"/>
      </p:scale>
      <p:origin x="0" y="0"/>
    </p:cViewPr>
  </p:notesTextViewPr>
  <p:sorterViewPr>
    <p:cViewPr>
      <p:scale>
        <a:sx n="125" d="100"/>
        <a:sy n="125" d="100"/>
      </p:scale>
      <p:origin x="0" y="-245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dirty="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AB0C3E-37EB-486C-B7BC-75BCB6344EAE}" type="datetimeFigureOut">
              <a:rPr lang="es-CL" smtClean="0"/>
              <a:t>09-04-2025</a:t>
            </a:fld>
            <a:endParaRPr lang="es-CL" dirty="0"/>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CL" dirty="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dirty="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0F3EAC-B28E-40C5-B6A6-CA88BD8E010A}" type="slidenum">
              <a:rPr lang="es-CL" smtClean="0"/>
              <a:t>‹Nº›</a:t>
            </a:fld>
            <a:endParaRPr lang="es-CL" dirty="0"/>
          </a:p>
        </p:txBody>
      </p:sp>
    </p:spTree>
    <p:extLst>
      <p:ext uri="{BB962C8B-B14F-4D97-AF65-F5344CB8AC3E}">
        <p14:creationId xmlns:p14="http://schemas.microsoft.com/office/powerpoint/2010/main" val="18480784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4/9/2025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dirty="0"/>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4/9/2025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dirty="0"/>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4/9/2025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dirty="0"/>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1918711"/>
            <a:ext cx="9144000" cy="1143000"/>
          </a:xfrm>
        </p:spPr>
        <p:txBody>
          <a:bodyPr/>
          <a:lstStyle>
            <a:lvl1pPr>
              <a:defRPr>
                <a:solidFill>
                  <a:schemeClr val="tx2"/>
                </a:solidFill>
              </a:defRPr>
            </a:lvl1pPr>
          </a:lstStyle>
          <a:p>
            <a:r>
              <a:rPr lang="es-CL" noProof="0" dirty="0" err="1"/>
              <a:t>Click</a:t>
            </a:r>
            <a:r>
              <a:rPr lang="es-CL" noProof="0" dirty="0"/>
              <a:t> </a:t>
            </a:r>
            <a:r>
              <a:rPr lang="es-CL" noProof="0" dirty="0" err="1"/>
              <a:t>to</a:t>
            </a:r>
            <a:r>
              <a:rPr lang="es-CL" noProof="0" dirty="0"/>
              <a:t> </a:t>
            </a:r>
            <a:r>
              <a:rPr lang="es-CL" noProof="0" dirty="0" err="1"/>
              <a:t>edit</a:t>
            </a:r>
            <a:r>
              <a:rPr lang="es-CL" noProof="0" dirty="0"/>
              <a:t> Master </a:t>
            </a:r>
            <a:r>
              <a:rPr lang="es-CL" noProof="0" dirty="0" err="1"/>
              <a:t>title</a:t>
            </a:r>
            <a:r>
              <a:rPr lang="es-CL" noProof="0" dirty="0"/>
              <a:t> </a:t>
            </a:r>
            <a:r>
              <a:rPr lang="es-CL" noProof="0" dirty="0" err="1"/>
              <a:t>style</a:t>
            </a:r>
            <a:endParaRPr lang="es-CL" noProof="0" dirty="0"/>
          </a:p>
        </p:txBody>
      </p:sp>
      <p:sp>
        <p:nvSpPr>
          <p:cNvPr id="3" name="Content Placeholder 2"/>
          <p:cNvSpPr>
            <a:spLocks noGrp="1"/>
          </p:cNvSpPr>
          <p:nvPr>
            <p:ph idx="1" hasCustomPrompt="1"/>
          </p:nvPr>
        </p:nvSpPr>
        <p:spPr>
          <a:xfrm>
            <a:off x="457200" y="3429000"/>
            <a:ext cx="8229600" cy="2697163"/>
          </a:xfrm>
        </p:spPr>
        <p:txBody>
          <a:bodyPr/>
          <a:lstStyle>
            <a:lvl1pPr algn="just">
              <a:defRPr>
                <a:solidFill>
                  <a:schemeClr val="tx2"/>
                </a:solidFill>
              </a:defRPr>
            </a:lvl1pPr>
            <a:lvl2pPr algn="just">
              <a:defRPr>
                <a:solidFill>
                  <a:schemeClr val="tx2"/>
                </a:solidFill>
              </a:defRPr>
            </a:lvl2pPr>
            <a:lvl3pPr algn="just">
              <a:defRPr>
                <a:solidFill>
                  <a:schemeClr val="tx2"/>
                </a:solidFill>
              </a:defRPr>
            </a:lvl3pPr>
            <a:lvl4pPr algn="just">
              <a:defRPr>
                <a:solidFill>
                  <a:schemeClr val="tx2"/>
                </a:solidFill>
              </a:defRPr>
            </a:lvl4pPr>
            <a:lvl5pPr algn="just">
              <a:defRPr>
                <a:solidFill>
                  <a:schemeClr val="tx2"/>
                </a:solidFill>
              </a:defRPr>
            </a:lvl5pPr>
          </a:lstStyle>
          <a:p>
            <a:pPr lvl="0"/>
            <a:r>
              <a:rPr lang="es-CL" noProof="0" dirty="0" err="1"/>
              <a:t>Click</a:t>
            </a:r>
            <a:r>
              <a:rPr lang="es-CL" noProof="0" dirty="0"/>
              <a:t> </a:t>
            </a:r>
            <a:r>
              <a:rPr lang="es-CL" noProof="0" dirty="0" err="1"/>
              <a:t>to</a:t>
            </a:r>
            <a:r>
              <a:rPr lang="es-CL" noProof="0" dirty="0"/>
              <a:t> </a:t>
            </a:r>
            <a:r>
              <a:rPr lang="es-CL" noProof="0" dirty="0" err="1"/>
              <a:t>edit</a:t>
            </a:r>
            <a:r>
              <a:rPr lang="es-CL" noProof="0" dirty="0"/>
              <a:t> Master </a:t>
            </a:r>
            <a:r>
              <a:rPr lang="es-CL" noProof="0" dirty="0" err="1"/>
              <a:t>text</a:t>
            </a:r>
            <a:r>
              <a:rPr lang="es-CL" noProof="0" dirty="0"/>
              <a:t> </a:t>
            </a:r>
            <a:r>
              <a:rPr lang="es-CL" noProof="0" dirty="0" err="1"/>
              <a:t>styles</a:t>
            </a:r>
            <a:endParaRPr lang="es-CL" noProof="0" dirty="0"/>
          </a:p>
          <a:p>
            <a:pPr lvl="1"/>
            <a:r>
              <a:rPr lang="es-CL" noProof="0" dirty="0" err="1"/>
              <a:t>Second</a:t>
            </a:r>
            <a:r>
              <a:rPr lang="es-CL" noProof="0" dirty="0"/>
              <a:t> </a:t>
            </a:r>
            <a:r>
              <a:rPr lang="es-CL" noProof="0" dirty="0" err="1"/>
              <a:t>level</a:t>
            </a:r>
            <a:endParaRPr lang="es-CL" noProof="0" dirty="0"/>
          </a:p>
          <a:p>
            <a:pPr lvl="2"/>
            <a:r>
              <a:rPr lang="es-CL" noProof="0" dirty="0" err="1"/>
              <a:t>Third</a:t>
            </a:r>
            <a:r>
              <a:rPr lang="es-CL" noProof="0" dirty="0"/>
              <a:t> </a:t>
            </a:r>
            <a:r>
              <a:rPr lang="es-CL" noProof="0" dirty="0" err="1"/>
              <a:t>level</a:t>
            </a:r>
            <a:endParaRPr lang="es-CL" noProof="0" dirty="0"/>
          </a:p>
          <a:p>
            <a:pPr lvl="3"/>
            <a:r>
              <a:rPr lang="es-CL" noProof="0" dirty="0" err="1"/>
              <a:t>Fourth</a:t>
            </a:r>
            <a:r>
              <a:rPr lang="es-CL" noProof="0" dirty="0"/>
              <a:t> </a:t>
            </a:r>
            <a:r>
              <a:rPr lang="es-CL" noProof="0" dirty="0" err="1"/>
              <a:t>level</a:t>
            </a:r>
            <a:endParaRPr lang="es-CL" noProof="0" dirty="0"/>
          </a:p>
          <a:p>
            <a:pPr lvl="4"/>
            <a:r>
              <a:rPr lang="es-CL" noProof="0" dirty="0" err="1"/>
              <a:t>Fifth</a:t>
            </a:r>
            <a:r>
              <a:rPr lang="es-CL" noProof="0" dirty="0"/>
              <a:t> </a:t>
            </a:r>
            <a:r>
              <a:rPr lang="es-CL" noProof="0" dirty="0" err="1"/>
              <a:t>level</a:t>
            </a:r>
            <a:endParaRPr lang="es-CL" noProof="0" dirty="0"/>
          </a:p>
        </p:txBody>
      </p:sp>
      <p:sp>
        <p:nvSpPr>
          <p:cNvPr id="4" name="Date Placeholder 3"/>
          <p:cNvSpPr>
            <a:spLocks noGrp="1"/>
          </p:cNvSpPr>
          <p:nvPr>
            <p:ph type="dt" sz="half" idx="10"/>
          </p:nvPr>
        </p:nvSpPr>
        <p:spPr/>
        <p:txBody>
          <a:bodyPr/>
          <a:lstStyle/>
          <a:p>
            <a:fld id="{5BCAD085-E8A6-8845-BD4E-CB4CCA059FC4}" type="datetimeFigureOut">
              <a:rPr lang="es-CL" noProof="0" smtClean="0"/>
              <a:t>09-04-2025</a:t>
            </a:fld>
            <a:endParaRPr lang="es-CL" noProof="0" dirty="0"/>
          </a:p>
        </p:txBody>
      </p:sp>
      <p:sp>
        <p:nvSpPr>
          <p:cNvPr id="5" name="Footer Placeholder 4"/>
          <p:cNvSpPr>
            <a:spLocks noGrp="1"/>
          </p:cNvSpPr>
          <p:nvPr>
            <p:ph type="ftr" sz="quarter" idx="11"/>
          </p:nvPr>
        </p:nvSpPr>
        <p:spPr/>
        <p:txBody>
          <a:bodyPr/>
          <a:lstStyle/>
          <a:p>
            <a:endParaRPr lang="es-CL" noProof="0" dirty="0"/>
          </a:p>
        </p:txBody>
      </p:sp>
      <p:sp>
        <p:nvSpPr>
          <p:cNvPr id="6" name="Slide Number Placeholder 5"/>
          <p:cNvSpPr>
            <a:spLocks noGrp="1"/>
          </p:cNvSpPr>
          <p:nvPr>
            <p:ph type="sldNum" sz="quarter" idx="12"/>
          </p:nvPr>
        </p:nvSpPr>
        <p:spPr/>
        <p:txBody>
          <a:bodyPr/>
          <a:lstStyle/>
          <a:p>
            <a:fld id="{C1FF6DA9-008F-8B48-92A6-B652298478BF}" type="slidenum">
              <a:rPr lang="es-CL" noProof="0" smtClean="0"/>
              <a:t>‹Nº›</a:t>
            </a:fld>
            <a:endParaRPr lang="es-CL" noProof="0" dirty="0"/>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4406900"/>
            <a:ext cx="7772400" cy="1362075"/>
          </a:xfrm>
        </p:spPr>
        <p:txBody>
          <a:bodyPr anchor="t"/>
          <a:lstStyle>
            <a:lvl1pPr algn="l">
              <a:defRPr sz="4000" b="1" cap="all"/>
            </a:lvl1pPr>
          </a:lstStyle>
          <a:p>
            <a:r>
              <a:rPr lang="es-CL" noProof="0"/>
              <a:t>Click</a:t>
            </a:r>
            <a:r>
              <a:rPr lang="es-CL" noProof="0" dirty="0"/>
              <a:t> </a:t>
            </a:r>
            <a:r>
              <a:rPr lang="es-CL" noProof="0" dirty="0" err="1"/>
              <a:t>to</a:t>
            </a:r>
            <a:r>
              <a:rPr lang="es-CL" noProof="0" dirty="0"/>
              <a:t> </a:t>
            </a:r>
            <a:r>
              <a:rPr lang="es-CL" noProof="0" dirty="0" err="1"/>
              <a:t>edit</a:t>
            </a:r>
            <a:r>
              <a:rPr lang="es-CL" noProof="0" dirty="0"/>
              <a:t> Master </a:t>
            </a:r>
            <a:r>
              <a:rPr lang="es-CL" noProof="0" dirty="0" err="1"/>
              <a:t>title</a:t>
            </a:r>
            <a:r>
              <a:rPr lang="es-CL" noProof="0" dirty="0"/>
              <a:t> </a:t>
            </a:r>
            <a:r>
              <a:rPr lang="es-CL" noProof="0" dirty="0" err="1"/>
              <a:t>style</a:t>
            </a:r>
            <a:endParaRPr lang="es-CL" noProof="0" dirty="0"/>
          </a:p>
        </p:txBody>
      </p:sp>
      <p:sp>
        <p:nvSpPr>
          <p:cNvPr id="3" name="Text Placeholder 2"/>
          <p:cNvSpPr>
            <a:spLocks noGrp="1"/>
          </p:cNvSpPr>
          <p:nvPr>
            <p:ph type="body" idx="1" hasCustomPrompt="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CL" noProof="0"/>
              <a:t>Click</a:t>
            </a:r>
            <a:r>
              <a:rPr lang="es-CL" noProof="0" dirty="0"/>
              <a:t> </a:t>
            </a:r>
            <a:r>
              <a:rPr lang="es-CL" noProof="0" dirty="0" err="1"/>
              <a:t>to</a:t>
            </a:r>
            <a:r>
              <a:rPr lang="es-CL" noProof="0" dirty="0"/>
              <a:t> </a:t>
            </a:r>
            <a:r>
              <a:rPr lang="es-CL" noProof="0" dirty="0" err="1"/>
              <a:t>edit</a:t>
            </a:r>
            <a:r>
              <a:rPr lang="es-CL" noProof="0" dirty="0"/>
              <a:t> Master </a:t>
            </a:r>
            <a:r>
              <a:rPr lang="es-CL" noProof="0" dirty="0" err="1"/>
              <a:t>text</a:t>
            </a:r>
            <a:r>
              <a:rPr lang="es-CL" noProof="0" dirty="0"/>
              <a:t> </a:t>
            </a:r>
            <a:r>
              <a:rPr lang="es-CL" noProof="0" dirty="0" err="1"/>
              <a:t>styles</a:t>
            </a:r>
            <a:endParaRPr lang="es-CL" noProof="0" dirty="0"/>
          </a:p>
        </p:txBody>
      </p:sp>
      <p:sp>
        <p:nvSpPr>
          <p:cNvPr id="4" name="Date Placeholder 3"/>
          <p:cNvSpPr>
            <a:spLocks noGrp="1"/>
          </p:cNvSpPr>
          <p:nvPr>
            <p:ph type="dt" sz="half" idx="10"/>
          </p:nvPr>
        </p:nvSpPr>
        <p:spPr/>
        <p:txBody>
          <a:bodyPr/>
          <a:lstStyle/>
          <a:p>
            <a:fld id="{5BCAD085-E8A6-8845-BD4E-CB4CCA059FC4}" type="datetimeFigureOut">
              <a:rPr lang="en-US" smtClean="0"/>
              <a:t>4/9/2025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dirty="0"/>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4/9/2025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FF6DA9-008F-8B48-92A6-B652298478BF}" type="slidenum">
              <a:rPr lang="en-US" smtClean="0"/>
              <a:t>‹Nº›</a:t>
            </a:fld>
            <a:endParaRPr lang="en-US" dirty="0"/>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4/9/2025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1FF6DA9-008F-8B48-92A6-B652298478BF}" type="slidenum">
              <a:rPr lang="en-US" smtClean="0"/>
              <a:t>‹Nº›</a:t>
            </a:fld>
            <a:endParaRPr lang="en-US" dirty="0"/>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4/9/2025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1FF6DA9-008F-8B48-92A6-B652298478BF}" type="slidenum">
              <a:rPr lang="en-US" smtClean="0"/>
              <a:t>‹Nº›</a:t>
            </a:fld>
            <a:endParaRPr lang="en-US" dirty="0"/>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4/9/2025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1FF6DA9-008F-8B48-92A6-B652298478BF}" type="slidenum">
              <a:rPr lang="en-US" smtClean="0"/>
              <a:t>‹Nº›</a:t>
            </a:fld>
            <a:endParaRPr lang="en-US" dirty="0"/>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4/9/2025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FF6DA9-008F-8B48-92A6-B652298478BF}" type="slidenum">
              <a:rPr lang="en-US" smtClean="0"/>
              <a:t>‹Nº›</a:t>
            </a:fld>
            <a:endParaRPr lang="en-US" dirty="0"/>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4/9/2025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FF6DA9-008F-8B48-92A6-B652298478BF}" type="slidenum">
              <a:rPr lang="en-US" smtClean="0"/>
              <a:t>‹Nº›</a:t>
            </a:fld>
            <a:endParaRPr lang="en-US" dirty="0"/>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000" t="-2000" r="-1000" b="70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4/9/2025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‹Nº›</a:t>
            </a:fld>
            <a:endParaRPr lang="en-US" dirty="0"/>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png"/><Relationship Id="rId1" Type="http://schemas.openxmlformats.org/officeDocument/2006/relationships/slideLayout" Target="../slideLayouts/slideLayout7.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B057DB-C39A-B182-8C26-6D7E7DDCB592}"/>
            </a:ext>
          </a:extLst>
        </p:cNvPr>
        <p:cNvGrpSpPr/>
        <p:nvPr/>
      </p:nvGrpSpPr>
      <p:grpSpPr>
        <a:xfrm>
          <a:off x="0" y="0"/>
          <a:ext cx="0" cy="0"/>
          <a:chOff x="0" y="0"/>
          <a:chExt cx="0" cy="0"/>
        </a:xfrm>
      </p:grpSpPr>
      <p:sp>
        <p:nvSpPr>
          <p:cNvPr id="17" name="TextBox 17">
            <a:extLst>
              <a:ext uri="{FF2B5EF4-FFF2-40B4-BE49-F238E27FC236}">
                <a16:creationId xmlns:a16="http://schemas.microsoft.com/office/drawing/2014/main" id="{1F821D4F-6FD4-2781-FAB7-FE2D1ABF9DB1}"/>
              </a:ext>
            </a:extLst>
          </p:cNvPr>
          <p:cNvSpPr txBox="1"/>
          <p:nvPr/>
        </p:nvSpPr>
        <p:spPr>
          <a:xfrm>
            <a:off x="1637169" y="3230711"/>
            <a:ext cx="5529498" cy="666849"/>
          </a:xfrm>
          <a:prstGeom prst="rect">
            <a:avLst/>
          </a:prstGeom>
        </p:spPr>
        <p:txBody>
          <a:bodyPr wrap="square" lIns="0" tIns="0" rIns="0" bIns="0" rtlCol="0" anchor="t">
            <a:spAutoFit/>
          </a:bodyPr>
          <a:lstStyle/>
          <a:p>
            <a:pPr algn="ctr">
              <a:lnSpc>
                <a:spcPts val="5150"/>
              </a:lnSpc>
            </a:pPr>
            <a:r>
              <a:rPr lang="es-CL" sz="4800" noProof="0" dirty="0">
                <a:solidFill>
                  <a:srgbClr val="002060"/>
                </a:solidFill>
                <a:latin typeface="Arial" panose="020B0604020202020204" pitchFamily="34" charset="0"/>
                <a:ea typeface="Etna Sans Serif"/>
                <a:cs typeface="Arial" panose="020B0604020202020204" pitchFamily="34" charset="0"/>
                <a:sym typeface="Etna Sans Serif"/>
              </a:rPr>
              <a:t>Análisis de Datos</a:t>
            </a:r>
          </a:p>
        </p:txBody>
      </p:sp>
      <p:grpSp>
        <p:nvGrpSpPr>
          <p:cNvPr id="18" name="Group 18">
            <a:extLst>
              <a:ext uri="{FF2B5EF4-FFF2-40B4-BE49-F238E27FC236}">
                <a16:creationId xmlns:a16="http://schemas.microsoft.com/office/drawing/2014/main" id="{D3F15CEB-347C-ED47-78B0-3B917CB6D28A}"/>
              </a:ext>
            </a:extLst>
          </p:cNvPr>
          <p:cNvGrpSpPr/>
          <p:nvPr/>
        </p:nvGrpSpPr>
        <p:grpSpPr>
          <a:xfrm>
            <a:off x="514350" y="1564871"/>
            <a:ext cx="127805" cy="73383"/>
            <a:chOff x="0" y="0"/>
            <a:chExt cx="67321" cy="38654"/>
          </a:xfrm>
        </p:grpSpPr>
        <p:sp>
          <p:nvSpPr>
            <p:cNvPr id="19" name="Freeform 19">
              <a:extLst>
                <a:ext uri="{FF2B5EF4-FFF2-40B4-BE49-F238E27FC236}">
                  <a16:creationId xmlns:a16="http://schemas.microsoft.com/office/drawing/2014/main" id="{D46F71D1-64A7-0400-912C-84FA8B9A9E4B}"/>
                </a:ext>
              </a:extLst>
            </p:cNvPr>
            <p:cNvSpPr/>
            <p:nvPr/>
          </p:nvSpPr>
          <p:spPr>
            <a:xfrm>
              <a:off x="0" y="0"/>
              <a:ext cx="67321" cy="38654"/>
            </a:xfrm>
            <a:custGeom>
              <a:avLst/>
              <a:gdLst/>
              <a:ahLst/>
              <a:cxnLst/>
              <a:rect l="l" t="t" r="r" b="b"/>
              <a:pathLst>
                <a:path w="67321" h="38654">
                  <a:moveTo>
                    <a:pt x="0" y="0"/>
                  </a:moveTo>
                  <a:lnTo>
                    <a:pt x="67321" y="0"/>
                  </a:lnTo>
                  <a:lnTo>
                    <a:pt x="67321" y="38654"/>
                  </a:lnTo>
                  <a:lnTo>
                    <a:pt x="0" y="38654"/>
                  </a:lnTo>
                  <a:close/>
                </a:path>
              </a:pathLst>
            </a:custGeom>
            <a:solidFill>
              <a:srgbClr val="FFFFFF"/>
            </a:solidFill>
          </p:spPr>
          <p:txBody>
            <a:bodyPr/>
            <a:lstStyle/>
            <a:p>
              <a:endParaRPr lang="es-CL" sz="900" noProof="0" dirty="0"/>
            </a:p>
          </p:txBody>
        </p:sp>
        <p:sp>
          <p:nvSpPr>
            <p:cNvPr id="20" name="TextBox 20">
              <a:extLst>
                <a:ext uri="{FF2B5EF4-FFF2-40B4-BE49-F238E27FC236}">
                  <a16:creationId xmlns:a16="http://schemas.microsoft.com/office/drawing/2014/main" id="{71B1AA98-788A-FECC-248D-A2C47A82F9D7}"/>
                </a:ext>
              </a:extLst>
            </p:cNvPr>
            <p:cNvSpPr txBox="1"/>
            <p:nvPr/>
          </p:nvSpPr>
          <p:spPr>
            <a:xfrm>
              <a:off x="0" y="-38100"/>
              <a:ext cx="67321" cy="76754"/>
            </a:xfrm>
            <a:prstGeom prst="rect">
              <a:avLst/>
            </a:prstGeom>
          </p:spPr>
          <p:txBody>
            <a:bodyPr lIns="25400" tIns="25400" rIns="25400" bIns="25400" rtlCol="0" anchor="ctr"/>
            <a:lstStyle/>
            <a:p>
              <a:pPr algn="ctr">
                <a:lnSpc>
                  <a:spcPts val="1330"/>
                </a:lnSpc>
              </a:pPr>
              <a:endParaRPr lang="es-CL" sz="900" noProof="0" dirty="0"/>
            </a:p>
          </p:txBody>
        </p:sp>
      </p:grpSp>
      <p:grpSp>
        <p:nvGrpSpPr>
          <p:cNvPr id="21" name="Group 21">
            <a:extLst>
              <a:ext uri="{FF2B5EF4-FFF2-40B4-BE49-F238E27FC236}">
                <a16:creationId xmlns:a16="http://schemas.microsoft.com/office/drawing/2014/main" id="{C50DEB41-9B9C-2614-DDF2-30A75F33598F}"/>
              </a:ext>
            </a:extLst>
          </p:cNvPr>
          <p:cNvGrpSpPr/>
          <p:nvPr/>
        </p:nvGrpSpPr>
        <p:grpSpPr>
          <a:xfrm>
            <a:off x="8125993" y="5413018"/>
            <a:ext cx="127805" cy="73383"/>
            <a:chOff x="0" y="0"/>
            <a:chExt cx="67321" cy="38654"/>
          </a:xfrm>
        </p:grpSpPr>
        <p:sp>
          <p:nvSpPr>
            <p:cNvPr id="22" name="Freeform 22">
              <a:extLst>
                <a:ext uri="{FF2B5EF4-FFF2-40B4-BE49-F238E27FC236}">
                  <a16:creationId xmlns:a16="http://schemas.microsoft.com/office/drawing/2014/main" id="{82FE6700-AF0C-8354-38D6-708B1BE8FF4F}"/>
                </a:ext>
              </a:extLst>
            </p:cNvPr>
            <p:cNvSpPr/>
            <p:nvPr/>
          </p:nvSpPr>
          <p:spPr>
            <a:xfrm>
              <a:off x="0" y="0"/>
              <a:ext cx="67321" cy="38654"/>
            </a:xfrm>
            <a:custGeom>
              <a:avLst/>
              <a:gdLst/>
              <a:ahLst/>
              <a:cxnLst/>
              <a:rect l="l" t="t" r="r" b="b"/>
              <a:pathLst>
                <a:path w="67321" h="38654">
                  <a:moveTo>
                    <a:pt x="0" y="0"/>
                  </a:moveTo>
                  <a:lnTo>
                    <a:pt x="67321" y="0"/>
                  </a:lnTo>
                  <a:lnTo>
                    <a:pt x="67321" y="38654"/>
                  </a:lnTo>
                  <a:lnTo>
                    <a:pt x="0" y="38654"/>
                  </a:lnTo>
                  <a:close/>
                </a:path>
              </a:pathLst>
            </a:custGeom>
            <a:solidFill>
              <a:srgbClr val="FFFFFF"/>
            </a:solidFill>
          </p:spPr>
          <p:txBody>
            <a:bodyPr/>
            <a:lstStyle/>
            <a:p>
              <a:endParaRPr lang="es-CL" sz="900" noProof="0" dirty="0"/>
            </a:p>
          </p:txBody>
        </p:sp>
        <p:sp>
          <p:nvSpPr>
            <p:cNvPr id="23" name="TextBox 23">
              <a:extLst>
                <a:ext uri="{FF2B5EF4-FFF2-40B4-BE49-F238E27FC236}">
                  <a16:creationId xmlns:a16="http://schemas.microsoft.com/office/drawing/2014/main" id="{F65A13C0-1D7C-988E-00C2-520BD52F4B7D}"/>
                </a:ext>
              </a:extLst>
            </p:cNvPr>
            <p:cNvSpPr txBox="1"/>
            <p:nvPr/>
          </p:nvSpPr>
          <p:spPr>
            <a:xfrm>
              <a:off x="0" y="-38100"/>
              <a:ext cx="67321" cy="76754"/>
            </a:xfrm>
            <a:prstGeom prst="rect">
              <a:avLst/>
            </a:prstGeom>
          </p:spPr>
          <p:txBody>
            <a:bodyPr lIns="25400" tIns="25400" rIns="25400" bIns="25400" rtlCol="0" anchor="ctr"/>
            <a:lstStyle/>
            <a:p>
              <a:pPr algn="ctr">
                <a:lnSpc>
                  <a:spcPts val="1330"/>
                </a:lnSpc>
              </a:pPr>
              <a:endParaRPr lang="es-CL" sz="900" noProof="0" dirty="0"/>
            </a:p>
          </p:txBody>
        </p:sp>
      </p:grpSp>
      <p:grpSp>
        <p:nvGrpSpPr>
          <p:cNvPr id="24" name="Group 24">
            <a:extLst>
              <a:ext uri="{FF2B5EF4-FFF2-40B4-BE49-F238E27FC236}">
                <a16:creationId xmlns:a16="http://schemas.microsoft.com/office/drawing/2014/main" id="{B818DC59-8E02-17E9-5298-FA4824AF0A61}"/>
              </a:ext>
            </a:extLst>
          </p:cNvPr>
          <p:cNvGrpSpPr/>
          <p:nvPr/>
        </p:nvGrpSpPr>
        <p:grpSpPr>
          <a:xfrm>
            <a:off x="7936275" y="5413018"/>
            <a:ext cx="127805" cy="73383"/>
            <a:chOff x="0" y="0"/>
            <a:chExt cx="67321" cy="38654"/>
          </a:xfrm>
        </p:grpSpPr>
        <p:sp>
          <p:nvSpPr>
            <p:cNvPr id="25" name="Freeform 25">
              <a:extLst>
                <a:ext uri="{FF2B5EF4-FFF2-40B4-BE49-F238E27FC236}">
                  <a16:creationId xmlns:a16="http://schemas.microsoft.com/office/drawing/2014/main" id="{FFBD8EB9-A5D4-80A3-241D-47700D7C6309}"/>
                </a:ext>
              </a:extLst>
            </p:cNvPr>
            <p:cNvSpPr/>
            <p:nvPr/>
          </p:nvSpPr>
          <p:spPr>
            <a:xfrm>
              <a:off x="0" y="0"/>
              <a:ext cx="67321" cy="38654"/>
            </a:xfrm>
            <a:custGeom>
              <a:avLst/>
              <a:gdLst/>
              <a:ahLst/>
              <a:cxnLst/>
              <a:rect l="l" t="t" r="r" b="b"/>
              <a:pathLst>
                <a:path w="67321" h="38654">
                  <a:moveTo>
                    <a:pt x="0" y="0"/>
                  </a:moveTo>
                  <a:lnTo>
                    <a:pt x="67321" y="0"/>
                  </a:lnTo>
                  <a:lnTo>
                    <a:pt x="67321" y="38654"/>
                  </a:lnTo>
                  <a:lnTo>
                    <a:pt x="0" y="38654"/>
                  </a:lnTo>
                  <a:close/>
                </a:path>
              </a:pathLst>
            </a:custGeom>
            <a:solidFill>
              <a:srgbClr val="FFFFFF"/>
            </a:solidFill>
          </p:spPr>
          <p:txBody>
            <a:bodyPr/>
            <a:lstStyle/>
            <a:p>
              <a:endParaRPr lang="es-CL" sz="900" noProof="0" dirty="0"/>
            </a:p>
          </p:txBody>
        </p:sp>
        <p:sp>
          <p:nvSpPr>
            <p:cNvPr id="26" name="TextBox 26">
              <a:extLst>
                <a:ext uri="{FF2B5EF4-FFF2-40B4-BE49-F238E27FC236}">
                  <a16:creationId xmlns:a16="http://schemas.microsoft.com/office/drawing/2014/main" id="{4A53A808-6C59-ACD0-A2E7-5D352E438E4E}"/>
                </a:ext>
              </a:extLst>
            </p:cNvPr>
            <p:cNvSpPr txBox="1"/>
            <p:nvPr/>
          </p:nvSpPr>
          <p:spPr>
            <a:xfrm>
              <a:off x="0" y="-38100"/>
              <a:ext cx="67321" cy="76754"/>
            </a:xfrm>
            <a:prstGeom prst="rect">
              <a:avLst/>
            </a:prstGeom>
          </p:spPr>
          <p:txBody>
            <a:bodyPr lIns="25400" tIns="25400" rIns="25400" bIns="25400" rtlCol="0" anchor="ctr"/>
            <a:lstStyle/>
            <a:p>
              <a:pPr algn="ctr">
                <a:lnSpc>
                  <a:spcPts val="1330"/>
                </a:lnSpc>
              </a:pPr>
              <a:endParaRPr lang="es-CL" sz="900" noProof="0" dirty="0"/>
            </a:p>
          </p:txBody>
        </p:sp>
      </p:grpSp>
      <p:grpSp>
        <p:nvGrpSpPr>
          <p:cNvPr id="27" name="Group 27">
            <a:extLst>
              <a:ext uri="{FF2B5EF4-FFF2-40B4-BE49-F238E27FC236}">
                <a16:creationId xmlns:a16="http://schemas.microsoft.com/office/drawing/2014/main" id="{12E1A0C0-A7D7-4A67-014F-3FFA920013F1}"/>
              </a:ext>
            </a:extLst>
          </p:cNvPr>
          <p:cNvGrpSpPr/>
          <p:nvPr/>
        </p:nvGrpSpPr>
        <p:grpSpPr>
          <a:xfrm>
            <a:off x="702276" y="1564871"/>
            <a:ext cx="127805" cy="73383"/>
            <a:chOff x="0" y="0"/>
            <a:chExt cx="67321" cy="38654"/>
          </a:xfrm>
        </p:grpSpPr>
        <p:sp>
          <p:nvSpPr>
            <p:cNvPr id="28" name="Freeform 28">
              <a:extLst>
                <a:ext uri="{FF2B5EF4-FFF2-40B4-BE49-F238E27FC236}">
                  <a16:creationId xmlns:a16="http://schemas.microsoft.com/office/drawing/2014/main" id="{EEFCEEED-1DD5-5C71-8D37-8110032F8699}"/>
                </a:ext>
              </a:extLst>
            </p:cNvPr>
            <p:cNvSpPr/>
            <p:nvPr/>
          </p:nvSpPr>
          <p:spPr>
            <a:xfrm>
              <a:off x="0" y="0"/>
              <a:ext cx="67321" cy="38654"/>
            </a:xfrm>
            <a:custGeom>
              <a:avLst/>
              <a:gdLst/>
              <a:ahLst/>
              <a:cxnLst/>
              <a:rect l="l" t="t" r="r" b="b"/>
              <a:pathLst>
                <a:path w="67321" h="38654">
                  <a:moveTo>
                    <a:pt x="0" y="0"/>
                  </a:moveTo>
                  <a:lnTo>
                    <a:pt x="67321" y="0"/>
                  </a:lnTo>
                  <a:lnTo>
                    <a:pt x="67321" y="38654"/>
                  </a:lnTo>
                  <a:lnTo>
                    <a:pt x="0" y="38654"/>
                  </a:lnTo>
                  <a:close/>
                </a:path>
              </a:pathLst>
            </a:custGeom>
            <a:solidFill>
              <a:srgbClr val="FFFFFF"/>
            </a:solidFill>
          </p:spPr>
          <p:txBody>
            <a:bodyPr/>
            <a:lstStyle/>
            <a:p>
              <a:endParaRPr lang="es-CL" sz="900" noProof="0" dirty="0"/>
            </a:p>
          </p:txBody>
        </p:sp>
        <p:sp>
          <p:nvSpPr>
            <p:cNvPr id="29" name="TextBox 29">
              <a:extLst>
                <a:ext uri="{FF2B5EF4-FFF2-40B4-BE49-F238E27FC236}">
                  <a16:creationId xmlns:a16="http://schemas.microsoft.com/office/drawing/2014/main" id="{0D58B5D2-642D-B462-7558-30520FA001D4}"/>
                </a:ext>
              </a:extLst>
            </p:cNvPr>
            <p:cNvSpPr txBox="1"/>
            <p:nvPr/>
          </p:nvSpPr>
          <p:spPr>
            <a:xfrm>
              <a:off x="0" y="-38100"/>
              <a:ext cx="67321" cy="76754"/>
            </a:xfrm>
            <a:prstGeom prst="rect">
              <a:avLst/>
            </a:prstGeom>
          </p:spPr>
          <p:txBody>
            <a:bodyPr lIns="25400" tIns="25400" rIns="25400" bIns="25400" rtlCol="0" anchor="ctr"/>
            <a:lstStyle/>
            <a:p>
              <a:pPr algn="ctr">
                <a:lnSpc>
                  <a:spcPts val="1330"/>
                </a:lnSpc>
              </a:pPr>
              <a:endParaRPr lang="es-CL" sz="900" noProof="0" dirty="0"/>
            </a:p>
          </p:txBody>
        </p:sp>
      </p:grpSp>
      <p:grpSp>
        <p:nvGrpSpPr>
          <p:cNvPr id="30" name="Group 30">
            <a:extLst>
              <a:ext uri="{FF2B5EF4-FFF2-40B4-BE49-F238E27FC236}">
                <a16:creationId xmlns:a16="http://schemas.microsoft.com/office/drawing/2014/main" id="{0EF6F867-CC0D-3BC0-AEB9-0C2401644AF3}"/>
              </a:ext>
            </a:extLst>
          </p:cNvPr>
          <p:cNvGrpSpPr/>
          <p:nvPr/>
        </p:nvGrpSpPr>
        <p:grpSpPr>
          <a:xfrm>
            <a:off x="8313919" y="5413018"/>
            <a:ext cx="127805" cy="73383"/>
            <a:chOff x="0" y="0"/>
            <a:chExt cx="67321" cy="38654"/>
          </a:xfrm>
        </p:grpSpPr>
        <p:sp>
          <p:nvSpPr>
            <p:cNvPr id="31" name="Freeform 31">
              <a:extLst>
                <a:ext uri="{FF2B5EF4-FFF2-40B4-BE49-F238E27FC236}">
                  <a16:creationId xmlns:a16="http://schemas.microsoft.com/office/drawing/2014/main" id="{4A6015E9-B99B-5B3A-8CA9-9CB5DC8287C3}"/>
                </a:ext>
              </a:extLst>
            </p:cNvPr>
            <p:cNvSpPr/>
            <p:nvPr/>
          </p:nvSpPr>
          <p:spPr>
            <a:xfrm>
              <a:off x="0" y="0"/>
              <a:ext cx="67321" cy="38654"/>
            </a:xfrm>
            <a:custGeom>
              <a:avLst/>
              <a:gdLst/>
              <a:ahLst/>
              <a:cxnLst/>
              <a:rect l="l" t="t" r="r" b="b"/>
              <a:pathLst>
                <a:path w="67321" h="38654">
                  <a:moveTo>
                    <a:pt x="0" y="0"/>
                  </a:moveTo>
                  <a:lnTo>
                    <a:pt x="67321" y="0"/>
                  </a:lnTo>
                  <a:lnTo>
                    <a:pt x="67321" y="38654"/>
                  </a:lnTo>
                  <a:lnTo>
                    <a:pt x="0" y="38654"/>
                  </a:lnTo>
                  <a:close/>
                </a:path>
              </a:pathLst>
            </a:custGeom>
            <a:solidFill>
              <a:srgbClr val="FFFFFF"/>
            </a:solidFill>
          </p:spPr>
          <p:txBody>
            <a:bodyPr/>
            <a:lstStyle/>
            <a:p>
              <a:endParaRPr lang="es-CL" sz="900" noProof="0" dirty="0"/>
            </a:p>
          </p:txBody>
        </p:sp>
        <p:sp>
          <p:nvSpPr>
            <p:cNvPr id="32" name="TextBox 32">
              <a:extLst>
                <a:ext uri="{FF2B5EF4-FFF2-40B4-BE49-F238E27FC236}">
                  <a16:creationId xmlns:a16="http://schemas.microsoft.com/office/drawing/2014/main" id="{E0040628-DE94-21E5-BB1C-88B33D775429}"/>
                </a:ext>
              </a:extLst>
            </p:cNvPr>
            <p:cNvSpPr txBox="1"/>
            <p:nvPr/>
          </p:nvSpPr>
          <p:spPr>
            <a:xfrm>
              <a:off x="0" y="-38100"/>
              <a:ext cx="67321" cy="76754"/>
            </a:xfrm>
            <a:prstGeom prst="rect">
              <a:avLst/>
            </a:prstGeom>
          </p:spPr>
          <p:txBody>
            <a:bodyPr lIns="25400" tIns="25400" rIns="25400" bIns="25400" rtlCol="0" anchor="ctr"/>
            <a:lstStyle/>
            <a:p>
              <a:pPr algn="ctr">
                <a:lnSpc>
                  <a:spcPts val="1330"/>
                </a:lnSpc>
              </a:pPr>
              <a:endParaRPr lang="es-CL" sz="900" noProof="0" dirty="0"/>
            </a:p>
          </p:txBody>
        </p:sp>
      </p:grpSp>
      <p:grpSp>
        <p:nvGrpSpPr>
          <p:cNvPr id="33" name="Group 33">
            <a:extLst>
              <a:ext uri="{FF2B5EF4-FFF2-40B4-BE49-F238E27FC236}">
                <a16:creationId xmlns:a16="http://schemas.microsoft.com/office/drawing/2014/main" id="{B1AE0F03-D539-4E10-45F1-D173499D1509}"/>
              </a:ext>
            </a:extLst>
          </p:cNvPr>
          <p:cNvGrpSpPr/>
          <p:nvPr/>
        </p:nvGrpSpPr>
        <p:grpSpPr>
          <a:xfrm>
            <a:off x="514350" y="1432627"/>
            <a:ext cx="127805" cy="73383"/>
            <a:chOff x="0" y="0"/>
            <a:chExt cx="67321" cy="38654"/>
          </a:xfrm>
        </p:grpSpPr>
        <p:sp>
          <p:nvSpPr>
            <p:cNvPr id="34" name="Freeform 34">
              <a:extLst>
                <a:ext uri="{FF2B5EF4-FFF2-40B4-BE49-F238E27FC236}">
                  <a16:creationId xmlns:a16="http://schemas.microsoft.com/office/drawing/2014/main" id="{A847F703-554B-DC0B-1AF7-A9701A541F5D}"/>
                </a:ext>
              </a:extLst>
            </p:cNvPr>
            <p:cNvSpPr/>
            <p:nvPr/>
          </p:nvSpPr>
          <p:spPr>
            <a:xfrm>
              <a:off x="0" y="0"/>
              <a:ext cx="67321" cy="38654"/>
            </a:xfrm>
            <a:custGeom>
              <a:avLst/>
              <a:gdLst/>
              <a:ahLst/>
              <a:cxnLst/>
              <a:rect l="l" t="t" r="r" b="b"/>
              <a:pathLst>
                <a:path w="67321" h="38654">
                  <a:moveTo>
                    <a:pt x="0" y="0"/>
                  </a:moveTo>
                  <a:lnTo>
                    <a:pt x="67321" y="0"/>
                  </a:lnTo>
                  <a:lnTo>
                    <a:pt x="67321" y="38654"/>
                  </a:lnTo>
                  <a:lnTo>
                    <a:pt x="0" y="38654"/>
                  </a:lnTo>
                  <a:close/>
                </a:path>
              </a:pathLst>
            </a:custGeom>
            <a:solidFill>
              <a:srgbClr val="FFFFFF"/>
            </a:solidFill>
          </p:spPr>
          <p:txBody>
            <a:bodyPr/>
            <a:lstStyle/>
            <a:p>
              <a:endParaRPr lang="es-CL" sz="900" noProof="0" dirty="0"/>
            </a:p>
          </p:txBody>
        </p:sp>
        <p:sp>
          <p:nvSpPr>
            <p:cNvPr id="35" name="TextBox 35">
              <a:extLst>
                <a:ext uri="{FF2B5EF4-FFF2-40B4-BE49-F238E27FC236}">
                  <a16:creationId xmlns:a16="http://schemas.microsoft.com/office/drawing/2014/main" id="{6E8A2696-1964-CF09-01BB-FE0C400A4334}"/>
                </a:ext>
              </a:extLst>
            </p:cNvPr>
            <p:cNvSpPr txBox="1"/>
            <p:nvPr/>
          </p:nvSpPr>
          <p:spPr>
            <a:xfrm>
              <a:off x="0" y="-38100"/>
              <a:ext cx="67321" cy="76754"/>
            </a:xfrm>
            <a:prstGeom prst="rect">
              <a:avLst/>
            </a:prstGeom>
          </p:spPr>
          <p:txBody>
            <a:bodyPr lIns="25400" tIns="25400" rIns="25400" bIns="25400" rtlCol="0" anchor="ctr"/>
            <a:lstStyle/>
            <a:p>
              <a:pPr algn="ctr">
                <a:lnSpc>
                  <a:spcPts val="1330"/>
                </a:lnSpc>
              </a:pPr>
              <a:endParaRPr lang="es-CL" sz="900" noProof="0" dirty="0"/>
            </a:p>
          </p:txBody>
        </p:sp>
      </p:grpSp>
      <p:grpSp>
        <p:nvGrpSpPr>
          <p:cNvPr id="36" name="Group 36">
            <a:extLst>
              <a:ext uri="{FF2B5EF4-FFF2-40B4-BE49-F238E27FC236}">
                <a16:creationId xmlns:a16="http://schemas.microsoft.com/office/drawing/2014/main" id="{C3B7504D-6760-CE33-C159-08EFB69833B5}"/>
              </a:ext>
            </a:extLst>
          </p:cNvPr>
          <p:cNvGrpSpPr/>
          <p:nvPr/>
        </p:nvGrpSpPr>
        <p:grpSpPr>
          <a:xfrm>
            <a:off x="8125993" y="5280773"/>
            <a:ext cx="127805" cy="73383"/>
            <a:chOff x="0" y="0"/>
            <a:chExt cx="67321" cy="38654"/>
          </a:xfrm>
        </p:grpSpPr>
        <p:sp>
          <p:nvSpPr>
            <p:cNvPr id="37" name="Freeform 37">
              <a:extLst>
                <a:ext uri="{FF2B5EF4-FFF2-40B4-BE49-F238E27FC236}">
                  <a16:creationId xmlns:a16="http://schemas.microsoft.com/office/drawing/2014/main" id="{B8D9623A-5097-6A3D-0B55-675F8EE47BB2}"/>
                </a:ext>
              </a:extLst>
            </p:cNvPr>
            <p:cNvSpPr/>
            <p:nvPr/>
          </p:nvSpPr>
          <p:spPr>
            <a:xfrm>
              <a:off x="0" y="0"/>
              <a:ext cx="67321" cy="38654"/>
            </a:xfrm>
            <a:custGeom>
              <a:avLst/>
              <a:gdLst/>
              <a:ahLst/>
              <a:cxnLst/>
              <a:rect l="l" t="t" r="r" b="b"/>
              <a:pathLst>
                <a:path w="67321" h="38654">
                  <a:moveTo>
                    <a:pt x="0" y="0"/>
                  </a:moveTo>
                  <a:lnTo>
                    <a:pt x="67321" y="0"/>
                  </a:lnTo>
                  <a:lnTo>
                    <a:pt x="67321" y="38654"/>
                  </a:lnTo>
                  <a:lnTo>
                    <a:pt x="0" y="38654"/>
                  </a:lnTo>
                  <a:close/>
                </a:path>
              </a:pathLst>
            </a:custGeom>
            <a:solidFill>
              <a:srgbClr val="FFFFFF"/>
            </a:solidFill>
          </p:spPr>
          <p:txBody>
            <a:bodyPr/>
            <a:lstStyle/>
            <a:p>
              <a:endParaRPr lang="es-CL" sz="900" noProof="0" dirty="0"/>
            </a:p>
          </p:txBody>
        </p:sp>
        <p:sp>
          <p:nvSpPr>
            <p:cNvPr id="38" name="TextBox 38">
              <a:extLst>
                <a:ext uri="{FF2B5EF4-FFF2-40B4-BE49-F238E27FC236}">
                  <a16:creationId xmlns:a16="http://schemas.microsoft.com/office/drawing/2014/main" id="{0B1219A8-49B0-C1E2-1BF3-76F41752BAFF}"/>
                </a:ext>
              </a:extLst>
            </p:cNvPr>
            <p:cNvSpPr txBox="1"/>
            <p:nvPr/>
          </p:nvSpPr>
          <p:spPr>
            <a:xfrm>
              <a:off x="0" y="-38100"/>
              <a:ext cx="67321" cy="76754"/>
            </a:xfrm>
            <a:prstGeom prst="rect">
              <a:avLst/>
            </a:prstGeom>
          </p:spPr>
          <p:txBody>
            <a:bodyPr lIns="25400" tIns="25400" rIns="25400" bIns="25400" rtlCol="0" anchor="ctr"/>
            <a:lstStyle/>
            <a:p>
              <a:pPr algn="ctr">
                <a:lnSpc>
                  <a:spcPts val="1330"/>
                </a:lnSpc>
              </a:pPr>
              <a:endParaRPr lang="es-CL" sz="900" noProof="0" dirty="0"/>
            </a:p>
          </p:txBody>
        </p:sp>
      </p:grpSp>
      <p:grpSp>
        <p:nvGrpSpPr>
          <p:cNvPr id="39" name="Group 39">
            <a:extLst>
              <a:ext uri="{FF2B5EF4-FFF2-40B4-BE49-F238E27FC236}">
                <a16:creationId xmlns:a16="http://schemas.microsoft.com/office/drawing/2014/main" id="{547D09B0-3235-E7CB-A0AC-81C667C5797D}"/>
              </a:ext>
            </a:extLst>
          </p:cNvPr>
          <p:cNvGrpSpPr/>
          <p:nvPr/>
        </p:nvGrpSpPr>
        <p:grpSpPr>
          <a:xfrm>
            <a:off x="7936275" y="5280773"/>
            <a:ext cx="127805" cy="73383"/>
            <a:chOff x="0" y="0"/>
            <a:chExt cx="67321" cy="38654"/>
          </a:xfrm>
        </p:grpSpPr>
        <p:sp>
          <p:nvSpPr>
            <p:cNvPr id="40" name="Freeform 40">
              <a:extLst>
                <a:ext uri="{FF2B5EF4-FFF2-40B4-BE49-F238E27FC236}">
                  <a16:creationId xmlns:a16="http://schemas.microsoft.com/office/drawing/2014/main" id="{F7407D8D-78CC-6D64-DD74-F92AC4E8810D}"/>
                </a:ext>
              </a:extLst>
            </p:cNvPr>
            <p:cNvSpPr/>
            <p:nvPr/>
          </p:nvSpPr>
          <p:spPr>
            <a:xfrm>
              <a:off x="0" y="0"/>
              <a:ext cx="67321" cy="38654"/>
            </a:xfrm>
            <a:custGeom>
              <a:avLst/>
              <a:gdLst/>
              <a:ahLst/>
              <a:cxnLst/>
              <a:rect l="l" t="t" r="r" b="b"/>
              <a:pathLst>
                <a:path w="67321" h="38654">
                  <a:moveTo>
                    <a:pt x="0" y="0"/>
                  </a:moveTo>
                  <a:lnTo>
                    <a:pt x="67321" y="0"/>
                  </a:lnTo>
                  <a:lnTo>
                    <a:pt x="67321" y="38654"/>
                  </a:lnTo>
                  <a:lnTo>
                    <a:pt x="0" y="38654"/>
                  </a:lnTo>
                  <a:close/>
                </a:path>
              </a:pathLst>
            </a:custGeom>
            <a:solidFill>
              <a:srgbClr val="FFFFFF"/>
            </a:solidFill>
          </p:spPr>
          <p:txBody>
            <a:bodyPr/>
            <a:lstStyle/>
            <a:p>
              <a:endParaRPr lang="es-CL" sz="900" noProof="0" dirty="0"/>
            </a:p>
          </p:txBody>
        </p:sp>
        <p:sp>
          <p:nvSpPr>
            <p:cNvPr id="41" name="TextBox 41">
              <a:extLst>
                <a:ext uri="{FF2B5EF4-FFF2-40B4-BE49-F238E27FC236}">
                  <a16:creationId xmlns:a16="http://schemas.microsoft.com/office/drawing/2014/main" id="{52A1868D-9BB2-0365-293F-A510AFC77A7F}"/>
                </a:ext>
              </a:extLst>
            </p:cNvPr>
            <p:cNvSpPr txBox="1"/>
            <p:nvPr/>
          </p:nvSpPr>
          <p:spPr>
            <a:xfrm>
              <a:off x="0" y="-38100"/>
              <a:ext cx="67321" cy="76754"/>
            </a:xfrm>
            <a:prstGeom prst="rect">
              <a:avLst/>
            </a:prstGeom>
          </p:spPr>
          <p:txBody>
            <a:bodyPr lIns="25400" tIns="25400" rIns="25400" bIns="25400" rtlCol="0" anchor="ctr"/>
            <a:lstStyle/>
            <a:p>
              <a:pPr algn="ctr">
                <a:lnSpc>
                  <a:spcPts val="1330"/>
                </a:lnSpc>
              </a:pPr>
              <a:endParaRPr lang="es-CL" sz="900" noProof="0" dirty="0"/>
            </a:p>
          </p:txBody>
        </p:sp>
      </p:grpSp>
      <p:grpSp>
        <p:nvGrpSpPr>
          <p:cNvPr id="42" name="Group 42">
            <a:extLst>
              <a:ext uri="{FF2B5EF4-FFF2-40B4-BE49-F238E27FC236}">
                <a16:creationId xmlns:a16="http://schemas.microsoft.com/office/drawing/2014/main" id="{7979D55E-052E-D78A-F436-71C5196978A5}"/>
              </a:ext>
            </a:extLst>
          </p:cNvPr>
          <p:cNvGrpSpPr/>
          <p:nvPr/>
        </p:nvGrpSpPr>
        <p:grpSpPr>
          <a:xfrm>
            <a:off x="702276" y="1432627"/>
            <a:ext cx="127805" cy="73383"/>
            <a:chOff x="0" y="0"/>
            <a:chExt cx="67321" cy="38654"/>
          </a:xfrm>
        </p:grpSpPr>
        <p:sp>
          <p:nvSpPr>
            <p:cNvPr id="43" name="Freeform 43">
              <a:extLst>
                <a:ext uri="{FF2B5EF4-FFF2-40B4-BE49-F238E27FC236}">
                  <a16:creationId xmlns:a16="http://schemas.microsoft.com/office/drawing/2014/main" id="{52C52BCD-06BE-8A5D-9368-EE1CDF0372CA}"/>
                </a:ext>
              </a:extLst>
            </p:cNvPr>
            <p:cNvSpPr/>
            <p:nvPr/>
          </p:nvSpPr>
          <p:spPr>
            <a:xfrm>
              <a:off x="0" y="0"/>
              <a:ext cx="67321" cy="38654"/>
            </a:xfrm>
            <a:custGeom>
              <a:avLst/>
              <a:gdLst/>
              <a:ahLst/>
              <a:cxnLst/>
              <a:rect l="l" t="t" r="r" b="b"/>
              <a:pathLst>
                <a:path w="67321" h="38654">
                  <a:moveTo>
                    <a:pt x="0" y="0"/>
                  </a:moveTo>
                  <a:lnTo>
                    <a:pt x="67321" y="0"/>
                  </a:lnTo>
                  <a:lnTo>
                    <a:pt x="67321" y="38654"/>
                  </a:lnTo>
                  <a:lnTo>
                    <a:pt x="0" y="38654"/>
                  </a:lnTo>
                  <a:close/>
                </a:path>
              </a:pathLst>
            </a:custGeom>
            <a:solidFill>
              <a:srgbClr val="FFFFFF"/>
            </a:solidFill>
          </p:spPr>
          <p:txBody>
            <a:bodyPr/>
            <a:lstStyle/>
            <a:p>
              <a:endParaRPr lang="es-CL" sz="900" noProof="0" dirty="0"/>
            </a:p>
          </p:txBody>
        </p:sp>
        <p:sp>
          <p:nvSpPr>
            <p:cNvPr id="44" name="TextBox 44">
              <a:extLst>
                <a:ext uri="{FF2B5EF4-FFF2-40B4-BE49-F238E27FC236}">
                  <a16:creationId xmlns:a16="http://schemas.microsoft.com/office/drawing/2014/main" id="{65F3F561-B711-AE16-4A0C-85C2DFEDADB1}"/>
                </a:ext>
              </a:extLst>
            </p:cNvPr>
            <p:cNvSpPr txBox="1"/>
            <p:nvPr/>
          </p:nvSpPr>
          <p:spPr>
            <a:xfrm>
              <a:off x="0" y="-38100"/>
              <a:ext cx="67321" cy="76754"/>
            </a:xfrm>
            <a:prstGeom prst="rect">
              <a:avLst/>
            </a:prstGeom>
          </p:spPr>
          <p:txBody>
            <a:bodyPr lIns="25400" tIns="25400" rIns="25400" bIns="25400" rtlCol="0" anchor="ctr"/>
            <a:lstStyle/>
            <a:p>
              <a:pPr algn="ctr">
                <a:lnSpc>
                  <a:spcPts val="1330"/>
                </a:lnSpc>
              </a:pPr>
              <a:endParaRPr lang="es-CL" sz="900" noProof="0" dirty="0"/>
            </a:p>
          </p:txBody>
        </p:sp>
      </p:grpSp>
      <p:grpSp>
        <p:nvGrpSpPr>
          <p:cNvPr id="45" name="Group 45">
            <a:extLst>
              <a:ext uri="{FF2B5EF4-FFF2-40B4-BE49-F238E27FC236}">
                <a16:creationId xmlns:a16="http://schemas.microsoft.com/office/drawing/2014/main" id="{287CB5F3-6FED-381D-AAA2-028D1C0CFE27}"/>
              </a:ext>
            </a:extLst>
          </p:cNvPr>
          <p:cNvGrpSpPr/>
          <p:nvPr/>
        </p:nvGrpSpPr>
        <p:grpSpPr>
          <a:xfrm>
            <a:off x="8313919" y="5280773"/>
            <a:ext cx="127805" cy="73383"/>
            <a:chOff x="0" y="0"/>
            <a:chExt cx="67321" cy="38654"/>
          </a:xfrm>
        </p:grpSpPr>
        <p:sp>
          <p:nvSpPr>
            <p:cNvPr id="46" name="Freeform 46">
              <a:extLst>
                <a:ext uri="{FF2B5EF4-FFF2-40B4-BE49-F238E27FC236}">
                  <a16:creationId xmlns:a16="http://schemas.microsoft.com/office/drawing/2014/main" id="{00A98BA9-BBBD-95BF-4D3D-4E95EBDE7367}"/>
                </a:ext>
              </a:extLst>
            </p:cNvPr>
            <p:cNvSpPr/>
            <p:nvPr/>
          </p:nvSpPr>
          <p:spPr>
            <a:xfrm>
              <a:off x="0" y="0"/>
              <a:ext cx="67321" cy="38654"/>
            </a:xfrm>
            <a:custGeom>
              <a:avLst/>
              <a:gdLst/>
              <a:ahLst/>
              <a:cxnLst/>
              <a:rect l="l" t="t" r="r" b="b"/>
              <a:pathLst>
                <a:path w="67321" h="38654">
                  <a:moveTo>
                    <a:pt x="0" y="0"/>
                  </a:moveTo>
                  <a:lnTo>
                    <a:pt x="67321" y="0"/>
                  </a:lnTo>
                  <a:lnTo>
                    <a:pt x="67321" y="38654"/>
                  </a:lnTo>
                  <a:lnTo>
                    <a:pt x="0" y="38654"/>
                  </a:lnTo>
                  <a:close/>
                </a:path>
              </a:pathLst>
            </a:custGeom>
            <a:solidFill>
              <a:srgbClr val="FFFFFF"/>
            </a:solidFill>
          </p:spPr>
          <p:txBody>
            <a:bodyPr/>
            <a:lstStyle/>
            <a:p>
              <a:endParaRPr lang="es-CL" sz="900" noProof="0" dirty="0"/>
            </a:p>
          </p:txBody>
        </p:sp>
        <p:sp>
          <p:nvSpPr>
            <p:cNvPr id="47" name="TextBox 47">
              <a:extLst>
                <a:ext uri="{FF2B5EF4-FFF2-40B4-BE49-F238E27FC236}">
                  <a16:creationId xmlns:a16="http://schemas.microsoft.com/office/drawing/2014/main" id="{7A36712F-7523-E236-CF18-49BEDA1193FB}"/>
                </a:ext>
              </a:extLst>
            </p:cNvPr>
            <p:cNvSpPr txBox="1"/>
            <p:nvPr/>
          </p:nvSpPr>
          <p:spPr>
            <a:xfrm>
              <a:off x="0" y="-38100"/>
              <a:ext cx="67321" cy="76754"/>
            </a:xfrm>
            <a:prstGeom prst="rect">
              <a:avLst/>
            </a:prstGeom>
          </p:spPr>
          <p:txBody>
            <a:bodyPr lIns="25400" tIns="25400" rIns="25400" bIns="25400" rtlCol="0" anchor="ctr"/>
            <a:lstStyle/>
            <a:p>
              <a:pPr algn="ctr">
                <a:lnSpc>
                  <a:spcPts val="1330"/>
                </a:lnSpc>
              </a:pPr>
              <a:endParaRPr lang="es-CL" sz="900" noProof="0" dirty="0"/>
            </a:p>
          </p:txBody>
        </p:sp>
      </p:grpSp>
      <p:grpSp>
        <p:nvGrpSpPr>
          <p:cNvPr id="48" name="Group 48">
            <a:extLst>
              <a:ext uri="{FF2B5EF4-FFF2-40B4-BE49-F238E27FC236}">
                <a16:creationId xmlns:a16="http://schemas.microsoft.com/office/drawing/2014/main" id="{B11936DD-0D41-EE3E-3715-E67B97AAD8B3}"/>
              </a:ext>
            </a:extLst>
          </p:cNvPr>
          <p:cNvGrpSpPr/>
          <p:nvPr/>
        </p:nvGrpSpPr>
        <p:grpSpPr>
          <a:xfrm>
            <a:off x="890203" y="1564871"/>
            <a:ext cx="127805" cy="73383"/>
            <a:chOff x="0" y="0"/>
            <a:chExt cx="67321" cy="38654"/>
          </a:xfrm>
        </p:grpSpPr>
        <p:sp>
          <p:nvSpPr>
            <p:cNvPr id="49" name="Freeform 49">
              <a:extLst>
                <a:ext uri="{FF2B5EF4-FFF2-40B4-BE49-F238E27FC236}">
                  <a16:creationId xmlns:a16="http://schemas.microsoft.com/office/drawing/2014/main" id="{CD3C96A0-2680-10B8-DBD7-A19379EB9C39}"/>
                </a:ext>
              </a:extLst>
            </p:cNvPr>
            <p:cNvSpPr/>
            <p:nvPr/>
          </p:nvSpPr>
          <p:spPr>
            <a:xfrm>
              <a:off x="0" y="0"/>
              <a:ext cx="67321" cy="38654"/>
            </a:xfrm>
            <a:custGeom>
              <a:avLst/>
              <a:gdLst/>
              <a:ahLst/>
              <a:cxnLst/>
              <a:rect l="l" t="t" r="r" b="b"/>
              <a:pathLst>
                <a:path w="67321" h="38654">
                  <a:moveTo>
                    <a:pt x="0" y="0"/>
                  </a:moveTo>
                  <a:lnTo>
                    <a:pt x="67321" y="0"/>
                  </a:lnTo>
                  <a:lnTo>
                    <a:pt x="67321" y="38654"/>
                  </a:lnTo>
                  <a:lnTo>
                    <a:pt x="0" y="38654"/>
                  </a:lnTo>
                  <a:close/>
                </a:path>
              </a:pathLst>
            </a:custGeom>
            <a:solidFill>
              <a:srgbClr val="FFFFFF"/>
            </a:solidFill>
          </p:spPr>
          <p:txBody>
            <a:bodyPr/>
            <a:lstStyle/>
            <a:p>
              <a:endParaRPr lang="es-CL" sz="900" noProof="0" dirty="0"/>
            </a:p>
          </p:txBody>
        </p:sp>
        <p:sp>
          <p:nvSpPr>
            <p:cNvPr id="50" name="TextBox 50">
              <a:extLst>
                <a:ext uri="{FF2B5EF4-FFF2-40B4-BE49-F238E27FC236}">
                  <a16:creationId xmlns:a16="http://schemas.microsoft.com/office/drawing/2014/main" id="{6A66FF70-9366-441B-92BE-797A850F1164}"/>
                </a:ext>
              </a:extLst>
            </p:cNvPr>
            <p:cNvSpPr txBox="1"/>
            <p:nvPr/>
          </p:nvSpPr>
          <p:spPr>
            <a:xfrm>
              <a:off x="0" y="-38100"/>
              <a:ext cx="67321" cy="76754"/>
            </a:xfrm>
            <a:prstGeom prst="rect">
              <a:avLst/>
            </a:prstGeom>
          </p:spPr>
          <p:txBody>
            <a:bodyPr lIns="25400" tIns="25400" rIns="25400" bIns="25400" rtlCol="0" anchor="ctr"/>
            <a:lstStyle/>
            <a:p>
              <a:pPr algn="ctr">
                <a:lnSpc>
                  <a:spcPts val="1330"/>
                </a:lnSpc>
              </a:pPr>
              <a:endParaRPr lang="es-CL" sz="900" noProof="0" dirty="0"/>
            </a:p>
          </p:txBody>
        </p:sp>
      </p:grpSp>
      <p:grpSp>
        <p:nvGrpSpPr>
          <p:cNvPr id="51" name="Group 51">
            <a:extLst>
              <a:ext uri="{FF2B5EF4-FFF2-40B4-BE49-F238E27FC236}">
                <a16:creationId xmlns:a16="http://schemas.microsoft.com/office/drawing/2014/main" id="{04F63AE4-3C69-6A51-A8EA-AF56008D7D42}"/>
              </a:ext>
            </a:extLst>
          </p:cNvPr>
          <p:cNvGrpSpPr/>
          <p:nvPr/>
        </p:nvGrpSpPr>
        <p:grpSpPr>
          <a:xfrm>
            <a:off x="1079920" y="1564871"/>
            <a:ext cx="127805" cy="73383"/>
            <a:chOff x="0" y="0"/>
            <a:chExt cx="67321" cy="38654"/>
          </a:xfrm>
        </p:grpSpPr>
        <p:sp>
          <p:nvSpPr>
            <p:cNvPr id="52" name="Freeform 52">
              <a:extLst>
                <a:ext uri="{FF2B5EF4-FFF2-40B4-BE49-F238E27FC236}">
                  <a16:creationId xmlns:a16="http://schemas.microsoft.com/office/drawing/2014/main" id="{C53B297E-0D93-8125-5DFF-52678E608933}"/>
                </a:ext>
              </a:extLst>
            </p:cNvPr>
            <p:cNvSpPr/>
            <p:nvPr/>
          </p:nvSpPr>
          <p:spPr>
            <a:xfrm>
              <a:off x="0" y="0"/>
              <a:ext cx="67321" cy="38654"/>
            </a:xfrm>
            <a:custGeom>
              <a:avLst/>
              <a:gdLst/>
              <a:ahLst/>
              <a:cxnLst/>
              <a:rect l="l" t="t" r="r" b="b"/>
              <a:pathLst>
                <a:path w="67321" h="38654">
                  <a:moveTo>
                    <a:pt x="0" y="0"/>
                  </a:moveTo>
                  <a:lnTo>
                    <a:pt x="67321" y="0"/>
                  </a:lnTo>
                  <a:lnTo>
                    <a:pt x="67321" y="38654"/>
                  </a:lnTo>
                  <a:lnTo>
                    <a:pt x="0" y="38654"/>
                  </a:lnTo>
                  <a:close/>
                </a:path>
              </a:pathLst>
            </a:custGeom>
            <a:solidFill>
              <a:srgbClr val="FFFFFF"/>
            </a:solidFill>
          </p:spPr>
          <p:txBody>
            <a:bodyPr/>
            <a:lstStyle/>
            <a:p>
              <a:endParaRPr lang="es-CL" sz="900" noProof="0" dirty="0"/>
            </a:p>
          </p:txBody>
        </p:sp>
        <p:sp>
          <p:nvSpPr>
            <p:cNvPr id="53" name="TextBox 53">
              <a:extLst>
                <a:ext uri="{FF2B5EF4-FFF2-40B4-BE49-F238E27FC236}">
                  <a16:creationId xmlns:a16="http://schemas.microsoft.com/office/drawing/2014/main" id="{FB60D983-8225-88CE-E032-2427D83CBD45}"/>
                </a:ext>
              </a:extLst>
            </p:cNvPr>
            <p:cNvSpPr txBox="1"/>
            <p:nvPr/>
          </p:nvSpPr>
          <p:spPr>
            <a:xfrm>
              <a:off x="0" y="-38100"/>
              <a:ext cx="67321" cy="76754"/>
            </a:xfrm>
            <a:prstGeom prst="rect">
              <a:avLst/>
            </a:prstGeom>
          </p:spPr>
          <p:txBody>
            <a:bodyPr lIns="25400" tIns="25400" rIns="25400" bIns="25400" rtlCol="0" anchor="ctr"/>
            <a:lstStyle/>
            <a:p>
              <a:pPr algn="ctr">
                <a:lnSpc>
                  <a:spcPts val="1330"/>
                </a:lnSpc>
              </a:pPr>
              <a:endParaRPr lang="es-CL" sz="900" noProof="0" dirty="0"/>
            </a:p>
          </p:txBody>
        </p:sp>
      </p:grpSp>
      <p:grpSp>
        <p:nvGrpSpPr>
          <p:cNvPr id="54" name="Group 54">
            <a:extLst>
              <a:ext uri="{FF2B5EF4-FFF2-40B4-BE49-F238E27FC236}">
                <a16:creationId xmlns:a16="http://schemas.microsoft.com/office/drawing/2014/main" id="{9FD5315B-1586-7956-CBA6-51383C8738E8}"/>
              </a:ext>
            </a:extLst>
          </p:cNvPr>
          <p:cNvGrpSpPr/>
          <p:nvPr/>
        </p:nvGrpSpPr>
        <p:grpSpPr>
          <a:xfrm>
            <a:off x="8501845" y="5413018"/>
            <a:ext cx="127805" cy="73383"/>
            <a:chOff x="0" y="0"/>
            <a:chExt cx="67321" cy="38654"/>
          </a:xfrm>
        </p:grpSpPr>
        <p:sp>
          <p:nvSpPr>
            <p:cNvPr id="55" name="Freeform 55">
              <a:extLst>
                <a:ext uri="{FF2B5EF4-FFF2-40B4-BE49-F238E27FC236}">
                  <a16:creationId xmlns:a16="http://schemas.microsoft.com/office/drawing/2014/main" id="{B9F78ACB-067D-D94E-E2E3-E65F7CD1F143}"/>
                </a:ext>
              </a:extLst>
            </p:cNvPr>
            <p:cNvSpPr/>
            <p:nvPr/>
          </p:nvSpPr>
          <p:spPr>
            <a:xfrm>
              <a:off x="0" y="0"/>
              <a:ext cx="67321" cy="38654"/>
            </a:xfrm>
            <a:custGeom>
              <a:avLst/>
              <a:gdLst/>
              <a:ahLst/>
              <a:cxnLst/>
              <a:rect l="l" t="t" r="r" b="b"/>
              <a:pathLst>
                <a:path w="67321" h="38654">
                  <a:moveTo>
                    <a:pt x="0" y="0"/>
                  </a:moveTo>
                  <a:lnTo>
                    <a:pt x="67321" y="0"/>
                  </a:lnTo>
                  <a:lnTo>
                    <a:pt x="67321" y="38654"/>
                  </a:lnTo>
                  <a:lnTo>
                    <a:pt x="0" y="38654"/>
                  </a:lnTo>
                  <a:close/>
                </a:path>
              </a:pathLst>
            </a:custGeom>
            <a:solidFill>
              <a:srgbClr val="FFFFFF"/>
            </a:solidFill>
          </p:spPr>
          <p:txBody>
            <a:bodyPr/>
            <a:lstStyle/>
            <a:p>
              <a:endParaRPr lang="es-CL" sz="900" noProof="0" dirty="0"/>
            </a:p>
          </p:txBody>
        </p:sp>
        <p:sp>
          <p:nvSpPr>
            <p:cNvPr id="56" name="TextBox 56">
              <a:extLst>
                <a:ext uri="{FF2B5EF4-FFF2-40B4-BE49-F238E27FC236}">
                  <a16:creationId xmlns:a16="http://schemas.microsoft.com/office/drawing/2014/main" id="{1E3294EA-45A7-FF85-7E6B-4850243933AE}"/>
                </a:ext>
              </a:extLst>
            </p:cNvPr>
            <p:cNvSpPr txBox="1"/>
            <p:nvPr/>
          </p:nvSpPr>
          <p:spPr>
            <a:xfrm>
              <a:off x="0" y="-38100"/>
              <a:ext cx="67321" cy="76754"/>
            </a:xfrm>
            <a:prstGeom prst="rect">
              <a:avLst/>
            </a:prstGeom>
          </p:spPr>
          <p:txBody>
            <a:bodyPr lIns="25400" tIns="25400" rIns="25400" bIns="25400" rtlCol="0" anchor="ctr"/>
            <a:lstStyle/>
            <a:p>
              <a:pPr algn="ctr">
                <a:lnSpc>
                  <a:spcPts val="1330"/>
                </a:lnSpc>
              </a:pPr>
              <a:endParaRPr lang="es-CL" sz="900" noProof="0" dirty="0"/>
            </a:p>
          </p:txBody>
        </p:sp>
      </p:grpSp>
      <p:grpSp>
        <p:nvGrpSpPr>
          <p:cNvPr id="57" name="Group 57">
            <a:extLst>
              <a:ext uri="{FF2B5EF4-FFF2-40B4-BE49-F238E27FC236}">
                <a16:creationId xmlns:a16="http://schemas.microsoft.com/office/drawing/2014/main" id="{BDD7EE68-29FD-0BEE-095A-056D2E564669}"/>
              </a:ext>
            </a:extLst>
          </p:cNvPr>
          <p:cNvGrpSpPr/>
          <p:nvPr/>
        </p:nvGrpSpPr>
        <p:grpSpPr>
          <a:xfrm>
            <a:off x="890203" y="1432627"/>
            <a:ext cx="127805" cy="73383"/>
            <a:chOff x="0" y="0"/>
            <a:chExt cx="67321" cy="38654"/>
          </a:xfrm>
        </p:grpSpPr>
        <p:sp>
          <p:nvSpPr>
            <p:cNvPr id="58" name="Freeform 58">
              <a:extLst>
                <a:ext uri="{FF2B5EF4-FFF2-40B4-BE49-F238E27FC236}">
                  <a16:creationId xmlns:a16="http://schemas.microsoft.com/office/drawing/2014/main" id="{01D36246-2319-9345-DFAD-80E979549401}"/>
                </a:ext>
              </a:extLst>
            </p:cNvPr>
            <p:cNvSpPr/>
            <p:nvPr/>
          </p:nvSpPr>
          <p:spPr>
            <a:xfrm>
              <a:off x="0" y="0"/>
              <a:ext cx="67321" cy="38654"/>
            </a:xfrm>
            <a:custGeom>
              <a:avLst/>
              <a:gdLst/>
              <a:ahLst/>
              <a:cxnLst/>
              <a:rect l="l" t="t" r="r" b="b"/>
              <a:pathLst>
                <a:path w="67321" h="38654">
                  <a:moveTo>
                    <a:pt x="0" y="0"/>
                  </a:moveTo>
                  <a:lnTo>
                    <a:pt x="67321" y="0"/>
                  </a:lnTo>
                  <a:lnTo>
                    <a:pt x="67321" y="38654"/>
                  </a:lnTo>
                  <a:lnTo>
                    <a:pt x="0" y="38654"/>
                  </a:lnTo>
                  <a:close/>
                </a:path>
              </a:pathLst>
            </a:custGeom>
            <a:solidFill>
              <a:srgbClr val="FFFFFF"/>
            </a:solidFill>
          </p:spPr>
          <p:txBody>
            <a:bodyPr/>
            <a:lstStyle/>
            <a:p>
              <a:endParaRPr lang="es-CL" sz="900" noProof="0" dirty="0"/>
            </a:p>
          </p:txBody>
        </p:sp>
        <p:sp>
          <p:nvSpPr>
            <p:cNvPr id="59" name="TextBox 59">
              <a:extLst>
                <a:ext uri="{FF2B5EF4-FFF2-40B4-BE49-F238E27FC236}">
                  <a16:creationId xmlns:a16="http://schemas.microsoft.com/office/drawing/2014/main" id="{58C24F78-7F96-FB6F-EAFD-A6C3C2EBB7C8}"/>
                </a:ext>
              </a:extLst>
            </p:cNvPr>
            <p:cNvSpPr txBox="1"/>
            <p:nvPr/>
          </p:nvSpPr>
          <p:spPr>
            <a:xfrm>
              <a:off x="0" y="-38100"/>
              <a:ext cx="67321" cy="76754"/>
            </a:xfrm>
            <a:prstGeom prst="rect">
              <a:avLst/>
            </a:prstGeom>
          </p:spPr>
          <p:txBody>
            <a:bodyPr lIns="25400" tIns="25400" rIns="25400" bIns="25400" rtlCol="0" anchor="ctr"/>
            <a:lstStyle/>
            <a:p>
              <a:pPr algn="ctr">
                <a:lnSpc>
                  <a:spcPts val="1330"/>
                </a:lnSpc>
              </a:pPr>
              <a:endParaRPr lang="es-CL" sz="900" noProof="0" dirty="0"/>
            </a:p>
          </p:txBody>
        </p:sp>
      </p:grpSp>
      <p:grpSp>
        <p:nvGrpSpPr>
          <p:cNvPr id="60" name="Group 60">
            <a:extLst>
              <a:ext uri="{FF2B5EF4-FFF2-40B4-BE49-F238E27FC236}">
                <a16:creationId xmlns:a16="http://schemas.microsoft.com/office/drawing/2014/main" id="{AAF6D519-90F8-A51A-18DB-C7B53A26DC5E}"/>
              </a:ext>
            </a:extLst>
          </p:cNvPr>
          <p:cNvGrpSpPr/>
          <p:nvPr/>
        </p:nvGrpSpPr>
        <p:grpSpPr>
          <a:xfrm>
            <a:off x="1079920" y="1432627"/>
            <a:ext cx="127805" cy="73383"/>
            <a:chOff x="0" y="0"/>
            <a:chExt cx="67321" cy="38654"/>
          </a:xfrm>
        </p:grpSpPr>
        <p:sp>
          <p:nvSpPr>
            <p:cNvPr id="61" name="Freeform 61">
              <a:extLst>
                <a:ext uri="{FF2B5EF4-FFF2-40B4-BE49-F238E27FC236}">
                  <a16:creationId xmlns:a16="http://schemas.microsoft.com/office/drawing/2014/main" id="{B6648690-91FB-8F07-FFB9-5457C6F345D5}"/>
                </a:ext>
              </a:extLst>
            </p:cNvPr>
            <p:cNvSpPr/>
            <p:nvPr/>
          </p:nvSpPr>
          <p:spPr>
            <a:xfrm>
              <a:off x="0" y="0"/>
              <a:ext cx="67321" cy="38654"/>
            </a:xfrm>
            <a:custGeom>
              <a:avLst/>
              <a:gdLst/>
              <a:ahLst/>
              <a:cxnLst/>
              <a:rect l="l" t="t" r="r" b="b"/>
              <a:pathLst>
                <a:path w="67321" h="38654">
                  <a:moveTo>
                    <a:pt x="0" y="0"/>
                  </a:moveTo>
                  <a:lnTo>
                    <a:pt x="67321" y="0"/>
                  </a:lnTo>
                  <a:lnTo>
                    <a:pt x="67321" y="38654"/>
                  </a:lnTo>
                  <a:lnTo>
                    <a:pt x="0" y="38654"/>
                  </a:lnTo>
                  <a:close/>
                </a:path>
              </a:pathLst>
            </a:custGeom>
            <a:solidFill>
              <a:srgbClr val="FFFFFF"/>
            </a:solidFill>
          </p:spPr>
          <p:txBody>
            <a:bodyPr/>
            <a:lstStyle/>
            <a:p>
              <a:endParaRPr lang="es-CL" sz="900" noProof="0" dirty="0"/>
            </a:p>
          </p:txBody>
        </p:sp>
        <p:sp>
          <p:nvSpPr>
            <p:cNvPr id="62" name="TextBox 62">
              <a:extLst>
                <a:ext uri="{FF2B5EF4-FFF2-40B4-BE49-F238E27FC236}">
                  <a16:creationId xmlns:a16="http://schemas.microsoft.com/office/drawing/2014/main" id="{54079288-1FA4-6C34-C580-385DC80B5249}"/>
                </a:ext>
              </a:extLst>
            </p:cNvPr>
            <p:cNvSpPr txBox="1"/>
            <p:nvPr/>
          </p:nvSpPr>
          <p:spPr>
            <a:xfrm>
              <a:off x="0" y="-38100"/>
              <a:ext cx="67321" cy="76754"/>
            </a:xfrm>
            <a:prstGeom prst="rect">
              <a:avLst/>
            </a:prstGeom>
          </p:spPr>
          <p:txBody>
            <a:bodyPr lIns="25400" tIns="25400" rIns="25400" bIns="25400" rtlCol="0" anchor="ctr"/>
            <a:lstStyle/>
            <a:p>
              <a:pPr algn="ctr">
                <a:lnSpc>
                  <a:spcPts val="1330"/>
                </a:lnSpc>
              </a:pPr>
              <a:endParaRPr lang="es-CL" sz="900" noProof="0" dirty="0"/>
            </a:p>
          </p:txBody>
        </p:sp>
      </p:grpSp>
      <p:grpSp>
        <p:nvGrpSpPr>
          <p:cNvPr id="63" name="Group 63">
            <a:extLst>
              <a:ext uri="{FF2B5EF4-FFF2-40B4-BE49-F238E27FC236}">
                <a16:creationId xmlns:a16="http://schemas.microsoft.com/office/drawing/2014/main" id="{BE506DEE-BFA7-58A2-4C30-01DA2B5168F9}"/>
              </a:ext>
            </a:extLst>
          </p:cNvPr>
          <p:cNvGrpSpPr/>
          <p:nvPr/>
        </p:nvGrpSpPr>
        <p:grpSpPr>
          <a:xfrm>
            <a:off x="8501845" y="5280773"/>
            <a:ext cx="127805" cy="73383"/>
            <a:chOff x="0" y="0"/>
            <a:chExt cx="67321" cy="38654"/>
          </a:xfrm>
        </p:grpSpPr>
        <p:sp>
          <p:nvSpPr>
            <p:cNvPr id="64" name="Freeform 64">
              <a:extLst>
                <a:ext uri="{FF2B5EF4-FFF2-40B4-BE49-F238E27FC236}">
                  <a16:creationId xmlns:a16="http://schemas.microsoft.com/office/drawing/2014/main" id="{BE7D47D3-2EEA-BCA9-813C-9714BC126C73}"/>
                </a:ext>
              </a:extLst>
            </p:cNvPr>
            <p:cNvSpPr/>
            <p:nvPr/>
          </p:nvSpPr>
          <p:spPr>
            <a:xfrm>
              <a:off x="0" y="0"/>
              <a:ext cx="67321" cy="38654"/>
            </a:xfrm>
            <a:custGeom>
              <a:avLst/>
              <a:gdLst/>
              <a:ahLst/>
              <a:cxnLst/>
              <a:rect l="l" t="t" r="r" b="b"/>
              <a:pathLst>
                <a:path w="67321" h="38654">
                  <a:moveTo>
                    <a:pt x="0" y="0"/>
                  </a:moveTo>
                  <a:lnTo>
                    <a:pt x="67321" y="0"/>
                  </a:lnTo>
                  <a:lnTo>
                    <a:pt x="67321" y="38654"/>
                  </a:lnTo>
                  <a:lnTo>
                    <a:pt x="0" y="38654"/>
                  </a:lnTo>
                  <a:close/>
                </a:path>
              </a:pathLst>
            </a:custGeom>
            <a:solidFill>
              <a:srgbClr val="FFFFFF"/>
            </a:solidFill>
          </p:spPr>
          <p:txBody>
            <a:bodyPr/>
            <a:lstStyle/>
            <a:p>
              <a:endParaRPr lang="es-CL" sz="900" noProof="0" dirty="0"/>
            </a:p>
          </p:txBody>
        </p:sp>
        <p:sp>
          <p:nvSpPr>
            <p:cNvPr id="65" name="TextBox 65">
              <a:extLst>
                <a:ext uri="{FF2B5EF4-FFF2-40B4-BE49-F238E27FC236}">
                  <a16:creationId xmlns:a16="http://schemas.microsoft.com/office/drawing/2014/main" id="{B8E4A2CC-146B-BAD8-AA28-3EFF29CB258E}"/>
                </a:ext>
              </a:extLst>
            </p:cNvPr>
            <p:cNvSpPr txBox="1"/>
            <p:nvPr/>
          </p:nvSpPr>
          <p:spPr>
            <a:xfrm>
              <a:off x="0" y="-38100"/>
              <a:ext cx="67321" cy="76754"/>
            </a:xfrm>
            <a:prstGeom prst="rect">
              <a:avLst/>
            </a:prstGeom>
          </p:spPr>
          <p:txBody>
            <a:bodyPr lIns="25400" tIns="25400" rIns="25400" bIns="25400" rtlCol="0" anchor="ctr"/>
            <a:lstStyle/>
            <a:p>
              <a:pPr algn="ctr">
                <a:lnSpc>
                  <a:spcPts val="1330"/>
                </a:lnSpc>
              </a:pPr>
              <a:endParaRPr lang="es-CL" sz="900" noProof="0" dirty="0"/>
            </a:p>
          </p:txBody>
        </p:sp>
      </p:grpSp>
      <p:pic>
        <p:nvPicPr>
          <p:cNvPr id="67" name="Imagen 66" descr="Logo de Microsoft Excel desde 2018">
            <a:extLst>
              <a:ext uri="{FF2B5EF4-FFF2-40B4-BE49-F238E27FC236}">
                <a16:creationId xmlns:a16="http://schemas.microsoft.com/office/drawing/2014/main" id="{D9062AF9-F6E8-7341-5121-11C718379DF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997705" y="4255244"/>
            <a:ext cx="808426" cy="753845"/>
          </a:xfrm>
          <a:prstGeom prst="rect">
            <a:avLst/>
          </a:prstGeom>
          <a:noFill/>
          <a:ln>
            <a:noFill/>
          </a:ln>
        </p:spPr>
      </p:pic>
    </p:spTree>
    <p:extLst>
      <p:ext uri="{BB962C8B-B14F-4D97-AF65-F5344CB8AC3E}">
        <p14:creationId xmlns:p14="http://schemas.microsoft.com/office/powerpoint/2010/main" val="1350425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4874A21-BAC6-76E0-92EB-2EFE120F4CF9}"/>
              </a:ext>
            </a:extLst>
          </p:cNvPr>
          <p:cNvPicPr>
            <a:picLocks noChangeAspect="1"/>
          </p:cNvPicPr>
          <p:nvPr/>
        </p:nvPicPr>
        <p:blipFill>
          <a:blip r:embed="rId2"/>
          <a:stretch>
            <a:fillRect/>
          </a:stretch>
        </p:blipFill>
        <p:spPr>
          <a:xfrm>
            <a:off x="3883200" y="3078544"/>
            <a:ext cx="1460699" cy="1606771"/>
          </a:xfrm>
          <a:prstGeom prst="rect">
            <a:avLst/>
          </a:prstGeom>
        </p:spPr>
      </p:pic>
      <p:pic>
        <p:nvPicPr>
          <p:cNvPr id="8" name="Imagen 7">
            <a:extLst>
              <a:ext uri="{FF2B5EF4-FFF2-40B4-BE49-F238E27FC236}">
                <a16:creationId xmlns:a16="http://schemas.microsoft.com/office/drawing/2014/main" id="{EFD8A4DA-D911-D541-9BB8-2B25D9182960}"/>
              </a:ext>
            </a:extLst>
          </p:cNvPr>
          <p:cNvPicPr>
            <a:picLocks noChangeAspect="1"/>
          </p:cNvPicPr>
          <p:nvPr/>
        </p:nvPicPr>
        <p:blipFill>
          <a:blip r:embed="rId3"/>
          <a:stretch>
            <a:fillRect/>
          </a:stretch>
        </p:blipFill>
        <p:spPr>
          <a:xfrm>
            <a:off x="382947" y="2100211"/>
            <a:ext cx="2790220" cy="427835"/>
          </a:xfrm>
          <a:prstGeom prst="rect">
            <a:avLst/>
          </a:prstGeom>
        </p:spPr>
      </p:pic>
      <p:pic>
        <p:nvPicPr>
          <p:cNvPr id="9" name="Imagen 8">
            <a:extLst>
              <a:ext uri="{FF2B5EF4-FFF2-40B4-BE49-F238E27FC236}">
                <a16:creationId xmlns:a16="http://schemas.microsoft.com/office/drawing/2014/main" id="{6F907444-1F72-19D7-8B70-C6450B998E42}"/>
              </a:ext>
            </a:extLst>
          </p:cNvPr>
          <p:cNvPicPr>
            <a:picLocks noChangeAspect="1"/>
          </p:cNvPicPr>
          <p:nvPr/>
        </p:nvPicPr>
        <p:blipFill>
          <a:blip r:embed="rId4"/>
          <a:stretch>
            <a:fillRect/>
          </a:stretch>
        </p:blipFill>
        <p:spPr>
          <a:xfrm>
            <a:off x="260029" y="2595995"/>
            <a:ext cx="2950883" cy="1285935"/>
          </a:xfrm>
          <a:prstGeom prst="rect">
            <a:avLst/>
          </a:prstGeom>
        </p:spPr>
      </p:pic>
      <p:pic>
        <p:nvPicPr>
          <p:cNvPr id="10" name="Imagen 9">
            <a:extLst>
              <a:ext uri="{FF2B5EF4-FFF2-40B4-BE49-F238E27FC236}">
                <a16:creationId xmlns:a16="http://schemas.microsoft.com/office/drawing/2014/main" id="{EDD0583C-AC1A-D3A6-F51D-AEB6BF5051FA}"/>
              </a:ext>
            </a:extLst>
          </p:cNvPr>
          <p:cNvPicPr>
            <a:picLocks noChangeAspect="1"/>
          </p:cNvPicPr>
          <p:nvPr/>
        </p:nvPicPr>
        <p:blipFill>
          <a:blip r:embed="rId5"/>
          <a:stretch>
            <a:fillRect/>
          </a:stretch>
        </p:blipFill>
        <p:spPr>
          <a:xfrm>
            <a:off x="6016188" y="2971103"/>
            <a:ext cx="2461360" cy="2685121"/>
          </a:xfrm>
          <a:prstGeom prst="rect">
            <a:avLst/>
          </a:prstGeom>
        </p:spPr>
      </p:pic>
      <p:pic>
        <p:nvPicPr>
          <p:cNvPr id="11" name="Imagen 10">
            <a:extLst>
              <a:ext uri="{FF2B5EF4-FFF2-40B4-BE49-F238E27FC236}">
                <a16:creationId xmlns:a16="http://schemas.microsoft.com/office/drawing/2014/main" id="{D96D1E8B-D2C2-D892-9B2E-72551A396C41}"/>
              </a:ext>
            </a:extLst>
          </p:cNvPr>
          <p:cNvPicPr>
            <a:picLocks noChangeAspect="1"/>
          </p:cNvPicPr>
          <p:nvPr/>
        </p:nvPicPr>
        <p:blipFill>
          <a:blip r:embed="rId6"/>
          <a:stretch>
            <a:fillRect/>
          </a:stretch>
        </p:blipFill>
        <p:spPr>
          <a:xfrm>
            <a:off x="1182752" y="4944748"/>
            <a:ext cx="4056319" cy="1784390"/>
          </a:xfrm>
          <a:prstGeom prst="rect">
            <a:avLst/>
          </a:prstGeom>
        </p:spPr>
      </p:pic>
      <p:pic>
        <p:nvPicPr>
          <p:cNvPr id="12" name="Imagen 11">
            <a:extLst>
              <a:ext uri="{FF2B5EF4-FFF2-40B4-BE49-F238E27FC236}">
                <a16:creationId xmlns:a16="http://schemas.microsoft.com/office/drawing/2014/main" id="{E985388C-3CED-1A90-13CE-7A8B72AA88F0}"/>
              </a:ext>
            </a:extLst>
          </p:cNvPr>
          <p:cNvPicPr>
            <a:picLocks noChangeAspect="1"/>
          </p:cNvPicPr>
          <p:nvPr/>
        </p:nvPicPr>
        <p:blipFill>
          <a:blip r:embed="rId7"/>
          <a:stretch>
            <a:fillRect/>
          </a:stretch>
        </p:blipFill>
        <p:spPr>
          <a:xfrm>
            <a:off x="3473242" y="2534832"/>
            <a:ext cx="2154388" cy="439673"/>
          </a:xfrm>
          <a:prstGeom prst="rect">
            <a:avLst/>
          </a:prstGeom>
        </p:spPr>
      </p:pic>
      <p:sp>
        <p:nvSpPr>
          <p:cNvPr id="6" name="Flecha: doblada hacia arriba 5">
            <a:extLst>
              <a:ext uri="{FF2B5EF4-FFF2-40B4-BE49-F238E27FC236}">
                <a16:creationId xmlns:a16="http://schemas.microsoft.com/office/drawing/2014/main" id="{4FA69BEB-66A9-663E-99D8-7E2C25624D46}"/>
              </a:ext>
            </a:extLst>
          </p:cNvPr>
          <p:cNvSpPr/>
          <p:nvPr/>
        </p:nvSpPr>
        <p:spPr>
          <a:xfrm rot="16200000" flipH="1">
            <a:off x="5362719" y="5720771"/>
            <a:ext cx="1097282" cy="968189"/>
          </a:xfrm>
          <a:prstGeom prst="ben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35160476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D3C60F-D0F2-4B41-C001-6F2A1AAABEBF}"/>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CDD69B04-34C3-9D6D-1436-1E42FD248260}"/>
              </a:ext>
            </a:extLst>
          </p:cNvPr>
          <p:cNvSpPr txBox="1"/>
          <p:nvPr/>
        </p:nvSpPr>
        <p:spPr>
          <a:xfrm>
            <a:off x="3211830" y="1593925"/>
            <a:ext cx="2720340" cy="680251"/>
          </a:xfrm>
          <a:prstGeom prst="rect">
            <a:avLst/>
          </a:prstGeom>
          <a:noFill/>
        </p:spPr>
        <p:txBody>
          <a:bodyPr wrap="square" rtlCol="0">
            <a:spAutoFit/>
          </a:bodyPr>
          <a:lstStyle/>
          <a:p>
            <a:pPr algn="just">
              <a:lnSpc>
                <a:spcPct val="107000"/>
              </a:lnSpc>
              <a:spcBef>
                <a:spcPts val="600"/>
              </a:spcBef>
              <a:spcAft>
                <a:spcPts val="300"/>
              </a:spcAft>
            </a:pPr>
            <a:r>
              <a:rPr lang="es-CL" sz="3850" noProof="0" dirty="0" err="1">
                <a:solidFill>
                  <a:srgbClr val="120280"/>
                </a:solidFill>
                <a:latin typeface="Etna Sans Serif"/>
              </a:rPr>
              <a:t>Dashboard</a:t>
            </a:r>
            <a:endParaRPr lang="es-CL" sz="3850" noProof="0" dirty="0">
              <a:solidFill>
                <a:srgbClr val="120280"/>
              </a:solidFill>
              <a:latin typeface="Etna Sans Serif"/>
            </a:endParaRPr>
          </a:p>
        </p:txBody>
      </p:sp>
      <p:sp>
        <p:nvSpPr>
          <p:cNvPr id="4" name="CuadroTexto 3">
            <a:extLst>
              <a:ext uri="{FF2B5EF4-FFF2-40B4-BE49-F238E27FC236}">
                <a16:creationId xmlns:a16="http://schemas.microsoft.com/office/drawing/2014/main" id="{76742BA0-E7A8-62B8-81A2-DFC9AB2A1F03}"/>
              </a:ext>
            </a:extLst>
          </p:cNvPr>
          <p:cNvSpPr txBox="1"/>
          <p:nvPr/>
        </p:nvSpPr>
        <p:spPr>
          <a:xfrm>
            <a:off x="406719" y="2310761"/>
            <a:ext cx="8330561" cy="4239622"/>
          </a:xfrm>
          <a:prstGeom prst="rect">
            <a:avLst/>
          </a:prstGeom>
          <a:noFill/>
        </p:spPr>
        <p:txBody>
          <a:bodyPr wrap="square">
            <a:spAutoFit/>
          </a:bodyPr>
          <a:lstStyle/>
          <a:p>
            <a:pPr algn="just">
              <a:spcBef>
                <a:spcPts val="300"/>
              </a:spcBef>
              <a:spcAft>
                <a:spcPts val="150"/>
              </a:spcAft>
            </a:pPr>
            <a:r>
              <a:rPr lang="es-CL" kern="100" noProof="0" dirty="0">
                <a:solidFill>
                  <a:srgbClr val="002060"/>
                </a:solidFill>
                <a:latin typeface="Arial" panose="020B0604020202020204" pitchFamily="34" charset="0"/>
                <a:ea typeface="Aptos" panose="020B0004020202020204" pitchFamily="34" charset="0"/>
                <a:cs typeface="Arial" panose="020B0604020202020204" pitchFamily="34" charset="0"/>
              </a:rPr>
              <a:t>El uso de un </a:t>
            </a:r>
            <a:r>
              <a:rPr lang="es-CL" kern="100" noProof="0" dirty="0" err="1">
                <a:solidFill>
                  <a:srgbClr val="002060"/>
                </a:solidFill>
                <a:latin typeface="Arial" panose="020B0604020202020204" pitchFamily="34" charset="0"/>
                <a:ea typeface="Aptos" panose="020B0004020202020204" pitchFamily="34" charset="0"/>
                <a:cs typeface="Arial" panose="020B0604020202020204" pitchFamily="34" charset="0"/>
              </a:rPr>
              <a:t>dashboard</a:t>
            </a:r>
            <a:r>
              <a:rPr lang="es-CL" kern="100" noProof="0" dirty="0">
                <a:solidFill>
                  <a:srgbClr val="002060"/>
                </a:solidFill>
                <a:latin typeface="Arial" panose="020B0604020202020204" pitchFamily="34" charset="0"/>
                <a:ea typeface="Aptos" panose="020B0004020202020204" pitchFamily="34" charset="0"/>
                <a:cs typeface="Arial" panose="020B0604020202020204" pitchFamily="34" charset="0"/>
              </a:rPr>
              <a:t> en Excel avanzado permite visualizar datos de manera efectiva y tomar decisiones informadas. Un </a:t>
            </a:r>
            <a:r>
              <a:rPr lang="es-CL" kern="100" noProof="0" dirty="0" err="1">
                <a:solidFill>
                  <a:srgbClr val="002060"/>
                </a:solidFill>
                <a:latin typeface="Arial" panose="020B0604020202020204" pitchFamily="34" charset="0"/>
                <a:ea typeface="Aptos" panose="020B0004020202020204" pitchFamily="34" charset="0"/>
                <a:cs typeface="Arial" panose="020B0604020202020204" pitchFamily="34" charset="0"/>
              </a:rPr>
              <a:t>dashboard</a:t>
            </a:r>
            <a:r>
              <a:rPr lang="es-CL" kern="100" noProof="0" dirty="0">
                <a:solidFill>
                  <a:srgbClr val="002060"/>
                </a:solidFill>
                <a:latin typeface="Arial" panose="020B0604020202020204" pitchFamily="34" charset="0"/>
                <a:ea typeface="Aptos" panose="020B0004020202020204" pitchFamily="34" charset="0"/>
                <a:cs typeface="Arial" panose="020B0604020202020204" pitchFamily="34" charset="0"/>
              </a:rPr>
              <a:t> bien diseñado incluye gráficos, tablas dinámicas y </a:t>
            </a:r>
            <a:r>
              <a:rPr lang="es-CL" kern="100" noProof="0" dirty="0" err="1">
                <a:solidFill>
                  <a:srgbClr val="002060"/>
                </a:solidFill>
                <a:latin typeface="Arial" panose="020B0604020202020204" pitchFamily="34" charset="0"/>
                <a:ea typeface="Aptos" panose="020B0004020202020204" pitchFamily="34" charset="0"/>
                <a:cs typeface="Arial" panose="020B0604020202020204" pitchFamily="34" charset="0"/>
              </a:rPr>
              <a:t>segmentadores</a:t>
            </a:r>
            <a:r>
              <a:rPr lang="es-CL" kern="100" noProof="0" dirty="0">
                <a:solidFill>
                  <a:srgbClr val="002060"/>
                </a:solidFill>
                <a:latin typeface="Arial" panose="020B0604020202020204" pitchFamily="34" charset="0"/>
                <a:ea typeface="Aptos" panose="020B0004020202020204" pitchFamily="34" charset="0"/>
                <a:cs typeface="Arial" panose="020B0604020202020204" pitchFamily="34" charset="0"/>
              </a:rPr>
              <a:t> para facilitar la interacción del usuario. Es crucial definir claramente los indicadores clave de rendimiento (KPI) . La construcción de un </a:t>
            </a:r>
            <a:r>
              <a:rPr lang="es-CL" kern="100" noProof="0" dirty="0" err="1">
                <a:solidFill>
                  <a:srgbClr val="002060"/>
                </a:solidFill>
                <a:latin typeface="Arial" panose="020B0604020202020204" pitchFamily="34" charset="0"/>
                <a:ea typeface="Aptos" panose="020B0004020202020204" pitchFamily="34" charset="0"/>
                <a:cs typeface="Arial" panose="020B0604020202020204" pitchFamily="34" charset="0"/>
              </a:rPr>
              <a:t>dashboard</a:t>
            </a:r>
            <a:r>
              <a:rPr lang="es-CL" kern="100" noProof="0" dirty="0">
                <a:solidFill>
                  <a:srgbClr val="002060"/>
                </a:solidFill>
                <a:latin typeface="Arial" panose="020B0604020202020204" pitchFamily="34" charset="0"/>
                <a:ea typeface="Aptos" panose="020B0004020202020204" pitchFamily="34" charset="0"/>
                <a:cs typeface="Arial" panose="020B0604020202020204" pitchFamily="34" charset="0"/>
              </a:rPr>
              <a:t>, o panel de control, en Excel es un proceso que implica la creación de una representación visual de datos clave y métricas importantes para facilitar la toma de decisiones informadas</a:t>
            </a:r>
          </a:p>
          <a:p>
            <a:pPr>
              <a:spcBef>
                <a:spcPts val="300"/>
              </a:spcBef>
              <a:spcAft>
                <a:spcPts val="150"/>
              </a:spcAft>
            </a:pPr>
            <a:endParaRPr lang="es-CL" kern="100" noProof="0" dirty="0">
              <a:solidFill>
                <a:srgbClr val="002060"/>
              </a:solidFill>
              <a:latin typeface="Arial" panose="020B0604020202020204" pitchFamily="34" charset="0"/>
              <a:ea typeface="Aptos" panose="020B0004020202020204" pitchFamily="34" charset="0"/>
              <a:cs typeface="Arial" panose="020B0604020202020204" pitchFamily="34" charset="0"/>
            </a:endParaRPr>
          </a:p>
          <a:p>
            <a:pPr marL="171450" indent="-171450">
              <a:spcBef>
                <a:spcPts val="300"/>
              </a:spcBef>
              <a:spcAft>
                <a:spcPts val="150"/>
              </a:spcAft>
              <a:buFont typeface="+mj-lt"/>
              <a:buAutoNum type="arabicParenR"/>
            </a:pPr>
            <a:r>
              <a:rPr lang="es-CL" sz="1100" b="1" noProof="0" dirty="0">
                <a:solidFill>
                  <a:srgbClr val="002060"/>
                </a:solidFill>
                <a:latin typeface="Arial" panose="020B0604020202020204" pitchFamily="34" charset="0"/>
                <a:ea typeface="Times New Roman" panose="02020603050405020304" pitchFamily="18" charset="0"/>
                <a:cs typeface="Arial" panose="020B0604020202020204" pitchFamily="34" charset="0"/>
              </a:rPr>
              <a:t>Definición de Objetivos y Audiencia</a:t>
            </a:r>
            <a:endParaRPr lang="es-CL" b="1" kern="100" noProof="0" dirty="0">
              <a:solidFill>
                <a:srgbClr val="002060"/>
              </a:solidFill>
              <a:latin typeface="Arial" panose="020B0604020202020204" pitchFamily="34" charset="0"/>
              <a:ea typeface="Times New Roman" panose="02020603050405020304" pitchFamily="18" charset="0"/>
              <a:cs typeface="Arial" panose="020B0604020202020204" pitchFamily="34" charset="0"/>
            </a:endParaRPr>
          </a:p>
          <a:p>
            <a:pPr marL="171450" indent="-171450">
              <a:spcBef>
                <a:spcPts val="300"/>
              </a:spcBef>
              <a:spcAft>
                <a:spcPts val="150"/>
              </a:spcAft>
              <a:buFont typeface="+mj-lt"/>
              <a:buAutoNum type="arabicParenR"/>
            </a:pPr>
            <a:r>
              <a:rPr lang="es-CL" sz="1100" b="1" noProof="0" dirty="0">
                <a:solidFill>
                  <a:srgbClr val="002060"/>
                </a:solidFill>
                <a:latin typeface="Arial" panose="020B0604020202020204" pitchFamily="34" charset="0"/>
                <a:ea typeface="Times New Roman" panose="02020603050405020304" pitchFamily="18" charset="0"/>
                <a:cs typeface="Arial" panose="020B0604020202020204" pitchFamily="34" charset="0"/>
              </a:rPr>
              <a:t>Selección de Datos</a:t>
            </a:r>
            <a:endParaRPr lang="es-CL" kern="100" noProof="0" dirty="0">
              <a:solidFill>
                <a:srgbClr val="002060"/>
              </a:solidFill>
              <a:latin typeface="Arial" panose="020B0604020202020204" pitchFamily="34" charset="0"/>
              <a:ea typeface="Aptos" panose="020B0004020202020204" pitchFamily="34" charset="0"/>
              <a:cs typeface="Arial" panose="020B0604020202020204" pitchFamily="34" charset="0"/>
            </a:endParaRPr>
          </a:p>
          <a:p>
            <a:pPr marL="171450" indent="-171450">
              <a:spcBef>
                <a:spcPts val="300"/>
              </a:spcBef>
              <a:spcAft>
                <a:spcPts val="150"/>
              </a:spcAft>
              <a:buFont typeface="+mj-lt"/>
              <a:buAutoNum type="arabicParenR"/>
            </a:pPr>
            <a:r>
              <a:rPr lang="es-CL" sz="1100" b="1" noProof="0" dirty="0">
                <a:solidFill>
                  <a:srgbClr val="002060"/>
                </a:solidFill>
                <a:latin typeface="Arial" panose="020B0604020202020204" pitchFamily="34" charset="0"/>
                <a:ea typeface="Times New Roman" panose="02020603050405020304" pitchFamily="18" charset="0"/>
                <a:cs typeface="Arial" panose="020B0604020202020204" pitchFamily="34" charset="0"/>
              </a:rPr>
              <a:t>Diseño del </a:t>
            </a:r>
            <a:r>
              <a:rPr lang="es-CL" sz="1100" b="1" noProof="0" dirty="0" err="1">
                <a:solidFill>
                  <a:srgbClr val="002060"/>
                </a:solidFill>
                <a:latin typeface="Arial" panose="020B0604020202020204" pitchFamily="34" charset="0"/>
                <a:ea typeface="Times New Roman" panose="02020603050405020304" pitchFamily="18" charset="0"/>
                <a:cs typeface="Arial" panose="020B0604020202020204" pitchFamily="34" charset="0"/>
              </a:rPr>
              <a:t>Layout</a:t>
            </a:r>
            <a:endParaRPr lang="es-CL" sz="1100" b="1" noProof="0" dirty="0">
              <a:solidFill>
                <a:srgbClr val="002060"/>
              </a:solidFill>
              <a:latin typeface="Arial" panose="020B0604020202020204" pitchFamily="34" charset="0"/>
              <a:ea typeface="Times New Roman" panose="02020603050405020304" pitchFamily="18" charset="0"/>
              <a:cs typeface="Arial" panose="020B0604020202020204" pitchFamily="34" charset="0"/>
            </a:endParaRPr>
          </a:p>
          <a:p>
            <a:pPr marL="171450" indent="-171450">
              <a:spcBef>
                <a:spcPts val="300"/>
              </a:spcBef>
              <a:spcAft>
                <a:spcPts val="150"/>
              </a:spcAft>
              <a:buFont typeface="+mj-lt"/>
              <a:buAutoNum type="arabicParenR"/>
            </a:pPr>
            <a:r>
              <a:rPr lang="es-CL" sz="1100" b="1" noProof="0" dirty="0">
                <a:solidFill>
                  <a:srgbClr val="002060"/>
                </a:solidFill>
                <a:latin typeface="Arial" panose="020B0604020202020204" pitchFamily="34" charset="0"/>
                <a:ea typeface="Times New Roman" panose="02020603050405020304" pitchFamily="18" charset="0"/>
                <a:cs typeface="Arial" panose="020B0604020202020204" pitchFamily="34" charset="0"/>
              </a:rPr>
              <a:t>Creación de Gráficos y Tablas</a:t>
            </a:r>
          </a:p>
          <a:p>
            <a:pPr marL="171450" indent="-171450">
              <a:spcBef>
                <a:spcPts val="300"/>
              </a:spcBef>
              <a:spcAft>
                <a:spcPts val="150"/>
              </a:spcAft>
              <a:buFont typeface="+mj-lt"/>
              <a:buAutoNum type="arabicParenR"/>
            </a:pPr>
            <a:r>
              <a:rPr lang="es-CL" sz="1100" b="1" noProof="0" dirty="0">
                <a:solidFill>
                  <a:srgbClr val="002060"/>
                </a:solidFill>
                <a:latin typeface="Arial" panose="020B0604020202020204" pitchFamily="34" charset="0"/>
                <a:ea typeface="Times New Roman" panose="02020603050405020304" pitchFamily="18" charset="0"/>
                <a:cs typeface="Arial" panose="020B0604020202020204" pitchFamily="34" charset="0"/>
              </a:rPr>
              <a:t>Formato y Estilo</a:t>
            </a:r>
          </a:p>
          <a:p>
            <a:pPr marL="171450" indent="-171450">
              <a:spcBef>
                <a:spcPts val="300"/>
              </a:spcBef>
              <a:spcAft>
                <a:spcPts val="150"/>
              </a:spcAft>
              <a:buFont typeface="+mj-lt"/>
              <a:buAutoNum type="arabicParenR"/>
            </a:pPr>
            <a:r>
              <a:rPr lang="es-CL" sz="1100" b="1" noProof="0" dirty="0">
                <a:solidFill>
                  <a:srgbClr val="002060"/>
                </a:solidFill>
                <a:latin typeface="Arial" panose="020B0604020202020204" pitchFamily="34" charset="0"/>
                <a:ea typeface="Times New Roman" panose="02020603050405020304" pitchFamily="18" charset="0"/>
                <a:cs typeface="Arial" panose="020B0604020202020204" pitchFamily="34" charset="0"/>
              </a:rPr>
              <a:t>Incorporación de Interactividad</a:t>
            </a:r>
          </a:p>
          <a:p>
            <a:pPr marL="171450" indent="-171450">
              <a:spcBef>
                <a:spcPts val="300"/>
              </a:spcBef>
              <a:spcAft>
                <a:spcPts val="150"/>
              </a:spcAft>
              <a:buFont typeface="+mj-lt"/>
              <a:buAutoNum type="arabicParenR"/>
            </a:pPr>
            <a:r>
              <a:rPr lang="es-CL" sz="1100" b="1" noProof="0" dirty="0">
                <a:solidFill>
                  <a:srgbClr val="002060"/>
                </a:solidFill>
                <a:latin typeface="Arial" panose="020B0604020202020204" pitchFamily="34" charset="0"/>
                <a:ea typeface="Times New Roman" panose="02020603050405020304" pitchFamily="18" charset="0"/>
                <a:cs typeface="Arial" panose="020B0604020202020204" pitchFamily="34" charset="0"/>
              </a:rPr>
              <a:t>Inclusión de Indicadores Clave de Rendimiento (</a:t>
            </a:r>
            <a:r>
              <a:rPr lang="es-CL" sz="1100" b="1" noProof="0" dirty="0" err="1">
                <a:solidFill>
                  <a:srgbClr val="002060"/>
                </a:solidFill>
                <a:latin typeface="Arial" panose="020B0604020202020204" pitchFamily="34" charset="0"/>
                <a:ea typeface="Times New Roman" panose="02020603050405020304" pitchFamily="18" charset="0"/>
                <a:cs typeface="Arial" panose="020B0604020202020204" pitchFamily="34" charset="0"/>
              </a:rPr>
              <a:t>KPIs</a:t>
            </a:r>
            <a:r>
              <a:rPr lang="es-CL" sz="1100" b="1" noProof="0" dirty="0">
                <a:solidFill>
                  <a:srgbClr val="002060"/>
                </a:solidFill>
                <a:latin typeface="Arial" panose="020B0604020202020204" pitchFamily="34" charset="0"/>
                <a:ea typeface="Times New Roman" panose="02020603050405020304" pitchFamily="18" charset="0"/>
                <a:cs typeface="Arial" panose="020B0604020202020204" pitchFamily="34" charset="0"/>
              </a:rPr>
              <a:t>)</a:t>
            </a:r>
          </a:p>
          <a:p>
            <a:pPr marL="171450" indent="-171450">
              <a:spcBef>
                <a:spcPts val="300"/>
              </a:spcBef>
              <a:spcAft>
                <a:spcPts val="150"/>
              </a:spcAft>
              <a:buFont typeface="+mj-lt"/>
              <a:buAutoNum type="arabicParenR"/>
            </a:pPr>
            <a:r>
              <a:rPr lang="es-CL" sz="1100" b="1" noProof="0" dirty="0">
                <a:solidFill>
                  <a:srgbClr val="002060"/>
                </a:solidFill>
                <a:latin typeface="Arial" panose="020B0604020202020204" pitchFamily="34" charset="0"/>
                <a:ea typeface="Times New Roman" panose="02020603050405020304" pitchFamily="18" charset="0"/>
                <a:cs typeface="Arial" panose="020B0604020202020204" pitchFamily="34" charset="0"/>
              </a:rPr>
              <a:t>Pruebas y Revisión</a:t>
            </a:r>
            <a:endParaRPr lang="es-CL" kern="100" noProof="0" dirty="0">
              <a:solidFill>
                <a:srgbClr val="002060"/>
              </a:solidFill>
              <a:latin typeface="Arial" panose="020B06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945439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ADF072-4EE8-0EDE-770B-5B9079608DF0}"/>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119D9A64-81F6-DDCA-6B0B-DE03714CD0BE}"/>
              </a:ext>
            </a:extLst>
          </p:cNvPr>
          <p:cNvSpPr txBox="1"/>
          <p:nvPr/>
        </p:nvSpPr>
        <p:spPr>
          <a:xfrm>
            <a:off x="2158534" y="1801992"/>
            <a:ext cx="4520901" cy="680251"/>
          </a:xfrm>
          <a:prstGeom prst="rect">
            <a:avLst/>
          </a:prstGeom>
          <a:noFill/>
        </p:spPr>
        <p:txBody>
          <a:bodyPr wrap="square" rtlCol="0">
            <a:spAutoFit/>
          </a:bodyPr>
          <a:lstStyle/>
          <a:p>
            <a:pPr algn="just">
              <a:lnSpc>
                <a:spcPct val="107000"/>
              </a:lnSpc>
              <a:spcBef>
                <a:spcPts val="600"/>
              </a:spcBef>
              <a:spcAft>
                <a:spcPts val="300"/>
              </a:spcAft>
            </a:pPr>
            <a:r>
              <a:rPr lang="es-CL" sz="3850" noProof="0" dirty="0">
                <a:solidFill>
                  <a:srgbClr val="120280"/>
                </a:solidFill>
                <a:latin typeface="Etna Sans Serif"/>
              </a:rPr>
              <a:t>Tablas estructurada </a:t>
            </a:r>
          </a:p>
        </p:txBody>
      </p:sp>
      <p:sp>
        <p:nvSpPr>
          <p:cNvPr id="4" name="CuadroTexto 3">
            <a:extLst>
              <a:ext uri="{FF2B5EF4-FFF2-40B4-BE49-F238E27FC236}">
                <a16:creationId xmlns:a16="http://schemas.microsoft.com/office/drawing/2014/main" id="{BC1B823B-477E-9172-7F22-265C24D3B845}"/>
              </a:ext>
            </a:extLst>
          </p:cNvPr>
          <p:cNvSpPr txBox="1"/>
          <p:nvPr/>
        </p:nvSpPr>
        <p:spPr>
          <a:xfrm>
            <a:off x="647085" y="2528116"/>
            <a:ext cx="7849829" cy="3234219"/>
          </a:xfrm>
          <a:prstGeom prst="rect">
            <a:avLst/>
          </a:prstGeom>
          <a:noFill/>
        </p:spPr>
        <p:txBody>
          <a:bodyPr wrap="square">
            <a:spAutoFit/>
          </a:bodyPr>
          <a:lstStyle/>
          <a:p>
            <a:pPr algn="just">
              <a:spcBef>
                <a:spcPts val="300"/>
              </a:spcBef>
              <a:spcAft>
                <a:spcPts val="150"/>
              </a:spcAft>
            </a:pPr>
            <a:r>
              <a:rPr lang="es-CL" sz="2000" noProof="0" dirty="0">
                <a:solidFill>
                  <a:srgbClr val="002060"/>
                </a:solidFill>
                <a:latin typeface="Arial" panose="020B0604020202020204" pitchFamily="34" charset="0"/>
                <a:cs typeface="Arial" panose="020B0604020202020204" pitchFamily="34" charset="0"/>
              </a:rPr>
              <a:t>Una tabla bien estructurada en Excel representa una herramienta eficaz para la organización y análisis de datos. Estas tablas cuentan con funcionalidades que simplifican la manipulación de la información, como la opción de ordenar, filtrar y realizar cálculos de manera automática.</a:t>
            </a:r>
          </a:p>
          <a:p>
            <a:pPr algn="just">
              <a:spcBef>
                <a:spcPts val="300"/>
              </a:spcBef>
              <a:spcAft>
                <a:spcPts val="150"/>
              </a:spcAft>
            </a:pPr>
            <a:br>
              <a:rPr lang="es-CL" sz="2000" noProof="0" dirty="0">
                <a:solidFill>
                  <a:srgbClr val="002060"/>
                </a:solidFill>
                <a:latin typeface="Arial" panose="020B0604020202020204" pitchFamily="34" charset="0"/>
                <a:cs typeface="Arial" panose="020B0604020202020204" pitchFamily="34" charset="0"/>
              </a:rPr>
            </a:br>
            <a:r>
              <a:rPr lang="es-CL" sz="2000" noProof="0" dirty="0">
                <a:solidFill>
                  <a:srgbClr val="002060"/>
                </a:solidFill>
                <a:latin typeface="Arial" panose="020B0604020202020204" pitchFamily="34" charset="0"/>
                <a:cs typeface="Arial" panose="020B0604020202020204" pitchFamily="34" charset="0"/>
              </a:rPr>
              <a:t>Al crear una tabla en Excel, se le asigna un nombre automáticamente, así como a cada uno de los encabezados de columna. Esto mejora la gestión de los datos y facilita la utilización de fórmulas y herramientas avanzadas.</a:t>
            </a:r>
          </a:p>
        </p:txBody>
      </p:sp>
    </p:spTree>
    <p:extLst>
      <p:ext uri="{BB962C8B-B14F-4D97-AF65-F5344CB8AC3E}">
        <p14:creationId xmlns:p14="http://schemas.microsoft.com/office/powerpoint/2010/main" val="253319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EC1418EA-6849-87FE-A861-E911E48C251E}"/>
              </a:ext>
            </a:extLst>
          </p:cNvPr>
          <p:cNvSpPr txBox="1"/>
          <p:nvPr/>
        </p:nvSpPr>
        <p:spPr>
          <a:xfrm>
            <a:off x="467956" y="2161345"/>
            <a:ext cx="8417859" cy="1015663"/>
          </a:xfrm>
          <a:prstGeom prst="rect">
            <a:avLst/>
          </a:prstGeom>
          <a:noFill/>
        </p:spPr>
        <p:txBody>
          <a:bodyPr wrap="square">
            <a:spAutoFit/>
          </a:bodyPr>
          <a:lstStyle/>
          <a:p>
            <a:pPr algn="just">
              <a:spcBef>
                <a:spcPts val="300"/>
              </a:spcBef>
              <a:spcAft>
                <a:spcPts val="150"/>
              </a:spcAft>
            </a:pPr>
            <a:r>
              <a:rPr lang="es-CL" sz="2000" noProof="0" dirty="0">
                <a:solidFill>
                  <a:srgbClr val="002060"/>
                </a:solidFill>
                <a:latin typeface="Arial" panose="020B0604020202020204" pitchFamily="34" charset="0"/>
                <a:cs typeface="Arial" panose="020B0604020202020204" pitchFamily="34" charset="0"/>
              </a:rPr>
              <a:t>Además, al introducir nuevos datos en una tabla, Excel ajusta automáticamente su rango, manteniendo la estructura ordenada sin necesidad de modificaciones manuales.</a:t>
            </a:r>
            <a:endParaRPr lang="es-CL" sz="2000" kern="100" noProof="0" dirty="0">
              <a:solidFill>
                <a:srgbClr val="002060"/>
              </a:solidFill>
              <a:latin typeface="Arial" panose="020B0604020202020204" pitchFamily="34" charset="0"/>
              <a:ea typeface="Aptos" panose="020B0004020202020204" pitchFamily="34" charset="0"/>
              <a:cs typeface="Arial" panose="020B0604020202020204" pitchFamily="34" charset="0"/>
            </a:endParaRPr>
          </a:p>
        </p:txBody>
      </p:sp>
      <p:pic>
        <p:nvPicPr>
          <p:cNvPr id="4" name="Imagen 3">
            <a:extLst>
              <a:ext uri="{FF2B5EF4-FFF2-40B4-BE49-F238E27FC236}">
                <a16:creationId xmlns:a16="http://schemas.microsoft.com/office/drawing/2014/main" id="{9BD8E40A-7F21-9C6C-6078-CB2F554DAF0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49331" y="3325339"/>
            <a:ext cx="1806594" cy="790589"/>
          </a:xfrm>
          <a:prstGeom prst="rect">
            <a:avLst/>
          </a:prstGeom>
          <a:noFill/>
          <a:ln>
            <a:noFill/>
          </a:ln>
        </p:spPr>
      </p:pic>
      <p:pic>
        <p:nvPicPr>
          <p:cNvPr id="5" name="Imagen 4">
            <a:extLst>
              <a:ext uri="{FF2B5EF4-FFF2-40B4-BE49-F238E27FC236}">
                <a16:creationId xmlns:a16="http://schemas.microsoft.com/office/drawing/2014/main" id="{1152B1A5-5DE5-5C13-E97D-078D403E6C9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55925" y="4115928"/>
            <a:ext cx="5652886" cy="1956361"/>
          </a:xfrm>
          <a:prstGeom prst="rect">
            <a:avLst/>
          </a:prstGeom>
          <a:noFill/>
          <a:ln>
            <a:noFill/>
          </a:ln>
        </p:spPr>
      </p:pic>
    </p:spTree>
    <p:extLst>
      <p:ext uri="{BB962C8B-B14F-4D97-AF65-F5344CB8AC3E}">
        <p14:creationId xmlns:p14="http://schemas.microsoft.com/office/powerpoint/2010/main" val="4064859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A48BE1-AAD5-93A5-87FA-7ECC041AA700}"/>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4D4FFAFD-A4E5-F6F7-CC29-D9B2D131285C}"/>
              </a:ext>
            </a:extLst>
          </p:cNvPr>
          <p:cNvSpPr txBox="1"/>
          <p:nvPr/>
        </p:nvSpPr>
        <p:spPr>
          <a:xfrm>
            <a:off x="2915321" y="1608997"/>
            <a:ext cx="3743662" cy="680251"/>
          </a:xfrm>
          <a:prstGeom prst="rect">
            <a:avLst/>
          </a:prstGeom>
          <a:noFill/>
        </p:spPr>
        <p:txBody>
          <a:bodyPr wrap="square" rtlCol="0">
            <a:spAutoFit/>
          </a:bodyPr>
          <a:lstStyle/>
          <a:p>
            <a:pPr algn="just">
              <a:lnSpc>
                <a:spcPct val="107000"/>
              </a:lnSpc>
              <a:spcBef>
                <a:spcPts val="600"/>
              </a:spcBef>
              <a:spcAft>
                <a:spcPts val="300"/>
              </a:spcAft>
            </a:pPr>
            <a:r>
              <a:rPr lang="es-CL" sz="3850" noProof="0" dirty="0">
                <a:solidFill>
                  <a:srgbClr val="120280"/>
                </a:solidFill>
                <a:latin typeface="Etna Sans Serif"/>
              </a:rPr>
              <a:t>Tabla dinámica</a:t>
            </a:r>
          </a:p>
        </p:txBody>
      </p:sp>
      <p:sp>
        <p:nvSpPr>
          <p:cNvPr id="4" name="CuadroTexto 3">
            <a:extLst>
              <a:ext uri="{FF2B5EF4-FFF2-40B4-BE49-F238E27FC236}">
                <a16:creationId xmlns:a16="http://schemas.microsoft.com/office/drawing/2014/main" id="{B9F6CA5C-3679-4948-D2B7-AE863FFA4EFB}"/>
              </a:ext>
            </a:extLst>
          </p:cNvPr>
          <p:cNvSpPr txBox="1"/>
          <p:nvPr/>
        </p:nvSpPr>
        <p:spPr>
          <a:xfrm>
            <a:off x="528751" y="2289248"/>
            <a:ext cx="8314035" cy="1938992"/>
          </a:xfrm>
          <a:prstGeom prst="rect">
            <a:avLst/>
          </a:prstGeom>
          <a:noFill/>
        </p:spPr>
        <p:txBody>
          <a:bodyPr wrap="square">
            <a:spAutoFit/>
          </a:bodyPr>
          <a:lstStyle/>
          <a:p>
            <a:pPr algn="just">
              <a:spcBef>
                <a:spcPts val="300"/>
              </a:spcBef>
              <a:spcAft>
                <a:spcPts val="150"/>
              </a:spcAft>
            </a:pPr>
            <a:r>
              <a:rPr lang="es-CL" sz="2000" noProof="0" dirty="0">
                <a:solidFill>
                  <a:srgbClr val="002060"/>
                </a:solidFill>
                <a:latin typeface="Arial" panose="020B0604020202020204" pitchFamily="34" charset="0"/>
                <a:cs typeface="Arial" panose="020B0604020202020204" pitchFamily="34" charset="0"/>
              </a:rPr>
              <a:t>Una tabla dinámica resume datos en función de varios criterios, presentándolos en una tabla de doble entrada. Facilita el análisis eficiente permitiendo acciones como obtener totales, filtrar datos y cambiar su presentación. Es una herramienta para el análisis de grandes volúmenes de datos, creando una nueva tabla desde la original con encabezados flexibles.</a:t>
            </a:r>
            <a:endParaRPr lang="es-CL" sz="2000" kern="100" noProof="0" dirty="0">
              <a:solidFill>
                <a:srgbClr val="002060"/>
              </a:solidFill>
              <a:latin typeface="Arial" panose="020B0604020202020204" pitchFamily="34" charset="0"/>
              <a:ea typeface="Aptos" panose="020B0004020202020204" pitchFamily="34" charset="0"/>
              <a:cs typeface="Arial" panose="020B0604020202020204" pitchFamily="34" charset="0"/>
            </a:endParaRPr>
          </a:p>
        </p:txBody>
      </p:sp>
      <p:pic>
        <p:nvPicPr>
          <p:cNvPr id="3" name="Imagen 2">
            <a:extLst>
              <a:ext uri="{FF2B5EF4-FFF2-40B4-BE49-F238E27FC236}">
                <a16:creationId xmlns:a16="http://schemas.microsoft.com/office/drawing/2014/main" id="{C4F06F68-7CAB-3A1D-ADD6-2D806CE22AC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08703" y="4228725"/>
            <a:ext cx="914400" cy="400154"/>
          </a:xfrm>
          <a:prstGeom prst="rect">
            <a:avLst/>
          </a:prstGeom>
          <a:noFill/>
          <a:ln>
            <a:noFill/>
          </a:ln>
        </p:spPr>
      </p:pic>
      <p:pic>
        <p:nvPicPr>
          <p:cNvPr id="5" name="Imagen 4">
            <a:extLst>
              <a:ext uri="{FF2B5EF4-FFF2-40B4-BE49-F238E27FC236}">
                <a16:creationId xmlns:a16="http://schemas.microsoft.com/office/drawing/2014/main" id="{8D572D12-B412-FDAD-B3F3-04E710157C1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8703" y="4778827"/>
            <a:ext cx="3993856" cy="1382201"/>
          </a:xfrm>
          <a:prstGeom prst="rect">
            <a:avLst/>
          </a:prstGeom>
          <a:noFill/>
          <a:ln>
            <a:noFill/>
          </a:ln>
        </p:spPr>
      </p:pic>
      <p:pic>
        <p:nvPicPr>
          <p:cNvPr id="7" name="Imagen 6">
            <a:extLst>
              <a:ext uri="{FF2B5EF4-FFF2-40B4-BE49-F238E27FC236}">
                <a16:creationId xmlns:a16="http://schemas.microsoft.com/office/drawing/2014/main" id="{456D7A59-3D12-1931-D81E-6936C7DDC2E0}"/>
              </a:ext>
            </a:extLst>
          </p:cNvPr>
          <p:cNvPicPr>
            <a:picLocks noChangeAspect="1"/>
          </p:cNvPicPr>
          <p:nvPr/>
        </p:nvPicPr>
        <p:blipFill>
          <a:blip r:embed="rId4"/>
          <a:stretch>
            <a:fillRect/>
          </a:stretch>
        </p:blipFill>
        <p:spPr>
          <a:xfrm>
            <a:off x="4923027" y="4058201"/>
            <a:ext cx="3816422" cy="2381603"/>
          </a:xfrm>
          <a:prstGeom prst="rect">
            <a:avLst/>
          </a:prstGeom>
        </p:spPr>
      </p:pic>
    </p:spTree>
    <p:extLst>
      <p:ext uri="{BB962C8B-B14F-4D97-AF65-F5344CB8AC3E}">
        <p14:creationId xmlns:p14="http://schemas.microsoft.com/office/powerpoint/2010/main" val="1972432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FEF111-BA08-25AA-6415-3D0E084DB490}"/>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55957296-EAE8-FD5A-51A4-5D176FF7FF92}"/>
              </a:ext>
            </a:extLst>
          </p:cNvPr>
          <p:cNvSpPr txBox="1"/>
          <p:nvPr/>
        </p:nvSpPr>
        <p:spPr>
          <a:xfrm>
            <a:off x="2628900" y="1928446"/>
            <a:ext cx="3886200" cy="680251"/>
          </a:xfrm>
          <a:prstGeom prst="rect">
            <a:avLst/>
          </a:prstGeom>
          <a:noFill/>
        </p:spPr>
        <p:txBody>
          <a:bodyPr wrap="square" rtlCol="0">
            <a:spAutoFit/>
          </a:bodyPr>
          <a:lstStyle/>
          <a:p>
            <a:pPr algn="just">
              <a:lnSpc>
                <a:spcPct val="107000"/>
              </a:lnSpc>
              <a:spcBef>
                <a:spcPts val="600"/>
              </a:spcBef>
              <a:spcAft>
                <a:spcPts val="300"/>
              </a:spcAft>
            </a:pPr>
            <a:r>
              <a:rPr lang="es-CL" sz="3850" noProof="0" dirty="0">
                <a:solidFill>
                  <a:srgbClr val="120280"/>
                </a:solidFill>
                <a:latin typeface="Etna Sans Serif"/>
              </a:rPr>
              <a:t>Gráfico dinámico </a:t>
            </a:r>
          </a:p>
        </p:txBody>
      </p:sp>
      <p:sp>
        <p:nvSpPr>
          <p:cNvPr id="4" name="CuadroTexto 3">
            <a:extLst>
              <a:ext uri="{FF2B5EF4-FFF2-40B4-BE49-F238E27FC236}">
                <a16:creationId xmlns:a16="http://schemas.microsoft.com/office/drawing/2014/main" id="{1746AFF9-6273-7D3B-642C-872B7AB22252}"/>
              </a:ext>
            </a:extLst>
          </p:cNvPr>
          <p:cNvSpPr txBox="1"/>
          <p:nvPr/>
        </p:nvSpPr>
        <p:spPr>
          <a:xfrm>
            <a:off x="790969" y="2758856"/>
            <a:ext cx="7849829" cy="2554545"/>
          </a:xfrm>
          <a:prstGeom prst="rect">
            <a:avLst/>
          </a:prstGeom>
          <a:noFill/>
        </p:spPr>
        <p:txBody>
          <a:bodyPr wrap="square">
            <a:spAutoFit/>
          </a:bodyPr>
          <a:lstStyle/>
          <a:p>
            <a:pPr algn="just">
              <a:spcBef>
                <a:spcPts val="300"/>
              </a:spcBef>
              <a:spcAft>
                <a:spcPts val="150"/>
              </a:spcAft>
            </a:pPr>
            <a:r>
              <a:rPr lang="es-CL" sz="2000" noProof="0" dirty="0">
                <a:solidFill>
                  <a:srgbClr val="002060"/>
                </a:solidFill>
                <a:latin typeface="Arial" panose="020B0604020202020204" pitchFamily="34" charset="0"/>
                <a:cs typeface="Arial" panose="020B0604020202020204" pitchFamily="34" charset="0"/>
              </a:rPr>
              <a:t>Los gráficos dinámicos en Excel son visualizaciones de datos de tablas dinámicas. Permiten analizar información de manera interactiva, facilitando el entendimiento y análisis de tendencias y patrones, ayudando a tomar decisiones informadas. Cuando los datos sin procesar no se han resumido, puede ser difícil ver el panorama general. Crear una tabla dinámica es útil, pero los gráficos dinámicos son ideales para visualizar rápidamente lo que está sucediendo.</a:t>
            </a:r>
          </a:p>
        </p:txBody>
      </p:sp>
    </p:spTree>
    <p:extLst>
      <p:ext uri="{BB962C8B-B14F-4D97-AF65-F5344CB8AC3E}">
        <p14:creationId xmlns:p14="http://schemas.microsoft.com/office/powerpoint/2010/main" val="34086618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F997C0F0-B6F9-69B6-CB84-3FF7C807B198}"/>
              </a:ext>
            </a:extLst>
          </p:cNvPr>
          <p:cNvSpPr txBox="1"/>
          <p:nvPr/>
        </p:nvSpPr>
        <p:spPr>
          <a:xfrm>
            <a:off x="512798" y="2303011"/>
            <a:ext cx="8093320" cy="1015663"/>
          </a:xfrm>
          <a:prstGeom prst="rect">
            <a:avLst/>
          </a:prstGeom>
          <a:noFill/>
        </p:spPr>
        <p:txBody>
          <a:bodyPr wrap="square">
            <a:spAutoFit/>
          </a:bodyPr>
          <a:lstStyle/>
          <a:p>
            <a:pPr algn="just">
              <a:spcBef>
                <a:spcPts val="300"/>
              </a:spcBef>
              <a:spcAft>
                <a:spcPts val="150"/>
              </a:spcAft>
            </a:pPr>
            <a:r>
              <a:rPr lang="es-CL" sz="2000" noProof="0" dirty="0">
                <a:solidFill>
                  <a:srgbClr val="002060"/>
                </a:solidFill>
                <a:latin typeface="Arial" panose="020B0604020202020204" pitchFamily="34" charset="0"/>
                <a:cs typeface="Arial" panose="020B0604020202020204" pitchFamily="34" charset="0"/>
              </a:rPr>
              <a:t>Para crear una gráfica de nuestra tabla dinámica deberemos hacer clic en el botón Gráfico dinámico de la pestaña “Insertar” grupo Gráficos.</a:t>
            </a:r>
          </a:p>
        </p:txBody>
      </p:sp>
      <p:pic>
        <p:nvPicPr>
          <p:cNvPr id="4" name="Imagen 3">
            <a:extLst>
              <a:ext uri="{FF2B5EF4-FFF2-40B4-BE49-F238E27FC236}">
                <a16:creationId xmlns:a16="http://schemas.microsoft.com/office/drawing/2014/main" id="{7903ADF6-064E-D3AF-33EC-BDF8CF4CF6C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12798" y="3429001"/>
            <a:ext cx="1571235" cy="687594"/>
          </a:xfrm>
          <a:prstGeom prst="rect">
            <a:avLst/>
          </a:prstGeom>
          <a:noFill/>
          <a:ln>
            <a:noFill/>
          </a:ln>
        </p:spPr>
      </p:pic>
      <p:pic>
        <p:nvPicPr>
          <p:cNvPr id="8" name="Imagen 7" descr="Imagen de la pantalla de un celular con letras&#10;&#10;El contenido generado por IA puede ser incorrecto.">
            <a:extLst>
              <a:ext uri="{FF2B5EF4-FFF2-40B4-BE49-F238E27FC236}">
                <a16:creationId xmlns:a16="http://schemas.microsoft.com/office/drawing/2014/main" id="{D90DBAA8-6DB7-A548-FCD3-63E28E8CB41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8003" y="4530106"/>
            <a:ext cx="4374223" cy="1268266"/>
          </a:xfrm>
          <a:prstGeom prst="rect">
            <a:avLst/>
          </a:prstGeom>
        </p:spPr>
      </p:pic>
      <p:pic>
        <p:nvPicPr>
          <p:cNvPr id="9" name="Imagen 8" descr="Interfaz de usuario gráfica, Aplicación&#10;&#10;El contenido generado por IA puede ser incorrecto.">
            <a:extLst>
              <a:ext uri="{FF2B5EF4-FFF2-40B4-BE49-F238E27FC236}">
                <a16:creationId xmlns:a16="http://schemas.microsoft.com/office/drawing/2014/main" id="{C7B22F28-93C9-0769-76EC-4F430858122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29774" y="3153372"/>
            <a:ext cx="3676344" cy="3441065"/>
          </a:xfrm>
          <a:prstGeom prst="rect">
            <a:avLst/>
          </a:prstGeom>
        </p:spPr>
      </p:pic>
    </p:spTree>
    <p:extLst>
      <p:ext uri="{BB962C8B-B14F-4D97-AF65-F5344CB8AC3E}">
        <p14:creationId xmlns:p14="http://schemas.microsoft.com/office/powerpoint/2010/main" val="15861539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7AF7C4-858F-3624-8866-C57363CDC630}"/>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ED31606D-4BF0-16C2-C63A-9C9991F161D6}"/>
              </a:ext>
            </a:extLst>
          </p:cNvPr>
          <p:cNvSpPr txBox="1"/>
          <p:nvPr/>
        </p:nvSpPr>
        <p:spPr>
          <a:xfrm>
            <a:off x="2635846" y="1884698"/>
            <a:ext cx="3872305" cy="680251"/>
          </a:xfrm>
          <a:prstGeom prst="rect">
            <a:avLst/>
          </a:prstGeom>
          <a:noFill/>
        </p:spPr>
        <p:txBody>
          <a:bodyPr wrap="square" rtlCol="0">
            <a:spAutoFit/>
          </a:bodyPr>
          <a:lstStyle/>
          <a:p>
            <a:pPr algn="just">
              <a:lnSpc>
                <a:spcPct val="107000"/>
              </a:lnSpc>
              <a:spcBef>
                <a:spcPts val="600"/>
              </a:spcBef>
              <a:spcAft>
                <a:spcPts val="300"/>
              </a:spcAft>
            </a:pPr>
            <a:r>
              <a:rPr lang="es-CL" sz="3850" noProof="0" dirty="0" err="1">
                <a:solidFill>
                  <a:srgbClr val="120280"/>
                </a:solidFill>
                <a:latin typeface="Etna Sans Serif"/>
              </a:rPr>
              <a:t>Segmentadores</a:t>
            </a:r>
            <a:endParaRPr lang="es-CL" sz="3850" noProof="0" dirty="0">
              <a:solidFill>
                <a:srgbClr val="120280"/>
              </a:solidFill>
              <a:latin typeface="Etna Sans Serif"/>
            </a:endParaRPr>
          </a:p>
        </p:txBody>
      </p:sp>
      <p:sp>
        <p:nvSpPr>
          <p:cNvPr id="4" name="CuadroTexto 3">
            <a:extLst>
              <a:ext uri="{FF2B5EF4-FFF2-40B4-BE49-F238E27FC236}">
                <a16:creationId xmlns:a16="http://schemas.microsoft.com/office/drawing/2014/main" id="{81FBD840-9EE2-78B2-9270-9755C4DCA50D}"/>
              </a:ext>
            </a:extLst>
          </p:cNvPr>
          <p:cNvSpPr txBox="1"/>
          <p:nvPr/>
        </p:nvSpPr>
        <p:spPr>
          <a:xfrm>
            <a:off x="647085" y="2767280"/>
            <a:ext cx="7849829" cy="1323439"/>
          </a:xfrm>
          <a:prstGeom prst="rect">
            <a:avLst/>
          </a:prstGeom>
          <a:noFill/>
        </p:spPr>
        <p:txBody>
          <a:bodyPr wrap="square">
            <a:spAutoFit/>
          </a:bodyPr>
          <a:lstStyle/>
          <a:p>
            <a:pPr algn="just">
              <a:spcBef>
                <a:spcPts val="300"/>
              </a:spcBef>
              <a:spcAft>
                <a:spcPts val="150"/>
              </a:spcAft>
            </a:pPr>
            <a:r>
              <a:rPr lang="es-CL" sz="2000" noProof="0" dirty="0">
                <a:solidFill>
                  <a:srgbClr val="002060"/>
                </a:solidFill>
                <a:latin typeface="Arial" panose="020B0604020202020204" pitchFamily="34" charset="0"/>
                <a:cs typeface="Arial" panose="020B0604020202020204" pitchFamily="34" charset="0"/>
              </a:rPr>
              <a:t>Los </a:t>
            </a:r>
            <a:r>
              <a:rPr lang="es-CL" sz="2000" noProof="0" dirty="0" err="1">
                <a:solidFill>
                  <a:srgbClr val="002060"/>
                </a:solidFill>
                <a:latin typeface="Arial" panose="020B0604020202020204" pitchFamily="34" charset="0"/>
                <a:cs typeface="Arial" panose="020B0604020202020204" pitchFamily="34" charset="0"/>
              </a:rPr>
              <a:t>segmentadores</a:t>
            </a:r>
            <a:r>
              <a:rPr lang="es-CL" sz="2000" noProof="0" dirty="0">
                <a:solidFill>
                  <a:srgbClr val="002060"/>
                </a:solidFill>
                <a:latin typeface="Arial" panose="020B0604020202020204" pitchFamily="34" charset="0"/>
                <a:cs typeface="Arial" panose="020B0604020202020204" pitchFamily="34" charset="0"/>
              </a:rPr>
              <a:t> de datos en Excel son herramientas interactivas que permiten filtrar información de manera visual en tablas dinámicas y gráficos dinámicos. Facilitan el análisis de datos al permitir seleccionar elementos específicos con un solo clic.</a:t>
            </a:r>
          </a:p>
        </p:txBody>
      </p:sp>
    </p:spTree>
    <p:extLst>
      <p:ext uri="{BB962C8B-B14F-4D97-AF65-F5344CB8AC3E}">
        <p14:creationId xmlns:p14="http://schemas.microsoft.com/office/powerpoint/2010/main" val="33769986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4714A241-09EF-C760-B310-3985BBD8890C}"/>
              </a:ext>
            </a:extLst>
          </p:cNvPr>
          <p:cNvSpPr txBox="1"/>
          <p:nvPr/>
        </p:nvSpPr>
        <p:spPr>
          <a:xfrm>
            <a:off x="467957" y="2232558"/>
            <a:ext cx="7976796" cy="1323439"/>
          </a:xfrm>
          <a:prstGeom prst="rect">
            <a:avLst/>
          </a:prstGeom>
          <a:noFill/>
        </p:spPr>
        <p:txBody>
          <a:bodyPr wrap="square">
            <a:spAutoFit/>
          </a:bodyPr>
          <a:lstStyle/>
          <a:p>
            <a:pPr algn="just">
              <a:spcBef>
                <a:spcPts val="300"/>
              </a:spcBef>
              <a:spcAft>
                <a:spcPts val="150"/>
              </a:spcAft>
            </a:pPr>
            <a:r>
              <a:rPr lang="es-CL" sz="2000" noProof="0" dirty="0">
                <a:solidFill>
                  <a:srgbClr val="002060"/>
                </a:solidFill>
                <a:latin typeface="Aptos" panose="020B0004020202020204" pitchFamily="34" charset="0"/>
              </a:rPr>
              <a:t>Los </a:t>
            </a:r>
            <a:r>
              <a:rPr lang="es-CL" sz="2000" noProof="0" dirty="0" err="1">
                <a:solidFill>
                  <a:srgbClr val="002060"/>
                </a:solidFill>
                <a:latin typeface="Aptos" panose="020B0004020202020204" pitchFamily="34" charset="0"/>
              </a:rPr>
              <a:t>segmentadores</a:t>
            </a:r>
            <a:r>
              <a:rPr lang="es-CL" sz="2000" noProof="0" dirty="0">
                <a:solidFill>
                  <a:srgbClr val="002060"/>
                </a:solidFill>
                <a:latin typeface="Aptos" panose="020B0004020202020204" pitchFamily="34" charset="0"/>
              </a:rPr>
              <a:t>, también conocidos como segmentaciones de datos o filtros </a:t>
            </a:r>
            <a:r>
              <a:rPr lang="es-CL" sz="2000" noProof="0" dirty="0" err="1">
                <a:solidFill>
                  <a:srgbClr val="002060"/>
                </a:solidFill>
                <a:latin typeface="Aptos" panose="020B0004020202020204" pitchFamily="34" charset="0"/>
              </a:rPr>
              <a:t>slicer</a:t>
            </a:r>
            <a:r>
              <a:rPr lang="es-CL" sz="2000" noProof="0" dirty="0">
                <a:solidFill>
                  <a:srgbClr val="002060"/>
                </a:solidFill>
                <a:latin typeface="Aptos" panose="020B0004020202020204" pitchFamily="34" charset="0"/>
              </a:rPr>
              <a:t>, son herramientas poderosas en Excel que permiten a los usuarios filtrar y analizar datos de manera interactiva en un </a:t>
            </a:r>
            <a:r>
              <a:rPr lang="es-CL" sz="2000" noProof="0" dirty="0" err="1">
                <a:solidFill>
                  <a:srgbClr val="002060"/>
                </a:solidFill>
                <a:latin typeface="Aptos" panose="020B0004020202020204" pitchFamily="34" charset="0"/>
              </a:rPr>
              <a:t>dashboard</a:t>
            </a:r>
            <a:r>
              <a:rPr lang="es-CL" sz="2000" noProof="0" dirty="0">
                <a:solidFill>
                  <a:srgbClr val="002060"/>
                </a:solidFill>
                <a:latin typeface="Aptos" panose="020B0004020202020204" pitchFamily="34" charset="0"/>
              </a:rPr>
              <a:t> o informe</a:t>
            </a:r>
          </a:p>
        </p:txBody>
      </p:sp>
      <p:pic>
        <p:nvPicPr>
          <p:cNvPr id="5" name="Imagen 4">
            <a:extLst>
              <a:ext uri="{FF2B5EF4-FFF2-40B4-BE49-F238E27FC236}">
                <a16:creationId xmlns:a16="http://schemas.microsoft.com/office/drawing/2014/main" id="{4839EAB0-600C-2865-4C45-525467558E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98201" y="4038600"/>
            <a:ext cx="4951675" cy="2394473"/>
          </a:xfrm>
          <a:prstGeom prst="rect">
            <a:avLst/>
          </a:prstGeom>
        </p:spPr>
      </p:pic>
      <p:pic>
        <p:nvPicPr>
          <p:cNvPr id="7" name="Imagen 6">
            <a:extLst>
              <a:ext uri="{FF2B5EF4-FFF2-40B4-BE49-F238E27FC236}">
                <a16:creationId xmlns:a16="http://schemas.microsoft.com/office/drawing/2014/main" id="{13770B29-4C0A-C477-20FF-13D230E8D63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9045" y="3660845"/>
            <a:ext cx="2664310" cy="498585"/>
          </a:xfrm>
          <a:prstGeom prst="rect">
            <a:avLst/>
          </a:prstGeom>
        </p:spPr>
      </p:pic>
    </p:spTree>
    <p:extLst>
      <p:ext uri="{BB962C8B-B14F-4D97-AF65-F5344CB8AC3E}">
        <p14:creationId xmlns:p14="http://schemas.microsoft.com/office/powerpoint/2010/main" val="2960698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A3AD0E-405D-95B8-A9C3-5D965DB4A126}"/>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3E14D0FF-95B2-FC26-A6F2-0749E347C7D1}"/>
              </a:ext>
            </a:extLst>
          </p:cNvPr>
          <p:cNvSpPr txBox="1"/>
          <p:nvPr/>
        </p:nvSpPr>
        <p:spPr>
          <a:xfrm>
            <a:off x="528442" y="1961477"/>
            <a:ext cx="8225439" cy="680251"/>
          </a:xfrm>
          <a:prstGeom prst="rect">
            <a:avLst/>
          </a:prstGeom>
          <a:noFill/>
        </p:spPr>
        <p:txBody>
          <a:bodyPr wrap="square" rtlCol="0">
            <a:spAutoFit/>
          </a:bodyPr>
          <a:lstStyle/>
          <a:p>
            <a:pPr>
              <a:lnSpc>
                <a:spcPct val="107000"/>
              </a:lnSpc>
              <a:spcBef>
                <a:spcPts val="600"/>
              </a:spcBef>
              <a:spcAft>
                <a:spcPts val="300"/>
              </a:spcAft>
            </a:pPr>
            <a:r>
              <a:rPr lang="es-CL" sz="3850" noProof="0" dirty="0">
                <a:solidFill>
                  <a:srgbClr val="120280"/>
                </a:solidFill>
                <a:latin typeface="Etna Sans Serif"/>
              </a:rPr>
              <a:t>Segmentar varias tablas dinámicas</a:t>
            </a:r>
          </a:p>
        </p:txBody>
      </p:sp>
      <p:sp>
        <p:nvSpPr>
          <p:cNvPr id="4" name="CuadroTexto 3">
            <a:extLst>
              <a:ext uri="{FF2B5EF4-FFF2-40B4-BE49-F238E27FC236}">
                <a16:creationId xmlns:a16="http://schemas.microsoft.com/office/drawing/2014/main" id="{732EAACF-38A9-975F-D597-4F301DA4E952}"/>
              </a:ext>
            </a:extLst>
          </p:cNvPr>
          <p:cNvSpPr txBox="1"/>
          <p:nvPr/>
        </p:nvSpPr>
        <p:spPr>
          <a:xfrm>
            <a:off x="418023" y="2812058"/>
            <a:ext cx="8446278" cy="3362459"/>
          </a:xfrm>
          <a:prstGeom prst="rect">
            <a:avLst/>
          </a:prstGeom>
          <a:noFill/>
        </p:spPr>
        <p:txBody>
          <a:bodyPr wrap="square">
            <a:spAutoFit/>
          </a:bodyPr>
          <a:lstStyle/>
          <a:p>
            <a:pPr algn="just">
              <a:spcBef>
                <a:spcPts val="300"/>
              </a:spcBef>
              <a:spcAft>
                <a:spcPts val="150"/>
              </a:spcAft>
            </a:pPr>
            <a:r>
              <a:rPr lang="es-CL" sz="2000" noProof="0" dirty="0">
                <a:solidFill>
                  <a:srgbClr val="002060"/>
                </a:solidFill>
                <a:latin typeface="Arial" panose="020B0604020202020204" pitchFamily="34" charset="0"/>
                <a:cs typeface="Arial" panose="020B0604020202020204" pitchFamily="34" charset="0"/>
              </a:rPr>
              <a:t>Pasos para usar un </a:t>
            </a:r>
            <a:r>
              <a:rPr lang="es-CL" sz="2000" noProof="0" dirty="0" err="1">
                <a:solidFill>
                  <a:srgbClr val="002060"/>
                </a:solidFill>
                <a:latin typeface="Arial" panose="020B0604020202020204" pitchFamily="34" charset="0"/>
                <a:cs typeface="Arial" panose="020B0604020202020204" pitchFamily="34" charset="0"/>
              </a:rPr>
              <a:t>segmentador</a:t>
            </a:r>
            <a:r>
              <a:rPr lang="es-CL" sz="2000" noProof="0" dirty="0">
                <a:solidFill>
                  <a:srgbClr val="002060"/>
                </a:solidFill>
                <a:latin typeface="Arial" panose="020B0604020202020204" pitchFamily="34" charset="0"/>
                <a:cs typeface="Arial" panose="020B0604020202020204" pitchFamily="34" charset="0"/>
              </a:rPr>
              <a:t> para varias tablas dinámicas:</a:t>
            </a:r>
          </a:p>
          <a:p>
            <a:pPr algn="just">
              <a:spcBef>
                <a:spcPts val="300"/>
              </a:spcBef>
              <a:spcAft>
                <a:spcPts val="150"/>
              </a:spcAft>
            </a:pPr>
            <a:r>
              <a:rPr lang="es-CL" sz="2000" noProof="0" dirty="0">
                <a:solidFill>
                  <a:srgbClr val="002060"/>
                </a:solidFill>
                <a:latin typeface="Arial" panose="020B0604020202020204" pitchFamily="34" charset="0"/>
                <a:cs typeface="Arial" panose="020B0604020202020204" pitchFamily="34" charset="0"/>
              </a:rPr>
              <a:t>1. Crear las tablas dinámicas: Seleccionar los datos y crear las tablas dinámicas que se desean filtrar.</a:t>
            </a:r>
          </a:p>
          <a:p>
            <a:pPr algn="just">
              <a:spcBef>
                <a:spcPts val="300"/>
              </a:spcBef>
              <a:spcAft>
                <a:spcPts val="150"/>
              </a:spcAft>
            </a:pPr>
            <a:r>
              <a:rPr lang="es-CL" sz="2000" noProof="0" dirty="0">
                <a:solidFill>
                  <a:srgbClr val="002060"/>
                </a:solidFill>
                <a:latin typeface="Arial" panose="020B0604020202020204" pitchFamily="34" charset="0"/>
                <a:cs typeface="Arial" panose="020B0604020202020204" pitchFamily="34" charset="0"/>
              </a:rPr>
              <a:t>2. Insertar un </a:t>
            </a:r>
            <a:r>
              <a:rPr lang="es-CL" sz="2000" noProof="0" dirty="0" err="1">
                <a:solidFill>
                  <a:srgbClr val="002060"/>
                </a:solidFill>
                <a:latin typeface="Arial" panose="020B0604020202020204" pitchFamily="34" charset="0"/>
                <a:cs typeface="Arial" panose="020B0604020202020204" pitchFamily="34" charset="0"/>
              </a:rPr>
              <a:t>segmentador</a:t>
            </a:r>
            <a:r>
              <a:rPr lang="es-CL" sz="2000" noProof="0" dirty="0">
                <a:solidFill>
                  <a:srgbClr val="002060"/>
                </a:solidFill>
                <a:latin typeface="Arial" panose="020B0604020202020204" pitchFamily="34" charset="0"/>
                <a:cs typeface="Arial" panose="020B0604020202020204" pitchFamily="34" charset="0"/>
              </a:rPr>
              <a:t> presionando en cualquiera de las tablas dinámicas</a:t>
            </a:r>
          </a:p>
          <a:p>
            <a:pPr algn="just">
              <a:spcBef>
                <a:spcPts val="300"/>
              </a:spcBef>
              <a:spcAft>
                <a:spcPts val="150"/>
              </a:spcAft>
            </a:pPr>
            <a:r>
              <a:rPr lang="es-CL" sz="2000" noProof="0" dirty="0">
                <a:solidFill>
                  <a:srgbClr val="002060"/>
                </a:solidFill>
                <a:latin typeface="Arial" panose="020B0604020202020204" pitchFamily="34" charset="0"/>
                <a:cs typeface="Arial" panose="020B0604020202020204" pitchFamily="34" charset="0"/>
              </a:rPr>
              <a:t>3. Una vez que el </a:t>
            </a:r>
            <a:r>
              <a:rPr lang="es-CL" sz="2000" noProof="0" dirty="0" err="1">
                <a:solidFill>
                  <a:srgbClr val="002060"/>
                </a:solidFill>
                <a:latin typeface="Arial" panose="020B0604020202020204" pitchFamily="34" charset="0"/>
                <a:cs typeface="Arial" panose="020B0604020202020204" pitchFamily="34" charset="0"/>
              </a:rPr>
              <a:t>segmentador</a:t>
            </a:r>
            <a:r>
              <a:rPr lang="es-CL" sz="2000" noProof="0" dirty="0">
                <a:solidFill>
                  <a:srgbClr val="002060"/>
                </a:solidFill>
                <a:latin typeface="Arial" panose="020B0604020202020204" pitchFamily="34" charset="0"/>
                <a:cs typeface="Arial" panose="020B0604020202020204" pitchFamily="34" charset="0"/>
              </a:rPr>
              <a:t> está listo ahora vamos a la pestaña personalizada del </a:t>
            </a:r>
            <a:r>
              <a:rPr lang="es-CL" sz="2000" noProof="0" dirty="0" err="1">
                <a:solidFill>
                  <a:srgbClr val="002060"/>
                </a:solidFill>
                <a:latin typeface="Arial" panose="020B0604020202020204" pitchFamily="34" charset="0"/>
                <a:cs typeface="Arial" panose="020B0604020202020204" pitchFamily="34" charset="0"/>
              </a:rPr>
              <a:t>segmentador</a:t>
            </a:r>
            <a:r>
              <a:rPr lang="es-CL" sz="2000" noProof="0" dirty="0">
                <a:solidFill>
                  <a:srgbClr val="002060"/>
                </a:solidFill>
                <a:latin typeface="Arial" panose="020B0604020202020204" pitchFamily="34" charset="0"/>
                <a:cs typeface="Arial" panose="020B0604020202020204" pitchFamily="34" charset="0"/>
              </a:rPr>
              <a:t> en el grupo conexiones de informes, también puede ser en la ficha personalizada de la tabla dinámica grupo filtrar “conexiones de filtro”, otra forma es a través del botón derecho conocido como menú contextual </a:t>
            </a:r>
          </a:p>
        </p:txBody>
      </p:sp>
    </p:spTree>
    <p:extLst>
      <p:ext uri="{BB962C8B-B14F-4D97-AF65-F5344CB8AC3E}">
        <p14:creationId xmlns:p14="http://schemas.microsoft.com/office/powerpoint/2010/main" val="10993139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331</TotalTime>
  <Words>578</Words>
  <Application>Microsoft Office PowerPoint</Application>
  <PresentationFormat>Presentación en pantalla (4:3)</PresentationFormat>
  <Paragraphs>29</Paragraphs>
  <Slides>11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11</vt:i4>
      </vt:variant>
    </vt:vector>
  </HeadingPairs>
  <TitlesOfParts>
    <vt:vector size="16" baseType="lpstr">
      <vt:lpstr>Aptos</vt:lpstr>
      <vt:lpstr>Arial</vt:lpstr>
      <vt:lpstr>Calibri</vt:lpstr>
      <vt:lpstr>Etna Sans Serif</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admin</dc:creator>
  <cp:keywords/>
  <dc:description>generated using python-pptx</dc:description>
  <cp:lastModifiedBy>Cerfom Calama</cp:lastModifiedBy>
  <cp:revision>9</cp:revision>
  <dcterms:created xsi:type="dcterms:W3CDTF">2013-01-27T09:14:16Z</dcterms:created>
  <dcterms:modified xsi:type="dcterms:W3CDTF">2025-04-09T16:00:00Z</dcterms:modified>
  <cp:category/>
</cp:coreProperties>
</file>