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2" r:id="rId2"/>
    <p:sldId id="343" r:id="rId3"/>
    <p:sldId id="294" r:id="rId4"/>
    <p:sldId id="349" r:id="rId5"/>
    <p:sldId id="28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ódulo III: Comprender normas" id="{A6A6B18B-4D21-4637-AC5E-1DD275D2DFE2}">
          <p14:sldIdLst>
            <p14:sldId id="282"/>
            <p14:sldId id="343"/>
            <p14:sldId id="294"/>
            <p14:sldId id="349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B0C3E-37EB-486C-B7BC-75BCB6344EAE}" type="datetimeFigureOut">
              <a:rPr lang="es-CL" smtClean="0"/>
              <a:t>14-04-2025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F3EAC-B28E-40C5-B6A6-CA88BD8E010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4807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18711"/>
            <a:ext cx="91440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3429000"/>
            <a:ext cx="8229600" cy="2697163"/>
          </a:xfrm>
        </p:spPr>
        <p:txBody>
          <a:bodyPr/>
          <a:lstStyle>
            <a:lvl1pPr algn="just">
              <a:defRPr>
                <a:solidFill>
                  <a:schemeClr val="tx2"/>
                </a:solidFill>
              </a:defRPr>
            </a:lvl1pPr>
            <a:lvl2pPr algn="just">
              <a:defRPr>
                <a:solidFill>
                  <a:schemeClr val="tx2"/>
                </a:solidFill>
              </a:defRPr>
            </a:lvl2pPr>
            <a:lvl3pPr algn="just">
              <a:defRPr>
                <a:solidFill>
                  <a:schemeClr val="tx2"/>
                </a:solidFill>
              </a:defRPr>
            </a:lvl3pPr>
            <a:lvl4pPr algn="just">
              <a:defRPr>
                <a:solidFill>
                  <a:schemeClr val="tx2"/>
                </a:solidFill>
              </a:defRPr>
            </a:lvl4pPr>
            <a:lvl5pPr algn="just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s-CL" noProof="0" smtClean="0"/>
              <a:t>14-04-2025</a:t>
            </a:fld>
            <a:endParaRPr lang="es-C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s-CL" noProof="0" smtClean="0"/>
              <a:t>‹Nº›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2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2982" y="2280462"/>
            <a:ext cx="7387114" cy="332783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spcBef>
                <a:spcPts val="75"/>
              </a:spcBef>
            </a:pPr>
            <a:r>
              <a:rPr lang="es-CL" sz="2100" b="1" spc="-4" dirty="0">
                <a:solidFill>
                  <a:srgbClr val="002060"/>
                </a:solidFill>
                <a:latin typeface="Arial Nova" panose="020B0504020202020204" pitchFamily="34" charset="0"/>
              </a:rPr>
              <a:t>LIMITACIONES EN EL </a:t>
            </a:r>
            <a:r>
              <a:rPr lang="es-CL" sz="2100" b="1" dirty="0">
                <a:solidFill>
                  <a:srgbClr val="002060"/>
                </a:solidFill>
                <a:latin typeface="Arial Nova" panose="020B0504020202020204" pitchFamily="34" charset="0"/>
              </a:rPr>
              <a:t>USO DE LAS GRÚA</a:t>
            </a:r>
            <a:r>
              <a:rPr lang="es-CL" sz="2100" b="1" spc="-34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100" b="1" dirty="0">
                <a:solidFill>
                  <a:srgbClr val="002060"/>
                </a:solidFill>
                <a:latin typeface="Arial Nova" panose="020B0504020202020204" pitchFamily="34" charset="0"/>
              </a:rPr>
              <a:t>HORQUILLA.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1735" y="2869586"/>
            <a:ext cx="8060531" cy="305660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695325" algn="just">
              <a:spcBef>
                <a:spcPts val="75"/>
              </a:spcBef>
            </a:pP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Precauciones</a:t>
            </a:r>
            <a:r>
              <a:rPr b="1" spc="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generales: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algn="just">
              <a:spcBef>
                <a:spcPts val="23"/>
              </a:spcBef>
            </a:pP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132874" indent="-123825" algn="just">
              <a:buChar char="•"/>
              <a:tabLst>
                <a:tab pos="133350" algn="l"/>
              </a:tabLst>
            </a:pP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</a:t>
            </a:r>
            <a:r>
              <a:rPr spc="12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altura</a:t>
            </a:r>
            <a:r>
              <a:rPr spc="135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y</a:t>
            </a:r>
            <a:r>
              <a:rPr spc="113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</a:t>
            </a:r>
            <a:r>
              <a:rPr spc="13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anchura</a:t>
            </a:r>
            <a:r>
              <a:rPr spc="127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del</a:t>
            </a:r>
            <a:r>
              <a:rPr spc="127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lugar</a:t>
            </a:r>
            <a:r>
              <a:rPr spc="127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</a:t>
            </a:r>
            <a:r>
              <a:rPr spc="12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trabajo</a:t>
            </a:r>
            <a:r>
              <a:rPr spc="13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deben</a:t>
            </a:r>
            <a:r>
              <a:rPr spc="127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ajustarse</a:t>
            </a:r>
            <a:r>
              <a:rPr spc="13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al</a:t>
            </a:r>
            <a:r>
              <a:rPr spc="12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tamaño</a:t>
            </a:r>
            <a:r>
              <a:rPr spc="12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</a:t>
            </a:r>
            <a:r>
              <a:rPr spc="127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</a:t>
            </a:r>
            <a:r>
              <a:rPr spc="127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grúa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8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horquilla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.</a:t>
            </a:r>
            <a:endParaRPr lang="es-CL" spc="-8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132874" indent="-123825" algn="just">
              <a:buChar char="•"/>
              <a:tabLst>
                <a:tab pos="133350" algn="l"/>
              </a:tabLst>
            </a:pP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9525" marR="4763" algn="just">
              <a:spcBef>
                <a:spcPts val="4"/>
              </a:spcBef>
              <a:buChar char="•"/>
              <a:tabLst>
                <a:tab pos="142399" algn="l"/>
              </a:tabLst>
            </a:pP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 grúa horquilla debe ser adecuada a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resistencia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y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 las desigualdades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del 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suelo sobre el que se</a:t>
            </a:r>
            <a:r>
              <a:rPr spc="26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trabaja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.</a:t>
            </a:r>
            <a:endParaRPr lang="es-CL" spc="-4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9525" marR="4763" algn="just">
              <a:spcBef>
                <a:spcPts val="4"/>
              </a:spcBef>
              <a:buChar char="•"/>
              <a:tabLst>
                <a:tab pos="142399" algn="l"/>
              </a:tabLst>
            </a:pP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9525" marR="4763" algn="just">
              <a:buChar char="•"/>
              <a:tabLst>
                <a:tab pos="176213" algn="l"/>
                <a:tab pos="176689" algn="l"/>
                <a:tab pos="434816" algn="l"/>
                <a:tab pos="911066" algn="l"/>
                <a:tab pos="1207294" algn="l"/>
                <a:tab pos="1446371" algn="l"/>
                <a:tab pos="1980248" algn="l"/>
                <a:tab pos="3048000" algn="l"/>
                <a:tab pos="3344228" algn="l"/>
                <a:tab pos="3830003" algn="l"/>
                <a:tab pos="4518184" algn="l"/>
                <a:tab pos="5089684" algn="l"/>
                <a:tab pos="5328761" algn="l"/>
                <a:tab pos="5806440" algn="l"/>
              </a:tabLst>
            </a:pP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	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</a:t>
            </a:r>
            <a:r>
              <a:rPr spc="-1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so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	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carga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tra</a:t>
            </a:r>
            <a:r>
              <a:rPr spc="-8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n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sp</a:t>
            </a:r>
            <a:r>
              <a:rPr spc="-11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o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rta</a:t>
            </a:r>
            <a:r>
              <a:rPr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n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o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8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deb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	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u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</a:t>
            </a:r>
            <a:r>
              <a:rPr spc="-1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rar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	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n</a:t>
            </a:r>
            <a:r>
              <a:rPr spc="-11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u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nca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8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peso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máx</a:t>
            </a:r>
            <a:r>
              <a:rPr spc="-11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i</a:t>
            </a:r>
            <a:r>
              <a:rPr spc="8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m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o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 recomendado por el</a:t>
            </a:r>
            <a:r>
              <a:rPr spc="26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fabricante.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algn="just">
              <a:spcBef>
                <a:spcPts val="23"/>
              </a:spcBef>
              <a:buFont typeface="Arial"/>
              <a:buChar char="•"/>
            </a:pP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F07D2F3-B72F-AB6A-8D31-F763CD19AD63}"/>
              </a:ext>
            </a:extLst>
          </p:cNvPr>
          <p:cNvSpPr txBox="1"/>
          <p:nvPr/>
        </p:nvSpPr>
        <p:spPr>
          <a:xfrm>
            <a:off x="671512" y="2387907"/>
            <a:ext cx="780097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5"/>
            <a:r>
              <a:rPr lang="es-CL"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Precauciones en el </a:t>
            </a:r>
            <a:r>
              <a:rPr lang="es-CL"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uso de grúa horquilla</a:t>
            </a:r>
            <a:r>
              <a:rPr lang="es-CL" b="1" spc="-23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térmicas:</a:t>
            </a:r>
            <a:endParaRPr lang="es-CL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>
              <a:spcBef>
                <a:spcPts val="26"/>
              </a:spcBef>
            </a:pPr>
            <a:endParaRPr lang="es-CL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9525" marR="4286" algn="just">
              <a:buChar char="•"/>
              <a:tabLst>
                <a:tab pos="119539" algn="l"/>
              </a:tabLst>
            </a:pP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Las grúas horquillas 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con motor térmico 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no son adecuadas para trabajar en lugares  con riesgo 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 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explosión. Por ejemplo, cerca de almacenes de combustible, pintura,  barniz. Hay 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grúa 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horquilla eléctricas especialmente preparadas 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para 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trabajar 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en  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estos </a:t>
            </a:r>
            <a:r>
              <a:rPr lang="es-CL"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lugares.</a:t>
            </a:r>
          </a:p>
          <a:p>
            <a:pPr marL="9525" marR="4286" algn="just">
              <a:buChar char="•"/>
              <a:tabLst>
                <a:tab pos="119539" algn="l"/>
              </a:tabLst>
            </a:pPr>
            <a:endParaRPr lang="es-CL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9525" marR="3810" algn="just">
              <a:spcBef>
                <a:spcPts val="4"/>
              </a:spcBef>
              <a:buChar char="•"/>
              <a:tabLst>
                <a:tab pos="138113" algn="l"/>
              </a:tabLst>
            </a:pP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Las grúas horquillas con motor 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térmico 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no deben utilizarse en lugares con poco  volumen o donde no exista 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una 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ventilación adecuada: los gases de 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escape 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pueden  provocar</a:t>
            </a:r>
            <a:r>
              <a:rPr lang="es-CL" spc="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intoxicaciones.</a:t>
            </a:r>
            <a:endParaRPr lang="es-CL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5422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3137" y="2028850"/>
            <a:ext cx="3629932" cy="332783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spcBef>
                <a:spcPts val="75"/>
              </a:spcBef>
            </a:pPr>
            <a:r>
              <a:rPr lang="es-CL" sz="2100" b="1" spc="-4" dirty="0">
                <a:solidFill>
                  <a:srgbClr val="002060"/>
                </a:solidFill>
                <a:latin typeface="Arial Nova" panose="020B0504020202020204" pitchFamily="34" charset="0"/>
              </a:rPr>
              <a:t>EL ORDEN Y LA</a:t>
            </a:r>
            <a:r>
              <a:rPr lang="es-CL" sz="2100" b="1" spc="-15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100" b="1" spc="-4" dirty="0">
                <a:solidFill>
                  <a:srgbClr val="002060"/>
                </a:solidFill>
                <a:latin typeface="Arial Nova" panose="020B0504020202020204" pitchFamily="34" charset="0"/>
              </a:rPr>
              <a:t>LIMPIEZA.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7669" y="2586782"/>
            <a:ext cx="7997941" cy="168443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695325" algn="just">
              <a:spcBef>
                <a:spcPts val="75"/>
              </a:spcBef>
            </a:pP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Cuando descubra objetos sueltos o una</a:t>
            </a:r>
            <a:r>
              <a:rPr b="1" spc="49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b="1"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suciedad</a:t>
            </a: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:</a:t>
            </a:r>
            <a:endParaRPr lang="es-CL" b="1" spc="-4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695325" algn="just">
              <a:spcBef>
                <a:spcPts val="75"/>
              </a:spcBef>
            </a:pP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9525" marR="3810" algn="just">
              <a:buFont typeface="Arial"/>
              <a:buChar char="–"/>
              <a:tabLst>
                <a:tab pos="152400" algn="l"/>
                <a:tab pos="1223486" algn="l"/>
                <a:tab pos="1818799" algn="l"/>
              </a:tabLst>
            </a:pP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Primero.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Si es </a:t>
            </a: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posible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y </a:t>
            </a: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no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es </a:t>
            </a: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peligroso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,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limpiar la zona. Si </a:t>
            </a: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no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es  </a:t>
            </a: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posible</a:t>
            </a:r>
            <a:r>
              <a:rPr b="1" spc="16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o</a:t>
            </a:r>
            <a:r>
              <a:rPr spc="16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es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b="1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peligroso</a:t>
            </a: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(por ejemplo, cuando se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trata de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una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sustancia  corrosiva),</a:t>
            </a:r>
            <a:r>
              <a:rPr spc="19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señalizar</a:t>
            </a:r>
            <a:r>
              <a:rPr spc="19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y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avisar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al</a:t>
            </a:r>
            <a:r>
              <a:rPr spc="1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responsable.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152400" indent="-142875" algn="just">
              <a:buFont typeface="Arial"/>
              <a:buChar char="–"/>
              <a:tabLst>
                <a:tab pos="152400" algn="l"/>
              </a:tabLst>
            </a:pP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Segundo.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Piense: ¿hay riesgos relacionados con la</a:t>
            </a:r>
            <a:r>
              <a:rPr spc="3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suciedad?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1086" y="4760948"/>
            <a:ext cx="2040256" cy="1501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>
            <a:extLst>
              <a:ext uri="{FF2B5EF4-FFF2-40B4-BE49-F238E27FC236}">
                <a16:creationId xmlns:a16="http://schemas.microsoft.com/office/drawing/2014/main" id="{F472B99F-35A2-D6EC-06BA-5E9A325C566B}"/>
              </a:ext>
            </a:extLst>
          </p:cNvPr>
          <p:cNvSpPr txBox="1"/>
          <p:nvPr/>
        </p:nvSpPr>
        <p:spPr>
          <a:xfrm>
            <a:off x="669031" y="2146180"/>
            <a:ext cx="7805938" cy="222560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just">
              <a:spcBef>
                <a:spcPts val="75"/>
              </a:spcBef>
            </a:pP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Las normas de</a:t>
            </a: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circulación.</a:t>
            </a:r>
            <a:endParaRPr b="1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116681" indent="-107156" algn="just">
              <a:buChar char="•"/>
              <a:tabLst>
                <a:tab pos="116681" algn="l"/>
              </a:tabLst>
            </a:pP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Los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peatones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siempre 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tienen</a:t>
            </a:r>
            <a:r>
              <a:rPr spc="26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preferencia</a:t>
            </a:r>
            <a:r>
              <a:rPr lang="es-CL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:</a:t>
            </a:r>
          </a:p>
          <a:p>
            <a:pPr marL="116681" indent="-107156" algn="just">
              <a:buChar char="•"/>
              <a:tabLst>
                <a:tab pos="116681" algn="l"/>
              </a:tabLst>
            </a:pP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lvl="1" indent="-143351" algn="just">
              <a:buFont typeface="Arial"/>
              <a:buChar char="–"/>
              <a:tabLst>
                <a:tab pos="343376" algn="l"/>
              </a:tabLst>
            </a:pP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Primero.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Avisar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 su proximidad tocando la</a:t>
            </a:r>
            <a:r>
              <a:rPr spc="53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bocina.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lvl="1" indent="-143351" algn="just">
              <a:buFont typeface="Arial"/>
              <a:buChar char="–"/>
              <a:tabLst>
                <a:tab pos="343376" algn="l"/>
              </a:tabLst>
            </a:pP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Segundo.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Asegurarse de que se está a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más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 1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m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del</a:t>
            </a:r>
            <a:r>
              <a:rPr spc="6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peatón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.</a:t>
            </a:r>
            <a:endParaRPr lang="es-CL" spc="-4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lvl="1" indent="-143351" algn="just">
              <a:buFont typeface="Arial"/>
              <a:buChar char="–"/>
              <a:tabLst>
                <a:tab pos="343376" algn="l"/>
              </a:tabLst>
            </a:pP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106680" indent="-97154" algn="just">
              <a:buChar char="•"/>
              <a:tabLst>
                <a:tab pos="106680" algn="l"/>
              </a:tabLst>
            </a:pP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Al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circular detrás de otra grúa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horquilla,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mantener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una </a:t>
            </a: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distancia </a:t>
            </a: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 </a:t>
            </a:r>
            <a:r>
              <a:rPr b="1"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seguridad</a:t>
            </a:r>
            <a:r>
              <a:rPr b="1" spc="116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</a:t>
            </a:r>
            <a:r>
              <a:rPr lang="es-CL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3 </a:t>
            </a:r>
            <a:r>
              <a:rPr b="1" spc="-1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veces </a:t>
            </a: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 </a:t>
            </a: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longitud </a:t>
            </a:r>
            <a:r>
              <a:rPr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 su</a:t>
            </a:r>
            <a:r>
              <a:rPr b="1" spc="3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b="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equipo.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5369B0C6-42BC-7126-0079-5E2B5AABF71C}"/>
              </a:ext>
            </a:extLst>
          </p:cNvPr>
          <p:cNvSpPr/>
          <p:nvPr/>
        </p:nvSpPr>
        <p:spPr>
          <a:xfrm>
            <a:off x="1970876" y="4605867"/>
            <a:ext cx="4647428" cy="9015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19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6466" y="2702596"/>
            <a:ext cx="8202554" cy="305660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>
              <a:spcBef>
                <a:spcPts val="26"/>
              </a:spcBef>
            </a:pP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695325" lvl="2" algn="just"/>
            <a:r>
              <a:rPr lang="es-CL" b="1"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Los apilamientos en altura:</a:t>
            </a:r>
          </a:p>
          <a:p>
            <a:pPr marL="9525" algn="just"/>
            <a:endParaRPr lang="es-CL" spc="-4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266700" indent="-257175" algn="just">
              <a:buFont typeface="Arial" panose="020B0604020202020204" pitchFamily="34" charset="0"/>
              <a:buChar char="•"/>
            </a:pPr>
            <a:r>
              <a:rPr spc="-4" dirty="0" err="1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Retirar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o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colocar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una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carga en el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apilamiento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mediante movimientos</a:t>
            </a:r>
            <a:r>
              <a:rPr spc="12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verticales.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9525" marR="4763" algn="just">
              <a:buChar char="•"/>
              <a:tabLst>
                <a:tab pos="117634" algn="l"/>
              </a:tabLst>
            </a:pP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Ante un balanceo, detener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maniobra, depositar la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carga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en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otro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lugar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y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buscar </a:t>
            </a:r>
            <a:r>
              <a:rPr spc="-19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la 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causa de dicho</a:t>
            </a:r>
            <a:r>
              <a:rPr spc="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movimiento.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117158" indent="-108109" algn="just">
              <a:buChar char="•"/>
              <a:tabLst>
                <a:tab pos="117634" algn="l"/>
              </a:tabLst>
            </a:pP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Evitar depositar las paletas cargadas directamente unos encima de</a:t>
            </a:r>
            <a:r>
              <a:rPr spc="101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otros.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117158" indent="-108109" algn="just">
              <a:buChar char="•"/>
              <a:tabLst>
                <a:tab pos="117634" algn="l"/>
              </a:tabLst>
            </a:pP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No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formar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apilamientos que superen los 6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m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de</a:t>
            </a:r>
            <a:r>
              <a:rPr spc="53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altura.</a:t>
            </a:r>
            <a:endParaRPr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9525" marR="4763" algn="just">
              <a:buChar char="•"/>
              <a:tabLst>
                <a:tab pos="142399" algn="l"/>
              </a:tabLst>
            </a:pP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Aunque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los recipientes con no más de 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50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litros se pueden almacenar contra la  pared o formando una pirámide, no superar los 7 niveles de apilamiento ni </a:t>
            </a:r>
            <a:r>
              <a:rPr spc="-8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una  </a:t>
            </a:r>
            <a:r>
              <a:rPr spc="-4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altura de 5</a:t>
            </a:r>
            <a:r>
              <a:rPr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m.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ADB0F18-53B7-531A-8AAB-8259243BC3E1}"/>
              </a:ext>
            </a:extLst>
          </p:cNvPr>
          <p:cNvSpPr txBox="1"/>
          <p:nvPr/>
        </p:nvSpPr>
        <p:spPr>
          <a:xfrm>
            <a:off x="1468729" y="2154251"/>
            <a:ext cx="5706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002060"/>
                </a:solidFill>
                <a:latin typeface="Arial Nova" panose="020B0504020202020204" pitchFamily="34" charset="0"/>
              </a:rPr>
              <a:t>EL ALMACENAMIENTO DE MATERIALES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377</Words>
  <Application>Microsoft Office PowerPoint</Application>
  <PresentationFormat>Presentación en pantalla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Aptos</vt:lpstr>
      <vt:lpstr>Arial</vt:lpstr>
      <vt:lpstr>Arial Nova</vt:lpstr>
      <vt:lpstr>Calibri</vt:lpstr>
      <vt:lpstr>Office Theme</vt:lpstr>
      <vt:lpstr>LIMITACIONES EN EL USO DE LAS GRÚA HORQUILLA.</vt:lpstr>
      <vt:lpstr>Presentación de PowerPoint</vt:lpstr>
      <vt:lpstr>EL ORDEN Y LA LIMPIEZA.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admin</dc:creator>
  <cp:keywords/>
  <dc:description>generated using python-pptx</dc:description>
  <cp:lastModifiedBy>Cerfom Calama</cp:lastModifiedBy>
  <cp:revision>15</cp:revision>
  <dcterms:created xsi:type="dcterms:W3CDTF">2013-01-27T09:14:16Z</dcterms:created>
  <dcterms:modified xsi:type="dcterms:W3CDTF">2025-04-14T14:25:15Z</dcterms:modified>
  <cp:category/>
</cp:coreProperties>
</file>