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95" r:id="rId2"/>
    <p:sldId id="350" r:id="rId3"/>
    <p:sldId id="296" r:id="rId4"/>
    <p:sldId id="351" r:id="rId5"/>
    <p:sldId id="297" r:id="rId6"/>
    <p:sldId id="298" r:id="rId7"/>
    <p:sldId id="352" r:id="rId8"/>
    <p:sldId id="299" r:id="rId9"/>
    <p:sldId id="353" r:id="rId10"/>
    <p:sldId id="300" r:id="rId11"/>
    <p:sldId id="301" r:id="rId12"/>
    <p:sldId id="302" r:id="rId13"/>
    <p:sldId id="354" r:id="rId14"/>
    <p:sldId id="303" r:id="rId15"/>
    <p:sldId id="355" r:id="rId16"/>
    <p:sldId id="304" r:id="rId17"/>
    <p:sldId id="356" r:id="rId18"/>
    <p:sldId id="305" r:id="rId19"/>
    <p:sldId id="357" r:id="rId20"/>
    <p:sldId id="306" r:id="rId21"/>
    <p:sldId id="358" r:id="rId22"/>
    <p:sldId id="307" r:id="rId23"/>
    <p:sldId id="308" r:id="rId24"/>
    <p:sldId id="365" r:id="rId25"/>
    <p:sldId id="309" r:id="rId26"/>
    <p:sldId id="359" r:id="rId27"/>
    <p:sldId id="310" r:id="rId28"/>
    <p:sldId id="360" r:id="rId29"/>
    <p:sldId id="311" r:id="rId30"/>
    <p:sldId id="312" r:id="rId31"/>
    <p:sldId id="361" r:id="rId32"/>
    <p:sldId id="313" r:id="rId33"/>
    <p:sldId id="314" r:id="rId34"/>
    <p:sldId id="315" r:id="rId35"/>
    <p:sldId id="316" r:id="rId36"/>
    <p:sldId id="362" r:id="rId37"/>
    <p:sldId id="317" r:id="rId38"/>
    <p:sldId id="363" r:id="rId39"/>
    <p:sldId id="318" r:id="rId40"/>
    <p:sldId id="364" r:id="rId41"/>
    <p:sldId id="319" r:id="rId42"/>
    <p:sldId id="320" r:id="rId43"/>
    <p:sldId id="325" r:id="rId44"/>
    <p:sldId id="32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V: Mantenimiento y detección de fallas" id="{50EAC01E-9AD7-4C27-9D02-0A294401621E}">
          <p14:sldIdLst>
            <p14:sldId id="295"/>
            <p14:sldId id="350"/>
            <p14:sldId id="296"/>
            <p14:sldId id="351"/>
            <p14:sldId id="297"/>
            <p14:sldId id="298"/>
            <p14:sldId id="352"/>
            <p14:sldId id="299"/>
            <p14:sldId id="353"/>
            <p14:sldId id="300"/>
            <p14:sldId id="301"/>
            <p14:sldId id="302"/>
            <p14:sldId id="354"/>
            <p14:sldId id="303"/>
            <p14:sldId id="355"/>
            <p14:sldId id="304"/>
            <p14:sldId id="356"/>
            <p14:sldId id="305"/>
            <p14:sldId id="357"/>
            <p14:sldId id="306"/>
            <p14:sldId id="358"/>
            <p14:sldId id="307"/>
            <p14:sldId id="308"/>
            <p14:sldId id="365"/>
            <p14:sldId id="309"/>
            <p14:sldId id="359"/>
            <p14:sldId id="310"/>
            <p14:sldId id="360"/>
            <p14:sldId id="311"/>
            <p14:sldId id="312"/>
            <p14:sldId id="361"/>
            <p14:sldId id="313"/>
            <p14:sldId id="314"/>
            <p14:sldId id="315"/>
            <p14:sldId id="316"/>
            <p14:sldId id="362"/>
            <p14:sldId id="317"/>
            <p14:sldId id="363"/>
            <p14:sldId id="318"/>
            <p14:sldId id="364"/>
            <p14:sldId id="319"/>
            <p14:sldId id="320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38975B38-819E-4F6A-8C2C-F5E17613C287}"/>
    <pc:docChg chg="undo custSel addSld delSld modSld addSection delSection modSection">
      <pc:chgData name="Cerfom Calama" userId="6ab196ffe9424f1e" providerId="LiveId" clId="{38975B38-819E-4F6A-8C2C-F5E17613C287}" dt="2025-04-14T14:28:17.892" v="3" actId="47"/>
      <pc:docMkLst>
        <pc:docMk/>
      </pc:docMkLst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76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77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78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79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80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81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86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87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88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89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90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92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0" sldId="293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295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296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297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298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299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0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1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2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3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4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5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6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7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8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09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0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1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2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3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4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5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6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7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8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19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0" sldId="320"/>
        </pc:sldMkLst>
      </pc:sldChg>
      <pc:sldChg chg="modSp add mod">
        <pc:chgData name="Cerfom Calama" userId="6ab196ffe9424f1e" providerId="LiveId" clId="{38975B38-819E-4F6A-8C2C-F5E17613C287}" dt="2025-04-14T14:27:49.401" v="2" actId="27636"/>
        <pc:sldMkLst>
          <pc:docMk/>
          <pc:sldMk cId="1845023798" sldId="325"/>
        </pc:sldMkLst>
        <pc:spChg chg="mod">
          <ac:chgData name="Cerfom Calama" userId="6ab196ffe9424f1e" providerId="LiveId" clId="{38975B38-819E-4F6A-8C2C-F5E17613C287}" dt="2025-04-14T14:27:49.401" v="2" actId="27636"/>
          <ac:spMkLst>
            <pc:docMk/>
            <pc:sldMk cId="1845023798" sldId="325"/>
            <ac:spMk id="3" creationId="{00000000-0000-0000-0000-000000000000}"/>
          </ac:spMkLst>
        </pc:spChg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422439917" sldId="326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1161683672" sldId="337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448706485" sldId="338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2501891157" sldId="339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3946025916" sldId="340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2054655594" sldId="341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4074011418" sldId="342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4038408492" sldId="345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530053323" sldId="346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2448560477" sldId="347"/>
        </pc:sldMkLst>
      </pc:sldChg>
      <pc:sldChg chg="del">
        <pc:chgData name="Cerfom Calama" userId="6ab196ffe9424f1e" providerId="LiveId" clId="{38975B38-819E-4F6A-8C2C-F5E17613C287}" dt="2025-04-14T14:28:17.892" v="3" actId="47"/>
        <pc:sldMkLst>
          <pc:docMk/>
          <pc:sldMk cId="222646003" sldId="348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999932439" sldId="350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389760603" sldId="351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4220041633" sldId="352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4071766530" sldId="353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3483934043" sldId="354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839581664" sldId="355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3411700153" sldId="356"/>
        </pc:sldMkLst>
      </pc:sldChg>
      <pc:sldChg chg="modSp add mod">
        <pc:chgData name="Cerfom Calama" userId="6ab196ffe9424f1e" providerId="LiveId" clId="{38975B38-819E-4F6A-8C2C-F5E17613C287}" dt="2025-04-14T14:27:49.384" v="1" actId="27636"/>
        <pc:sldMkLst>
          <pc:docMk/>
          <pc:sldMk cId="3067884598" sldId="357"/>
        </pc:sldMkLst>
        <pc:spChg chg="mod">
          <ac:chgData name="Cerfom Calama" userId="6ab196ffe9424f1e" providerId="LiveId" clId="{38975B38-819E-4F6A-8C2C-F5E17613C287}" dt="2025-04-14T14:27:49.384" v="1" actId="27636"/>
          <ac:spMkLst>
            <pc:docMk/>
            <pc:sldMk cId="3067884598" sldId="357"/>
            <ac:spMk id="3" creationId="{BD79F9DD-07AE-0A07-DFF1-9A10FCBC31DD}"/>
          </ac:spMkLst>
        </pc:spChg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1975667085" sldId="358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626642854" sldId="359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3775762721" sldId="360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3478446197" sldId="361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2406930732" sldId="362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137591548" sldId="363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734552658" sldId="364"/>
        </pc:sldMkLst>
      </pc:sldChg>
      <pc:sldChg chg="add">
        <pc:chgData name="Cerfom Calama" userId="6ab196ffe9424f1e" providerId="LiveId" clId="{38975B38-819E-4F6A-8C2C-F5E17613C287}" dt="2025-04-14T14:27:49.130" v="0" actId="47"/>
        <pc:sldMkLst>
          <pc:docMk/>
          <pc:sldMk cId="1004029263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14-04-2025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F3EAC-B28E-40C5-B6A6-CA88BD8E010A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798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14-04-2025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our-missio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434" y="1982843"/>
            <a:ext cx="2850923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sz="2100" b="1" spc="-56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2100" b="1" spc="-8" dirty="0" err="1">
                <a:solidFill>
                  <a:srgbClr val="002060"/>
                </a:solidFill>
                <a:latin typeface="Arial Nova" panose="020B0504020202020204" pitchFamily="34" charset="0"/>
              </a:rPr>
              <a:t>MANTENIMIENTO</a:t>
            </a:r>
            <a:endParaRPr sz="2100" b="1" spc="-8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344" y="2576050"/>
            <a:ext cx="8124676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5325">
              <a:spcBef>
                <a:spcPts val="75"/>
              </a:spcBef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comprobación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diaria.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¿Por qué una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comprobación</a:t>
            </a:r>
            <a:r>
              <a:rPr b="1" spc="-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diaria?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 para hacer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 con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calidad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horquilla</a:t>
            </a:r>
            <a:r>
              <a:rPr spc="12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debe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funcionar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¿Quién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realiza?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/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conductor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responsable de comprobar todos los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días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horquilla,  tomando notas de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observaciones.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681" y="4932145"/>
            <a:ext cx="1842504" cy="1217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474" y="2318074"/>
            <a:ext cx="7652151" cy="35593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942272" indent="685800" algn="r">
              <a:lnSpc>
                <a:spcPts val="3240"/>
              </a:lnSpc>
              <a:spcBef>
                <a:spcPts val="379"/>
              </a:spcBef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para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942272" indent="685800" algn="r">
              <a:lnSpc>
                <a:spcPts val="3240"/>
              </a:lnSpc>
              <a:spcBef>
                <a:spcPts val="379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lnSpc>
                <a:spcPts val="1245"/>
              </a:lnSpc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1.- Vuelco lateral de la grúa horquilla.</a:t>
            </a:r>
          </a:p>
          <a:p>
            <a:pPr marL="9525">
              <a:lnSpc>
                <a:spcPts val="1245"/>
              </a:lnSpc>
            </a:pP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lnSpc>
                <a:spcPts val="1245"/>
              </a:lnSpc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giros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 de los</a:t>
            </a:r>
            <a:r>
              <a:rPr spc="-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Otros: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descentrada,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rotura de la paleta, maniobras</a:t>
            </a:r>
            <a:r>
              <a:rPr spc="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  <a:buFont typeface="Arial"/>
              <a:buChar char="•"/>
            </a:pP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giros rápidos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cerrados.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>
              <a:buChar char="•"/>
              <a:tabLst>
                <a:tab pos="116681" algn="l"/>
                <a:tab pos="186547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suelos irregulares, reducir la velocidad, dividir la carga en lotes, sujetar el  volante con</a:t>
            </a:r>
            <a:r>
              <a:rPr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firmeza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	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extremar la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atención.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0877" y="2598252"/>
            <a:ext cx="1427741" cy="110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272C0F-F313-21DE-F094-CDD1CAADB26A}"/>
              </a:ext>
            </a:extLst>
          </p:cNvPr>
          <p:cNvSpPr txBox="1"/>
          <p:nvPr/>
        </p:nvSpPr>
        <p:spPr>
          <a:xfrm>
            <a:off x="2500628" y="1971825"/>
            <a:ext cx="483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Y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lang="es-CL" b="1" spc="-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13" y="2071514"/>
            <a:ext cx="6568796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2.-Vuelco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frontal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de la grúa</a:t>
            </a:r>
            <a:r>
              <a:rPr sz="1800" b="1" spc="-49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horquilla.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685" y="2444645"/>
            <a:ext cx="8383363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896779" algn="just">
              <a:tabLst>
                <a:tab pos="106680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896779" algn="just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llevar la carga elevada, el mástil inclinado hacia delante o</a:t>
            </a:r>
            <a:r>
              <a:rPr lang="es-CL" spc="12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extendido.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896779" algn="just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 maniobras bruscas (frenar de repente al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avanzar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acelerar  bruscamente circulando marcha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atrás).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pisar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suelo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totalmente horizontal con sobrecarga de</a:t>
            </a:r>
            <a:r>
              <a:rPr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desprenderse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romperse la rampa de carga de los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camiones.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 algn="just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 de suelos desiguales, chocar contra un bordillo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caer en una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zanja.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Favorecer 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estabilidad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maniobras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bruscas.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sobrecargar la grúa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circular por rampas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cuya pendiente exceda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10</a:t>
            </a:r>
            <a:r>
              <a:rPr spc="8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%.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6908" y="4713432"/>
            <a:ext cx="1940503" cy="1224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3" y="1866182"/>
            <a:ext cx="7342527" cy="84061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3.-Lesiones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por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caída de la</a:t>
            </a:r>
            <a:r>
              <a:rPr sz="1800" b="1" spc="-15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carga.</a:t>
            </a:r>
            <a:b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</a:br>
            <a:b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</a:b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sz="1800" b="1" spc="-4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494" y="2749201"/>
            <a:ext cx="8295011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685800" algn="just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Hay riesgo de que se produzcan lesiones si se cae la carga por el exceso  de peso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misma para el pórtico 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protector,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romperse envases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contenedores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caer el contenido sobre el conductor u otros</a:t>
            </a:r>
            <a:r>
              <a:rPr spc="7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operarios.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Causas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Font typeface="Arial"/>
              <a:buChar char="•"/>
              <a:tabLst>
                <a:tab pos="117158" algn="l"/>
              </a:tabLst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Mal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apilada.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sujetada,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formada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varias piezas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spcBef>
                <a:spcPts val="4"/>
              </a:spcBef>
              <a:buChar char="–"/>
              <a:tabLst>
                <a:tab pos="390525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Muy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poca base</a:t>
            </a:r>
            <a:r>
              <a:rPr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(inestable).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 paleta en mal estado o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inadecuada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082789" y="5304261"/>
            <a:ext cx="2592324" cy="1107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CEB88-D774-44C4-F9A4-87F902C1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7" y="2289631"/>
            <a:ext cx="7886700" cy="3263504"/>
          </a:xfrm>
        </p:spPr>
        <p:txBody>
          <a:bodyPr/>
          <a:lstStyle/>
          <a:p>
            <a:pPr marL="116681" indent="-107633">
              <a:tabLst>
                <a:tab pos="117158" algn="l"/>
              </a:tabLst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circulación sobre</a:t>
            </a:r>
            <a:r>
              <a:rPr lang="es-CL" sz="18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rampas: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Circulación</a:t>
            </a:r>
            <a:r>
              <a:rPr lang="es-CL" sz="1800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transversal.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Inclinación excesiva de la</a:t>
            </a:r>
            <a:r>
              <a:rPr lang="es-CL" sz="1800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rampa.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tabLst>
                <a:tab pos="117158" algn="l"/>
              </a:tabLst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suelo: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paso por baches o</a:t>
            </a:r>
            <a:r>
              <a:rPr lang="es-CL" sz="1800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resaltes.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spcBef>
                <a:spcPts val="4"/>
              </a:spcBef>
              <a:tabLst>
                <a:tab pos="117158" algn="l"/>
              </a:tabLst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falta de</a:t>
            </a:r>
            <a:r>
              <a:rPr lang="es-CL" sz="1800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visibilidad: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1800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lluvia.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Materiales de protección no transparentes sobre las</a:t>
            </a:r>
            <a:r>
              <a:rPr lang="es-CL" sz="1800" spc="6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93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426" y="2126048"/>
            <a:ext cx="4085393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4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Preventivas.</a:t>
            </a:r>
          </a:p>
        </p:txBody>
      </p:sp>
      <p:sp>
        <p:nvSpPr>
          <p:cNvPr id="4" name="object 4"/>
          <p:cNvSpPr/>
          <p:nvPr/>
        </p:nvSpPr>
        <p:spPr>
          <a:xfrm>
            <a:off x="3186904" y="5116677"/>
            <a:ext cx="2500223" cy="137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684EA-E4A3-CBA6-10CE-D53073A7C760}"/>
              </a:ext>
            </a:extLst>
          </p:cNvPr>
          <p:cNvSpPr txBox="1"/>
          <p:nvPr/>
        </p:nvSpPr>
        <p:spPr>
          <a:xfrm>
            <a:off x="583426" y="2660198"/>
            <a:ext cx="7600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</a:rPr>
              <a:t>Carga:</a:t>
            </a:r>
          </a:p>
          <a:p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Utilizar contenedores adecuados.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Fijar correctamente las cargas paletizadas.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Comprobar que las paletas son adecuadas y están en buen estado.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Visibilidad.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Emplear elementos que protejan las grúa horquilla de la lluvia.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Comprobar que no existen elementos protectores que impidan visibilidad.</a:t>
            </a:r>
          </a:p>
          <a:p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8709EE54-1DD5-FA78-977A-E6810314B1AA}"/>
              </a:ext>
            </a:extLst>
          </p:cNvPr>
          <p:cNvSpPr txBox="1"/>
          <p:nvPr/>
        </p:nvSpPr>
        <p:spPr>
          <a:xfrm>
            <a:off x="620465" y="2032784"/>
            <a:ext cx="7903070" cy="27924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Rampas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1445" indent="-122396">
              <a:buChar char="•"/>
              <a:tabLst>
                <a:tab pos="13192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las rampas: circular despacio, perpendicularmente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línea recta,</a:t>
            </a:r>
            <a:r>
              <a:rPr spc="14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siguiendo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pendiente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máxima.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Recordar: la pendiente máxima de una rampa no debe superar el</a:t>
            </a:r>
            <a:r>
              <a:rPr spc="9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10%.</a:t>
            </a: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Aplicar las medidas preventivas al trabajar sobre suelos</a:t>
            </a:r>
            <a:r>
              <a:rPr spc="9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irregulares.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83C1EEB-B8A4-3F3D-6889-ACB35BDF17CC}"/>
              </a:ext>
            </a:extLst>
          </p:cNvPr>
          <p:cNvSpPr/>
          <p:nvPr/>
        </p:nvSpPr>
        <p:spPr>
          <a:xfrm>
            <a:off x="3062279" y="5006082"/>
            <a:ext cx="2424121" cy="115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8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1201" y="5452671"/>
            <a:ext cx="1446328" cy="123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82" y="2085226"/>
            <a:ext cx="8172066" cy="3982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4.- Atrapamiento de las manos o la ropa en la grúa horquilla.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 ocurrir cuando se manipulan los elementos mecánicos o hidráulicos de la grúa horquilla.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buChar char="•"/>
              <a:tabLst>
                <a:tab pos="15382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Manipular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 mecánicos e hidráulicos sólo si se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formado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autorizado para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3826" indent="-124778" algn="just">
              <a:lnSpc>
                <a:spcPts val="1583"/>
              </a:lnSpc>
              <a:buChar char="•"/>
              <a:tabLst>
                <a:tab pos="134303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Desconectar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parar el motor de la grúa antes de su</a:t>
            </a:r>
            <a:r>
              <a:rPr spc="6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reparación.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239" algn="just">
              <a:spcBef>
                <a:spcPts val="38"/>
              </a:spcBef>
              <a:buChar char="•"/>
              <a:tabLst>
                <a:tab pos="15382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los elementos de acumulación de presión están descargados: 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bomba de alimentación, vaciar los cilindros, en ambos sentidos del  movimiento,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acumulador de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presión.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87629" algn="just">
              <a:spcBef>
                <a:spcPts val="1309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838AB7-4642-1D6A-372E-9A47C26178CE}"/>
              </a:ext>
            </a:extLst>
          </p:cNvPr>
          <p:cNvSpPr txBox="1"/>
          <p:nvPr/>
        </p:nvSpPr>
        <p:spPr>
          <a:xfrm>
            <a:off x="700806" y="2344583"/>
            <a:ext cx="74622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5.- Choque contra objetos fijos.</a:t>
            </a:r>
          </a:p>
          <a:p>
            <a:pPr marL="9525"/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</a:p>
          <a:p>
            <a:pPr marL="9525"/>
            <a:endParaRPr lang="es-CL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choques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producen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Falta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atención;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Fallo de los frenos del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Cálculo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equivocado de las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distancias;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demasiado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rápido;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Falta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visibilidad (exceso de altura de la</a:t>
            </a:r>
            <a:r>
              <a:rPr lang="es-CL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carga).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FB9D1AE-FB5E-1E4E-3FC2-D42322070958}"/>
              </a:ext>
            </a:extLst>
          </p:cNvPr>
          <p:cNvSpPr/>
          <p:nvPr/>
        </p:nvSpPr>
        <p:spPr>
          <a:xfrm>
            <a:off x="6015578" y="2960218"/>
            <a:ext cx="1987667" cy="160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46" y="1942968"/>
            <a:ext cx="2450687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23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</a:p>
        </p:txBody>
      </p:sp>
      <p:sp>
        <p:nvSpPr>
          <p:cNvPr id="3" name="object 3"/>
          <p:cNvSpPr/>
          <p:nvPr/>
        </p:nvSpPr>
        <p:spPr>
          <a:xfrm>
            <a:off x="3735726" y="4596839"/>
            <a:ext cx="2509241" cy="1682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629" y="2378896"/>
            <a:ext cx="8283791" cy="2605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6681" indent="-107156">
              <a:buFontTx/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No</a:t>
            </a:r>
            <a:r>
              <a:rPr lang="es-CL" spc="-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distraerse.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FontTx/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Realizar la revisión diaria indicada antes de comenzar el</a:t>
            </a:r>
            <a:r>
              <a:rPr lang="es-CL" spc="7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trabajo.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</a:t>
            </a:r>
            <a:r>
              <a:rPr spc="-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confiarse.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Circular marcha atrás cuando la carga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impide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ver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 camino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o si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para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verlo</a:t>
            </a:r>
            <a:r>
              <a:rPr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necesita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sacar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cabeza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por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lateral de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grúa</a:t>
            </a:r>
            <a:r>
              <a:rPr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381953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Si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 hay visibilidad para </a:t>
            </a:r>
            <a:r>
              <a:rPr spc="-11" dirty="0">
                <a:solidFill>
                  <a:srgbClr val="002060"/>
                </a:solidFill>
                <a:latin typeface="Arial"/>
                <a:cs typeface="Arial"/>
              </a:rPr>
              <a:t>maniobrar,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pedir ayuda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un operario que conozca el  trabajo.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>
              <a:spcBef>
                <a:spcPts val="784"/>
              </a:spcBef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9F9DD-07AE-0A07-DFF1-9A10FCBC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66" y="2148056"/>
            <a:ext cx="7740773" cy="1167576"/>
          </a:xfrm>
        </p:spPr>
        <p:txBody>
          <a:bodyPr>
            <a:normAutofit lnSpcReduction="10000"/>
          </a:bodyPr>
          <a:lstStyle/>
          <a:p>
            <a:pPr>
              <a:spcBef>
                <a:spcPts val="23"/>
              </a:spcBef>
            </a:pP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0" marR="5358288" indent="0">
              <a:spcBef>
                <a:spcPts val="4"/>
              </a:spcBef>
              <a:buNone/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1.-</a:t>
            </a:r>
            <a:r>
              <a:rPr lang="es-CL" sz="1800" b="1" spc="-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Atropellos. </a:t>
            </a:r>
          </a:p>
          <a:p>
            <a:pPr marL="0" marR="5358288" indent="0">
              <a:spcBef>
                <a:spcPts val="4"/>
              </a:spcBef>
              <a:buNone/>
            </a:pPr>
            <a:endParaRPr lang="es-CL" sz="1800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0" marR="5358288" indent="0">
              <a:spcBef>
                <a:spcPts val="4"/>
              </a:spcBef>
              <a:buNone/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endParaRPr lang="es-CL" sz="18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47EA6E-D3D0-34AE-A4D0-D1F50D9E8A43}"/>
              </a:ext>
            </a:extLst>
          </p:cNvPr>
          <p:cNvSpPr txBox="1"/>
          <p:nvPr/>
        </p:nvSpPr>
        <p:spPr>
          <a:xfrm>
            <a:off x="847262" y="3475014"/>
            <a:ext cx="72957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784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para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b="1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Peatones.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utilización incorrecta de la grúa</a:t>
            </a:r>
            <a:r>
              <a:rPr lang="es-CL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el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atento a los</a:t>
            </a:r>
            <a:r>
              <a:rPr lang="es-CL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peatones;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 maniobras o giros bruscos</a:t>
            </a:r>
            <a:r>
              <a:rPr lang="es-CL"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imprevistos;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Inicia las maniobras sin antes</a:t>
            </a:r>
            <a:r>
              <a:rPr lang="es-CL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mirar;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toma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 ante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falta de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visibilidad.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distracción del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peatón.</a:t>
            </a:r>
            <a:endParaRPr lang="es-CL" sz="135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CEFF18E-26FB-0C6D-6E25-A0FE58893B78}"/>
              </a:ext>
            </a:extLst>
          </p:cNvPr>
          <p:cNvSpPr txBox="1"/>
          <p:nvPr/>
        </p:nvSpPr>
        <p:spPr>
          <a:xfrm>
            <a:off x="569586" y="2222668"/>
            <a:ext cx="8004828" cy="22384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¿Cuándo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hacer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revisión</a:t>
            </a:r>
            <a:r>
              <a:rPr b="1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diaria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?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 algn="just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comenzar el turno de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Después de los descansos,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estima que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alguien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ha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podido</a:t>
            </a:r>
            <a:r>
              <a:rPr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Después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utilización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persona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pertenece al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spc="13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habitual.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84835" algn="just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comenzar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ella,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observa algo extraño en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funcionamiento.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3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176" y="2128156"/>
            <a:ext cx="4149281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4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042" y="2511775"/>
            <a:ext cx="8197917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0" indent="-133826">
              <a:buFontTx/>
              <a:buChar char="–"/>
              <a:tabLst>
                <a:tab pos="381000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Recuerde: los peatones siempre tienen</a:t>
            </a:r>
            <a:r>
              <a:rPr lang="es-CL" spc="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preferencia.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1000" indent="-133826">
              <a:buChar char="–"/>
              <a:tabLst>
                <a:tab pos="381000" algn="l"/>
              </a:tabLst>
            </a:pPr>
            <a:r>
              <a:rPr spc="-8" dirty="0" err="1">
                <a:solidFill>
                  <a:srgbClr val="002060"/>
                </a:solidFill>
                <a:latin typeface="Arial"/>
                <a:cs typeface="Arial"/>
              </a:rPr>
              <a:t>Avisar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su proximidad tocando la</a:t>
            </a:r>
            <a:r>
              <a:rPr spc="4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bocina.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1000" indent="-133826">
              <a:buChar char="–"/>
              <a:tabLst>
                <a:tab pos="381000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Asegurarse de que se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está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más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un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metro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del</a:t>
            </a:r>
            <a:r>
              <a:rPr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peatón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1000" indent="-133826">
              <a:buChar char="–"/>
              <a:tabLst>
                <a:tab pos="381000" algn="l"/>
              </a:tabLst>
            </a:pP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47174">
              <a:tabLst>
                <a:tab pos="381000" algn="l"/>
              </a:tabLst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2658428"/>
            <a:r>
              <a:rPr b="1" spc="-4" dirty="0">
                <a:solidFill>
                  <a:srgbClr val="002060"/>
                </a:solidFill>
                <a:latin typeface="Arial"/>
                <a:cs typeface="Arial"/>
              </a:rPr>
              <a:t>2.- </a:t>
            </a:r>
            <a:r>
              <a:rPr b="1" spc="-8" dirty="0">
                <a:solidFill>
                  <a:srgbClr val="002060"/>
                </a:solidFill>
                <a:latin typeface="Arial"/>
                <a:cs typeface="Arial"/>
              </a:rPr>
              <a:t>Aplastamiento </a:t>
            </a:r>
            <a:r>
              <a:rPr b="1" dirty="0">
                <a:solidFill>
                  <a:srgbClr val="002060"/>
                </a:solidFill>
                <a:latin typeface="Arial"/>
                <a:cs typeface="Arial"/>
              </a:rPr>
              <a:t>por </a:t>
            </a:r>
            <a:r>
              <a:rPr b="1" spc="-4" dirty="0">
                <a:solidFill>
                  <a:srgbClr val="002060"/>
                </a:solidFill>
                <a:latin typeface="Arial"/>
                <a:cs typeface="Arial"/>
              </a:rPr>
              <a:t>caída de la carga  </a:t>
            </a:r>
            <a:r>
              <a:rPr b="1" spc="-4" dirty="0" err="1">
                <a:solidFill>
                  <a:srgbClr val="002060"/>
                </a:solidFill>
                <a:latin typeface="Arial"/>
                <a:cs typeface="Arial"/>
              </a:rPr>
              <a:t>Riesgos</a:t>
            </a:r>
            <a:endParaRPr lang="es-CL" b="1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2658428"/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Cuando en la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proximidad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los peatones, la carga pierde su estabilidad</a:t>
            </a:r>
            <a:r>
              <a:rPr spc="15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por: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Circular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velocidad</a:t>
            </a:r>
            <a:r>
              <a:rPr spc="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excesiva;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33826" indent="-124778">
              <a:buChar char="•"/>
              <a:tabLst>
                <a:tab pos="134303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Realizar giros excesivamente</a:t>
            </a:r>
            <a:r>
              <a:rPr spc="4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cerrados;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7158" indent="-108109">
              <a:spcBef>
                <a:spcPts val="38"/>
              </a:spcBef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Llevar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carga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elevada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descentrada;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Llevar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mástil</a:t>
            </a:r>
            <a:r>
              <a:rPr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adelantado;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 valorar las condiciones peligrosas de la zona de</a:t>
            </a:r>
            <a:r>
              <a:rPr spc="4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trabajo.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425C27-E566-43E8-D95F-E740D40B5645}"/>
              </a:ext>
            </a:extLst>
          </p:cNvPr>
          <p:cNvSpPr txBox="1"/>
          <p:nvPr/>
        </p:nvSpPr>
        <p:spPr>
          <a:xfrm>
            <a:off x="634198" y="2231281"/>
            <a:ext cx="7111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3826" indent="-124778">
              <a:buChar char="•"/>
              <a:tabLst>
                <a:tab pos="134303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Organizar correctamente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spcBef>
                <a:spcPts val="38"/>
              </a:spcBef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que 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 suficiente para</a:t>
            </a:r>
            <a:r>
              <a:rPr lang="es-CL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maniobrar.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Ejecutar los trabajos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cuidado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sin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prisa.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3B12AA6-9315-BE63-2712-0277D419321D}"/>
              </a:ext>
            </a:extLst>
          </p:cNvPr>
          <p:cNvSpPr/>
          <p:nvPr/>
        </p:nvSpPr>
        <p:spPr>
          <a:xfrm>
            <a:off x="2791800" y="4024061"/>
            <a:ext cx="2980905" cy="146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3582" y="2243302"/>
            <a:ext cx="2422017" cy="1187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094" y="1993584"/>
            <a:ext cx="8008307" cy="41646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3.-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Aplastamiento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objetos fijos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6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</a:p>
          <a:p>
            <a:pPr marL="95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trabajar en lugares poco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amplios.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 el conductor no ha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visto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 el peatón se sitúa cerca de la grúa horquilla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junto a elementos</a:t>
            </a:r>
            <a:r>
              <a:rPr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fijos.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conductor no tiene tiempo de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reaccionar.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circulando marcha atrás, el conductor no mira</a:t>
            </a:r>
            <a:r>
              <a:rPr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previamente.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circulando marcha atrás, la sirena de advertencia no</a:t>
            </a:r>
            <a:r>
              <a:rPr spc="9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trabajar en lugares sin la señalización</a:t>
            </a:r>
            <a:r>
              <a:rPr spc="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transportar peatones en la grúa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 el trabajo, los frenos de 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fallan.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>
              <a:spcBef>
                <a:spcPts val="4"/>
              </a:spcBef>
              <a:buChar char="•"/>
              <a:tabLst>
                <a:tab pos="172878" algn="l"/>
                <a:tab pos="173355" algn="l"/>
                <a:tab pos="921544" algn="l"/>
                <a:tab pos="1299686" algn="l"/>
                <a:tab pos="1535429" algn="l"/>
                <a:tab pos="1979771" algn="l"/>
                <a:tab pos="2615565" algn="l"/>
                <a:tab pos="2813209" algn="l"/>
                <a:tab pos="3887153" algn="l"/>
                <a:tab pos="4122420" algn="l"/>
                <a:tab pos="4616291" algn="l"/>
                <a:tab pos="4909185" algn="l"/>
                <a:tab pos="5439251" algn="l"/>
                <a:tab pos="5733098" algn="l"/>
              </a:tabLst>
            </a:pP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ú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cion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fu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na  correctamente.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275" y="2043382"/>
            <a:ext cx="6078722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3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275" y="2437133"/>
            <a:ext cx="8156359" cy="36106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Recordar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cómo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se debe actuar ante la presencia de peatones  en la zona de</a:t>
            </a:r>
            <a:r>
              <a:rPr lang="es-CL"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trabajo:</a:t>
            </a:r>
          </a:p>
          <a:p>
            <a:pPr marL="9049">
              <a:tabLst>
                <a:tab pos="117158" algn="l"/>
              </a:tabLst>
            </a:pP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3361" indent="-214313">
              <a:buFont typeface="Wingdings" panose="05000000000000000000" pitchFamily="2" charset="2"/>
              <a:buChar char="ü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Se debe avisar tocando la</a:t>
            </a:r>
            <a:r>
              <a:rPr lang="es-CL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bocina;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3361" indent="-214313">
              <a:buFont typeface="Wingdings" panose="05000000000000000000" pitchFamily="2" charset="2"/>
              <a:buChar char="ü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Debe asegurarse de que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está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más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de un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metro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del</a:t>
            </a:r>
            <a:r>
              <a:rPr lang="es-CL" spc="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peatón.</a:t>
            </a:r>
          </a:p>
          <a:p>
            <a:pPr marL="223361" indent="-214313">
              <a:buFont typeface="Wingdings" panose="05000000000000000000" pitchFamily="2" charset="2"/>
              <a:buChar char="ü"/>
              <a:tabLst>
                <a:tab pos="117158" algn="l"/>
              </a:tabLst>
            </a:pP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 siempre la</a:t>
            </a:r>
            <a:r>
              <a:rPr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atención.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4286">
              <a:buChar char="•"/>
              <a:tabLst>
                <a:tab pos="14716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correcto funcionamiento de la bocina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sirena de advertencia  antes de iniciar el</a:t>
            </a:r>
            <a:r>
              <a:rPr spc="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trabajo.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 el correcto funcionamiento de la sirena de</a:t>
            </a:r>
            <a:r>
              <a:rPr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alarma.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Señalizar la zona de trabajo de acuerdo a las recomendaciones</a:t>
            </a:r>
            <a:r>
              <a:rPr spc="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dadas.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 transportar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peatones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en la grúa</a:t>
            </a:r>
            <a:r>
              <a:rPr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6680" indent="-97154">
              <a:spcBef>
                <a:spcPts val="4"/>
              </a:spcBef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Asegurarse de que los frenos funcionan</a:t>
            </a:r>
            <a:r>
              <a:rPr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correctamente.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9914CE7-CE7B-36A5-D843-B03569A52E17}"/>
              </a:ext>
            </a:extLst>
          </p:cNvPr>
          <p:cNvSpPr/>
          <p:nvPr/>
        </p:nvSpPr>
        <p:spPr>
          <a:xfrm>
            <a:off x="1429456" y="2306317"/>
            <a:ext cx="3405774" cy="176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8056BEC-82F6-5176-1A99-5FBFF6AFD8A2}"/>
              </a:ext>
            </a:extLst>
          </p:cNvPr>
          <p:cNvSpPr/>
          <p:nvPr/>
        </p:nvSpPr>
        <p:spPr>
          <a:xfrm>
            <a:off x="4042800" y="4166343"/>
            <a:ext cx="3405774" cy="1762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071" y="1973592"/>
            <a:ext cx="6361748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4. Riesgos de la Carga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sz="1800" b="1" spc="-15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Combustible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7071" y="2538989"/>
            <a:ext cx="8185013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puede producir una </a:t>
            </a:r>
            <a:r>
              <a:rPr lang="es-CL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explosi+on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debido a la presencia de vapores inflamables a causa de la electricidad estática, o de la presencia de focos de calor 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</a:p>
          <a:p>
            <a:pPr marL="9525" algn="just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>
              <a:spcBef>
                <a:spcPts val="4"/>
              </a:spcBef>
            </a:pP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Antes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 algn="just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Apagar el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 algn="just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que luces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sirenas no tienen suministro</a:t>
            </a:r>
            <a:r>
              <a:rPr spc="7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Desconectar la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la proximidad de operaciones que pudieran generar un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foco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9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cables tendidos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zona de</a:t>
            </a:r>
            <a:r>
              <a:rPr spc="8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trasvase.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algn="just">
              <a:spcBef>
                <a:spcPts val="26"/>
              </a:spcBef>
              <a:buFont typeface="Arial"/>
              <a:buChar char="•"/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5B535D5-0D75-F612-8D2F-E3117166B303}"/>
              </a:ext>
            </a:extLst>
          </p:cNvPr>
          <p:cNvSpPr txBox="1"/>
          <p:nvPr/>
        </p:nvSpPr>
        <p:spPr>
          <a:xfrm>
            <a:off x="636163" y="2136338"/>
            <a:ext cx="81097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Durante: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buChar char="•"/>
              <a:tabLst>
                <a:tab pos="14335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Puesta a tierra del sistema: asegurar primero la puesta a tierra de la grúa.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pinza debe situarse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 un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 de la propia estructura de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que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permita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buena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continuidad</a:t>
            </a:r>
            <a:r>
              <a:rPr lang="es-CL"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buChar char="•"/>
              <a:tabLst>
                <a:tab pos="157163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Llenado del depósito: evitar derrames colocando la manguera en la boca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llenado antes de abrir la</a:t>
            </a:r>
            <a:r>
              <a:rPr lang="es-CL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válvula.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Posición correcta de la bandeja para la recogida del goteo (bajo la</a:t>
            </a:r>
            <a:r>
              <a:rPr lang="es-CL"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manguera).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12C8041-5948-4242-7334-7F00DBAB77E7}"/>
              </a:ext>
            </a:extLst>
          </p:cNvPr>
          <p:cNvSpPr/>
          <p:nvPr/>
        </p:nvSpPr>
        <p:spPr>
          <a:xfrm>
            <a:off x="3533981" y="4882254"/>
            <a:ext cx="2295620" cy="1211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2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006" y="2251998"/>
            <a:ext cx="2060999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Revisión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Final.</a:t>
            </a:r>
          </a:p>
        </p:txBody>
      </p:sp>
      <p:sp>
        <p:nvSpPr>
          <p:cNvPr id="3" name="object 3"/>
          <p:cNvSpPr/>
          <p:nvPr/>
        </p:nvSpPr>
        <p:spPr>
          <a:xfrm>
            <a:off x="5625648" y="3355157"/>
            <a:ext cx="2387338" cy="1402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720" y="2703586"/>
            <a:ext cx="8220320" cy="25026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7158" indent="-108109" algn="just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Cierre correcto del depósito de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carburante.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Colocación adecuada de la manguera de</a:t>
            </a:r>
            <a:r>
              <a:rPr lang="es-CL"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llenado.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Char char="•"/>
              <a:tabLst>
                <a:tab pos="117634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 libres de restos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carburante.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Recogida del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Cerrar la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válvula.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Retirar la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manguera.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Cerrar la boca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Desconectar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pinza de puesta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tierra.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D0AA460-C481-47F8-5230-A15EC171E019}"/>
              </a:ext>
            </a:extLst>
          </p:cNvPr>
          <p:cNvSpPr txBox="1"/>
          <p:nvPr/>
        </p:nvSpPr>
        <p:spPr>
          <a:xfrm>
            <a:off x="621159" y="2262894"/>
            <a:ext cx="7901681" cy="2675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just">
              <a:spcBef>
                <a:spcPts val="705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Baterías.</a:t>
            </a:r>
          </a:p>
          <a:p>
            <a:pPr marL="9525" algn="just">
              <a:spcBef>
                <a:spcPts val="705"/>
              </a:spcBef>
            </a:pP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spcBef>
                <a:spcPts val="8"/>
              </a:spcBef>
              <a:buChar char="•"/>
              <a:tabLst>
                <a:tab pos="162878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baterías contienen ácido sulfúrico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destilada: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rellenar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agua, </a:t>
            </a:r>
            <a:r>
              <a:rPr lang="es-CL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pueden producir derrames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salpicaduras.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46685" indent="-137160" algn="just">
              <a:buChar char="•"/>
              <a:tabLst>
                <a:tab pos="14668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pc="23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forman</a:t>
            </a:r>
            <a:r>
              <a:rPr lang="es-CL" spc="22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gases</a:t>
            </a:r>
            <a:r>
              <a:rPr lang="es-CL" spc="23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que,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desprenderse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través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tapones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abiertos,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formar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atmósfera</a:t>
            </a:r>
            <a:r>
              <a:rPr lang="es-CL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explosiva.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4763" algn="just">
              <a:buChar char="•"/>
              <a:tabLst>
                <a:tab pos="12525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debajo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30% de carga, la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las grúas eléctricas se deterioran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los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sistemas pueden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fallar.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76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307" y="2019689"/>
            <a:ext cx="8424055" cy="45886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670108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4670108">
              <a:spcBef>
                <a:spcPts val="75"/>
              </a:spcBef>
            </a:pP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Antes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Apagar el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luces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sirenas.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el área de carga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proximidad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operaciones que pudieran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producir</a:t>
            </a:r>
            <a:r>
              <a:rPr spc="12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9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</a:t>
            </a:r>
            <a:r>
              <a:rPr spc="-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no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llevan objetos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metálicos.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lleva el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protección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individual</a:t>
            </a:r>
            <a:r>
              <a:rPr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prescrito.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que el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cofre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grúa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esté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siempre</a:t>
            </a:r>
            <a:r>
              <a:rPr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abierto.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hay objetos metálicos sobre las baterías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contacto con</a:t>
            </a:r>
            <a:r>
              <a:rPr spc="11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terminales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o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cables.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Mantener 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intensidad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carga recomendada por el</a:t>
            </a:r>
            <a:r>
              <a:rPr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fabricante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Revisión</a:t>
            </a:r>
            <a:r>
              <a:rPr b="1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final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lnSpc>
                <a:spcPts val="1601"/>
              </a:lnSpc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 carga de las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lnSpc>
                <a:spcPts val="1601"/>
              </a:lnSpc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Colocación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manguera de</a:t>
            </a:r>
            <a:r>
              <a:rPr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conexión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Carlito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812" y="1918533"/>
            <a:ext cx="1884285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DEL</a:t>
            </a:r>
            <a:r>
              <a:rPr sz="2100" b="1" spc="-6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2100" b="1" spc="-4" dirty="0" err="1">
                <a:solidFill>
                  <a:srgbClr val="002060"/>
                </a:solidFill>
                <a:latin typeface="Arial Nova" panose="020B0504020202020204" pitchFamily="34" charset="0"/>
              </a:rPr>
              <a:t>EQUIPO</a:t>
            </a:r>
            <a:endParaRPr sz="2100" b="1" spc="-4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430" y="2624178"/>
            <a:ext cx="8397665" cy="16844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669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¿Qué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revisan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?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0669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81125"/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Niveles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811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802958" indent="-108109">
              <a:buChar char="•"/>
              <a:tabLst>
                <a:tab pos="8034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carga de las baterías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nivel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depósito de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combustible.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802958" indent="-108109">
              <a:buChar char="•"/>
              <a:tabLst>
                <a:tab pos="8034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refrigeración del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es una grúa horquilla</a:t>
            </a:r>
            <a:r>
              <a:rPr spc="10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térmica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216" y="1987655"/>
            <a:ext cx="7817330" cy="41646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>
              <a:tabLst>
                <a:tab pos="117634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área de carga</a:t>
            </a:r>
            <a:r>
              <a:rPr lang="es-CL" b="1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segura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361" indent="-214313">
              <a:buFont typeface="Arial" panose="020B0604020202020204" pitchFamily="34" charset="0"/>
              <a:buChar char="•"/>
              <a:tabLst>
                <a:tab pos="117634" algn="l"/>
              </a:tabLst>
            </a:pP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Ventilada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361" indent="-214313">
              <a:buFont typeface="Arial" panose="020B0604020202020204" pitchFamily="34" charset="0"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 no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conductor.</a:t>
            </a:r>
          </a:p>
          <a:p>
            <a:pPr marL="9049">
              <a:tabLst>
                <a:tab pos="117634" algn="l"/>
              </a:tabLst>
            </a:pP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•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Limpia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seca </a:t>
            </a:r>
          </a:p>
          <a:p>
            <a:pPr marL="117158" indent="-108109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Alejada de actividades con riesgo de incendio o</a:t>
            </a:r>
            <a:r>
              <a:rPr lang="es-CL"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cubetas para la recogida de posibles fugas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ácido.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Señalizada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carteles de Riesgo eléctrico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Prohibido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fumar.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extintor de CO2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sistema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lavaojos.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equipo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protección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individual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Gafas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 impactos.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Pantalla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facial.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Guantes impermeables, no conductores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Delantal impermeable,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conductor</a:t>
            </a:r>
            <a:r>
              <a:rPr spc="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Calzado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0312" y="4116564"/>
            <a:ext cx="2051684" cy="115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70B182-2C24-9DC1-6AD1-ED473879084B}"/>
              </a:ext>
            </a:extLst>
          </p:cNvPr>
          <p:cNvSpPr txBox="1"/>
          <p:nvPr/>
        </p:nvSpPr>
        <p:spPr>
          <a:xfrm>
            <a:off x="679569" y="2163962"/>
            <a:ext cx="80215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240220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en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Sustitución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las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botellas de</a:t>
            </a:r>
            <a:r>
              <a:rPr lang="es-CL" b="1" spc="-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GLP </a:t>
            </a:r>
          </a:p>
          <a:p>
            <a:pPr marL="9525" marR="2402205"/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40220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puede producir una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explosión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debido a la presencia de gases inflamables</a:t>
            </a:r>
            <a:r>
              <a:rPr lang="es-CL" spc="13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 de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electricidad estática,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de 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presencia de focos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calor.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Antes: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la ventilación es</a:t>
            </a:r>
            <a:r>
              <a:rPr lang="es-CL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Apagar el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luces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sirenas no tienen suministro</a:t>
            </a:r>
            <a:r>
              <a:rPr lang="es-CL" spc="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proximidad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operaciones que pudieran generar</a:t>
            </a:r>
            <a:r>
              <a:rPr lang="es-CL" spc="12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spcBef>
                <a:spcPts val="4"/>
              </a:spcBef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ausencia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cables tendidos por la zona de</a:t>
            </a:r>
            <a:r>
              <a:rPr lang="es-CL"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operación.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446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284" y="2073606"/>
            <a:ext cx="8418038" cy="309363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695325" marR="4763" algn="just">
              <a:lnSpc>
                <a:spcPct val="101200"/>
              </a:lnSpc>
              <a:spcBef>
                <a:spcPts val="56"/>
              </a:spcBef>
              <a:tabLst>
                <a:tab pos="2214086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Durante:</a:t>
            </a:r>
          </a:p>
          <a:p>
            <a:pPr marL="695325" marR="4763" algn="just">
              <a:lnSpc>
                <a:spcPct val="101200"/>
              </a:lnSpc>
              <a:spcBef>
                <a:spcPts val="56"/>
              </a:spcBef>
              <a:tabLst>
                <a:tab pos="2214086" algn="l"/>
              </a:tabLst>
            </a:pP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638" marR="4763" indent="-214313" algn="just">
              <a:lnSpc>
                <a:spcPct val="101200"/>
              </a:lnSpc>
              <a:spcBef>
                <a:spcPts val="56"/>
              </a:spcBef>
              <a:buFont typeface="Arial" panose="020B0604020202020204" pitchFamily="34" charset="0"/>
              <a:buChar char="•"/>
              <a:tabLst>
                <a:tab pos="2214086" algn="l"/>
              </a:tabLst>
            </a:pP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Puesta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tierra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del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sistema: primero,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puesta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tierra 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la grúa. La pinza debe situarse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sobre un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elemento de la estructura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 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grúa que permita una buena continuidad</a:t>
            </a:r>
            <a:r>
              <a:rPr spc="7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eléctrica.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638" marR="3810" indent="-214313">
              <a:buFont typeface="Arial" panose="020B0604020202020204" pitchFamily="34" charset="0"/>
              <a:buChar char="•"/>
              <a:tabLst>
                <a:tab pos="820579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Retirada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 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botella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vacía: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válvula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botella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la 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válvula de alimentación de la grúa están</a:t>
            </a:r>
            <a:r>
              <a:rPr spc="6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cerradas.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161" indent="-214313">
              <a:buFont typeface="Arial" panose="020B0604020202020204" pitchFamily="34" charset="0"/>
              <a:buChar char="•"/>
              <a:tabLst>
                <a:tab pos="816769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Colocación</a:t>
            </a:r>
            <a:r>
              <a:rPr spc="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pc="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spc="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botella</a:t>
            </a:r>
            <a:r>
              <a:rPr spc="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llena:</a:t>
            </a:r>
            <a:r>
              <a:rPr spc="10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</a:t>
            </a:r>
            <a:r>
              <a:rPr spc="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pc="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correcto</a:t>
            </a:r>
            <a:r>
              <a:rPr spc="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apoyo</a:t>
            </a:r>
            <a:r>
              <a:rPr spc="10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pc="86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sujeción</a:t>
            </a:r>
          </a:p>
          <a:p>
            <a:pPr marL="909638" indent="-214313">
              <a:spcBef>
                <a:spcPts val="4"/>
              </a:spcBef>
              <a:buFont typeface="Arial" panose="020B0604020202020204" pitchFamily="34" charset="0"/>
              <a:buChar char="•"/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la botella,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conexión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del latiguillo</a:t>
            </a:r>
            <a:r>
              <a:rPr spc="7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flexible.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161" indent="-214313">
              <a:buFont typeface="Arial" panose="020B0604020202020204" pitchFamily="34" charset="0"/>
              <a:buChar char="•"/>
              <a:tabLst>
                <a:tab pos="803434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Recogida del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equipo.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5561" y="4503524"/>
            <a:ext cx="1864646" cy="844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CD52D3-4E0D-29B2-5BB7-6C21B2645223}"/>
              </a:ext>
            </a:extLst>
          </p:cNvPr>
          <p:cNvSpPr txBox="1"/>
          <p:nvPr/>
        </p:nvSpPr>
        <p:spPr>
          <a:xfrm>
            <a:off x="780228" y="5152629"/>
            <a:ext cx="7462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8" dirty="0">
                <a:solidFill>
                  <a:srgbClr val="002060"/>
                </a:solidFill>
                <a:latin typeface="Arial"/>
                <a:cs typeface="Arial"/>
              </a:rPr>
              <a:t>Revisión</a:t>
            </a:r>
            <a:r>
              <a:rPr lang="es-CL" b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final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55734" indent="-146685">
              <a:buChar char="•"/>
              <a:tabLst>
                <a:tab pos="156209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Mediante agua jabonosa, comprobar que no hay fugas en las válvulas, en</a:t>
            </a:r>
            <a:r>
              <a:rPr lang="es-CL" spc="5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latiguillo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o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en sus</a:t>
            </a:r>
            <a:r>
              <a:rPr lang="es-CL"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"/>
                <a:cs typeface="Arial"/>
              </a:rPr>
              <a:t>conexiones.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640" y="2553220"/>
            <a:ext cx="7675682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z="15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Maniobras</a:t>
            </a:r>
            <a:r>
              <a:rPr lang="es-CL" sz="1500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5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peligrosas:</a:t>
            </a:r>
          </a:p>
          <a:p>
            <a:pPr marL="9525"/>
            <a:endParaRPr lang="es-CL"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Son maniobras</a:t>
            </a:r>
            <a:r>
              <a:rPr sz="1500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peligrosas: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grúa horquilla sin autorización para</a:t>
            </a:r>
            <a:r>
              <a:rPr sz="1500"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ello.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Sobrecargar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aumentar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contrapeso de una</a:t>
            </a:r>
            <a:r>
              <a:rPr sz="1500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Levantar cargas con una sola</a:t>
            </a:r>
            <a:r>
              <a:rPr sz="1500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grúa horquilla cuando nos han retirado la </a:t>
            </a:r>
            <a:r>
              <a:rPr sz="1500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autorización</a:t>
            </a:r>
            <a:r>
              <a:rPr sz="1500" spc="13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CL"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conducirla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Empujar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grúa horquilla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otro</a:t>
            </a:r>
            <a:r>
              <a:rPr sz="1500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vehículo.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dos grúas para mover una</a:t>
            </a:r>
            <a:r>
              <a:rPr sz="1500"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Permitir que una </a:t>
            </a: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pase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se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detenga bajo las</a:t>
            </a:r>
            <a:r>
              <a:rPr sz="1500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 juegos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competiciones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grúas</a:t>
            </a:r>
            <a:r>
              <a:rPr sz="1500" spc="7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828835-FD5B-40B4-4386-10DB4C163F02}"/>
              </a:ext>
            </a:extLst>
          </p:cNvPr>
          <p:cNvSpPr txBox="1"/>
          <p:nvPr/>
        </p:nvSpPr>
        <p:spPr>
          <a:xfrm>
            <a:off x="-1268144" y="2206971"/>
            <a:ext cx="8496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6925">
              <a:spcBef>
                <a:spcPts val="75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5.-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Maniobras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Hábitos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211" y="2008681"/>
            <a:ext cx="4968365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Hábitos</a:t>
            </a:r>
            <a:r>
              <a:rPr sz="1800" b="1" spc="-38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peligrosos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88" y="2367326"/>
            <a:ext cx="8064752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giros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reducir la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velocidad.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Frenar bruscamente.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Bajar las rampas de frente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cargada.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hacer sonar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bocina en las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esquinas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lugares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sin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visibilidad.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Subir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carga mientras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transportando.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Bajarse de la grúa sin parar el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Trepar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las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estanterías.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señalizar la grúa cuando se encuentra temporalmente fuera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9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uso.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bloquear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cuando se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estaciona.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con los guantes, manos o calzado sucios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3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productos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resbaladizos.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Circular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horquilla junto a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marcha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como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utilizar el cinturón de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1576" y="5294168"/>
            <a:ext cx="1485537" cy="89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754" y="2610613"/>
            <a:ext cx="8144651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cualquier</a:t>
            </a:r>
            <a:r>
              <a:rPr lang="es-CL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accidente</a:t>
            </a: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"/>
                <a:cs typeface="Arial"/>
              </a:rPr>
              <a:t>Reaccione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siempre de forma rápida pero </a:t>
            </a: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CL" b="1"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calma.</a:t>
            </a:r>
          </a:p>
          <a:p>
            <a:pPr marL="9525">
              <a:spcBef>
                <a:spcPts val="4"/>
              </a:spcBef>
            </a:pPr>
            <a:endParaRPr lang="es-CL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b="1" spc="-4" dirty="0" err="1">
                <a:solidFill>
                  <a:srgbClr val="002060"/>
                </a:solidFill>
                <a:latin typeface="Arial"/>
                <a:cs typeface="Arial"/>
              </a:rPr>
              <a:t>Heridas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138589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Evitar tocar la herida; No usar pomadas; Lavar con agua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jabón; </a:t>
            </a:r>
            <a:r>
              <a:rPr spc="-34" dirty="0">
                <a:solidFill>
                  <a:srgbClr val="002060"/>
                </a:solidFill>
                <a:latin typeface="Arial"/>
                <a:cs typeface="Arial"/>
              </a:rPr>
              <a:t>Tapar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con una  gasa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estéril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138589">
              <a:buChar char="•"/>
              <a:tabLst>
                <a:tab pos="116681" algn="l"/>
              </a:tabLst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/>
            <a:r>
              <a:rPr b="1" spc="-4" dirty="0" err="1">
                <a:solidFill>
                  <a:srgbClr val="002060"/>
                </a:solidFill>
                <a:latin typeface="Arial"/>
                <a:cs typeface="Arial"/>
              </a:rPr>
              <a:t>Electrocuciones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Apartar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víctima de la corriente eléctrica, utilizando elementos no</a:t>
            </a:r>
            <a:r>
              <a:rPr spc="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conductores.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Trasladar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un centro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médico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4168" y="5272607"/>
            <a:ext cx="1913138" cy="109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483488-8F88-C39B-370F-C908E4AE3EE5}"/>
              </a:ext>
            </a:extLst>
          </p:cNvPr>
          <p:cNvSpPr txBox="1"/>
          <p:nvPr/>
        </p:nvSpPr>
        <p:spPr>
          <a:xfrm>
            <a:off x="2259061" y="1978552"/>
            <a:ext cx="6385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</a:rPr>
              <a:t>COMO ACTUAR EN CASO DE ACCIDENTE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31F02F-EAC6-19EB-85CC-485A23AE1EA9}"/>
              </a:ext>
            </a:extLst>
          </p:cNvPr>
          <p:cNvSpPr txBox="1"/>
          <p:nvPr/>
        </p:nvSpPr>
        <p:spPr>
          <a:xfrm>
            <a:off x="711045" y="2048856"/>
            <a:ext cx="77219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Quemaduras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ácido sulfúrico: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91440" algn="just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usar pomadas; Lavar con abundante agua jabonosa o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bicarbonatada la  zona; Quitar ropa, anillos,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etc.,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manchados de ácidos; Cubrir con una gasa estéril; 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Trasladar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un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centro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médico.</a:t>
            </a:r>
          </a:p>
          <a:p>
            <a:pPr marL="9525" marR="91440" algn="just">
              <a:buChar char="•"/>
              <a:tabLst>
                <a:tab pos="116681" algn="l"/>
              </a:tabLst>
            </a:pP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Hemorragias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Comprimir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gasas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paños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limpios 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lugar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sangra.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17684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continúa sangrando,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añadir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gasa encima de la anterior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hacer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compresión.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Apretar con los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dedos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encima de la arteria</a:t>
            </a:r>
            <a:r>
              <a:rPr lang="es-CL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sangrante.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Trasladar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centro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médico.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93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386" y="2049841"/>
            <a:ext cx="7643227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6">
              <a:tabLst>
                <a:tab pos="106680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caso de vuelco lateral:</a:t>
            </a: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intentar nunca saltar (la máquina le aplastará).</a:t>
            </a: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Agarrarse al pórtico por la parte que va a quedar en la parte superior.</a:t>
            </a: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Presionar con las piernas el cuerpo contra el</a:t>
            </a:r>
            <a:r>
              <a:rPr lang="es-CL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asiento.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Apoyar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firmemente los pies contra el</a:t>
            </a:r>
            <a:r>
              <a:rPr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Inclinarse hacia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delante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sentido contrario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donde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ocurrirá el</a:t>
            </a:r>
            <a:r>
              <a:rPr spc="8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vuelco.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6218" y="4360742"/>
            <a:ext cx="2664043" cy="150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7567D3EC-AF46-2758-7D06-6683E7DD8F11}"/>
              </a:ext>
            </a:extLst>
          </p:cNvPr>
          <p:cNvSpPr txBox="1"/>
          <p:nvPr/>
        </p:nvSpPr>
        <p:spPr>
          <a:xfrm>
            <a:off x="661685" y="2099470"/>
            <a:ext cx="7145912" cy="16844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caso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vuelco</a:t>
            </a:r>
            <a:r>
              <a:rPr b="1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frontal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</a:p>
          <a:p>
            <a:pPr marL="95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saltar nunca de la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Sujetarse firmemente al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volante.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Presionar el cuerpo contra el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asiento.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Apoyar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bien los pies contra el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7E462B5-3848-C939-1F83-B5B7F483A85B}"/>
              </a:ext>
            </a:extLst>
          </p:cNvPr>
          <p:cNvSpPr/>
          <p:nvPr/>
        </p:nvSpPr>
        <p:spPr>
          <a:xfrm>
            <a:off x="3188425" y="4490509"/>
            <a:ext cx="2664179" cy="1497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1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623" y="2677794"/>
            <a:ext cx="7535606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3810" indent="-214313" algn="just">
              <a:buFont typeface="Wingdings" panose="05000000000000000000" pitchFamily="2" charset="2"/>
              <a:buChar char="ü"/>
              <a:tabLst>
                <a:tab pos="82248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Usar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adecuadamente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máquinas, aparatos, herramientas, sustancias  peligrosas, equipos de transporte </a:t>
            </a:r>
            <a:r>
              <a:rPr spc="-6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general, cualesquiera otros medios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 que desarrolle su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actividad.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4763" indent="-214313" algn="just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82724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mantener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correctamente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medios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equipos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protección  facilitados por el empresario, solicitando su reposición en caso de</a:t>
            </a:r>
            <a:r>
              <a:rPr spc="10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deterioro.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5239" indent="-214313" algn="just">
              <a:buFont typeface="Wingdings" panose="05000000000000000000" pitchFamily="2" charset="2"/>
              <a:buChar char="ü"/>
              <a:tabLst>
                <a:tab pos="896779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poner fuera de funcionamiento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correctamente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 dispositivos de seguridad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existentes.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3810" indent="-214313" algn="just">
              <a:buFont typeface="Wingdings" panose="05000000000000000000" pitchFamily="2" charset="2"/>
              <a:buChar char="ü"/>
              <a:tabLst>
                <a:tab pos="869633" algn="l"/>
              </a:tabLst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Informar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inmediato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 superior jerárquico directo acerca 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cualquier situación que, a su juicio, entrañe un riesgo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 y 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salud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trabajadores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D6B44B-181C-4629-AFDA-113F06BC6636}"/>
              </a:ext>
            </a:extLst>
          </p:cNvPr>
          <p:cNvSpPr txBox="1"/>
          <p:nvPr/>
        </p:nvSpPr>
        <p:spPr>
          <a:xfrm>
            <a:off x="747262" y="2192164"/>
            <a:ext cx="80698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</a:rPr>
              <a:t>Obligaciones de los trabajadores en prevención de riesgos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6D3062-DF4D-4753-2EAA-99997D6C8A00}"/>
              </a:ext>
            </a:extLst>
          </p:cNvPr>
          <p:cNvSpPr txBox="1"/>
          <p:nvPr/>
        </p:nvSpPr>
        <p:spPr>
          <a:xfrm>
            <a:off x="387288" y="2080952"/>
            <a:ext cx="83694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Funcionamiento en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vacío: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buen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estado de los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ausencia de aceite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bajo el</a:t>
            </a:r>
            <a:r>
              <a:rPr lang="es-CL"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funcionamiento suave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acelerador.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eficacia del freno de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buen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estado de las cadenas de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sujeción.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aceite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 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aceite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movimiento suave del volante, comprobando la</a:t>
            </a:r>
            <a:r>
              <a:rPr lang="es-CL"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holgura.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desgaste de las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ruedas.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integridad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simetría de las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respecto al</a:t>
            </a:r>
            <a:r>
              <a:rPr lang="es-CL" spc="6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estado del tablero porta-horquillas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 elementos mecánicos del</a:t>
            </a:r>
            <a:r>
              <a:rPr lang="es-CL"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mástil.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43339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funcionamiento suave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movimiento constante de cada circuito hidráulico  (hasta su máxima extensión en ambos sentidos)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</a:t>
            </a:r>
            <a:r>
              <a:rPr lang="es-CL" spc="10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mecánicos.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funcionamiento de 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luz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intermitente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sirena de marcha</a:t>
            </a:r>
            <a:r>
              <a:rPr lang="es-CL" spc="6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correcto funcionamiento del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pulsador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hombre muerto,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</a:t>
            </a:r>
            <a:r>
              <a:rPr lang="es-CL" spc="12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lleva.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bocina.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60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727581-3251-932A-C725-9801310FBA7C}"/>
              </a:ext>
            </a:extLst>
          </p:cNvPr>
          <p:cNvSpPr txBox="1"/>
          <p:nvPr/>
        </p:nvSpPr>
        <p:spPr>
          <a:xfrm>
            <a:off x="890818" y="2263696"/>
            <a:ext cx="73623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3810" indent="-214313" algn="just">
              <a:buFont typeface="Wingdings" panose="05000000000000000000" pitchFamily="2" charset="2"/>
              <a:buChar char="ü"/>
              <a:tabLst>
                <a:tab pos="872966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Cooperar con el empresario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éste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pueda garantizar unas  condiciones de trabajo que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seguras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no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entrañen riesgos para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salud de los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trabajadores.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3810" indent="-214313" algn="just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862489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incumplimiento de las obligaciones en materia de prevención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refieren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apartados anteriores tendrá la consideración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incumplimiento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laboral.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52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724" y="1965748"/>
            <a:ext cx="6900755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476" algn="ctr">
              <a:spcBef>
                <a:spcPts val="75"/>
              </a:spcBef>
            </a:pP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CUADRO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SEÑALES MÁS UTILIZADAS  EN MANIOBRAS CON GRÚA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</a:t>
            </a:r>
            <a:r>
              <a:rPr lang="es-CL" sz="2100"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 </a:t>
            </a: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MONTACARGAS</a:t>
            </a:r>
            <a:endParaRPr lang="es-CL" sz="21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5974" y="3077420"/>
            <a:ext cx="4520672" cy="2278867"/>
            <a:chOff x="611123" y="1772411"/>
            <a:chExt cx="6027563" cy="3038489"/>
          </a:xfrm>
        </p:grpSpPr>
        <p:sp>
          <p:nvSpPr>
            <p:cNvPr id="4" name="object 4"/>
            <p:cNvSpPr/>
            <p:nvPr/>
          </p:nvSpPr>
          <p:spPr>
            <a:xfrm>
              <a:off x="611123" y="1772411"/>
              <a:ext cx="3360153" cy="14160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rgbClr val="00206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742134" y="3394858"/>
              <a:ext cx="3896552" cy="1416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rgbClr val="002060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4143509" y="5508415"/>
            <a:ext cx="2922414" cy="1062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230" y="1946346"/>
            <a:ext cx="4388372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287179" marR="3810" indent="-278130">
              <a:spcBef>
                <a:spcPts val="75"/>
              </a:spcBef>
            </a:pPr>
            <a:r>
              <a:rPr sz="1800" spc="-8" dirty="0">
                <a:solidFill>
                  <a:srgbClr val="002060"/>
                </a:solidFill>
                <a:latin typeface="Arial Nova" panose="020B0504020202020204" pitchFamily="34" charset="0"/>
              </a:rPr>
              <a:t>SEÑALES </a:t>
            </a:r>
            <a:r>
              <a:rPr sz="1800" spc="-34" dirty="0">
                <a:solidFill>
                  <a:srgbClr val="002060"/>
                </a:solidFill>
                <a:latin typeface="Arial Nova" panose="020B0504020202020204" pitchFamily="34" charset="0"/>
              </a:rPr>
              <a:t>PARA </a:t>
            </a:r>
            <a:r>
              <a:rPr sz="1800" dirty="0">
                <a:solidFill>
                  <a:srgbClr val="002060"/>
                </a:solidFill>
                <a:latin typeface="Arial Nova" panose="020B0504020202020204" pitchFamily="34" charset="0"/>
              </a:rPr>
              <a:t>EL  </a:t>
            </a:r>
            <a:r>
              <a:rPr sz="1800" spc="-8" dirty="0">
                <a:solidFill>
                  <a:srgbClr val="002060"/>
                </a:solidFill>
                <a:latin typeface="Arial Nova" panose="020B0504020202020204" pitchFamily="34" charset="0"/>
              </a:rPr>
              <a:t>OPERADOR</a:t>
            </a:r>
          </a:p>
        </p:txBody>
      </p:sp>
      <p:sp>
        <p:nvSpPr>
          <p:cNvPr id="3" name="object 3"/>
          <p:cNvSpPr/>
          <p:nvPr/>
        </p:nvSpPr>
        <p:spPr>
          <a:xfrm>
            <a:off x="1667046" y="2557336"/>
            <a:ext cx="1863929" cy="165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4491" y="4437422"/>
            <a:ext cx="1896564" cy="169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3525" y="2557336"/>
            <a:ext cx="1863090" cy="1653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5071" y="4437422"/>
            <a:ext cx="1920239" cy="1696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0970" y="3013346"/>
            <a:ext cx="3976298" cy="994173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EVALUACIÓN FINAL</a:t>
            </a:r>
          </a:p>
          <a:p>
            <a:r>
              <a:rPr lang="es-MX" dirty="0">
                <a:solidFill>
                  <a:srgbClr val="002060"/>
                </a:solidFill>
              </a:rPr>
              <a:t>Duración 60 minutos</a:t>
            </a:r>
          </a:p>
          <a:p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7" name="Imagen 6" descr="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F2360ECE-B78E-A68F-DF3E-332FFB27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854" y="2773182"/>
            <a:ext cx="2217004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3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F2C4-DDD5-0BB9-F04C-97918B25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7" y="2754853"/>
            <a:ext cx="6249326" cy="1141509"/>
          </a:xfrm>
        </p:spPr>
        <p:txBody>
          <a:bodyPr>
            <a:normAutofit fontScale="90000"/>
          </a:bodyPr>
          <a:lstStyle/>
          <a:p>
            <a:br>
              <a:rPr lang="es-C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42243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312" y="2174180"/>
            <a:ext cx="5238051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L"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Anomalías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más</a:t>
            </a:r>
            <a:r>
              <a:rPr lang="es-CL" sz="1800" b="1" spc="23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frecuentes: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091" y="2709789"/>
            <a:ext cx="8205777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6204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Goteos o fugas de aceite, combustible u otros fluidos.</a:t>
            </a: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Deterioro del aislamiento eléctrico de las mangueras.</a:t>
            </a: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Alteración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de las terminales de las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Pérdida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aire en ruedas con neumáticos</a:t>
            </a:r>
            <a:r>
              <a:rPr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hinchables.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Desgaste de las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ruedas.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Deformación de las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Alteración de la simetría de las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respecto al</a:t>
            </a:r>
            <a:r>
              <a:rPr spc="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Deterioro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físico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tablero porta-horquillas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 elementos mecánicos del</a:t>
            </a:r>
            <a:r>
              <a:rPr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mástil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máquina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presenta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alguna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anomalía: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indent="-214313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852011" indent="-214313">
              <a:buFont typeface="Wingdings" panose="05000000000000000000" pitchFamily="2" charset="2"/>
              <a:buChar char="ü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Repararla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autorizado para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ello;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no, comunicarlo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persona  responsable.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2496" y="2317489"/>
            <a:ext cx="2376297" cy="172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345" y="2041889"/>
            <a:ext cx="8139408" cy="36106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32398" indent="685800" algn="ctr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Revisiones periódicas de mantenimiento.</a:t>
            </a:r>
          </a:p>
          <a:p>
            <a:pPr marL="9525" marR="132398" indent="685800"/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132398" indent="685800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¿Por qué se realizan?</a:t>
            </a:r>
          </a:p>
          <a:p>
            <a:pPr marL="9525" marR="132398" indent="685800"/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132398" indent="685800"/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hay elementos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anomalías de los mismos que necesitan una  inspección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detallada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minuciosa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alguien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unos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conocimientos  especiales.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¿Quién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b="1" spc="-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?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especializadas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personas formadas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autorizadas para ello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 Los trabajos efectuados deberán anotarse en la ficha de mantenimiento  de la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máquina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C33310-2029-54B2-1E09-9388DA63FD7C}"/>
              </a:ext>
            </a:extLst>
          </p:cNvPr>
          <p:cNvSpPr txBox="1"/>
          <p:nvPr/>
        </p:nvSpPr>
        <p:spPr>
          <a:xfrm>
            <a:off x="656032" y="2230497"/>
            <a:ext cx="73024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4"/>
              </a:spcBef>
            </a:pP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¿Cuándo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realizan?</a:t>
            </a:r>
          </a:p>
          <a:p>
            <a:pPr marL="9525">
              <a:spcBef>
                <a:spcPts val="4"/>
              </a:spcBef>
            </a:pP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realizan cuando indica el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exigente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 siguientes</a:t>
            </a:r>
            <a:r>
              <a:rPr lang="es-CL" spc="8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criterios: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 por el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fabricante.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 por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experiencia acumulada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la propia</a:t>
            </a:r>
            <a:r>
              <a:rPr lang="es-CL"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figure en las normas internas de la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9242CAF-4A06-BB2F-1FAA-CAA00FE6CD25}"/>
              </a:ext>
            </a:extLst>
          </p:cNvPr>
          <p:cNvSpPr/>
          <p:nvPr/>
        </p:nvSpPr>
        <p:spPr>
          <a:xfrm>
            <a:off x="3202860" y="4612127"/>
            <a:ext cx="2062304" cy="1406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31" y="1943824"/>
            <a:ext cx="5027132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¿Qué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elementos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se</a:t>
            </a:r>
            <a:r>
              <a:rPr sz="1800" b="1" spc="-34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revisan?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282" y="2448283"/>
            <a:ext cx="8131334" cy="19614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5325">
              <a:spcBef>
                <a:spcPts val="75"/>
              </a:spcBef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las revisiones periódicas de mantenimiento, se revisan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spc="10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siguientes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6953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los manuales de mantenimiento de las grúas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recogidos en las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normas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internas de la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que la práctica nos dice que son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siempre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deben</a:t>
            </a:r>
            <a:r>
              <a:rPr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pórtico 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8000" y="4707701"/>
            <a:ext cx="2643349" cy="136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BC40518-BE93-BA34-0623-ACD8A0B950C6}"/>
              </a:ext>
            </a:extLst>
          </p:cNvPr>
          <p:cNvSpPr txBox="1"/>
          <p:nvPr/>
        </p:nvSpPr>
        <p:spPr>
          <a:xfrm>
            <a:off x="847619" y="2087656"/>
            <a:ext cx="7279079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mantenimiento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pórtico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tiene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puntos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óxido.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mantiene fuertemente amarrado al chasis de la</a:t>
            </a:r>
            <a:r>
              <a:rPr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máquina.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soldaduras no tienen fisuras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roturas.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deformaciones presentes no afectan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su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resistencia.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mantiene la visión para la recogida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depósito de cargas en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altura.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06CC2E2-CA5C-3B67-C56A-348797EEDED2}"/>
              </a:ext>
            </a:extLst>
          </p:cNvPr>
          <p:cNvSpPr/>
          <p:nvPr/>
        </p:nvSpPr>
        <p:spPr>
          <a:xfrm>
            <a:off x="3421628" y="4484025"/>
            <a:ext cx="2554453" cy="134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2977</Words>
  <Application>Microsoft Office PowerPoint</Application>
  <PresentationFormat>Presentación en pantalla (4:3)</PresentationFormat>
  <Paragraphs>378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Aptos</vt:lpstr>
      <vt:lpstr>Arial</vt:lpstr>
      <vt:lpstr>Arial Nova</vt:lpstr>
      <vt:lpstr>Calibri</vt:lpstr>
      <vt:lpstr>Wingdings</vt:lpstr>
      <vt:lpstr>Office Theme</vt:lpstr>
      <vt:lpstr>EL MANTENIMIENTO</vt:lpstr>
      <vt:lpstr>Presentación de PowerPoint</vt:lpstr>
      <vt:lpstr>DEL EQUIPO</vt:lpstr>
      <vt:lpstr>Presentación de PowerPoint</vt:lpstr>
      <vt:lpstr>Anomalías más frecuentes:</vt:lpstr>
      <vt:lpstr>Presentación de PowerPoint</vt:lpstr>
      <vt:lpstr>Presentación de PowerPoint</vt:lpstr>
      <vt:lpstr>¿Qué elementos se revisan?</vt:lpstr>
      <vt:lpstr>Presentación de PowerPoint</vt:lpstr>
      <vt:lpstr>Presentación de PowerPoint</vt:lpstr>
      <vt:lpstr>2.-Vuelco frontal de la grúa horquilla.</vt:lpstr>
      <vt:lpstr>3.-Lesiones por caída de la carga.  Riesgos:</vt:lpstr>
      <vt:lpstr>Presentación de PowerPoint</vt:lpstr>
      <vt:lpstr>Medidas Preventivas.</vt:lpstr>
      <vt:lpstr>Presentación de PowerPoint</vt:lpstr>
      <vt:lpstr>Presentación de PowerPoint</vt:lpstr>
      <vt:lpstr>Presentación de PowerPoint</vt:lpstr>
      <vt:lpstr>Medidas Preventivas</vt:lpstr>
      <vt:lpstr>Presentación de PowerPoint</vt:lpstr>
      <vt:lpstr>Medidas Preventivas</vt:lpstr>
      <vt:lpstr>Presentación de PowerPoint</vt:lpstr>
      <vt:lpstr>Presentación de PowerPoint</vt:lpstr>
      <vt:lpstr>Medidas Preventivas</vt:lpstr>
      <vt:lpstr>Presentación de PowerPoint</vt:lpstr>
      <vt:lpstr>4. Riesgos de la Carga de Combustible</vt:lpstr>
      <vt:lpstr>Presentación de PowerPoint</vt:lpstr>
      <vt:lpstr>Revisión Final.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Hábitos peligrosos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SEÑALES PARA EL  OPERADOR</vt:lpstr>
      <vt:lpstr>Presentación de PowerPoint</vt:lpstr>
      <vt:lpstr> ¡GRACIAS POR SU ATENCIÓN!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Cerfom Calama</cp:lastModifiedBy>
  <cp:revision>15</cp:revision>
  <dcterms:created xsi:type="dcterms:W3CDTF">2013-01-27T09:14:16Z</dcterms:created>
  <dcterms:modified xsi:type="dcterms:W3CDTF">2025-04-14T14:28:26Z</dcterms:modified>
  <cp:category/>
</cp:coreProperties>
</file>