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295" r:id="rId2"/>
    <p:sldId id="350" r:id="rId3"/>
    <p:sldId id="296" r:id="rId4"/>
    <p:sldId id="351" r:id="rId5"/>
    <p:sldId id="297" r:id="rId6"/>
    <p:sldId id="298" r:id="rId7"/>
    <p:sldId id="352" r:id="rId8"/>
    <p:sldId id="299" r:id="rId9"/>
    <p:sldId id="353" r:id="rId10"/>
    <p:sldId id="300" r:id="rId11"/>
    <p:sldId id="301" r:id="rId12"/>
    <p:sldId id="302" r:id="rId13"/>
    <p:sldId id="354" r:id="rId14"/>
    <p:sldId id="303" r:id="rId15"/>
    <p:sldId id="355" r:id="rId16"/>
    <p:sldId id="304" r:id="rId17"/>
    <p:sldId id="356" r:id="rId18"/>
    <p:sldId id="305" r:id="rId19"/>
    <p:sldId id="357" r:id="rId20"/>
    <p:sldId id="306" r:id="rId21"/>
    <p:sldId id="358" r:id="rId22"/>
    <p:sldId id="307" r:id="rId23"/>
    <p:sldId id="308" r:id="rId24"/>
    <p:sldId id="365" r:id="rId25"/>
    <p:sldId id="309" r:id="rId26"/>
    <p:sldId id="359" r:id="rId27"/>
    <p:sldId id="310" r:id="rId28"/>
    <p:sldId id="360" r:id="rId29"/>
    <p:sldId id="311" r:id="rId30"/>
    <p:sldId id="312" r:id="rId31"/>
    <p:sldId id="361" r:id="rId32"/>
    <p:sldId id="313" r:id="rId33"/>
    <p:sldId id="314" r:id="rId34"/>
    <p:sldId id="315" r:id="rId35"/>
    <p:sldId id="316" r:id="rId36"/>
    <p:sldId id="362" r:id="rId37"/>
    <p:sldId id="317" r:id="rId38"/>
    <p:sldId id="363" r:id="rId39"/>
    <p:sldId id="318" r:id="rId40"/>
    <p:sldId id="364" r:id="rId41"/>
    <p:sldId id="319" r:id="rId42"/>
    <p:sldId id="320" r:id="rId43"/>
    <p:sldId id="325" r:id="rId44"/>
    <p:sldId id="326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ódulo V: Mantenimiento y detección de fallas" id="{50EAC01E-9AD7-4C27-9D02-0A294401621E}">
          <p14:sldIdLst>
            <p14:sldId id="295"/>
            <p14:sldId id="350"/>
            <p14:sldId id="296"/>
            <p14:sldId id="351"/>
            <p14:sldId id="297"/>
            <p14:sldId id="298"/>
            <p14:sldId id="352"/>
            <p14:sldId id="299"/>
            <p14:sldId id="353"/>
            <p14:sldId id="300"/>
            <p14:sldId id="301"/>
            <p14:sldId id="302"/>
            <p14:sldId id="354"/>
            <p14:sldId id="303"/>
            <p14:sldId id="355"/>
            <p14:sldId id="304"/>
            <p14:sldId id="356"/>
            <p14:sldId id="305"/>
            <p14:sldId id="357"/>
            <p14:sldId id="306"/>
            <p14:sldId id="358"/>
            <p14:sldId id="307"/>
            <p14:sldId id="308"/>
            <p14:sldId id="365"/>
            <p14:sldId id="309"/>
            <p14:sldId id="359"/>
            <p14:sldId id="310"/>
            <p14:sldId id="360"/>
            <p14:sldId id="311"/>
            <p14:sldId id="312"/>
            <p14:sldId id="361"/>
            <p14:sldId id="313"/>
            <p14:sldId id="314"/>
            <p14:sldId id="315"/>
            <p14:sldId id="316"/>
            <p14:sldId id="362"/>
            <p14:sldId id="317"/>
            <p14:sldId id="363"/>
            <p14:sldId id="318"/>
            <p14:sldId id="364"/>
            <p14:sldId id="319"/>
            <p14:sldId id="320"/>
            <p14:sldId id="325"/>
            <p14:sldId id="3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B0C3E-37EB-486C-B7BC-75BCB6344EAE}" type="datetimeFigureOut">
              <a:rPr lang="es-CL" smtClean="0"/>
              <a:t>14-04-2025</a:t>
            </a:fld>
            <a:endParaRPr lang="es-CL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F3EAC-B28E-40C5-B6A6-CA88BD8E010A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48078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F3EAC-B28E-40C5-B6A6-CA88BD8E010A}" type="slidenum">
              <a:rPr lang="es-CL" smtClean="0"/>
              <a:t>19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37985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18711"/>
            <a:ext cx="91440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CL" noProof="0" dirty="0" err="1"/>
              <a:t>Click</a:t>
            </a:r>
            <a:r>
              <a:rPr lang="es-CL" noProof="0" dirty="0"/>
              <a:t> </a:t>
            </a:r>
            <a:r>
              <a:rPr lang="es-CL" noProof="0" dirty="0" err="1"/>
              <a:t>to</a:t>
            </a:r>
            <a:r>
              <a:rPr lang="es-CL" noProof="0" dirty="0"/>
              <a:t> </a:t>
            </a:r>
            <a:r>
              <a:rPr lang="es-CL" noProof="0" dirty="0" err="1"/>
              <a:t>edit</a:t>
            </a:r>
            <a:r>
              <a:rPr lang="es-CL" noProof="0" dirty="0"/>
              <a:t> Master </a:t>
            </a:r>
            <a:r>
              <a:rPr lang="es-CL" noProof="0" dirty="0" err="1"/>
              <a:t>title</a:t>
            </a:r>
            <a:r>
              <a:rPr lang="es-CL" noProof="0" dirty="0"/>
              <a:t> </a:t>
            </a:r>
            <a:r>
              <a:rPr lang="es-CL" noProof="0" dirty="0" err="1"/>
              <a:t>style</a:t>
            </a:r>
            <a:endParaRPr lang="es-CL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3429000"/>
            <a:ext cx="8229600" cy="2697163"/>
          </a:xfrm>
        </p:spPr>
        <p:txBody>
          <a:bodyPr/>
          <a:lstStyle>
            <a:lvl1pPr algn="just">
              <a:defRPr>
                <a:solidFill>
                  <a:schemeClr val="tx2"/>
                </a:solidFill>
              </a:defRPr>
            </a:lvl1pPr>
            <a:lvl2pPr algn="just">
              <a:defRPr>
                <a:solidFill>
                  <a:schemeClr val="tx2"/>
                </a:solidFill>
              </a:defRPr>
            </a:lvl2pPr>
            <a:lvl3pPr algn="just">
              <a:defRPr>
                <a:solidFill>
                  <a:schemeClr val="tx2"/>
                </a:solidFill>
              </a:defRPr>
            </a:lvl3pPr>
            <a:lvl4pPr algn="just">
              <a:defRPr>
                <a:solidFill>
                  <a:schemeClr val="tx2"/>
                </a:solidFill>
              </a:defRPr>
            </a:lvl4pPr>
            <a:lvl5pPr algn="just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CL" noProof="0" dirty="0" err="1"/>
              <a:t>Click</a:t>
            </a:r>
            <a:r>
              <a:rPr lang="es-CL" noProof="0" dirty="0"/>
              <a:t> </a:t>
            </a:r>
            <a:r>
              <a:rPr lang="es-CL" noProof="0" dirty="0" err="1"/>
              <a:t>to</a:t>
            </a:r>
            <a:r>
              <a:rPr lang="es-CL" noProof="0" dirty="0"/>
              <a:t> </a:t>
            </a:r>
            <a:r>
              <a:rPr lang="es-CL" noProof="0" dirty="0" err="1"/>
              <a:t>edit</a:t>
            </a:r>
            <a:r>
              <a:rPr lang="es-CL" noProof="0" dirty="0"/>
              <a:t> Master </a:t>
            </a:r>
            <a:r>
              <a:rPr lang="es-CL" noProof="0" dirty="0" err="1"/>
              <a:t>text</a:t>
            </a:r>
            <a:r>
              <a:rPr lang="es-CL" noProof="0" dirty="0"/>
              <a:t> </a:t>
            </a:r>
            <a:r>
              <a:rPr lang="es-CL" noProof="0" dirty="0" err="1"/>
              <a:t>styles</a:t>
            </a:r>
            <a:endParaRPr lang="es-CL" noProof="0" dirty="0"/>
          </a:p>
          <a:p>
            <a:pPr lvl="1"/>
            <a:r>
              <a:rPr lang="es-CL" noProof="0" dirty="0" err="1"/>
              <a:t>Second</a:t>
            </a:r>
            <a:r>
              <a:rPr lang="es-CL" noProof="0" dirty="0"/>
              <a:t> </a:t>
            </a:r>
            <a:r>
              <a:rPr lang="es-CL" noProof="0" dirty="0" err="1"/>
              <a:t>level</a:t>
            </a:r>
            <a:endParaRPr lang="es-CL" noProof="0" dirty="0"/>
          </a:p>
          <a:p>
            <a:pPr lvl="2"/>
            <a:r>
              <a:rPr lang="es-CL" noProof="0" dirty="0" err="1"/>
              <a:t>Third</a:t>
            </a:r>
            <a:r>
              <a:rPr lang="es-CL" noProof="0" dirty="0"/>
              <a:t> </a:t>
            </a:r>
            <a:r>
              <a:rPr lang="es-CL" noProof="0" dirty="0" err="1"/>
              <a:t>level</a:t>
            </a:r>
            <a:endParaRPr lang="es-CL" noProof="0" dirty="0"/>
          </a:p>
          <a:p>
            <a:pPr lvl="3"/>
            <a:r>
              <a:rPr lang="es-CL" noProof="0" dirty="0" err="1"/>
              <a:t>Fourth</a:t>
            </a:r>
            <a:r>
              <a:rPr lang="es-CL" noProof="0" dirty="0"/>
              <a:t> </a:t>
            </a:r>
            <a:r>
              <a:rPr lang="es-CL" noProof="0" dirty="0" err="1"/>
              <a:t>level</a:t>
            </a:r>
            <a:endParaRPr lang="es-CL" noProof="0" dirty="0"/>
          </a:p>
          <a:p>
            <a:pPr lvl="4"/>
            <a:r>
              <a:rPr lang="es-CL" noProof="0" dirty="0" err="1"/>
              <a:t>Fifth</a:t>
            </a:r>
            <a:r>
              <a:rPr lang="es-CL" noProof="0" dirty="0"/>
              <a:t> </a:t>
            </a:r>
            <a:r>
              <a:rPr lang="es-CL" noProof="0" dirty="0" err="1"/>
              <a:t>level</a:t>
            </a:r>
            <a:endParaRPr lang="es-CL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s-CL" noProof="0" smtClean="0"/>
              <a:t>14-04-2025</a:t>
            </a:fld>
            <a:endParaRPr lang="es-C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s-CL" noProof="0" smtClean="0"/>
              <a:t>‹Nº›</a:t>
            </a:fld>
            <a:endParaRPr lang="es-CL" noProof="0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CL" noProof="0"/>
              <a:t>Click</a:t>
            </a:r>
            <a:r>
              <a:rPr lang="es-CL" noProof="0" dirty="0"/>
              <a:t> </a:t>
            </a:r>
            <a:r>
              <a:rPr lang="es-CL" noProof="0" dirty="0" err="1"/>
              <a:t>to</a:t>
            </a:r>
            <a:r>
              <a:rPr lang="es-CL" noProof="0" dirty="0"/>
              <a:t> </a:t>
            </a:r>
            <a:r>
              <a:rPr lang="es-CL" noProof="0" dirty="0" err="1"/>
              <a:t>edit</a:t>
            </a:r>
            <a:r>
              <a:rPr lang="es-CL" noProof="0" dirty="0"/>
              <a:t> Master </a:t>
            </a:r>
            <a:r>
              <a:rPr lang="es-CL" noProof="0" dirty="0" err="1"/>
              <a:t>title</a:t>
            </a:r>
            <a:r>
              <a:rPr lang="es-CL" noProof="0" dirty="0"/>
              <a:t> </a:t>
            </a:r>
            <a:r>
              <a:rPr lang="es-CL" noProof="0" dirty="0" err="1"/>
              <a:t>style</a:t>
            </a:r>
            <a:endParaRPr lang="es-CL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CL" noProof="0"/>
              <a:t>Click</a:t>
            </a:r>
            <a:r>
              <a:rPr lang="es-CL" noProof="0" dirty="0"/>
              <a:t> </a:t>
            </a:r>
            <a:r>
              <a:rPr lang="es-CL" noProof="0" dirty="0" err="1"/>
              <a:t>to</a:t>
            </a:r>
            <a:r>
              <a:rPr lang="es-CL" noProof="0" dirty="0"/>
              <a:t> </a:t>
            </a:r>
            <a:r>
              <a:rPr lang="es-CL" noProof="0" dirty="0" err="1"/>
              <a:t>edit</a:t>
            </a:r>
            <a:r>
              <a:rPr lang="es-CL" noProof="0" dirty="0"/>
              <a:t> Master </a:t>
            </a:r>
            <a:r>
              <a:rPr lang="es-CL" noProof="0" dirty="0" err="1"/>
              <a:t>text</a:t>
            </a:r>
            <a:r>
              <a:rPr lang="es-CL" noProof="0" dirty="0"/>
              <a:t> </a:t>
            </a:r>
            <a:r>
              <a:rPr lang="es-CL" noProof="0" dirty="0" err="1"/>
              <a:t>styles</a:t>
            </a:r>
            <a:endParaRPr lang="es-CL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2000" r="-1000" b="7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sc-online.com/our-mission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5434" y="1982843"/>
            <a:ext cx="2850923" cy="332783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z="2100" b="1" dirty="0">
                <a:solidFill>
                  <a:srgbClr val="002060"/>
                </a:solidFill>
                <a:latin typeface="Arial Nova" panose="020B0504020202020204" pitchFamily="34" charset="0"/>
              </a:rPr>
              <a:t>EL</a:t>
            </a:r>
            <a:r>
              <a:rPr sz="2100" b="1" spc="-56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sz="2100" b="1" spc="-8" dirty="0" err="1">
                <a:solidFill>
                  <a:srgbClr val="002060"/>
                </a:solidFill>
                <a:latin typeface="Arial Nova" panose="020B0504020202020204" pitchFamily="34" charset="0"/>
              </a:rPr>
              <a:t>MANTENIMIENTO</a:t>
            </a:r>
            <a:endParaRPr sz="2100" b="1" spc="-8" dirty="0">
              <a:solidFill>
                <a:srgbClr val="002060"/>
              </a:solidFill>
              <a:latin typeface="Arial Nova" panose="020B05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4344" y="2576050"/>
            <a:ext cx="8124676" cy="222560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695325">
              <a:spcBef>
                <a:spcPts val="75"/>
              </a:spcBef>
            </a:pPr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 comprobación</a:t>
            </a:r>
            <a:r>
              <a:rPr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diaria.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/>
            <a:r>
              <a:rPr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¿Por qué una </a:t>
            </a:r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comprobación</a:t>
            </a:r>
            <a:r>
              <a:rPr b="1" spc="-26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diaria?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/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Porque para hacer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un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trabajo con </a:t>
            </a:r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calidad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 </a:t>
            </a:r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seguridad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 grúa horquilla</a:t>
            </a:r>
            <a:r>
              <a:rPr spc="12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debe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/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funcionar</a:t>
            </a:r>
            <a:r>
              <a:rPr spc="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correctamente.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>
              <a:spcBef>
                <a:spcPts val="23"/>
              </a:spcBef>
            </a:pP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>
              <a:spcBef>
                <a:spcPts val="4"/>
              </a:spcBef>
            </a:pPr>
            <a:r>
              <a:rPr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¿Quién </a:t>
            </a:r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</a:t>
            </a:r>
            <a:r>
              <a:rPr b="1" spc="-23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realiza?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 marR="3810"/>
            <a:r>
              <a:rPr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 conductor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es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responsable de comprobar todos los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días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 grúa horquilla,  tomando notas de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sus</a:t>
            </a:r>
            <a:r>
              <a:rPr spc="1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observaciones.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50681" y="4932145"/>
            <a:ext cx="1842504" cy="12170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7474" y="2318074"/>
            <a:ext cx="7652151" cy="355930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2942272" indent="685800" algn="r">
              <a:lnSpc>
                <a:spcPts val="3240"/>
              </a:lnSpc>
              <a:spcBef>
                <a:spcPts val="379"/>
              </a:spcBef>
            </a:pPr>
            <a:r>
              <a:rPr b="1"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Riesgos</a:t>
            </a:r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para </a:t>
            </a:r>
            <a:r>
              <a:rPr b="1"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</a:t>
            </a:r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conductor</a:t>
            </a:r>
            <a:endParaRPr lang="es-CL" b="1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 marR="2942272" indent="685800" algn="r">
              <a:lnSpc>
                <a:spcPts val="3240"/>
              </a:lnSpc>
              <a:spcBef>
                <a:spcPts val="379"/>
              </a:spcBef>
            </a:pPr>
            <a:r>
              <a:rPr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 </a:t>
            </a:r>
            <a:endParaRPr lang="es-CL" b="1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>
              <a:lnSpc>
                <a:spcPts val="1245"/>
              </a:lnSpc>
            </a:pPr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1.- Vuelco lateral de la grúa horquilla.</a:t>
            </a:r>
          </a:p>
          <a:p>
            <a:pPr marL="9525">
              <a:lnSpc>
                <a:spcPts val="1245"/>
              </a:lnSpc>
            </a:pPr>
            <a:endParaRPr lang="es-CL" b="1" spc="-4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>
              <a:lnSpc>
                <a:spcPts val="1245"/>
              </a:lnSpc>
            </a:pPr>
            <a:r>
              <a:rPr b="1"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Riesgos</a:t>
            </a:r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:</a:t>
            </a:r>
            <a:endParaRPr b="1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06204" indent="-97154">
              <a:buChar char="•"/>
              <a:tabLst>
                <a:tab pos="106680" algn="l"/>
              </a:tabLst>
            </a:pP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Al </a:t>
            </a:r>
            <a:r>
              <a:rPr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realizar</a:t>
            </a:r>
            <a:r>
              <a:rPr spc="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giros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06204" indent="-97154">
              <a:buChar char="•"/>
              <a:tabLst>
                <a:tab pos="106680" algn="l"/>
              </a:tabLst>
            </a:pP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causa de los</a:t>
            </a:r>
            <a:r>
              <a:rPr spc="-6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suelos.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Otros: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carga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descentrada,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rotura de la paleta, maniobras</a:t>
            </a:r>
            <a:r>
              <a:rPr spc="53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peligrosas.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>
              <a:spcBef>
                <a:spcPts val="23"/>
              </a:spcBef>
              <a:buFont typeface="Arial"/>
              <a:buChar char="•"/>
            </a:pPr>
            <a:endParaRPr b="1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>
              <a:spcBef>
                <a:spcPts val="4"/>
              </a:spcBef>
            </a:pPr>
            <a:r>
              <a:rPr b="1"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Medidas</a:t>
            </a:r>
            <a:r>
              <a:rPr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b="1"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Preventivas</a:t>
            </a:r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:</a:t>
            </a:r>
            <a:endParaRPr b="1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/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Evitar giros rápidos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</a:t>
            </a:r>
            <a:r>
              <a:rPr spc="19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cerrados.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 marR="3810">
              <a:buChar char="•"/>
              <a:tabLst>
                <a:tab pos="116681" algn="l"/>
                <a:tab pos="1865471" algn="l"/>
              </a:tabLst>
            </a:pP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En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suelos irregulares, reducir la velocidad, dividir la carga en lotes, sujetar el  volante con</a:t>
            </a:r>
            <a:r>
              <a:rPr spc="23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firmeza</a:t>
            </a:r>
            <a:r>
              <a:rPr spc="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	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extremar la</a:t>
            </a:r>
            <a:r>
              <a:rPr spc="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atención.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30877" y="2598252"/>
            <a:ext cx="1427741" cy="1109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srgbClr val="00206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C272C0F-F313-21DE-F094-CDD1CAADB26A}"/>
              </a:ext>
            </a:extLst>
          </p:cNvPr>
          <p:cNvSpPr txBox="1"/>
          <p:nvPr/>
        </p:nvSpPr>
        <p:spPr>
          <a:xfrm>
            <a:off x="2500628" y="1971825"/>
            <a:ext cx="4833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RIESGOS Y </a:t>
            </a:r>
            <a:r>
              <a:rPr lang="es-CL" b="1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MEDIDAS</a:t>
            </a:r>
            <a:r>
              <a:rPr lang="es-CL" b="1" spc="-4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b="1" spc="-1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PREVENTIVAS.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9713" y="2071514"/>
            <a:ext cx="6568796" cy="286617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b="1" spc="-8" dirty="0">
                <a:solidFill>
                  <a:srgbClr val="002060"/>
                </a:solidFill>
                <a:latin typeface="Arial Nova" panose="020B0504020202020204" pitchFamily="34" charset="0"/>
              </a:rPr>
              <a:t>2.-Vuelco </a:t>
            </a:r>
            <a:r>
              <a:rPr sz="1800" b="1" spc="-4" dirty="0">
                <a:solidFill>
                  <a:srgbClr val="002060"/>
                </a:solidFill>
                <a:latin typeface="Arial Nova" panose="020B0504020202020204" pitchFamily="34" charset="0"/>
              </a:rPr>
              <a:t>frontal </a:t>
            </a:r>
            <a:r>
              <a:rPr sz="1800" b="1" dirty="0">
                <a:solidFill>
                  <a:srgbClr val="002060"/>
                </a:solidFill>
                <a:latin typeface="Arial Nova" panose="020B0504020202020204" pitchFamily="34" charset="0"/>
              </a:rPr>
              <a:t>de la grúa</a:t>
            </a:r>
            <a:r>
              <a:rPr sz="1800" b="1" spc="-49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sz="1800" b="1" dirty="0">
                <a:solidFill>
                  <a:srgbClr val="002060"/>
                </a:solidFill>
                <a:latin typeface="Arial Nova" panose="020B0504020202020204" pitchFamily="34" charset="0"/>
              </a:rPr>
              <a:t>horquilla.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2685" y="2444645"/>
            <a:ext cx="8383363" cy="388760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896779" algn="just">
              <a:tabLst>
                <a:tab pos="106680" algn="l"/>
              </a:tabLst>
            </a:pPr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Riesgos: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 marR="896779" algn="just">
              <a:buFontTx/>
              <a:buChar char="•"/>
              <a:tabLst>
                <a:tab pos="106680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Por llevar la carga elevada, el mástil inclinado hacia delante o</a:t>
            </a:r>
            <a:r>
              <a:rPr lang="es-CL" spc="12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extendido.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 marR="896779" algn="just">
              <a:buChar char="•"/>
              <a:tabLst>
                <a:tab pos="106680" algn="l"/>
              </a:tabLst>
            </a:pP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Al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realizar maniobras bruscas (frenar de repente al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avanzar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acelerar  bruscamente circulando marcha</a:t>
            </a:r>
            <a:r>
              <a:rPr spc="26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atrás).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7158" indent="-108109" algn="just">
              <a:buChar char="•"/>
              <a:tabLst>
                <a:tab pos="117634" algn="l"/>
              </a:tabLst>
            </a:pP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Por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frenar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pisar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un suelo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que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no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sea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totalmente horizontal con sobrecarga de</a:t>
            </a:r>
            <a:r>
              <a:rPr spc="10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grúa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horquilla.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 algn="just">
              <a:buChar char="•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Por desprenderse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por romperse la rampa de carga de los</a:t>
            </a:r>
            <a:r>
              <a:rPr spc="3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camiones.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06204" indent="-97154" algn="just">
              <a:buChar char="•"/>
              <a:tabLst>
                <a:tab pos="106680" algn="l"/>
              </a:tabLst>
            </a:pP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causa de suelos desiguales, chocar contra un bordillo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caer en una</a:t>
            </a:r>
            <a:r>
              <a:rPr spc="-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zanja.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>
              <a:spcBef>
                <a:spcPts val="26"/>
              </a:spcBef>
              <a:buFont typeface="Arial"/>
              <a:buChar char="•"/>
            </a:pP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/>
            <a:r>
              <a:rPr b="1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Medidas</a:t>
            </a:r>
            <a:r>
              <a:rPr b="1" spc="-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b="1" spc="-8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Preventivas</a:t>
            </a:r>
            <a:r>
              <a:rPr lang="es-CL" b="1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: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 algn="just">
              <a:buChar char="•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Favorecer la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estabilidad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 la</a:t>
            </a:r>
            <a:r>
              <a:rPr spc="3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carga.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 algn="just">
              <a:buChar char="•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Evitar maniobras</a:t>
            </a:r>
            <a:r>
              <a:rPr spc="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bruscas.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 algn="just">
              <a:buChar char="•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No sobrecargar la grúa</a:t>
            </a:r>
            <a:r>
              <a:rPr spc="1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horquilla.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 algn="just">
              <a:buChar char="•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No circular por rampas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cuya pendiente exceda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 10</a:t>
            </a:r>
            <a:r>
              <a:rPr spc="86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%.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76908" y="4713432"/>
            <a:ext cx="1940503" cy="12247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4493" y="1866182"/>
            <a:ext cx="7342527" cy="840615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b="1" spc="-4" dirty="0">
                <a:solidFill>
                  <a:srgbClr val="002060"/>
                </a:solidFill>
                <a:latin typeface="Arial Nova" panose="020B0504020202020204" pitchFamily="34" charset="0"/>
              </a:rPr>
              <a:t>3.-Lesiones </a:t>
            </a:r>
            <a:r>
              <a:rPr sz="1800" b="1" dirty="0">
                <a:solidFill>
                  <a:srgbClr val="002060"/>
                </a:solidFill>
                <a:latin typeface="Arial Nova" panose="020B0504020202020204" pitchFamily="34" charset="0"/>
              </a:rPr>
              <a:t>por </a:t>
            </a:r>
            <a:r>
              <a:rPr sz="1800" b="1" spc="-4" dirty="0">
                <a:solidFill>
                  <a:srgbClr val="002060"/>
                </a:solidFill>
                <a:latin typeface="Arial Nova" panose="020B0504020202020204" pitchFamily="34" charset="0"/>
              </a:rPr>
              <a:t>caída de la</a:t>
            </a:r>
            <a:r>
              <a:rPr sz="1800" b="1" spc="-15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sz="1800" b="1" spc="-4" dirty="0">
                <a:solidFill>
                  <a:srgbClr val="002060"/>
                </a:solidFill>
                <a:latin typeface="Arial Nova" panose="020B0504020202020204" pitchFamily="34" charset="0"/>
              </a:rPr>
              <a:t>carga.</a:t>
            </a:r>
            <a:br>
              <a:rPr lang="es-CL" sz="1800" b="1" spc="-4" dirty="0">
                <a:solidFill>
                  <a:srgbClr val="002060"/>
                </a:solidFill>
                <a:latin typeface="Arial Nova" panose="020B0504020202020204" pitchFamily="34" charset="0"/>
              </a:rPr>
            </a:br>
            <a:br>
              <a:rPr lang="es-CL" sz="1800" b="1" spc="-4" dirty="0">
                <a:solidFill>
                  <a:srgbClr val="002060"/>
                </a:solidFill>
                <a:latin typeface="Arial Nova" panose="020B0504020202020204" pitchFamily="34" charset="0"/>
              </a:rPr>
            </a:br>
            <a:r>
              <a:rPr lang="es-CL" sz="1800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Riesgos:</a:t>
            </a:r>
            <a:endParaRPr sz="1800" b="1" spc="-4" dirty="0">
              <a:solidFill>
                <a:srgbClr val="002060"/>
              </a:solidFill>
              <a:latin typeface="Arial Nova" panose="020B05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4494" y="2749201"/>
            <a:ext cx="8295011" cy="277960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indent="685800" algn="just"/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Hay riesgo de que se produzcan lesiones si se cae la carga por el exceso  de peso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 la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misma para el pórtico </a:t>
            </a:r>
            <a:r>
              <a:rPr spc="-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protector,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al romperse envases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 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contenedores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caer el contenido sobre el conductor u otros</a:t>
            </a:r>
            <a:r>
              <a:rPr spc="7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operarios.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/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Causas</a:t>
            </a:r>
            <a:endParaRPr b="1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633">
              <a:buFont typeface="Arial"/>
              <a:buChar char="•"/>
              <a:tabLst>
                <a:tab pos="117158" algn="l"/>
              </a:tabLst>
            </a:pPr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</a:t>
            </a:r>
            <a:r>
              <a:rPr b="1" spc="-1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carga: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390049" lvl="1" indent="-143351">
              <a:buChar char="–"/>
              <a:tabLst>
                <a:tab pos="390525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Mal</a:t>
            </a:r>
            <a:r>
              <a:rPr spc="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apilada.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390049" lvl="1" indent="-143351">
              <a:buChar char="–"/>
              <a:tabLst>
                <a:tab pos="390525" algn="l"/>
              </a:tabLst>
            </a:pP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Mal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sujetada,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cuando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está formada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por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varias piezas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</a:t>
            </a:r>
            <a:r>
              <a:rPr spc="6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partes.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390049" lvl="1" indent="-143351">
              <a:spcBef>
                <a:spcPts val="4"/>
              </a:spcBef>
              <a:buChar char="–"/>
              <a:tabLst>
                <a:tab pos="390525" algn="l"/>
              </a:tabLst>
            </a:pP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Muy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alta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 poca base</a:t>
            </a:r>
            <a:r>
              <a:rPr spc="23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(inestable).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390049" lvl="1" indent="-143351">
              <a:buChar char="–"/>
              <a:tabLst>
                <a:tab pos="390525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Sobre paleta en mal estado o</a:t>
            </a:r>
            <a:r>
              <a:rPr spc="19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inadecuada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/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.</a:t>
            </a:r>
          </a:p>
        </p:txBody>
      </p:sp>
      <p:sp>
        <p:nvSpPr>
          <p:cNvPr id="4" name="object 4"/>
          <p:cNvSpPr/>
          <p:nvPr/>
        </p:nvSpPr>
        <p:spPr>
          <a:xfrm>
            <a:off x="3082789" y="5304261"/>
            <a:ext cx="2592324" cy="11075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4CEB88-D774-44C4-F9A4-87F902C11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067" y="2289631"/>
            <a:ext cx="7886700" cy="3263504"/>
          </a:xfrm>
        </p:spPr>
        <p:txBody>
          <a:bodyPr/>
          <a:lstStyle/>
          <a:p>
            <a:pPr marL="116681" indent="-107633">
              <a:tabLst>
                <a:tab pos="117158" algn="l"/>
              </a:tabLst>
            </a:pPr>
            <a:r>
              <a:rPr lang="es-CL" sz="1800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 circulación sobre</a:t>
            </a:r>
            <a:r>
              <a:rPr lang="es-CL" sz="1800"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1800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rampas:</a:t>
            </a:r>
            <a:endParaRPr lang="es-CL" sz="180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390049" lvl="1" indent="-143351">
              <a:tabLst>
                <a:tab pos="390525" algn="l"/>
              </a:tabLst>
            </a:pPr>
            <a:r>
              <a:rPr lang="es-CL" sz="1800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Circulación</a:t>
            </a:r>
            <a:r>
              <a:rPr lang="es-CL" sz="1800" spc="19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1800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transversal.</a:t>
            </a:r>
            <a:endParaRPr lang="es-CL" sz="180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390049" lvl="1" indent="-143351">
              <a:tabLst>
                <a:tab pos="390525" algn="l"/>
              </a:tabLst>
            </a:pPr>
            <a:r>
              <a:rPr lang="es-CL" sz="1800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Inclinación excesiva de la</a:t>
            </a:r>
            <a:r>
              <a:rPr lang="es-CL" sz="1800" spc="3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1800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rampa.</a:t>
            </a:r>
            <a:endParaRPr lang="es-CL" sz="180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633">
              <a:tabLst>
                <a:tab pos="117158" algn="l"/>
              </a:tabLst>
            </a:pPr>
            <a:r>
              <a:rPr lang="es-CL" sz="1800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 suelo: </a:t>
            </a:r>
            <a:r>
              <a:rPr lang="es-CL" sz="1800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paso por baches o</a:t>
            </a:r>
            <a:r>
              <a:rPr lang="es-CL" sz="1800" spc="19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1800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resaltes.</a:t>
            </a:r>
            <a:endParaRPr lang="es-CL" sz="180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>
              <a:spcBef>
                <a:spcPts val="23"/>
              </a:spcBef>
            </a:pPr>
            <a:endParaRPr lang="es-CL" sz="180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633">
              <a:spcBef>
                <a:spcPts val="4"/>
              </a:spcBef>
              <a:tabLst>
                <a:tab pos="117158" algn="l"/>
              </a:tabLst>
            </a:pPr>
            <a:r>
              <a:rPr lang="es-CL" sz="1800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 falta de</a:t>
            </a:r>
            <a:r>
              <a:rPr lang="es-CL" sz="1800" b="1" spc="-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1800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visibilidad:</a:t>
            </a:r>
            <a:endParaRPr lang="es-CL" sz="180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390049" lvl="1" indent="-143351">
              <a:tabLst>
                <a:tab pos="390525" algn="l"/>
              </a:tabLst>
            </a:pPr>
            <a:r>
              <a:rPr lang="es-CL" sz="1800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</a:t>
            </a:r>
            <a:r>
              <a:rPr lang="es-CL" sz="1800" spc="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1800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lluvia.</a:t>
            </a:r>
            <a:endParaRPr lang="es-CL" sz="180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390049" lvl="1" indent="-143351">
              <a:tabLst>
                <a:tab pos="390525" algn="l"/>
              </a:tabLst>
            </a:pPr>
            <a:r>
              <a:rPr lang="es-CL" sz="1800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Materiales de protección no transparentes sobre las</a:t>
            </a:r>
            <a:r>
              <a:rPr lang="es-CL" sz="1800" spc="6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1800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horquillas.</a:t>
            </a:r>
            <a:endParaRPr lang="es-CL" sz="180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3934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3426" y="2126048"/>
            <a:ext cx="4085393" cy="286617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b="1" dirty="0">
                <a:solidFill>
                  <a:srgbClr val="002060"/>
                </a:solidFill>
                <a:latin typeface="Arial Nova" panose="020B0504020202020204" pitchFamily="34" charset="0"/>
              </a:rPr>
              <a:t>Medidas</a:t>
            </a:r>
            <a:r>
              <a:rPr sz="1800" b="1" spc="-41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sz="1800" b="1" spc="-8" dirty="0">
                <a:solidFill>
                  <a:srgbClr val="002060"/>
                </a:solidFill>
                <a:latin typeface="Arial Nova" panose="020B0504020202020204" pitchFamily="34" charset="0"/>
              </a:rPr>
              <a:t>Preventivas.</a:t>
            </a:r>
          </a:p>
        </p:txBody>
      </p:sp>
      <p:sp>
        <p:nvSpPr>
          <p:cNvPr id="4" name="object 4"/>
          <p:cNvSpPr/>
          <p:nvPr/>
        </p:nvSpPr>
        <p:spPr>
          <a:xfrm>
            <a:off x="3186904" y="5116677"/>
            <a:ext cx="2500223" cy="1378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srgbClr val="002060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EC684EA-E4A3-CBA6-10CE-D53073A7C760}"/>
              </a:ext>
            </a:extLst>
          </p:cNvPr>
          <p:cNvSpPr txBox="1"/>
          <p:nvPr/>
        </p:nvSpPr>
        <p:spPr>
          <a:xfrm>
            <a:off x="583426" y="2660198"/>
            <a:ext cx="76007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002060"/>
                </a:solidFill>
                <a:latin typeface="Arial Nova" panose="020B0504020202020204" pitchFamily="34" charset="0"/>
              </a:rPr>
              <a:t>Carga:</a:t>
            </a:r>
          </a:p>
          <a:p>
            <a:endParaRPr lang="es-CL" dirty="0">
              <a:solidFill>
                <a:srgbClr val="002060"/>
              </a:solidFill>
              <a:latin typeface="Arial Nova" panose="020B05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</a:rPr>
              <a:t>Utilizar contenedores adecuados.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</a:rPr>
              <a:t>Fijar correctamente las cargas paletizadas.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</a:rPr>
              <a:t>Comprobar que las paletas son adecuadas y están en buen estado.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</a:rPr>
              <a:t>Visibilidad.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</a:rPr>
              <a:t>Emplear elementos que protejan las grúa horquilla de la lluvia.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</a:rPr>
              <a:t>Comprobar que no existen elementos protectores que impidan visibilidad.</a:t>
            </a:r>
          </a:p>
          <a:p>
            <a:endParaRPr lang="es-CL" dirty="0">
              <a:solidFill>
                <a:srgbClr val="002060"/>
              </a:solidFill>
              <a:latin typeface="Arial Nova" panose="020B05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8709EE54-1DD5-FA78-977A-E6810314B1AA}"/>
              </a:ext>
            </a:extLst>
          </p:cNvPr>
          <p:cNvSpPr txBox="1"/>
          <p:nvPr/>
        </p:nvSpPr>
        <p:spPr>
          <a:xfrm>
            <a:off x="620465" y="2032784"/>
            <a:ext cx="7903070" cy="279243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b="1"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Rampas</a:t>
            </a:r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:</a:t>
            </a:r>
            <a:endParaRPr lang="es-CL" b="1" spc="-4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>
              <a:spcBef>
                <a:spcPts val="75"/>
              </a:spcBef>
            </a:pP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31445" indent="-122396">
              <a:buChar char="•"/>
              <a:tabLst>
                <a:tab pos="131921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En las rampas: circular despacio, perpendicularmente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en línea recta,</a:t>
            </a:r>
            <a:r>
              <a:rPr spc="143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siguiendo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/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pendiente</a:t>
            </a:r>
            <a:r>
              <a:rPr spc="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máxima.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633">
              <a:buChar char="•"/>
              <a:tabLst>
                <a:tab pos="117158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Recordar: la pendiente máxima de una rampa no debe superar el</a:t>
            </a:r>
            <a:r>
              <a:rPr spc="9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10%.</a:t>
            </a:r>
            <a:endParaRPr lang="es-CL" spc="-4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633">
              <a:buChar char="•"/>
              <a:tabLst>
                <a:tab pos="117158" algn="l"/>
              </a:tabLst>
            </a:pP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/>
            <a:r>
              <a:rPr b="1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Suelo</a:t>
            </a:r>
            <a:r>
              <a:rPr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:</a:t>
            </a:r>
            <a:endParaRPr lang="es-CL" b="1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/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06680" indent="-97154">
              <a:buChar char="•"/>
              <a:tabLst>
                <a:tab pos="106680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Aplicar las medidas preventivas al trabajar sobre suelos</a:t>
            </a:r>
            <a:r>
              <a:rPr spc="9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irregulares.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D83C1EEB-B8A4-3F3D-6889-ACB35BDF17CC}"/>
              </a:ext>
            </a:extLst>
          </p:cNvPr>
          <p:cNvSpPr/>
          <p:nvPr/>
        </p:nvSpPr>
        <p:spPr>
          <a:xfrm>
            <a:off x="3062279" y="5006082"/>
            <a:ext cx="2424121" cy="1153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581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31201" y="5452671"/>
            <a:ext cx="1446328" cy="12301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282" y="2085226"/>
            <a:ext cx="8172066" cy="39825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just"/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4.- Atrapamiento de las manos o la ropa en la grúa horquilla.</a:t>
            </a:r>
          </a:p>
          <a:p>
            <a:pPr marL="9525" algn="just"/>
            <a:endParaRPr lang="es-CL" b="1" spc="-4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 algn="just"/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Puede ocurrir cuando se manipulan los elementos mecánicos o hidráulicos de la grúa horquilla.</a:t>
            </a:r>
          </a:p>
          <a:p>
            <a:pPr marL="9525" algn="just"/>
            <a:endParaRPr lang="es-CL" b="1" spc="-4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 algn="just"/>
            <a:r>
              <a:rPr b="1"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Medidas</a:t>
            </a:r>
            <a:r>
              <a:rPr b="1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b="1" spc="-8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Preventivas</a:t>
            </a:r>
            <a:endParaRPr lang="es-CL" b="1" spc="-8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 algn="just"/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 marR="3810" algn="just">
              <a:buChar char="•"/>
              <a:tabLst>
                <a:tab pos="153828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Manipular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estos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elementos mecánicos e hidráulicos sólo si se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está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formado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 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autorizado para</a:t>
            </a:r>
            <a:r>
              <a:rPr spc="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ello.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33826" indent="-124778" algn="just">
              <a:lnSpc>
                <a:spcPts val="1583"/>
              </a:lnSpc>
              <a:buChar char="•"/>
              <a:tabLst>
                <a:tab pos="134303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Desconectar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parar el motor de la grúa antes de su</a:t>
            </a:r>
            <a:r>
              <a:rPr spc="6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reparación.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 marR="5239" algn="just">
              <a:spcBef>
                <a:spcPts val="38"/>
              </a:spcBef>
              <a:buChar char="•"/>
              <a:tabLst>
                <a:tab pos="153828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Comprobar que los elementos de acumulación de presión están descargados: 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parar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 bomba de alimentación, vaciar los cilindros, en ambos sentidos del  movimiento,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 acumulador de</a:t>
            </a:r>
            <a:r>
              <a:rPr spc="3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presión.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 marR="3887629" algn="just">
              <a:spcBef>
                <a:spcPts val="1309"/>
              </a:spcBef>
            </a:pP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B838AB7-4642-1D6A-372E-9A47C26178CE}"/>
              </a:ext>
            </a:extLst>
          </p:cNvPr>
          <p:cNvSpPr txBox="1"/>
          <p:nvPr/>
        </p:nvSpPr>
        <p:spPr>
          <a:xfrm>
            <a:off x="700806" y="2344583"/>
            <a:ext cx="746223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/>
            <a:r>
              <a:rPr lang="es-CL" b="1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5.- Choque contra objetos fijos.</a:t>
            </a:r>
          </a:p>
          <a:p>
            <a:pPr marL="9525"/>
            <a:endParaRPr lang="es-CL" b="1" spc="-8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/>
            <a:r>
              <a:rPr lang="es-CL" b="1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Riesgos:</a:t>
            </a:r>
          </a:p>
          <a:p>
            <a:pPr marL="9525"/>
            <a:endParaRPr lang="es-CL" spc="-8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/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Los choques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se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producen</a:t>
            </a:r>
            <a:r>
              <a:rPr lang="es-CL" spc="23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por: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Falta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lang="es-CL" spc="-1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atención;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Fallo de los frenos del</a:t>
            </a:r>
            <a:r>
              <a:rPr lang="es-CL" spc="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equipo;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Cálculo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equivocado de las</a:t>
            </a:r>
            <a:r>
              <a:rPr lang="es-CL" spc="23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distancias;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2871" indent="-103823">
              <a:buChar char="•"/>
              <a:tabLst>
                <a:tab pos="113348" algn="l"/>
              </a:tabLst>
            </a:pPr>
            <a:r>
              <a:rPr lang="es-CL" spc="-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Trabajo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demasiado</a:t>
            </a:r>
            <a:r>
              <a:rPr lang="es-CL" spc="1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rápido;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Falta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 visibilidad (exceso de altura de la</a:t>
            </a:r>
            <a:r>
              <a:rPr lang="es-CL" spc="26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carga).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7FB9D1AE-FB5E-1E4E-3FC2-D42322070958}"/>
              </a:ext>
            </a:extLst>
          </p:cNvPr>
          <p:cNvSpPr/>
          <p:nvPr/>
        </p:nvSpPr>
        <p:spPr>
          <a:xfrm>
            <a:off x="6015578" y="2960218"/>
            <a:ext cx="1987667" cy="1607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700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8546" y="1942968"/>
            <a:ext cx="2450687" cy="286617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b="1" spc="-4" dirty="0">
                <a:solidFill>
                  <a:srgbClr val="002060"/>
                </a:solidFill>
                <a:latin typeface="Arial Nova" panose="020B0504020202020204" pitchFamily="34" charset="0"/>
              </a:rPr>
              <a:t>Medidas</a:t>
            </a:r>
            <a:r>
              <a:rPr sz="1800" b="1" spc="-23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sz="1800" b="1" spc="-8" dirty="0">
                <a:solidFill>
                  <a:srgbClr val="002060"/>
                </a:solidFill>
                <a:latin typeface="Arial Nova" panose="020B0504020202020204" pitchFamily="34" charset="0"/>
              </a:rPr>
              <a:t>Preventivas</a:t>
            </a:r>
          </a:p>
        </p:txBody>
      </p:sp>
      <p:sp>
        <p:nvSpPr>
          <p:cNvPr id="3" name="object 3"/>
          <p:cNvSpPr/>
          <p:nvPr/>
        </p:nvSpPr>
        <p:spPr>
          <a:xfrm>
            <a:off x="3735726" y="4596839"/>
            <a:ext cx="2509241" cy="1682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srgbClr val="00206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4629" y="2378896"/>
            <a:ext cx="8283791" cy="26052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16681" indent="-107156">
              <a:buFontTx/>
              <a:buChar char="•"/>
              <a:tabLst>
                <a:tab pos="116681" algn="l"/>
              </a:tabLst>
            </a:pPr>
            <a:r>
              <a:rPr lang="es-CL" spc="-4" dirty="0">
                <a:solidFill>
                  <a:srgbClr val="002060"/>
                </a:solidFill>
                <a:latin typeface="Arial"/>
                <a:cs typeface="Arial"/>
              </a:rPr>
              <a:t>No</a:t>
            </a:r>
            <a:r>
              <a:rPr lang="es-CL" spc="-1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"/>
                <a:cs typeface="Arial"/>
              </a:rPr>
              <a:t>distraerse.</a:t>
            </a:r>
            <a:endParaRPr lang="es-CL" dirty="0">
              <a:solidFill>
                <a:srgbClr val="002060"/>
              </a:solidFill>
              <a:latin typeface="Arial"/>
              <a:cs typeface="Arial"/>
            </a:endParaRPr>
          </a:p>
          <a:p>
            <a:pPr marL="116681" indent="-107156">
              <a:buFontTx/>
              <a:buChar char="•"/>
              <a:tabLst>
                <a:tab pos="116681" algn="l"/>
              </a:tabLst>
            </a:pPr>
            <a:r>
              <a:rPr lang="es-CL" spc="-4" dirty="0">
                <a:solidFill>
                  <a:srgbClr val="002060"/>
                </a:solidFill>
                <a:latin typeface="Arial"/>
                <a:cs typeface="Arial"/>
              </a:rPr>
              <a:t>Realizar la revisión diaria indicada antes de comenzar el</a:t>
            </a:r>
            <a:r>
              <a:rPr lang="es-CL" spc="7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"/>
                <a:cs typeface="Arial"/>
              </a:rPr>
              <a:t>trabajo.</a:t>
            </a:r>
            <a:endParaRPr lang="es-CL" dirty="0">
              <a:solidFill>
                <a:srgbClr val="002060"/>
              </a:solidFill>
              <a:latin typeface="Arial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No</a:t>
            </a:r>
            <a:r>
              <a:rPr spc="-1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confiarse.</a:t>
            </a:r>
            <a:endParaRPr dirty="0">
              <a:solidFill>
                <a:srgbClr val="002060"/>
              </a:solidFill>
              <a:latin typeface="Arial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Circular marcha atrás cuando la carga </a:t>
            </a:r>
            <a:r>
              <a:rPr spc="-8" dirty="0">
                <a:solidFill>
                  <a:srgbClr val="002060"/>
                </a:solidFill>
                <a:latin typeface="Arial"/>
                <a:cs typeface="Arial"/>
              </a:rPr>
              <a:t>impide </a:t>
            </a:r>
            <a:r>
              <a:rPr dirty="0">
                <a:solidFill>
                  <a:srgbClr val="002060"/>
                </a:solidFill>
                <a:latin typeface="Arial"/>
                <a:cs typeface="Arial"/>
              </a:rPr>
              <a:t>ver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el camino </a:t>
            </a:r>
            <a:r>
              <a:rPr dirty="0">
                <a:solidFill>
                  <a:srgbClr val="002060"/>
                </a:solidFill>
                <a:latin typeface="Arial"/>
                <a:cs typeface="Arial"/>
              </a:rPr>
              <a:t>o si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para </a:t>
            </a:r>
            <a:r>
              <a:rPr dirty="0">
                <a:solidFill>
                  <a:srgbClr val="002060"/>
                </a:solidFill>
                <a:latin typeface="Arial"/>
                <a:cs typeface="Arial"/>
              </a:rPr>
              <a:t>verlo</a:t>
            </a:r>
            <a:r>
              <a:rPr spc="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necesita</a:t>
            </a:r>
            <a:endParaRPr dirty="0">
              <a:solidFill>
                <a:srgbClr val="002060"/>
              </a:solidFill>
              <a:latin typeface="Arial"/>
              <a:cs typeface="Arial"/>
            </a:endParaRPr>
          </a:p>
          <a:p>
            <a:pPr marL="9525"/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sacar </a:t>
            </a:r>
            <a:r>
              <a:rPr dirty="0">
                <a:solidFill>
                  <a:srgbClr val="002060"/>
                </a:solidFill>
                <a:latin typeface="Arial"/>
                <a:cs typeface="Arial"/>
              </a:rPr>
              <a:t>la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cabeza </a:t>
            </a:r>
            <a:r>
              <a:rPr spc="-8" dirty="0">
                <a:solidFill>
                  <a:srgbClr val="002060"/>
                </a:solidFill>
                <a:latin typeface="Arial"/>
                <a:cs typeface="Arial"/>
              </a:rPr>
              <a:t>por </a:t>
            </a:r>
            <a:r>
              <a:rPr dirty="0">
                <a:solidFill>
                  <a:srgbClr val="002060"/>
                </a:solidFill>
                <a:latin typeface="Arial"/>
                <a:cs typeface="Arial"/>
              </a:rPr>
              <a:t>el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lateral de </a:t>
            </a:r>
            <a:r>
              <a:rPr dirty="0">
                <a:solidFill>
                  <a:srgbClr val="002060"/>
                </a:solidFill>
                <a:latin typeface="Arial"/>
                <a:cs typeface="Arial"/>
              </a:rPr>
              <a:t>la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grúa</a:t>
            </a:r>
            <a:r>
              <a:rPr spc="38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-8" dirty="0">
                <a:solidFill>
                  <a:srgbClr val="002060"/>
                </a:solidFill>
                <a:latin typeface="Arial"/>
                <a:cs typeface="Arial"/>
              </a:rPr>
              <a:t>horquilla.</a:t>
            </a:r>
            <a:endParaRPr dirty="0">
              <a:solidFill>
                <a:srgbClr val="002060"/>
              </a:solidFill>
              <a:latin typeface="Arial"/>
              <a:cs typeface="Arial"/>
            </a:endParaRPr>
          </a:p>
          <a:p>
            <a:pPr marL="9525" marR="381953">
              <a:buChar char="•"/>
              <a:tabLst>
                <a:tab pos="116681" algn="l"/>
              </a:tabLst>
            </a:pPr>
            <a:r>
              <a:rPr dirty="0">
                <a:solidFill>
                  <a:srgbClr val="002060"/>
                </a:solidFill>
                <a:latin typeface="Arial"/>
                <a:cs typeface="Arial"/>
              </a:rPr>
              <a:t>Si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no hay visibilidad para </a:t>
            </a:r>
            <a:r>
              <a:rPr spc="-11" dirty="0">
                <a:solidFill>
                  <a:srgbClr val="002060"/>
                </a:solidFill>
                <a:latin typeface="Arial"/>
                <a:cs typeface="Arial"/>
              </a:rPr>
              <a:t>maniobrar, </a:t>
            </a:r>
            <a:r>
              <a:rPr spc="-8" dirty="0">
                <a:solidFill>
                  <a:srgbClr val="002060"/>
                </a:solidFill>
                <a:latin typeface="Arial"/>
                <a:cs typeface="Arial"/>
              </a:rPr>
              <a:t>pedir ayuda </a:t>
            </a:r>
            <a:r>
              <a:rPr dirty="0">
                <a:solidFill>
                  <a:srgbClr val="002060"/>
                </a:solidFill>
                <a:latin typeface="Arial"/>
                <a:cs typeface="Arial"/>
              </a:rPr>
              <a:t>a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un operario que conozca el  trabajo.</a:t>
            </a:r>
            <a:endParaRPr dirty="0">
              <a:solidFill>
                <a:srgbClr val="002060"/>
              </a:solidFill>
              <a:latin typeface="Arial"/>
              <a:cs typeface="Arial"/>
            </a:endParaRPr>
          </a:p>
          <a:p>
            <a:pPr marL="9525">
              <a:spcBef>
                <a:spcPts val="784"/>
              </a:spcBef>
            </a:pPr>
            <a:endParaRPr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79F9DD-07AE-0A07-DFF1-9A10FCBC3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766" y="2148056"/>
            <a:ext cx="7740773" cy="1167576"/>
          </a:xfrm>
        </p:spPr>
        <p:txBody>
          <a:bodyPr>
            <a:normAutofit lnSpcReduction="10000"/>
          </a:bodyPr>
          <a:lstStyle/>
          <a:p>
            <a:pPr>
              <a:spcBef>
                <a:spcPts val="23"/>
              </a:spcBef>
            </a:pPr>
            <a:endParaRPr lang="es-CL" sz="180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0" marR="5358288" indent="0">
              <a:spcBef>
                <a:spcPts val="4"/>
              </a:spcBef>
              <a:buNone/>
            </a:pPr>
            <a:r>
              <a:rPr lang="es-CL" sz="1800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1.-</a:t>
            </a:r>
            <a:r>
              <a:rPr lang="es-CL" sz="1800" b="1" spc="-79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1800" b="1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Atropellos. </a:t>
            </a:r>
          </a:p>
          <a:p>
            <a:pPr marL="0" marR="5358288" indent="0">
              <a:spcBef>
                <a:spcPts val="4"/>
              </a:spcBef>
              <a:buNone/>
            </a:pPr>
            <a:endParaRPr lang="es-CL" sz="1800" b="1" spc="-8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0" marR="5358288" indent="0">
              <a:spcBef>
                <a:spcPts val="4"/>
              </a:spcBef>
              <a:buNone/>
            </a:pPr>
            <a:r>
              <a:rPr lang="es-CL" sz="1800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Riesgos:</a:t>
            </a:r>
            <a:endParaRPr lang="es-CL" sz="180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endParaRPr lang="es-CL" sz="1800" dirty="0">
              <a:solidFill>
                <a:srgbClr val="002060"/>
              </a:solidFill>
              <a:latin typeface="Arial Nova" panose="020B05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A47EA6E-D3D0-34AE-A4D0-D1F50D9E8A43}"/>
              </a:ext>
            </a:extLst>
          </p:cNvPr>
          <p:cNvSpPr txBox="1"/>
          <p:nvPr/>
        </p:nvSpPr>
        <p:spPr>
          <a:xfrm>
            <a:off x="847262" y="3475014"/>
            <a:ext cx="729578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>
              <a:spcBef>
                <a:spcPts val="784"/>
              </a:spcBef>
            </a:pPr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Riesgos para </a:t>
            </a:r>
            <a:r>
              <a:rPr lang="es-CL"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los</a:t>
            </a:r>
            <a:r>
              <a:rPr lang="es-CL" b="1" spc="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Peatones.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7158" indent="-108109">
              <a:buChar char="•"/>
              <a:tabLst>
                <a:tab pos="117634" algn="l"/>
              </a:tabLst>
            </a:pP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Por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utilización incorrecta de la grúa</a:t>
            </a:r>
            <a:r>
              <a:rPr lang="es-CL" spc="4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horquilla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por el</a:t>
            </a:r>
            <a:r>
              <a:rPr lang="es-CL" spc="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conductor: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390049" lvl="1" indent="-143351">
              <a:buChar char="–"/>
              <a:tabLst>
                <a:tab pos="390525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No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está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atento a los</a:t>
            </a:r>
            <a:r>
              <a:rPr lang="es-CL" spc="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peatones;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390049" lvl="1" indent="-143351">
              <a:buChar char="–"/>
              <a:tabLst>
                <a:tab pos="390525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Realiza maniobras o giros bruscos</a:t>
            </a:r>
            <a:r>
              <a:rPr lang="es-CL" spc="4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imprevistos;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390049" lvl="1" indent="-143351">
              <a:buChar char="–"/>
              <a:tabLst>
                <a:tab pos="390525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Inicia las maniobras sin antes</a:t>
            </a:r>
            <a:r>
              <a:rPr lang="es-CL" spc="3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mirar;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390049" lvl="1" indent="-143351">
              <a:buChar char="–"/>
              <a:tabLst>
                <a:tab pos="390525" algn="l"/>
              </a:tabLst>
            </a:pP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No toma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medidas ante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falta de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visibilidad.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spcBef>
                <a:spcPts val="4"/>
              </a:spcBef>
              <a:buChar char="•"/>
              <a:tabLst>
                <a:tab pos="116681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Por distracción del</a:t>
            </a:r>
            <a:r>
              <a:rPr lang="es-CL" spc="1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peatón.</a:t>
            </a:r>
            <a:endParaRPr lang="es-CL" sz="1350" dirty="0">
              <a:solidFill>
                <a:srgbClr val="002060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884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6CEFF18E-26FB-0C6D-6E25-A0FE58893B78}"/>
              </a:ext>
            </a:extLst>
          </p:cNvPr>
          <p:cNvSpPr txBox="1"/>
          <p:nvPr/>
        </p:nvSpPr>
        <p:spPr>
          <a:xfrm>
            <a:off x="569586" y="2222668"/>
            <a:ext cx="8004828" cy="223843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just">
              <a:spcBef>
                <a:spcPts val="75"/>
              </a:spcBef>
            </a:pPr>
            <a:r>
              <a:rPr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¿Cuándo </a:t>
            </a:r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hacer </a:t>
            </a:r>
            <a:r>
              <a:rPr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 </a:t>
            </a:r>
            <a:r>
              <a:rPr b="1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revisión</a:t>
            </a:r>
            <a:r>
              <a:rPr b="1" spc="23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b="1"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diaria</a:t>
            </a:r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?</a:t>
            </a:r>
            <a:endParaRPr lang="es-CL" b="1" spc="-4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 algn="just">
              <a:spcBef>
                <a:spcPts val="75"/>
              </a:spcBef>
            </a:pP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06204" indent="-97154" algn="just">
              <a:buChar char="•"/>
              <a:tabLst>
                <a:tab pos="106680" algn="l"/>
              </a:tabLst>
            </a:pP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Al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comenzar el turno de</a:t>
            </a:r>
            <a:r>
              <a:rPr spc="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trabajo.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 algn="just">
              <a:buChar char="•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Después de los descansos,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si se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estima que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alguien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 ha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podido</a:t>
            </a:r>
            <a:r>
              <a:rPr spc="79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1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utilizar.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7158" indent="-108109" algn="just">
              <a:buChar char="•"/>
              <a:tabLst>
                <a:tab pos="117634" algn="l"/>
              </a:tabLst>
            </a:pP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Después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 la utilización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por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una persona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que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no pertenece al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equipo</a:t>
            </a:r>
            <a:r>
              <a:rPr spc="139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habitual.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 marR="584835" algn="just">
              <a:buChar char="•"/>
              <a:tabLst>
                <a:tab pos="116681" algn="l"/>
              </a:tabLst>
            </a:pP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Cuando,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al comenzar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trabajar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ella,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se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observa algo extraño en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su 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funcionamiento.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9932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9176" y="2128156"/>
            <a:ext cx="4149281" cy="286617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b="1" dirty="0">
                <a:solidFill>
                  <a:srgbClr val="002060"/>
                </a:solidFill>
                <a:latin typeface="Arial Nova" panose="020B0504020202020204" pitchFamily="34" charset="0"/>
              </a:rPr>
              <a:t>Medidas</a:t>
            </a:r>
            <a:r>
              <a:rPr sz="1800" b="1" spc="-41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sz="1800" b="1" spc="-8" dirty="0">
                <a:solidFill>
                  <a:srgbClr val="002060"/>
                </a:solidFill>
                <a:latin typeface="Arial Nova" panose="020B0504020202020204" pitchFamily="34" charset="0"/>
              </a:rPr>
              <a:t>Preventivas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3042" y="2511775"/>
            <a:ext cx="8197917" cy="388760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0" indent="-133826">
              <a:buFontTx/>
              <a:buChar char="–"/>
              <a:tabLst>
                <a:tab pos="381000" algn="l"/>
              </a:tabLst>
            </a:pPr>
            <a:r>
              <a:rPr lang="es-CL" spc="-4" dirty="0">
                <a:solidFill>
                  <a:srgbClr val="002060"/>
                </a:solidFill>
                <a:latin typeface="Arial"/>
                <a:cs typeface="Arial"/>
              </a:rPr>
              <a:t>Recuerde: los peatones siempre tienen</a:t>
            </a:r>
            <a:r>
              <a:rPr lang="es-CL" spc="4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"/>
                <a:cs typeface="Arial"/>
              </a:rPr>
              <a:t>preferencia.</a:t>
            </a:r>
            <a:endParaRPr lang="es-CL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81000" indent="-133826">
              <a:buChar char="–"/>
              <a:tabLst>
                <a:tab pos="381000" algn="l"/>
              </a:tabLst>
            </a:pPr>
            <a:r>
              <a:rPr spc="-8" dirty="0" err="1">
                <a:solidFill>
                  <a:srgbClr val="002060"/>
                </a:solidFill>
                <a:latin typeface="Arial"/>
                <a:cs typeface="Arial"/>
              </a:rPr>
              <a:t>Avisar</a:t>
            </a:r>
            <a:r>
              <a:rPr spc="-8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de su proximidad tocando la</a:t>
            </a:r>
            <a:r>
              <a:rPr spc="4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bocina.</a:t>
            </a:r>
            <a:endParaRPr dirty="0">
              <a:solidFill>
                <a:srgbClr val="002060"/>
              </a:solidFill>
              <a:latin typeface="Arial"/>
              <a:cs typeface="Arial"/>
            </a:endParaRPr>
          </a:p>
          <a:p>
            <a:pPr marL="381000" indent="-133826">
              <a:buChar char="–"/>
              <a:tabLst>
                <a:tab pos="381000" algn="l"/>
              </a:tabLst>
            </a:pP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Asegurarse de que se </a:t>
            </a:r>
            <a:r>
              <a:rPr dirty="0">
                <a:solidFill>
                  <a:srgbClr val="002060"/>
                </a:solidFill>
                <a:latin typeface="Arial"/>
                <a:cs typeface="Arial"/>
              </a:rPr>
              <a:t>está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a </a:t>
            </a:r>
            <a:r>
              <a:rPr dirty="0">
                <a:solidFill>
                  <a:srgbClr val="002060"/>
                </a:solidFill>
                <a:latin typeface="Arial"/>
                <a:cs typeface="Arial"/>
              </a:rPr>
              <a:t>más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de un </a:t>
            </a:r>
            <a:r>
              <a:rPr dirty="0">
                <a:solidFill>
                  <a:srgbClr val="002060"/>
                </a:solidFill>
                <a:latin typeface="Arial"/>
                <a:cs typeface="Arial"/>
              </a:rPr>
              <a:t>metro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del</a:t>
            </a:r>
            <a:r>
              <a:rPr spc="19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-4" dirty="0" err="1">
                <a:solidFill>
                  <a:srgbClr val="002060"/>
                </a:solidFill>
                <a:latin typeface="Arial"/>
                <a:cs typeface="Arial"/>
              </a:rPr>
              <a:t>peatón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endParaRPr lang="es-CL" spc="-4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81000" indent="-133826">
              <a:buChar char="–"/>
              <a:tabLst>
                <a:tab pos="381000" algn="l"/>
              </a:tabLst>
            </a:pPr>
            <a:endParaRPr lang="es-CL" spc="-4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47174">
              <a:tabLst>
                <a:tab pos="381000" algn="l"/>
              </a:tabLst>
            </a:pPr>
            <a:endParaRPr dirty="0">
              <a:solidFill>
                <a:srgbClr val="002060"/>
              </a:solidFill>
              <a:latin typeface="Arial"/>
              <a:cs typeface="Arial"/>
            </a:endParaRPr>
          </a:p>
          <a:p>
            <a:pPr marL="9525" marR="2658428"/>
            <a:r>
              <a:rPr b="1" spc="-4" dirty="0">
                <a:solidFill>
                  <a:srgbClr val="002060"/>
                </a:solidFill>
                <a:latin typeface="Arial"/>
                <a:cs typeface="Arial"/>
              </a:rPr>
              <a:t>2.- </a:t>
            </a:r>
            <a:r>
              <a:rPr b="1" spc="-8" dirty="0">
                <a:solidFill>
                  <a:srgbClr val="002060"/>
                </a:solidFill>
                <a:latin typeface="Arial"/>
                <a:cs typeface="Arial"/>
              </a:rPr>
              <a:t>Aplastamiento </a:t>
            </a:r>
            <a:r>
              <a:rPr b="1" dirty="0">
                <a:solidFill>
                  <a:srgbClr val="002060"/>
                </a:solidFill>
                <a:latin typeface="Arial"/>
                <a:cs typeface="Arial"/>
              </a:rPr>
              <a:t>por </a:t>
            </a:r>
            <a:r>
              <a:rPr b="1" spc="-4" dirty="0">
                <a:solidFill>
                  <a:srgbClr val="002060"/>
                </a:solidFill>
                <a:latin typeface="Arial"/>
                <a:cs typeface="Arial"/>
              </a:rPr>
              <a:t>caída de la carga  </a:t>
            </a:r>
            <a:r>
              <a:rPr b="1" spc="-4" dirty="0" err="1">
                <a:solidFill>
                  <a:srgbClr val="002060"/>
                </a:solidFill>
                <a:latin typeface="Arial"/>
                <a:cs typeface="Arial"/>
              </a:rPr>
              <a:t>Riesgos</a:t>
            </a:r>
            <a:endParaRPr lang="es-CL" b="1" spc="-4" dirty="0">
              <a:solidFill>
                <a:srgbClr val="002060"/>
              </a:solidFill>
              <a:latin typeface="Arial"/>
              <a:cs typeface="Arial"/>
            </a:endParaRPr>
          </a:p>
          <a:p>
            <a:pPr marL="9525" marR="2658428"/>
            <a:endParaRPr dirty="0">
              <a:solidFill>
                <a:srgbClr val="002060"/>
              </a:solidFill>
              <a:latin typeface="Arial"/>
              <a:cs typeface="Arial"/>
            </a:endParaRPr>
          </a:p>
          <a:p>
            <a:pPr marL="9525"/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Cuando en la </a:t>
            </a:r>
            <a:r>
              <a:rPr spc="-8" dirty="0">
                <a:solidFill>
                  <a:srgbClr val="002060"/>
                </a:solidFill>
                <a:latin typeface="Arial"/>
                <a:cs typeface="Arial"/>
              </a:rPr>
              <a:t>proximidad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de los peatones, la carga pierde su estabilidad</a:t>
            </a:r>
            <a:r>
              <a:rPr spc="153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por:</a:t>
            </a:r>
            <a:endParaRPr dirty="0">
              <a:solidFill>
                <a:srgbClr val="002060"/>
              </a:solidFill>
              <a:latin typeface="Arial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Circular </a:t>
            </a:r>
            <a:r>
              <a:rPr dirty="0">
                <a:solidFill>
                  <a:srgbClr val="002060"/>
                </a:solidFill>
                <a:latin typeface="Arial"/>
                <a:cs typeface="Arial"/>
              </a:rPr>
              <a:t>a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velocidad</a:t>
            </a:r>
            <a:r>
              <a:rPr spc="1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excesiva;</a:t>
            </a:r>
            <a:endParaRPr dirty="0">
              <a:solidFill>
                <a:srgbClr val="002060"/>
              </a:solidFill>
              <a:latin typeface="Arial"/>
              <a:cs typeface="Arial"/>
            </a:endParaRPr>
          </a:p>
          <a:p>
            <a:pPr marL="133826" indent="-124778">
              <a:buChar char="•"/>
              <a:tabLst>
                <a:tab pos="134303" algn="l"/>
              </a:tabLst>
            </a:pP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Realizar giros excesivamente</a:t>
            </a:r>
            <a:r>
              <a:rPr spc="4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cerrados;</a:t>
            </a:r>
            <a:endParaRPr dirty="0">
              <a:solidFill>
                <a:srgbClr val="002060"/>
              </a:solidFill>
              <a:latin typeface="Arial"/>
              <a:cs typeface="Arial"/>
            </a:endParaRPr>
          </a:p>
          <a:p>
            <a:pPr marL="117158" indent="-108109">
              <a:spcBef>
                <a:spcPts val="38"/>
              </a:spcBef>
              <a:buChar char="•"/>
              <a:tabLst>
                <a:tab pos="117634" algn="l"/>
              </a:tabLst>
            </a:pPr>
            <a:r>
              <a:rPr spc="-8" dirty="0">
                <a:solidFill>
                  <a:srgbClr val="002060"/>
                </a:solidFill>
                <a:latin typeface="Arial"/>
                <a:cs typeface="Arial"/>
              </a:rPr>
              <a:t>Llevar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la carga </a:t>
            </a:r>
            <a:r>
              <a:rPr spc="-8" dirty="0">
                <a:solidFill>
                  <a:srgbClr val="002060"/>
                </a:solidFill>
                <a:latin typeface="Arial"/>
                <a:cs typeface="Arial"/>
              </a:rPr>
              <a:t>elevada </a:t>
            </a:r>
            <a:r>
              <a:rPr dirty="0">
                <a:solidFill>
                  <a:srgbClr val="002060"/>
                </a:solidFill>
                <a:latin typeface="Arial"/>
                <a:cs typeface="Arial"/>
              </a:rPr>
              <a:t>o</a:t>
            </a:r>
            <a:r>
              <a:rPr spc="19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descentrada;</a:t>
            </a:r>
            <a:endParaRPr dirty="0">
              <a:solidFill>
                <a:srgbClr val="002060"/>
              </a:solidFill>
              <a:latin typeface="Arial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spc="-8" dirty="0">
                <a:solidFill>
                  <a:srgbClr val="002060"/>
                </a:solidFill>
                <a:latin typeface="Arial"/>
                <a:cs typeface="Arial"/>
              </a:rPr>
              <a:t>Llevar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el </a:t>
            </a:r>
            <a:r>
              <a:rPr dirty="0">
                <a:solidFill>
                  <a:srgbClr val="002060"/>
                </a:solidFill>
                <a:latin typeface="Arial"/>
                <a:cs typeface="Arial"/>
              </a:rPr>
              <a:t>mástil</a:t>
            </a:r>
            <a:r>
              <a:rPr spc="8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-8" dirty="0">
                <a:solidFill>
                  <a:srgbClr val="002060"/>
                </a:solidFill>
                <a:latin typeface="Arial"/>
                <a:cs typeface="Arial"/>
              </a:rPr>
              <a:t>adelantado;</a:t>
            </a:r>
            <a:endParaRPr dirty="0">
              <a:solidFill>
                <a:srgbClr val="002060"/>
              </a:solidFill>
              <a:latin typeface="Arial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No valorar las condiciones peligrosas de la zona de</a:t>
            </a:r>
            <a:r>
              <a:rPr spc="49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trabajo.</a:t>
            </a:r>
            <a:endParaRPr dirty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spcBef>
                <a:spcPts val="26"/>
              </a:spcBef>
              <a:buFont typeface="Arial"/>
              <a:buChar char="•"/>
            </a:pPr>
            <a:endParaRPr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8425C27-E566-43E8-D95F-E740D40B5645}"/>
              </a:ext>
            </a:extLst>
          </p:cNvPr>
          <p:cNvSpPr txBox="1"/>
          <p:nvPr/>
        </p:nvSpPr>
        <p:spPr>
          <a:xfrm>
            <a:off x="634198" y="2231281"/>
            <a:ext cx="711165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/>
            <a:r>
              <a:rPr lang="es-CL"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Medidas</a:t>
            </a:r>
            <a:r>
              <a:rPr lang="es-CL" b="1" spc="-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b="1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Preventivas</a:t>
            </a:r>
          </a:p>
          <a:p>
            <a:pPr marL="9525"/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33826" indent="-124778">
              <a:buChar char="•"/>
              <a:tabLst>
                <a:tab pos="134303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Organizar correctamente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su</a:t>
            </a:r>
            <a:r>
              <a:rPr lang="es-CL" spc="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trabajo.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06204" indent="-97154">
              <a:spcBef>
                <a:spcPts val="38"/>
              </a:spcBef>
              <a:buChar char="•"/>
              <a:tabLst>
                <a:tab pos="106680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Asegurarse de que el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espacio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es suficiente para</a:t>
            </a:r>
            <a:r>
              <a:rPr lang="es-CL" spc="3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maniobrar.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Ejecutar los trabajos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cuidado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 sin</a:t>
            </a:r>
            <a:r>
              <a:rPr lang="es-CL" spc="19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prisa.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13B12AA6-9315-BE63-2712-0277D419321D}"/>
              </a:ext>
            </a:extLst>
          </p:cNvPr>
          <p:cNvSpPr/>
          <p:nvPr/>
        </p:nvSpPr>
        <p:spPr>
          <a:xfrm>
            <a:off x="2791800" y="4024061"/>
            <a:ext cx="2980905" cy="1463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667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23582" y="2243302"/>
            <a:ext cx="2422017" cy="11875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srgbClr val="00206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4094" y="1993584"/>
            <a:ext cx="8008307" cy="416460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3.- </a:t>
            </a:r>
            <a:r>
              <a:rPr b="1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Aplastamiento </a:t>
            </a:r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contra </a:t>
            </a:r>
            <a:r>
              <a:rPr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objetos fijos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>
              <a:spcBef>
                <a:spcPts val="26"/>
              </a:spcBef>
            </a:pP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/>
            <a:r>
              <a:rPr b="1"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Riesgos</a:t>
            </a:r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:</a:t>
            </a:r>
          </a:p>
          <a:p>
            <a:pPr marL="9525"/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633">
              <a:buChar char="•"/>
              <a:tabLst>
                <a:tab pos="117158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Por trabajar en lugares poco</a:t>
            </a:r>
            <a:r>
              <a:rPr spc="3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amplios.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633">
              <a:buChar char="•"/>
              <a:tabLst>
                <a:tab pos="117158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Porque el conductor no ha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visto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al</a:t>
            </a:r>
            <a:r>
              <a:rPr spc="3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peatón.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633">
              <a:buChar char="•"/>
              <a:tabLst>
                <a:tab pos="117158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Porque el peatón se sitúa cerca de la grúa horquilla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junto a elementos</a:t>
            </a:r>
            <a:r>
              <a:rPr spc="10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fijos.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633">
              <a:buChar char="•"/>
              <a:tabLst>
                <a:tab pos="117158" algn="l"/>
              </a:tabLst>
            </a:pP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Cuando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 conductor no tiene tiempo de</a:t>
            </a:r>
            <a:r>
              <a:rPr spc="4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reaccionar.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633">
              <a:buChar char="•"/>
              <a:tabLst>
                <a:tab pos="117158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Cuando, circulando marcha atrás, el conductor no mira</a:t>
            </a:r>
            <a:r>
              <a:rPr spc="79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previamente.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633">
              <a:buChar char="•"/>
              <a:tabLst>
                <a:tab pos="117158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Cuando, circulando marcha atrás, la sirena de advertencia no</a:t>
            </a:r>
            <a:r>
              <a:rPr spc="9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funciona.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633">
              <a:buChar char="•"/>
              <a:tabLst>
                <a:tab pos="117158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Por trabajar en lugares sin la señalización</a:t>
            </a:r>
            <a:r>
              <a:rPr spc="56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adecuada.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633">
              <a:buChar char="•"/>
              <a:tabLst>
                <a:tab pos="117158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Por transportar peatones en la grúa</a:t>
            </a:r>
            <a:r>
              <a:rPr spc="4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horquilla.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633">
              <a:buChar char="•"/>
              <a:tabLst>
                <a:tab pos="117158" algn="l"/>
              </a:tabLst>
            </a:pP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Cuando,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durante el trabajo, los frenos de la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grúa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horquilla</a:t>
            </a:r>
            <a:r>
              <a:rPr spc="6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fallan.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 marR="3810">
              <a:spcBef>
                <a:spcPts val="4"/>
              </a:spcBef>
              <a:buChar char="•"/>
              <a:tabLst>
                <a:tab pos="172878" algn="l"/>
                <a:tab pos="173355" algn="l"/>
                <a:tab pos="921544" algn="l"/>
                <a:tab pos="1299686" algn="l"/>
                <a:tab pos="1535429" algn="l"/>
                <a:tab pos="1979771" algn="l"/>
                <a:tab pos="2615565" algn="l"/>
                <a:tab pos="2813209" algn="l"/>
                <a:tab pos="3887153" algn="l"/>
                <a:tab pos="4122420" algn="l"/>
                <a:tab pos="4616291" algn="l"/>
                <a:tab pos="4909185" algn="l"/>
                <a:tab pos="5439251" algn="l"/>
                <a:tab pos="5733098" algn="l"/>
              </a:tabLst>
            </a:pPr>
            <a:r>
              <a:rPr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</a:t>
            </a:r>
            <a:r>
              <a:rPr spc="-11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u</a:t>
            </a:r>
            <a:r>
              <a:rPr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</a:t>
            </a:r>
            <a:r>
              <a:rPr spc="-11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n</a:t>
            </a:r>
            <a:r>
              <a:rPr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</a:t>
            </a:r>
            <a:r>
              <a:rPr spc="-11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,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gr</a:t>
            </a:r>
            <a:r>
              <a:rPr spc="-11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ú</a:t>
            </a:r>
            <a:r>
              <a:rPr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</a:t>
            </a:r>
            <a:r>
              <a:rPr spc="-11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</a:t>
            </a:r>
            <a:r>
              <a:rPr spc="8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</a:t>
            </a:r>
            <a:r>
              <a:rPr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</a:t>
            </a:r>
            <a:r>
              <a:rPr spc="-11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</a:t>
            </a:r>
            <a:r>
              <a:rPr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est</a:t>
            </a:r>
            <a:r>
              <a:rPr spc="-8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</a:t>
            </a:r>
            <a:r>
              <a:rPr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cion</a:t>
            </a:r>
            <a:r>
              <a:rPr spc="-11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</a:t>
            </a:r>
            <a:r>
              <a:rPr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</a:t>
            </a:r>
            <a:r>
              <a:rPr spc="-11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,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8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</a:t>
            </a:r>
            <a:r>
              <a:rPr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fre</a:t>
            </a:r>
            <a:r>
              <a:rPr spc="-8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n</a:t>
            </a:r>
            <a:r>
              <a:rPr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ma</a:t>
            </a:r>
            <a:r>
              <a:rPr spc="-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n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n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	fu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n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ci</a:t>
            </a:r>
            <a:r>
              <a:rPr spc="-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na  correctamente.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2275" y="2043382"/>
            <a:ext cx="6078722" cy="286617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b="1" dirty="0">
                <a:solidFill>
                  <a:srgbClr val="002060"/>
                </a:solidFill>
                <a:latin typeface="Arial Nova" panose="020B0504020202020204" pitchFamily="34" charset="0"/>
              </a:rPr>
              <a:t>Medidas</a:t>
            </a:r>
            <a:r>
              <a:rPr sz="1800" b="1" spc="-3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sz="1800" b="1" spc="-8" dirty="0">
                <a:solidFill>
                  <a:srgbClr val="002060"/>
                </a:solidFill>
                <a:latin typeface="Arial Nova" panose="020B0504020202020204" pitchFamily="34" charset="0"/>
              </a:rPr>
              <a:t>Preventivas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2275" y="2437133"/>
            <a:ext cx="8156359" cy="361060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049">
              <a:tabLst>
                <a:tab pos="117158" algn="l"/>
              </a:tabLst>
            </a:pPr>
            <a:r>
              <a:rPr lang="es-CL" spc="-4" dirty="0">
                <a:solidFill>
                  <a:srgbClr val="002060"/>
                </a:solidFill>
                <a:latin typeface="Arial"/>
                <a:cs typeface="Arial"/>
              </a:rPr>
              <a:t>Recordar </a:t>
            </a:r>
            <a:r>
              <a:rPr lang="es-CL" dirty="0">
                <a:solidFill>
                  <a:srgbClr val="002060"/>
                </a:solidFill>
                <a:latin typeface="Arial"/>
                <a:cs typeface="Arial"/>
              </a:rPr>
              <a:t>cómo </a:t>
            </a:r>
            <a:r>
              <a:rPr lang="es-CL" spc="-4" dirty="0">
                <a:solidFill>
                  <a:srgbClr val="002060"/>
                </a:solidFill>
                <a:latin typeface="Arial"/>
                <a:cs typeface="Arial"/>
              </a:rPr>
              <a:t>se debe actuar ante la presencia de peatones  en la zona de</a:t>
            </a:r>
            <a:r>
              <a:rPr lang="es-CL" spc="19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"/>
                <a:cs typeface="Arial"/>
              </a:rPr>
              <a:t>trabajo:</a:t>
            </a:r>
          </a:p>
          <a:p>
            <a:pPr marL="9049">
              <a:tabLst>
                <a:tab pos="117158" algn="l"/>
              </a:tabLst>
            </a:pPr>
            <a:endParaRPr lang="es-CL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23361" indent="-214313">
              <a:buFont typeface="Wingdings" panose="05000000000000000000" pitchFamily="2" charset="2"/>
              <a:buChar char="ü"/>
              <a:tabLst>
                <a:tab pos="117158" algn="l"/>
              </a:tabLst>
            </a:pPr>
            <a:r>
              <a:rPr lang="es-CL" spc="-4" dirty="0">
                <a:solidFill>
                  <a:srgbClr val="002060"/>
                </a:solidFill>
                <a:latin typeface="Arial"/>
                <a:cs typeface="Arial"/>
              </a:rPr>
              <a:t>Se debe avisar tocando la</a:t>
            </a:r>
            <a:r>
              <a:rPr lang="es-CL" spc="3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"/>
                <a:cs typeface="Arial"/>
              </a:rPr>
              <a:t>bocina;</a:t>
            </a:r>
            <a:endParaRPr lang="es-CL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23361" indent="-214313">
              <a:buFont typeface="Wingdings" panose="05000000000000000000" pitchFamily="2" charset="2"/>
              <a:buChar char="ü"/>
              <a:tabLst>
                <a:tab pos="117158" algn="l"/>
              </a:tabLst>
            </a:pPr>
            <a:r>
              <a:rPr lang="es-CL" spc="-4" dirty="0">
                <a:solidFill>
                  <a:srgbClr val="002060"/>
                </a:solidFill>
                <a:latin typeface="Arial"/>
                <a:cs typeface="Arial"/>
              </a:rPr>
              <a:t>Debe asegurarse de que </a:t>
            </a:r>
            <a:r>
              <a:rPr lang="es-CL" dirty="0">
                <a:solidFill>
                  <a:srgbClr val="002060"/>
                </a:solidFill>
                <a:latin typeface="Arial"/>
                <a:cs typeface="Arial"/>
              </a:rPr>
              <a:t>está </a:t>
            </a:r>
            <a:r>
              <a:rPr lang="es-CL" spc="-4" dirty="0">
                <a:solidFill>
                  <a:srgbClr val="002060"/>
                </a:solidFill>
                <a:latin typeface="Arial"/>
                <a:cs typeface="Arial"/>
              </a:rPr>
              <a:t>a </a:t>
            </a:r>
            <a:r>
              <a:rPr lang="es-CL" dirty="0">
                <a:solidFill>
                  <a:srgbClr val="002060"/>
                </a:solidFill>
                <a:latin typeface="Arial"/>
                <a:cs typeface="Arial"/>
              </a:rPr>
              <a:t>más </a:t>
            </a:r>
            <a:r>
              <a:rPr lang="es-CL" spc="-4" dirty="0">
                <a:solidFill>
                  <a:srgbClr val="002060"/>
                </a:solidFill>
                <a:latin typeface="Arial"/>
                <a:cs typeface="Arial"/>
              </a:rPr>
              <a:t>de un </a:t>
            </a:r>
            <a:r>
              <a:rPr lang="es-CL" dirty="0">
                <a:solidFill>
                  <a:srgbClr val="002060"/>
                </a:solidFill>
                <a:latin typeface="Arial"/>
                <a:cs typeface="Arial"/>
              </a:rPr>
              <a:t>metro </a:t>
            </a:r>
            <a:r>
              <a:rPr lang="es-CL" spc="-4" dirty="0">
                <a:solidFill>
                  <a:srgbClr val="002060"/>
                </a:solidFill>
                <a:latin typeface="Arial"/>
                <a:cs typeface="Arial"/>
              </a:rPr>
              <a:t>del</a:t>
            </a:r>
            <a:r>
              <a:rPr lang="es-CL" spc="23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"/>
                <a:cs typeface="Arial"/>
              </a:rPr>
              <a:t>peatón.</a:t>
            </a:r>
          </a:p>
          <a:p>
            <a:pPr marL="223361" indent="-214313">
              <a:buFont typeface="Wingdings" panose="05000000000000000000" pitchFamily="2" charset="2"/>
              <a:buChar char="ü"/>
              <a:tabLst>
                <a:tab pos="117158" algn="l"/>
              </a:tabLst>
            </a:pPr>
            <a:endParaRPr lang="es-CL" dirty="0">
              <a:solidFill>
                <a:srgbClr val="002060"/>
              </a:solidFill>
              <a:latin typeface="Arial"/>
              <a:cs typeface="Arial"/>
            </a:endParaRPr>
          </a:p>
          <a:p>
            <a:pPr marL="116681" indent="-107633">
              <a:buChar char="•"/>
              <a:tabLst>
                <a:tab pos="117158" algn="l"/>
              </a:tabLst>
            </a:pPr>
            <a:r>
              <a:rPr spc="-4" dirty="0" err="1">
                <a:solidFill>
                  <a:srgbClr val="002060"/>
                </a:solidFill>
                <a:latin typeface="Arial"/>
                <a:cs typeface="Arial"/>
              </a:rPr>
              <a:t>Mantener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 siempre la</a:t>
            </a:r>
            <a:r>
              <a:rPr spc="8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atención.</a:t>
            </a:r>
            <a:endParaRPr dirty="0">
              <a:solidFill>
                <a:srgbClr val="002060"/>
              </a:solidFill>
              <a:latin typeface="Arial"/>
              <a:cs typeface="Arial"/>
            </a:endParaRPr>
          </a:p>
          <a:p>
            <a:pPr marL="9525" marR="4286">
              <a:buChar char="•"/>
              <a:tabLst>
                <a:tab pos="147161" algn="l"/>
              </a:tabLst>
            </a:pP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Comprobar </a:t>
            </a:r>
            <a:r>
              <a:rPr dirty="0">
                <a:solidFill>
                  <a:srgbClr val="002060"/>
                </a:solidFill>
                <a:latin typeface="Arial"/>
                <a:cs typeface="Arial"/>
              </a:rPr>
              <a:t>el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correcto funcionamiento de la bocina </a:t>
            </a:r>
            <a:r>
              <a:rPr dirty="0">
                <a:solidFill>
                  <a:srgbClr val="002060"/>
                </a:solidFill>
                <a:latin typeface="Arial"/>
                <a:cs typeface="Arial"/>
              </a:rPr>
              <a:t>y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la sirena de advertencia  antes de iniciar el</a:t>
            </a:r>
            <a:r>
              <a:rPr spc="23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trabajo.</a:t>
            </a:r>
            <a:endParaRPr dirty="0">
              <a:solidFill>
                <a:srgbClr val="002060"/>
              </a:solidFill>
              <a:latin typeface="Arial"/>
              <a:cs typeface="Arial"/>
            </a:endParaRPr>
          </a:p>
          <a:p>
            <a:pPr marL="116681" indent="-107633">
              <a:buChar char="•"/>
              <a:tabLst>
                <a:tab pos="117158" algn="l"/>
              </a:tabLst>
            </a:pP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Comprobar el correcto funcionamiento de la sirena de</a:t>
            </a:r>
            <a:r>
              <a:rPr spc="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alarma.</a:t>
            </a:r>
            <a:endParaRPr dirty="0">
              <a:solidFill>
                <a:srgbClr val="002060"/>
              </a:solidFill>
              <a:latin typeface="Arial"/>
              <a:cs typeface="Arial"/>
            </a:endParaRPr>
          </a:p>
          <a:p>
            <a:pPr marL="116681" indent="-107633">
              <a:buChar char="•"/>
              <a:tabLst>
                <a:tab pos="117158" algn="l"/>
              </a:tabLst>
            </a:pP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Señalizar la zona de trabajo de acuerdo a las recomendaciones</a:t>
            </a:r>
            <a:r>
              <a:rPr spc="98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dadas.</a:t>
            </a:r>
            <a:endParaRPr dirty="0">
              <a:solidFill>
                <a:srgbClr val="002060"/>
              </a:solidFill>
              <a:latin typeface="Arial"/>
              <a:cs typeface="Arial"/>
            </a:endParaRPr>
          </a:p>
          <a:p>
            <a:pPr marL="116681" indent="-107633">
              <a:buChar char="•"/>
              <a:tabLst>
                <a:tab pos="117158" algn="l"/>
              </a:tabLst>
            </a:pP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No transportar </a:t>
            </a:r>
            <a:r>
              <a:rPr spc="-8" dirty="0">
                <a:solidFill>
                  <a:srgbClr val="002060"/>
                </a:solidFill>
                <a:latin typeface="Arial"/>
                <a:cs typeface="Arial"/>
              </a:rPr>
              <a:t>peatones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en la grúa</a:t>
            </a:r>
            <a:r>
              <a:rPr spc="3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horquilla.</a:t>
            </a:r>
            <a:endParaRPr dirty="0">
              <a:solidFill>
                <a:srgbClr val="002060"/>
              </a:solidFill>
              <a:latin typeface="Arial"/>
              <a:cs typeface="Arial"/>
            </a:endParaRPr>
          </a:p>
          <a:p>
            <a:pPr marL="106680" indent="-97154">
              <a:spcBef>
                <a:spcPts val="4"/>
              </a:spcBef>
              <a:buChar char="•"/>
              <a:tabLst>
                <a:tab pos="106680" algn="l"/>
              </a:tabLst>
            </a:pP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Asegurarse de que los frenos funcionan</a:t>
            </a:r>
            <a:r>
              <a:rPr spc="38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correctamente.</a:t>
            </a:r>
            <a:endParaRPr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89914CE7-CE7B-36A5-D843-B03569A52E17}"/>
              </a:ext>
            </a:extLst>
          </p:cNvPr>
          <p:cNvSpPr/>
          <p:nvPr/>
        </p:nvSpPr>
        <p:spPr>
          <a:xfrm>
            <a:off x="1429456" y="2306317"/>
            <a:ext cx="3405774" cy="17623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98056BEC-82F6-5176-1A99-5FBFF6AFD8A2}"/>
              </a:ext>
            </a:extLst>
          </p:cNvPr>
          <p:cNvSpPr/>
          <p:nvPr/>
        </p:nvSpPr>
        <p:spPr>
          <a:xfrm>
            <a:off x="4042800" y="4166343"/>
            <a:ext cx="3405774" cy="17623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0292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7071" y="1973592"/>
            <a:ext cx="6361748" cy="286617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b="1" spc="-4" dirty="0">
                <a:solidFill>
                  <a:srgbClr val="002060"/>
                </a:solidFill>
                <a:latin typeface="Arial Nova" panose="020B0504020202020204" pitchFamily="34" charset="0"/>
              </a:rPr>
              <a:t>4. Riesgos de la Carga </a:t>
            </a:r>
            <a:r>
              <a:rPr sz="1800" b="1" dirty="0">
                <a:solidFill>
                  <a:srgbClr val="002060"/>
                </a:solidFill>
                <a:latin typeface="Arial Nova" panose="020B0504020202020204" pitchFamily="34" charset="0"/>
              </a:rPr>
              <a:t>de</a:t>
            </a:r>
            <a:r>
              <a:rPr sz="1800" b="1" spc="-15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sz="1800" b="1" dirty="0">
                <a:solidFill>
                  <a:srgbClr val="002060"/>
                </a:solidFill>
                <a:latin typeface="Arial Nova" panose="020B0504020202020204" pitchFamily="34" charset="0"/>
              </a:rPr>
              <a:t>Combustible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7071" y="2538989"/>
            <a:ext cx="8185013" cy="388760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just"/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Riesgos:</a:t>
            </a:r>
          </a:p>
          <a:p>
            <a:pPr marL="9525" algn="just"/>
            <a:endParaRPr lang="es-CL" b="1" spc="-4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 algn="just"/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Se puede producir una </a:t>
            </a:r>
            <a:r>
              <a:rPr lang="es-CL"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explosi+on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debido a la presencia de vapores inflamables a causa de la electricidad estática, o de la presencia de focos de calor </a:t>
            </a:r>
          </a:p>
          <a:p>
            <a:pPr marL="9525" algn="just"/>
            <a:endParaRPr lang="es-CL" b="1" spc="-4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 algn="just"/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b="1"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Medidas</a:t>
            </a:r>
            <a:r>
              <a:rPr b="1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b="1" spc="-8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Preventivas</a:t>
            </a:r>
            <a:r>
              <a:rPr lang="es-CL" b="1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:</a:t>
            </a:r>
          </a:p>
          <a:p>
            <a:pPr marL="9525" algn="just"/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 algn="just">
              <a:spcBef>
                <a:spcPts val="4"/>
              </a:spcBef>
            </a:pPr>
            <a:r>
              <a:rPr b="1" spc="-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Antes</a:t>
            </a:r>
            <a:r>
              <a:rPr lang="es-CL" b="1" spc="-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: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06680" indent="-97154" algn="just">
              <a:buChar char="•"/>
              <a:tabLst>
                <a:tab pos="106680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Apagar el</a:t>
            </a:r>
            <a:r>
              <a:rPr spc="1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1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motor.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06680" indent="-97154" algn="just">
              <a:buChar char="•"/>
              <a:tabLst>
                <a:tab pos="106680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Asegurarse de que luces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sirenas no tienen suministro</a:t>
            </a:r>
            <a:r>
              <a:rPr spc="7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eléctrico.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633" algn="just">
              <a:buChar char="•"/>
              <a:tabLst>
                <a:tab pos="117158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Desconectar la</a:t>
            </a:r>
            <a:r>
              <a:rPr spc="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batería.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633" algn="just">
              <a:buChar char="•"/>
              <a:tabLst>
                <a:tab pos="117158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Evitar la proximidad de operaciones que pudieran generar un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foco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spc="9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1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calor.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633" algn="just">
              <a:buChar char="•"/>
              <a:tabLst>
                <a:tab pos="117158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Comprobar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que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no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hay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cables tendidos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por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 zona de</a:t>
            </a:r>
            <a:r>
              <a:rPr spc="83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trasvase.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algn="just">
              <a:spcBef>
                <a:spcPts val="26"/>
              </a:spcBef>
              <a:buFont typeface="Arial"/>
              <a:buChar char="•"/>
            </a:pP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F5B535D5-0D75-F612-8D2F-E3117166B303}"/>
              </a:ext>
            </a:extLst>
          </p:cNvPr>
          <p:cNvSpPr txBox="1"/>
          <p:nvPr/>
        </p:nvSpPr>
        <p:spPr>
          <a:xfrm>
            <a:off x="636163" y="2136338"/>
            <a:ext cx="810975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/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Durante:</a:t>
            </a:r>
          </a:p>
          <a:p>
            <a:pPr marL="9525"/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 marR="3810" algn="just">
              <a:buChar char="•"/>
              <a:tabLst>
                <a:tab pos="143351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Puesta a tierra del sistema: asegurar primero la puesta a tierra de la grúa.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 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pinza debe situarse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sobre un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elemento de la propia estructura de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 grúa que 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permita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una buena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continuidad</a:t>
            </a:r>
            <a:r>
              <a:rPr lang="es-CL" spc="4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eléctrica.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 marR="3810" algn="just">
              <a:buChar char="•"/>
              <a:tabLst>
                <a:tab pos="157163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Llenado del depósito: evitar derrames colocando la manguera en la boca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 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llenado antes de abrir la</a:t>
            </a:r>
            <a:r>
              <a:rPr lang="es-CL" spc="4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válvula.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633" algn="just">
              <a:buChar char="•"/>
              <a:tabLst>
                <a:tab pos="117158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Posición correcta de la bandeja para la recogida del goteo (bajo la</a:t>
            </a:r>
            <a:r>
              <a:rPr lang="es-CL" spc="10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manguera).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B12C8041-5948-4242-7334-7F00DBAB77E7}"/>
              </a:ext>
            </a:extLst>
          </p:cNvPr>
          <p:cNvSpPr/>
          <p:nvPr/>
        </p:nvSpPr>
        <p:spPr>
          <a:xfrm>
            <a:off x="3533981" y="4882254"/>
            <a:ext cx="2295620" cy="12115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6428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5006" y="2251998"/>
            <a:ext cx="2060999" cy="286617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b="1" spc="-8" dirty="0">
                <a:solidFill>
                  <a:srgbClr val="002060"/>
                </a:solidFill>
                <a:latin typeface="Arial Nova" panose="020B0504020202020204" pitchFamily="34" charset="0"/>
              </a:rPr>
              <a:t>Revisión </a:t>
            </a:r>
            <a:r>
              <a:rPr sz="1800" b="1" dirty="0">
                <a:solidFill>
                  <a:srgbClr val="002060"/>
                </a:solidFill>
                <a:latin typeface="Arial Nova" panose="020B0504020202020204" pitchFamily="34" charset="0"/>
              </a:rPr>
              <a:t>Final.</a:t>
            </a:r>
          </a:p>
        </p:txBody>
      </p:sp>
      <p:sp>
        <p:nvSpPr>
          <p:cNvPr id="3" name="object 3"/>
          <p:cNvSpPr/>
          <p:nvPr/>
        </p:nvSpPr>
        <p:spPr>
          <a:xfrm>
            <a:off x="5625648" y="3355157"/>
            <a:ext cx="2387338" cy="14028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srgbClr val="00206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4720" y="2703586"/>
            <a:ext cx="8220320" cy="250260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17158" indent="-108109" algn="just">
              <a:buFontTx/>
              <a:buChar char="•"/>
              <a:tabLst>
                <a:tab pos="117634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Cierre correcto del depósito de</a:t>
            </a:r>
            <a:r>
              <a:rPr lang="es-CL" spc="23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carburante.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7158" indent="-108109" algn="just">
              <a:buFontTx/>
              <a:buChar char="•"/>
              <a:tabLst>
                <a:tab pos="117634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Colocación adecuada de la manguera de</a:t>
            </a:r>
            <a:r>
              <a:rPr lang="es-CL" spc="4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llenado.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7158" indent="-108109" algn="just">
              <a:buChar char="•"/>
              <a:tabLst>
                <a:tab pos="117634" algn="l"/>
              </a:tabLst>
            </a:pPr>
            <a:r>
              <a:rPr spc="-8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Suelo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grúa libres de restos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spc="19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carburante.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 algn="just">
              <a:buChar char="•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Recogida del</a:t>
            </a:r>
            <a:r>
              <a:rPr spc="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8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equipo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:</a:t>
            </a:r>
            <a:endParaRPr lang="es-CL" spc="-8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 algn="just">
              <a:buChar char="•"/>
              <a:tabLst>
                <a:tab pos="116681" algn="l"/>
              </a:tabLst>
            </a:pP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456724" lvl="1" indent="-257175" algn="just">
              <a:buFont typeface="Wingdings" panose="05000000000000000000" pitchFamily="2" charset="2"/>
              <a:buChar char="ü"/>
              <a:tabLst>
                <a:tab pos="343376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Cerrar la</a:t>
            </a:r>
            <a:r>
              <a:rPr spc="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válvula.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456724" lvl="1" indent="-257175" algn="just">
              <a:buFont typeface="Wingdings" panose="05000000000000000000" pitchFamily="2" charset="2"/>
              <a:buChar char="ü"/>
              <a:tabLst>
                <a:tab pos="343376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Retirar la</a:t>
            </a:r>
            <a:r>
              <a:rPr spc="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manguera.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456724" lvl="1" indent="-257175" algn="just">
              <a:buFont typeface="Wingdings" panose="05000000000000000000" pitchFamily="2" charset="2"/>
              <a:buChar char="ü"/>
              <a:tabLst>
                <a:tab pos="343376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Cerrar la boca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spc="1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carga.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456724" lvl="1" indent="-257175" algn="just">
              <a:buFont typeface="Wingdings" panose="05000000000000000000" pitchFamily="2" charset="2"/>
              <a:buChar char="ü"/>
              <a:tabLst>
                <a:tab pos="343376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Desconectar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pinza de puesta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</a:t>
            </a:r>
            <a:r>
              <a:rPr spc="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tierra.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ED0AA460-C481-47F8-5230-A15EC171E019}"/>
              </a:ext>
            </a:extLst>
          </p:cNvPr>
          <p:cNvSpPr txBox="1"/>
          <p:nvPr/>
        </p:nvSpPr>
        <p:spPr>
          <a:xfrm>
            <a:off x="621159" y="2262894"/>
            <a:ext cx="7901681" cy="2675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 algn="just">
              <a:spcBef>
                <a:spcPts val="705"/>
              </a:spcBef>
            </a:pPr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Riesgos </a:t>
            </a:r>
            <a:r>
              <a:rPr lang="es-CL"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 la </a:t>
            </a:r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carga </a:t>
            </a:r>
            <a:r>
              <a:rPr lang="es-CL"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lang="es-CL" b="1" spc="-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Baterías.</a:t>
            </a:r>
          </a:p>
          <a:p>
            <a:pPr marL="9525" algn="just">
              <a:spcBef>
                <a:spcPts val="705"/>
              </a:spcBef>
            </a:pP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 algn="just"/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Riesgos: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 marR="3810" algn="just">
              <a:spcBef>
                <a:spcPts val="8"/>
              </a:spcBef>
              <a:buChar char="•"/>
              <a:tabLst>
                <a:tab pos="162878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Las baterías contienen ácido sulfúrico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agua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destilada: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al rellenar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agua, </a:t>
            </a:r>
            <a:r>
              <a:rPr lang="es-CL" spc="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se 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pueden producir derrames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</a:t>
            </a:r>
            <a:r>
              <a:rPr lang="es-CL" spc="3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salpicaduras.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46685" indent="-137160" algn="just">
              <a:buChar char="•"/>
              <a:tabLst>
                <a:tab pos="146685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En</a:t>
            </a:r>
            <a:r>
              <a:rPr lang="es-CL" spc="233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las</a:t>
            </a:r>
            <a:r>
              <a:rPr lang="es-CL" spc="24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baterías</a:t>
            </a:r>
            <a:r>
              <a:rPr lang="es-CL" spc="236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se</a:t>
            </a:r>
            <a:r>
              <a:rPr lang="es-CL" spc="236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forman</a:t>
            </a:r>
            <a:r>
              <a:rPr lang="es-CL" spc="22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gases</a:t>
            </a:r>
            <a:r>
              <a:rPr lang="es-CL" spc="233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que,</a:t>
            </a:r>
            <a:r>
              <a:rPr lang="es-CL" spc="24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al</a:t>
            </a:r>
            <a:r>
              <a:rPr lang="es-CL" spc="236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desprenderse</a:t>
            </a:r>
            <a:r>
              <a:rPr lang="es-CL" spc="24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</a:t>
            </a:r>
            <a:r>
              <a:rPr lang="es-CL" spc="236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través</a:t>
            </a:r>
            <a:r>
              <a:rPr lang="es-CL" spc="236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lang="es-CL" spc="236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los</a:t>
            </a:r>
            <a:r>
              <a:rPr lang="es-CL" spc="24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tapones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abiertos,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pueden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formar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una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atmósfera</a:t>
            </a:r>
            <a:r>
              <a:rPr lang="es-CL" spc="3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explosiva.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 marR="4763" algn="just">
              <a:buChar char="•"/>
              <a:tabLst>
                <a:tab pos="125254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Por debajo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del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30% de carga, la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batería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 las grúas eléctricas se deterioran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 los 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sistemas pueden</a:t>
            </a:r>
            <a:r>
              <a:rPr lang="es-CL" spc="19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1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fallar.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57627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6307" y="2019689"/>
            <a:ext cx="8424055" cy="458862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4670108">
              <a:spcBef>
                <a:spcPts val="75"/>
              </a:spcBef>
            </a:pPr>
            <a:r>
              <a:rPr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Medidas</a:t>
            </a:r>
            <a:r>
              <a:rPr b="1" spc="-53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b="1" spc="-8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Preventivas</a:t>
            </a:r>
            <a:r>
              <a:rPr b="1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endParaRPr lang="es-CL" b="1" spc="-8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 marR="4670108">
              <a:spcBef>
                <a:spcPts val="75"/>
              </a:spcBef>
            </a:pPr>
            <a:r>
              <a:rPr b="1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b="1" spc="-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Antes</a:t>
            </a:r>
            <a:r>
              <a:rPr lang="es-CL" b="1" spc="-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: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06204" indent="-97154">
              <a:buChar char="•"/>
              <a:tabLst>
                <a:tab pos="106680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Apagar el </a:t>
            </a:r>
            <a:r>
              <a:rPr spc="-1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motor,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las luces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las</a:t>
            </a:r>
            <a:r>
              <a:rPr spc="3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sirenas.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Comprobar que el área de carga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sea</a:t>
            </a:r>
            <a:r>
              <a:rPr spc="1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adecuado.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7158" indent="-108109">
              <a:buChar char="•"/>
              <a:tabLst>
                <a:tab pos="117634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Evitar la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proximidad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operaciones que pudieran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producir</a:t>
            </a:r>
            <a:r>
              <a:rPr spc="12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19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calor</a:t>
            </a:r>
            <a:r>
              <a:rPr spc="-19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.</a:t>
            </a:r>
            <a:endParaRPr lang="es-CL" b="1" spc="-4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/>
            <a:endParaRPr lang="es-CL" b="1" spc="-4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/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Durante</a:t>
            </a:r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: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Comprobar que no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se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llevan objetos</a:t>
            </a:r>
            <a:r>
              <a:rPr spc="3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metálicos.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Comprobar que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se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lleva el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equipo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 protección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individual</a:t>
            </a:r>
            <a:r>
              <a:rPr spc="7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prescrito.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06204" indent="-97154">
              <a:buChar char="•"/>
              <a:tabLst>
                <a:tab pos="106680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Asegurarse de que el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cofre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 la grúa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esté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siempre</a:t>
            </a:r>
            <a:r>
              <a:rPr spc="23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abierto.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7158" indent="-108109">
              <a:buChar char="•"/>
              <a:tabLst>
                <a:tab pos="117634" algn="l"/>
              </a:tabLst>
            </a:pP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Comprobar que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no hay objetos metálicos sobre las baterías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en contacto con</a:t>
            </a:r>
            <a:r>
              <a:rPr spc="116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sus</a:t>
            </a:r>
            <a:r>
              <a:rPr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terminales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o</a:t>
            </a:r>
            <a:r>
              <a:rPr spc="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cables.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Mantener la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intensidad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 carga recomendada por el</a:t>
            </a:r>
            <a:r>
              <a:rPr spc="49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fabricante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.</a:t>
            </a:r>
            <a:endParaRPr lang="es-CL" b="1" spc="-8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/>
            <a:endParaRPr lang="es-CL" b="1" spc="-8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/>
            <a:r>
              <a:rPr b="1" spc="-8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Revisión</a:t>
            </a:r>
            <a:r>
              <a:rPr b="1" spc="26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final</a:t>
            </a:r>
            <a:r>
              <a:rPr lang="es-CL"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: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lnSpc>
                <a:spcPts val="1601"/>
              </a:lnSpc>
              <a:buChar char="•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Correcta carga de las</a:t>
            </a:r>
            <a:r>
              <a:rPr spc="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baterías.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lnSpc>
                <a:spcPts val="1601"/>
              </a:lnSpc>
              <a:buChar char="•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Colocación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adecuada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 la manguera de</a:t>
            </a:r>
            <a:r>
              <a:rPr spc="49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conexión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Carlito"/>
              </a:rPr>
              <a:t>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Carl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1812" y="1918533"/>
            <a:ext cx="1884285" cy="332783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z="2100" b="1" spc="-4" dirty="0">
                <a:solidFill>
                  <a:srgbClr val="002060"/>
                </a:solidFill>
                <a:latin typeface="Arial Nova" panose="020B0504020202020204" pitchFamily="34" charset="0"/>
              </a:rPr>
              <a:t>DEL</a:t>
            </a:r>
            <a:r>
              <a:rPr sz="2100" b="1" spc="-6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sz="2100" b="1" spc="-4" dirty="0" err="1">
                <a:solidFill>
                  <a:srgbClr val="002060"/>
                </a:solidFill>
                <a:latin typeface="Arial Nova" panose="020B0504020202020204" pitchFamily="34" charset="0"/>
              </a:rPr>
              <a:t>EQUIPO</a:t>
            </a:r>
            <a:endParaRPr sz="2100" b="1" spc="-4" dirty="0">
              <a:solidFill>
                <a:srgbClr val="002060"/>
              </a:solidFill>
              <a:latin typeface="Arial Nova" panose="020B05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430" y="2624178"/>
            <a:ext cx="8397665" cy="16844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066925">
              <a:spcBef>
                <a:spcPts val="75"/>
              </a:spcBef>
            </a:pPr>
            <a:r>
              <a:rPr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¿Qué </a:t>
            </a:r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elementos </a:t>
            </a:r>
            <a:r>
              <a:rPr b="1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se </a:t>
            </a:r>
            <a:r>
              <a:rPr b="1" spc="-8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revisan</a:t>
            </a:r>
            <a:r>
              <a:rPr b="1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?</a:t>
            </a:r>
            <a:endParaRPr lang="es-CL" b="1" spc="-8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2066925">
              <a:spcBef>
                <a:spcPts val="75"/>
              </a:spcBef>
            </a:pP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381125"/>
            <a:r>
              <a:rPr b="1" spc="-8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Niveles</a:t>
            </a:r>
            <a:r>
              <a:rPr b="1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:</a:t>
            </a:r>
            <a:endParaRPr lang="es-CL" b="1" spc="-8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381125"/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802958" indent="-108109">
              <a:buChar char="•"/>
              <a:tabLst>
                <a:tab pos="803434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 carga de las baterías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 el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nivel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del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depósito de</a:t>
            </a:r>
            <a:r>
              <a:rPr spc="3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combustible.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802958" indent="-108109">
              <a:buChar char="•"/>
              <a:tabLst>
                <a:tab pos="803434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agua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 refrigeración del </a:t>
            </a:r>
            <a:r>
              <a:rPr spc="-1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motor,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si es una grúa horquilla</a:t>
            </a:r>
            <a:r>
              <a:rPr spc="10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térmica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4216" y="1987655"/>
            <a:ext cx="7817330" cy="416460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049">
              <a:tabLst>
                <a:tab pos="117634" algn="l"/>
              </a:tabLst>
            </a:pPr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Un área de carga</a:t>
            </a:r>
            <a:r>
              <a:rPr lang="es-CL" b="1" spc="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segura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223361" indent="-214313">
              <a:buFont typeface="Arial" panose="020B0604020202020204" pitchFamily="34" charset="0"/>
              <a:buChar char="•"/>
              <a:tabLst>
                <a:tab pos="117634" algn="l"/>
              </a:tabLst>
            </a:pPr>
            <a:r>
              <a:rPr lang="es-CL" spc="-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Ventilada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223361" indent="-214313">
              <a:buFont typeface="Arial" panose="020B0604020202020204" pitchFamily="34" charset="0"/>
              <a:buChar char="•"/>
              <a:tabLst>
                <a:tab pos="117634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un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suelo no </a:t>
            </a:r>
            <a:r>
              <a:rPr lang="es-CL" spc="-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conductor.</a:t>
            </a:r>
          </a:p>
          <a:p>
            <a:pPr marL="9049">
              <a:tabLst>
                <a:tab pos="117634" algn="l"/>
              </a:tabLst>
            </a:pPr>
            <a:r>
              <a:rPr lang="es-CL" spc="-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•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Limpia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</a:t>
            </a:r>
            <a:r>
              <a:rPr lang="es-CL" spc="79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seca </a:t>
            </a:r>
          </a:p>
          <a:p>
            <a:pPr marL="117158" indent="-108109">
              <a:buFontTx/>
              <a:buChar char="•"/>
              <a:tabLst>
                <a:tab pos="117634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Alejada de actividades con riesgo de incendio o</a:t>
            </a:r>
            <a:r>
              <a:rPr lang="es-CL" spc="7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explosión.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7158" indent="-108109">
              <a:buFontTx/>
              <a:buChar char="•"/>
              <a:tabLst>
                <a:tab pos="117634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 cubetas para la recogida de posibles fugas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lang="es-CL" spc="56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ácido.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7158" indent="-108109">
              <a:buChar char="•"/>
              <a:tabLst>
                <a:tab pos="117634" algn="l"/>
              </a:tabLst>
            </a:pPr>
            <a:r>
              <a:rPr spc="-8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Señalizada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: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carteles de Riesgo eléctrico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Prohibido</a:t>
            </a:r>
            <a:r>
              <a:rPr spc="6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1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fumar.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 extintor de CO2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 sistema</a:t>
            </a:r>
            <a:r>
              <a:rPr spc="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lavaojos.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/>
            <a:endParaRPr lang="es-CL" b="1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/>
            <a:r>
              <a:rPr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 equipo </a:t>
            </a:r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 </a:t>
            </a:r>
            <a:r>
              <a:rPr b="1"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protección</a:t>
            </a:r>
            <a:r>
              <a:rPr b="1" spc="-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individual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Gafas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contra impactos.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Pantalla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facial.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7158" indent="-108109">
              <a:buChar char="•"/>
              <a:tabLst>
                <a:tab pos="117634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Guantes impermeables, no conductores</a:t>
            </a:r>
            <a:r>
              <a:rPr spc="3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eléctricos.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spcBef>
                <a:spcPts val="4"/>
              </a:spcBef>
              <a:buChar char="•"/>
              <a:tabLst>
                <a:tab pos="116681" algn="l"/>
              </a:tabLst>
            </a:pP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Delantal impermeable,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no conductor</a:t>
            </a:r>
            <a:r>
              <a:rPr spc="56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eléctrico.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Calzado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spc="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8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seguridad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30312" y="4116564"/>
            <a:ext cx="2051684" cy="1159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370B182-2C24-9DC1-6AD1-ED473879084B}"/>
              </a:ext>
            </a:extLst>
          </p:cNvPr>
          <p:cNvSpPr txBox="1"/>
          <p:nvPr/>
        </p:nvSpPr>
        <p:spPr>
          <a:xfrm>
            <a:off x="679569" y="2163962"/>
            <a:ext cx="8021529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 marR="2402205"/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Riesgos en </a:t>
            </a:r>
            <a:r>
              <a:rPr lang="es-CL"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 Sustitución </a:t>
            </a:r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 las </a:t>
            </a:r>
            <a:r>
              <a:rPr lang="es-CL"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botellas de</a:t>
            </a:r>
            <a:r>
              <a:rPr lang="es-CL" b="1" spc="-3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GLP </a:t>
            </a:r>
          </a:p>
          <a:p>
            <a:pPr marL="9525" marR="2402205"/>
            <a:endParaRPr lang="es-CL" b="1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 marR="2402205"/>
            <a:r>
              <a:rPr lang="es-CL"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Riesgos: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/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Se puede producir una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explosión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debido a la presencia de gases inflamables</a:t>
            </a:r>
            <a:r>
              <a:rPr lang="es-CL" spc="13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causa de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electricidad estática,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 de la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presencia de focos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lang="es-CL" spc="23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1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calor.</a:t>
            </a:r>
          </a:p>
          <a:p>
            <a:pPr marL="9525"/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/>
            <a:r>
              <a:rPr lang="es-CL" b="1" spc="-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Antes:</a:t>
            </a:r>
          </a:p>
          <a:p>
            <a:pPr marL="9525"/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Comprobar que la ventilación es</a:t>
            </a:r>
            <a:r>
              <a:rPr lang="es-CL" spc="26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adecuada.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06204" indent="-97154">
              <a:buChar char="•"/>
              <a:tabLst>
                <a:tab pos="106680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Apagar el</a:t>
            </a:r>
            <a:r>
              <a:rPr lang="es-CL" spc="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1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motor.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Comprobar que luces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sirenas no tienen suministro</a:t>
            </a:r>
            <a:r>
              <a:rPr lang="es-CL" spc="53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eléctrico.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7158" indent="-108109">
              <a:buChar char="•"/>
              <a:tabLst>
                <a:tab pos="117634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Evitar la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proximidad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operaciones que pudieran generar</a:t>
            </a:r>
            <a:r>
              <a:rPr lang="es-CL" spc="12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19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calor.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06204" indent="-97154">
              <a:spcBef>
                <a:spcPts val="4"/>
              </a:spcBef>
              <a:buChar char="•"/>
              <a:tabLst>
                <a:tab pos="106680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Asegurarse de la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ausencia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 cables tendidos por la zona de</a:t>
            </a:r>
            <a:r>
              <a:rPr lang="es-CL" spc="7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operación.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84461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1284" y="2073606"/>
            <a:ext cx="8418038" cy="3093636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/>
          <a:p>
            <a:pPr marL="695325" marR="4763" algn="just">
              <a:lnSpc>
                <a:spcPct val="101200"/>
              </a:lnSpc>
              <a:spcBef>
                <a:spcPts val="56"/>
              </a:spcBef>
              <a:tabLst>
                <a:tab pos="2214086" algn="l"/>
              </a:tabLst>
            </a:pPr>
            <a:r>
              <a:rPr lang="es-CL" spc="-4" dirty="0">
                <a:solidFill>
                  <a:srgbClr val="002060"/>
                </a:solidFill>
                <a:latin typeface="Arial"/>
                <a:cs typeface="Arial"/>
              </a:rPr>
              <a:t>Durante:</a:t>
            </a:r>
          </a:p>
          <a:p>
            <a:pPr marL="695325" marR="4763" algn="just">
              <a:lnSpc>
                <a:spcPct val="101200"/>
              </a:lnSpc>
              <a:spcBef>
                <a:spcPts val="56"/>
              </a:spcBef>
              <a:tabLst>
                <a:tab pos="2214086" algn="l"/>
              </a:tabLst>
            </a:pPr>
            <a:endParaRPr lang="es-CL" spc="-4" dirty="0">
              <a:solidFill>
                <a:srgbClr val="002060"/>
              </a:solidFill>
              <a:latin typeface="Arial"/>
              <a:cs typeface="Arial"/>
            </a:endParaRPr>
          </a:p>
          <a:p>
            <a:pPr marL="909638" marR="4763" indent="-214313" algn="just">
              <a:lnSpc>
                <a:spcPct val="101200"/>
              </a:lnSpc>
              <a:spcBef>
                <a:spcPts val="56"/>
              </a:spcBef>
              <a:buFont typeface="Arial" panose="020B0604020202020204" pitchFamily="34" charset="0"/>
              <a:buChar char="•"/>
              <a:tabLst>
                <a:tab pos="2214086" algn="l"/>
              </a:tabLst>
            </a:pPr>
            <a:r>
              <a:rPr spc="-4" dirty="0" err="1">
                <a:solidFill>
                  <a:srgbClr val="002060"/>
                </a:solidFill>
                <a:latin typeface="Arial"/>
                <a:cs typeface="Arial"/>
              </a:rPr>
              <a:t>Puesta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2060"/>
                </a:solidFill>
                <a:latin typeface="Arial"/>
                <a:cs typeface="Arial"/>
              </a:rPr>
              <a:t>a tierra </a:t>
            </a:r>
            <a:r>
              <a:rPr spc="-8" dirty="0">
                <a:solidFill>
                  <a:srgbClr val="002060"/>
                </a:solidFill>
                <a:latin typeface="Arial"/>
                <a:cs typeface="Arial"/>
              </a:rPr>
              <a:t>del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sistema: primero, </a:t>
            </a:r>
            <a:r>
              <a:rPr dirty="0">
                <a:solidFill>
                  <a:srgbClr val="002060"/>
                </a:solidFill>
                <a:latin typeface="Arial"/>
                <a:cs typeface="Arial"/>
              </a:rPr>
              <a:t>la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puesta </a:t>
            </a:r>
            <a:r>
              <a:rPr dirty="0">
                <a:solidFill>
                  <a:srgbClr val="002060"/>
                </a:solidFill>
                <a:latin typeface="Arial"/>
                <a:cs typeface="Arial"/>
              </a:rPr>
              <a:t>a tierra 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de la grúa. La pinza debe situarse </a:t>
            </a:r>
            <a:r>
              <a:rPr dirty="0">
                <a:solidFill>
                  <a:srgbClr val="002060"/>
                </a:solidFill>
                <a:latin typeface="Arial"/>
                <a:cs typeface="Arial"/>
              </a:rPr>
              <a:t>sobre un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elemento de la estructura </a:t>
            </a:r>
            <a:r>
              <a:rPr dirty="0">
                <a:solidFill>
                  <a:srgbClr val="002060"/>
                </a:solidFill>
                <a:latin typeface="Arial"/>
                <a:cs typeface="Arial"/>
              </a:rPr>
              <a:t>de 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la grúa que permita una buena continuidad</a:t>
            </a:r>
            <a:r>
              <a:rPr spc="7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eléctrica.</a:t>
            </a:r>
            <a:endParaRPr dirty="0">
              <a:solidFill>
                <a:srgbClr val="002060"/>
              </a:solidFill>
              <a:latin typeface="Arial"/>
              <a:cs typeface="Arial"/>
            </a:endParaRPr>
          </a:p>
          <a:p>
            <a:pPr marL="909638" marR="3810" indent="-214313">
              <a:buFont typeface="Arial" panose="020B0604020202020204" pitchFamily="34" charset="0"/>
              <a:buChar char="•"/>
              <a:tabLst>
                <a:tab pos="820579" algn="l"/>
              </a:tabLst>
            </a:pP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Retirada </a:t>
            </a:r>
            <a:r>
              <a:rPr dirty="0">
                <a:solidFill>
                  <a:srgbClr val="002060"/>
                </a:solidFill>
                <a:latin typeface="Arial"/>
                <a:cs typeface="Arial"/>
              </a:rPr>
              <a:t>de la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botella </a:t>
            </a:r>
            <a:r>
              <a:rPr dirty="0">
                <a:solidFill>
                  <a:srgbClr val="002060"/>
                </a:solidFill>
                <a:latin typeface="Arial"/>
                <a:cs typeface="Arial"/>
              </a:rPr>
              <a:t>vacía: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comprobar </a:t>
            </a:r>
            <a:r>
              <a:rPr dirty="0">
                <a:solidFill>
                  <a:srgbClr val="002060"/>
                </a:solidFill>
                <a:latin typeface="Arial"/>
                <a:cs typeface="Arial"/>
              </a:rPr>
              <a:t>que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la válvula </a:t>
            </a:r>
            <a:r>
              <a:rPr dirty="0">
                <a:solidFill>
                  <a:srgbClr val="002060"/>
                </a:solidFill>
                <a:latin typeface="Arial"/>
                <a:cs typeface="Arial"/>
              </a:rPr>
              <a:t>de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la botella </a:t>
            </a:r>
            <a:r>
              <a:rPr dirty="0">
                <a:solidFill>
                  <a:srgbClr val="002060"/>
                </a:solidFill>
                <a:latin typeface="Arial"/>
                <a:cs typeface="Arial"/>
              </a:rPr>
              <a:t>y la 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válvula de alimentación de la grúa están</a:t>
            </a:r>
            <a:r>
              <a:rPr spc="64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cerradas.</a:t>
            </a:r>
            <a:endParaRPr dirty="0">
              <a:solidFill>
                <a:srgbClr val="002060"/>
              </a:solidFill>
              <a:latin typeface="Arial"/>
              <a:cs typeface="Arial"/>
            </a:endParaRPr>
          </a:p>
          <a:p>
            <a:pPr marL="909161" indent="-214313">
              <a:buFont typeface="Arial" panose="020B0604020202020204" pitchFamily="34" charset="0"/>
              <a:buChar char="•"/>
              <a:tabLst>
                <a:tab pos="816769" algn="l"/>
              </a:tabLst>
            </a:pP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Colocación</a:t>
            </a:r>
            <a:r>
              <a:rPr spc="94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2060"/>
                </a:solidFill>
                <a:latin typeface="Arial"/>
                <a:cs typeface="Arial"/>
              </a:rPr>
              <a:t>de</a:t>
            </a:r>
            <a:r>
              <a:rPr spc="10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-8" dirty="0">
                <a:solidFill>
                  <a:srgbClr val="002060"/>
                </a:solidFill>
                <a:latin typeface="Arial"/>
                <a:cs typeface="Arial"/>
              </a:rPr>
              <a:t>una</a:t>
            </a:r>
            <a:r>
              <a:rPr spc="98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botella</a:t>
            </a:r>
            <a:r>
              <a:rPr spc="94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llena:</a:t>
            </a:r>
            <a:r>
              <a:rPr spc="109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comprobar</a:t>
            </a:r>
            <a:r>
              <a:rPr spc="10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el</a:t>
            </a:r>
            <a:r>
              <a:rPr spc="10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correcto</a:t>
            </a:r>
            <a:r>
              <a:rPr spc="98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-8" dirty="0">
                <a:solidFill>
                  <a:srgbClr val="002060"/>
                </a:solidFill>
                <a:latin typeface="Arial"/>
                <a:cs typeface="Arial"/>
              </a:rPr>
              <a:t>apoyo</a:t>
            </a:r>
            <a:r>
              <a:rPr spc="109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2060"/>
                </a:solidFill>
                <a:latin typeface="Arial"/>
                <a:cs typeface="Arial"/>
              </a:rPr>
              <a:t>y</a:t>
            </a:r>
            <a:r>
              <a:rPr spc="86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2060"/>
                </a:solidFill>
                <a:latin typeface="Arial"/>
                <a:cs typeface="Arial"/>
              </a:rPr>
              <a:t>sujeción</a:t>
            </a:r>
          </a:p>
          <a:p>
            <a:pPr marL="909638" indent="-214313">
              <a:spcBef>
                <a:spcPts val="4"/>
              </a:spcBef>
              <a:buFont typeface="Arial" panose="020B0604020202020204" pitchFamily="34" charset="0"/>
              <a:buChar char="•"/>
            </a:pP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de la botella, </a:t>
            </a:r>
            <a:r>
              <a:rPr dirty="0">
                <a:solidFill>
                  <a:srgbClr val="002060"/>
                </a:solidFill>
                <a:latin typeface="Arial"/>
                <a:cs typeface="Arial"/>
              </a:rPr>
              <a:t>y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la </a:t>
            </a:r>
            <a:r>
              <a:rPr spc="-8" dirty="0">
                <a:solidFill>
                  <a:srgbClr val="002060"/>
                </a:solidFill>
                <a:latin typeface="Arial"/>
                <a:cs typeface="Arial"/>
              </a:rPr>
              <a:t>conexión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del latiguillo</a:t>
            </a:r>
            <a:r>
              <a:rPr spc="7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flexible.</a:t>
            </a:r>
            <a:endParaRPr dirty="0">
              <a:solidFill>
                <a:srgbClr val="002060"/>
              </a:solidFill>
              <a:latin typeface="Arial"/>
              <a:cs typeface="Arial"/>
            </a:endParaRPr>
          </a:p>
          <a:p>
            <a:pPr marL="909161" indent="-214313">
              <a:buFont typeface="Arial" panose="020B0604020202020204" pitchFamily="34" charset="0"/>
              <a:buChar char="•"/>
              <a:tabLst>
                <a:tab pos="803434" algn="l"/>
              </a:tabLst>
            </a:pP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Recogida del</a:t>
            </a:r>
            <a:r>
              <a:rPr spc="1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-8" dirty="0">
                <a:solidFill>
                  <a:srgbClr val="002060"/>
                </a:solidFill>
                <a:latin typeface="Arial"/>
                <a:cs typeface="Arial"/>
              </a:rPr>
              <a:t>equipo.</a:t>
            </a:r>
            <a:endParaRPr dirty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spcBef>
                <a:spcPts val="23"/>
              </a:spcBef>
            </a:pPr>
            <a:endParaRPr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85561" y="4503524"/>
            <a:ext cx="1864646" cy="8447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 dirty="0">
              <a:solidFill>
                <a:srgbClr val="002060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8CD52D3-4E0D-29B2-5BB7-6C21B2645223}"/>
              </a:ext>
            </a:extLst>
          </p:cNvPr>
          <p:cNvSpPr txBox="1"/>
          <p:nvPr/>
        </p:nvSpPr>
        <p:spPr>
          <a:xfrm>
            <a:off x="780228" y="5152629"/>
            <a:ext cx="74622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/>
            <a:r>
              <a:rPr lang="es-CL" b="1" spc="-8" dirty="0">
                <a:solidFill>
                  <a:srgbClr val="002060"/>
                </a:solidFill>
                <a:latin typeface="Arial"/>
                <a:cs typeface="Arial"/>
              </a:rPr>
              <a:t>Revisión</a:t>
            </a:r>
            <a:r>
              <a:rPr lang="es-CL" b="1" spc="3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b="1" dirty="0">
                <a:solidFill>
                  <a:srgbClr val="002060"/>
                </a:solidFill>
                <a:latin typeface="Arial"/>
                <a:cs typeface="Arial"/>
              </a:rPr>
              <a:t>final</a:t>
            </a:r>
            <a:endParaRPr lang="es-CL" dirty="0">
              <a:solidFill>
                <a:srgbClr val="002060"/>
              </a:solidFill>
              <a:latin typeface="Arial"/>
              <a:cs typeface="Arial"/>
            </a:endParaRPr>
          </a:p>
          <a:p>
            <a:pPr marL="155734" indent="-146685">
              <a:buChar char="•"/>
              <a:tabLst>
                <a:tab pos="156209" algn="l"/>
              </a:tabLst>
            </a:pPr>
            <a:r>
              <a:rPr lang="es-CL" spc="-4" dirty="0">
                <a:solidFill>
                  <a:srgbClr val="002060"/>
                </a:solidFill>
                <a:latin typeface="Arial"/>
                <a:cs typeface="Arial"/>
              </a:rPr>
              <a:t>Mediante agua jabonosa, comprobar que no hay fugas en las válvulas, en</a:t>
            </a:r>
            <a:r>
              <a:rPr lang="es-CL" spc="53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spc="-8" dirty="0">
                <a:solidFill>
                  <a:srgbClr val="002060"/>
                </a:solidFill>
                <a:latin typeface="Arial"/>
                <a:cs typeface="Arial"/>
              </a:rPr>
              <a:t>el</a:t>
            </a:r>
            <a:r>
              <a:rPr lang="es-CL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"/>
                <a:cs typeface="Arial"/>
              </a:rPr>
              <a:t>latiguillo </a:t>
            </a:r>
            <a:r>
              <a:rPr lang="es-CL" dirty="0">
                <a:solidFill>
                  <a:srgbClr val="002060"/>
                </a:solidFill>
                <a:latin typeface="Arial"/>
                <a:cs typeface="Arial"/>
              </a:rPr>
              <a:t>o </a:t>
            </a:r>
            <a:r>
              <a:rPr lang="es-CL" spc="-4" dirty="0">
                <a:solidFill>
                  <a:srgbClr val="002060"/>
                </a:solidFill>
                <a:latin typeface="Arial"/>
                <a:cs typeface="Arial"/>
              </a:rPr>
              <a:t>en sus</a:t>
            </a:r>
            <a:r>
              <a:rPr lang="es-CL" spc="19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spc="-8" dirty="0">
                <a:solidFill>
                  <a:srgbClr val="002060"/>
                </a:solidFill>
                <a:latin typeface="Arial"/>
                <a:cs typeface="Arial"/>
              </a:rPr>
              <a:t>conexiones.</a:t>
            </a:r>
            <a:endParaRPr lang="es-CL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7640" y="2553220"/>
            <a:ext cx="7675682" cy="277960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>
              <a:spcBef>
                <a:spcPts val="26"/>
              </a:spcBef>
            </a:pPr>
            <a:endParaRPr sz="150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/>
            <a:r>
              <a:rPr lang="es-CL" sz="1500"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Maniobras</a:t>
            </a:r>
            <a:r>
              <a:rPr lang="es-CL" sz="1500" b="1" spc="-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1500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peligrosas:</a:t>
            </a:r>
          </a:p>
          <a:p>
            <a:pPr marL="9525"/>
            <a:endParaRPr lang="es-CL" sz="150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/>
            <a:r>
              <a:rPr sz="1500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Son maniobras</a:t>
            </a:r>
            <a:r>
              <a:rPr sz="1500" spc="1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z="1500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peligrosas:</a:t>
            </a:r>
            <a:endParaRPr sz="150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sz="1500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Conducir </a:t>
            </a:r>
            <a:r>
              <a:rPr sz="1500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una grúa horquilla sin autorización para</a:t>
            </a:r>
            <a:r>
              <a:rPr sz="1500" spc="7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z="1500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ello.</a:t>
            </a:r>
            <a:endParaRPr sz="150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sz="1500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Sobrecargar </a:t>
            </a:r>
            <a:r>
              <a:rPr sz="150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 </a:t>
            </a:r>
            <a:r>
              <a:rPr sz="1500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aumentar </a:t>
            </a:r>
            <a:r>
              <a:rPr sz="1500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 contrapeso de una</a:t>
            </a:r>
            <a:r>
              <a:rPr sz="1500" spc="4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z="1500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grúa.</a:t>
            </a:r>
            <a:endParaRPr sz="150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sz="1500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Levantar cargas con una sola</a:t>
            </a:r>
            <a:r>
              <a:rPr sz="1500" spc="19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z="1500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horquilla.</a:t>
            </a:r>
            <a:endParaRPr sz="150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sz="1500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Conducir </a:t>
            </a:r>
            <a:r>
              <a:rPr sz="1500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una grúa horquilla cuando nos han retirado la </a:t>
            </a:r>
            <a:r>
              <a:rPr sz="1500"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autorización</a:t>
            </a:r>
            <a:r>
              <a:rPr sz="1500" spc="13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z="1500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para</a:t>
            </a:r>
            <a:r>
              <a:rPr lang="es-CL" sz="150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z="1500"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conducirla</a:t>
            </a:r>
            <a:r>
              <a:rPr sz="1500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.</a:t>
            </a:r>
            <a:endParaRPr sz="150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spcBef>
                <a:spcPts val="4"/>
              </a:spcBef>
              <a:buChar char="•"/>
              <a:tabLst>
                <a:tab pos="116681" algn="l"/>
              </a:tabLst>
            </a:pPr>
            <a:r>
              <a:rPr sz="1500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Empujar </a:t>
            </a:r>
            <a:r>
              <a:rPr sz="150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 </a:t>
            </a:r>
            <a:r>
              <a:rPr sz="1500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una grúa horquilla </a:t>
            </a:r>
            <a:r>
              <a:rPr sz="150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otro</a:t>
            </a:r>
            <a:r>
              <a:rPr sz="1500" spc="3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z="1500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vehículo.</a:t>
            </a:r>
            <a:endParaRPr sz="150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sz="1500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Utilizar </a:t>
            </a:r>
            <a:r>
              <a:rPr sz="1500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dos grúas para mover una</a:t>
            </a:r>
            <a:r>
              <a:rPr sz="1500" spc="49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z="1500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carga.</a:t>
            </a:r>
            <a:endParaRPr sz="150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sz="1500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Permitir que una </a:t>
            </a:r>
            <a:r>
              <a:rPr sz="1500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persona </a:t>
            </a:r>
            <a:r>
              <a:rPr sz="1500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pase </a:t>
            </a:r>
            <a:r>
              <a:rPr sz="150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 se </a:t>
            </a:r>
            <a:r>
              <a:rPr sz="1500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detenga bajo las</a:t>
            </a:r>
            <a:r>
              <a:rPr sz="1500" spc="3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z="1500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horquillas.</a:t>
            </a:r>
            <a:endParaRPr sz="150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sz="1500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Realizar juegos </a:t>
            </a:r>
            <a:r>
              <a:rPr sz="150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 </a:t>
            </a:r>
            <a:r>
              <a:rPr sz="1500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competiciones </a:t>
            </a:r>
            <a:r>
              <a:rPr sz="150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 </a:t>
            </a:r>
            <a:r>
              <a:rPr sz="1500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las grúas</a:t>
            </a:r>
            <a:r>
              <a:rPr sz="1500" spc="7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z="1500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horquillas.</a:t>
            </a:r>
            <a:endParaRPr sz="150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7828835-FD5B-40B4-4386-10DB4C163F02}"/>
              </a:ext>
            </a:extLst>
          </p:cNvPr>
          <p:cNvSpPr txBox="1"/>
          <p:nvPr/>
        </p:nvSpPr>
        <p:spPr>
          <a:xfrm>
            <a:off x="-1268144" y="2206971"/>
            <a:ext cx="84969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66925">
              <a:spcBef>
                <a:spcPts val="75"/>
              </a:spcBef>
            </a:pPr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5.- </a:t>
            </a:r>
            <a:r>
              <a:rPr lang="es-CL"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Maniobras </a:t>
            </a:r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 Hábitos</a:t>
            </a:r>
            <a:r>
              <a:rPr lang="es-CL" b="1" spc="-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peligrosos.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3211" y="2008681"/>
            <a:ext cx="4968365" cy="286617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b="1" spc="-4" dirty="0">
                <a:solidFill>
                  <a:srgbClr val="002060"/>
                </a:solidFill>
                <a:latin typeface="Arial Nova" panose="020B0504020202020204" pitchFamily="34" charset="0"/>
              </a:rPr>
              <a:t>Hábitos</a:t>
            </a:r>
            <a:r>
              <a:rPr sz="1800" b="1" spc="-38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sz="1800" b="1" dirty="0">
                <a:solidFill>
                  <a:srgbClr val="002060"/>
                </a:solidFill>
                <a:latin typeface="Arial Nova" panose="020B0504020202020204" pitchFamily="34" charset="0"/>
              </a:rPr>
              <a:t>peligrosos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7888" y="2367326"/>
            <a:ext cx="8064752" cy="388760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16681" indent="-107156">
              <a:buChar char="•"/>
              <a:tabLst>
                <a:tab pos="116681" algn="l"/>
              </a:tabLst>
            </a:pPr>
            <a:r>
              <a:rPr spc="-8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Realizar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giros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sin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reducir la</a:t>
            </a:r>
            <a:r>
              <a:rPr spc="26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velocidad.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Frenar bruscamente.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Bajar las rampas de frente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 grúa</a:t>
            </a:r>
            <a:r>
              <a:rPr spc="26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cargada.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7158" indent="-108109">
              <a:buChar char="•"/>
              <a:tabLst>
                <a:tab pos="117634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No hacer sonar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bocina en las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esquinas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en lugares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sin</a:t>
            </a:r>
            <a:r>
              <a:rPr spc="4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visibilidad.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Subir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bajar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 carga mientras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se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está</a:t>
            </a:r>
            <a:r>
              <a:rPr spc="3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transportando.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Bajarse de la grúa sin parar el</a:t>
            </a:r>
            <a:r>
              <a:rPr spc="19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1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motor.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2871" indent="-103823">
              <a:buChar char="•"/>
              <a:tabLst>
                <a:tab pos="113348" algn="l"/>
              </a:tabLst>
            </a:pPr>
            <a:r>
              <a:rPr spc="-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Trepar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por las</a:t>
            </a:r>
            <a:r>
              <a:rPr spc="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estanterías.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No señalizar la grúa cuando se encuentra temporalmente fuera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spc="9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uso.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No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bloquear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 grúa cuando se</a:t>
            </a:r>
            <a:r>
              <a:rPr spc="4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estaciona.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Conducir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 grúa con los guantes, manos o calzado sucios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spc="13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productos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/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resbaladizos.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spcBef>
                <a:spcPts val="4"/>
              </a:spcBef>
              <a:buChar char="•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Circular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 grúa horquilla junto a</a:t>
            </a:r>
            <a:r>
              <a:rPr spc="4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personas.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Utilizar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marcha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atrás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como</a:t>
            </a:r>
            <a:r>
              <a:rPr spc="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freno.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No utilizar el cinturón de</a:t>
            </a:r>
            <a:r>
              <a:rPr spc="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seguridad.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61576" y="5294168"/>
            <a:ext cx="1485537" cy="8912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8754" y="2610613"/>
            <a:ext cx="8144651" cy="33336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4"/>
              </a:spcBef>
            </a:pPr>
            <a:r>
              <a:rPr lang="es-CL" b="1" dirty="0">
                <a:solidFill>
                  <a:srgbClr val="002060"/>
                </a:solidFill>
                <a:latin typeface="Arial"/>
                <a:cs typeface="Arial"/>
              </a:rPr>
              <a:t>En </a:t>
            </a:r>
            <a:r>
              <a:rPr lang="es-CL" b="1" spc="-4" dirty="0">
                <a:solidFill>
                  <a:srgbClr val="002060"/>
                </a:solidFill>
                <a:latin typeface="Arial"/>
                <a:cs typeface="Arial"/>
              </a:rPr>
              <a:t>cualquier</a:t>
            </a:r>
            <a:r>
              <a:rPr lang="es-CL" b="1" spc="-1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b="1" spc="-4" dirty="0">
                <a:solidFill>
                  <a:srgbClr val="002060"/>
                </a:solidFill>
                <a:latin typeface="Arial"/>
                <a:cs typeface="Arial"/>
              </a:rPr>
              <a:t>accidente</a:t>
            </a:r>
            <a:r>
              <a:rPr lang="es-CL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b="1" spc="-8" dirty="0">
                <a:solidFill>
                  <a:srgbClr val="002060"/>
                </a:solidFill>
                <a:latin typeface="Arial"/>
                <a:cs typeface="Arial"/>
              </a:rPr>
              <a:t>Reaccione </a:t>
            </a:r>
            <a:r>
              <a:rPr lang="es-CL" b="1" spc="-4" dirty="0">
                <a:solidFill>
                  <a:srgbClr val="002060"/>
                </a:solidFill>
                <a:latin typeface="Arial"/>
                <a:cs typeface="Arial"/>
              </a:rPr>
              <a:t>siempre de forma rápida pero </a:t>
            </a:r>
            <a:r>
              <a:rPr lang="es-CL" b="1" dirty="0">
                <a:solidFill>
                  <a:srgbClr val="002060"/>
                </a:solidFill>
                <a:latin typeface="Arial"/>
                <a:cs typeface="Arial"/>
              </a:rPr>
              <a:t>con</a:t>
            </a:r>
            <a:r>
              <a:rPr lang="es-CL" b="1" spc="38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b="1" spc="-4" dirty="0">
                <a:solidFill>
                  <a:srgbClr val="002060"/>
                </a:solidFill>
                <a:latin typeface="Arial"/>
                <a:cs typeface="Arial"/>
              </a:rPr>
              <a:t>calma.</a:t>
            </a:r>
          </a:p>
          <a:p>
            <a:pPr marL="9525">
              <a:spcBef>
                <a:spcPts val="4"/>
              </a:spcBef>
            </a:pPr>
            <a:endParaRPr lang="es-CL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9525">
              <a:spcBef>
                <a:spcPts val="4"/>
              </a:spcBef>
            </a:pPr>
            <a:r>
              <a:rPr b="1" spc="-4" dirty="0" err="1">
                <a:solidFill>
                  <a:srgbClr val="002060"/>
                </a:solidFill>
                <a:latin typeface="Arial"/>
                <a:cs typeface="Arial"/>
              </a:rPr>
              <a:t>Heridas</a:t>
            </a:r>
            <a:r>
              <a:rPr lang="es-CL" b="1" spc="-4" dirty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dirty="0">
              <a:solidFill>
                <a:srgbClr val="002060"/>
              </a:solidFill>
              <a:latin typeface="Arial"/>
              <a:cs typeface="Arial"/>
            </a:endParaRPr>
          </a:p>
          <a:p>
            <a:pPr marL="9525" marR="138589">
              <a:buChar char="•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Evitar tocar la herida; No usar pomadas; Lavar con agua </a:t>
            </a:r>
            <a:r>
              <a:rPr dirty="0">
                <a:solidFill>
                  <a:srgbClr val="002060"/>
                </a:solidFill>
                <a:latin typeface="Arial"/>
                <a:cs typeface="Arial"/>
              </a:rPr>
              <a:t>y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jabón; </a:t>
            </a:r>
            <a:r>
              <a:rPr spc="-34" dirty="0">
                <a:solidFill>
                  <a:srgbClr val="002060"/>
                </a:solidFill>
                <a:latin typeface="Arial"/>
                <a:cs typeface="Arial"/>
              </a:rPr>
              <a:t>Tapar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con una  gasa</a:t>
            </a:r>
            <a:r>
              <a:rPr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-4" dirty="0" err="1">
                <a:solidFill>
                  <a:srgbClr val="002060"/>
                </a:solidFill>
                <a:latin typeface="Arial"/>
                <a:cs typeface="Arial"/>
              </a:rPr>
              <a:t>estéril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endParaRPr lang="es-CL" spc="-4" dirty="0">
              <a:solidFill>
                <a:srgbClr val="002060"/>
              </a:solidFill>
              <a:latin typeface="Arial"/>
              <a:cs typeface="Arial"/>
            </a:endParaRPr>
          </a:p>
          <a:p>
            <a:pPr marL="9525" marR="138589">
              <a:buChar char="•"/>
              <a:tabLst>
                <a:tab pos="116681" algn="l"/>
              </a:tabLst>
            </a:pPr>
            <a:endParaRPr dirty="0">
              <a:solidFill>
                <a:srgbClr val="002060"/>
              </a:solidFill>
              <a:latin typeface="Arial"/>
              <a:cs typeface="Arial"/>
            </a:endParaRPr>
          </a:p>
          <a:p>
            <a:pPr marL="9525"/>
            <a:r>
              <a:rPr b="1" spc="-4" dirty="0" err="1">
                <a:solidFill>
                  <a:srgbClr val="002060"/>
                </a:solidFill>
                <a:latin typeface="Arial"/>
                <a:cs typeface="Arial"/>
              </a:rPr>
              <a:t>Electrocuciones</a:t>
            </a:r>
            <a:r>
              <a:rPr lang="es-CL" b="1" spc="-4" dirty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dirty="0">
              <a:solidFill>
                <a:srgbClr val="002060"/>
              </a:solidFill>
              <a:latin typeface="Arial"/>
              <a:cs typeface="Arial"/>
            </a:endParaRPr>
          </a:p>
          <a:p>
            <a:pPr marL="106680" indent="-97154">
              <a:buChar char="•"/>
              <a:tabLst>
                <a:tab pos="106680" algn="l"/>
              </a:tabLst>
            </a:pP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Apartar </a:t>
            </a:r>
            <a:r>
              <a:rPr dirty="0">
                <a:solidFill>
                  <a:srgbClr val="002060"/>
                </a:solidFill>
                <a:latin typeface="Arial"/>
                <a:cs typeface="Arial"/>
              </a:rPr>
              <a:t>a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la víctima de la corriente eléctrica, utilizando elementos no</a:t>
            </a:r>
            <a:r>
              <a:rPr spc="94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conductores.</a:t>
            </a:r>
            <a:endParaRPr dirty="0">
              <a:solidFill>
                <a:srgbClr val="002060"/>
              </a:solidFill>
              <a:latin typeface="Arial"/>
              <a:cs typeface="Arial"/>
            </a:endParaRPr>
          </a:p>
          <a:p>
            <a:pPr marL="112871" indent="-103823">
              <a:buChar char="•"/>
              <a:tabLst>
                <a:tab pos="113348" algn="l"/>
              </a:tabLst>
            </a:pPr>
            <a:r>
              <a:rPr spc="-8" dirty="0">
                <a:solidFill>
                  <a:srgbClr val="002060"/>
                </a:solidFill>
                <a:latin typeface="Arial"/>
                <a:cs typeface="Arial"/>
              </a:rPr>
              <a:t>Trasladar </a:t>
            </a:r>
            <a:r>
              <a:rPr dirty="0">
                <a:solidFill>
                  <a:srgbClr val="002060"/>
                </a:solidFill>
                <a:latin typeface="Arial"/>
                <a:cs typeface="Arial"/>
              </a:rPr>
              <a:t>a 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un centro</a:t>
            </a:r>
            <a:r>
              <a:rPr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-4" dirty="0" err="1">
                <a:solidFill>
                  <a:srgbClr val="002060"/>
                </a:solidFill>
                <a:latin typeface="Arial"/>
                <a:cs typeface="Arial"/>
              </a:rPr>
              <a:t>médico</a:t>
            </a:r>
            <a:r>
              <a:rPr spc="-4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endParaRPr lang="es-CL" spc="-4" dirty="0">
              <a:solidFill>
                <a:srgbClr val="002060"/>
              </a:solidFill>
              <a:latin typeface="Arial"/>
              <a:cs typeface="Arial"/>
            </a:endParaRPr>
          </a:p>
          <a:p>
            <a:pPr marL="112871" indent="-103823">
              <a:buChar char="•"/>
              <a:tabLst>
                <a:tab pos="113348" algn="l"/>
              </a:tabLst>
            </a:pPr>
            <a:endParaRPr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44168" y="5272607"/>
            <a:ext cx="1913138" cy="1090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srgbClr val="002060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483488-8F88-C39B-370F-C908E4AE3EE5}"/>
              </a:ext>
            </a:extLst>
          </p:cNvPr>
          <p:cNvSpPr txBox="1"/>
          <p:nvPr/>
        </p:nvSpPr>
        <p:spPr>
          <a:xfrm>
            <a:off x="2259061" y="1978552"/>
            <a:ext cx="63852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100" b="1" dirty="0">
                <a:solidFill>
                  <a:srgbClr val="002060"/>
                </a:solidFill>
                <a:latin typeface="Arial Nova" panose="020B0504020202020204" pitchFamily="34" charset="0"/>
              </a:rPr>
              <a:t>COMO ACTUAR EN CASO DE ACCIDENTE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C31F02F-EAC6-19EB-85CC-485A23AE1EA9}"/>
              </a:ext>
            </a:extLst>
          </p:cNvPr>
          <p:cNvSpPr txBox="1"/>
          <p:nvPr/>
        </p:nvSpPr>
        <p:spPr>
          <a:xfrm>
            <a:off x="711045" y="2048856"/>
            <a:ext cx="772190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/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Quemaduras </a:t>
            </a:r>
            <a:r>
              <a:rPr lang="es-CL"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por </a:t>
            </a:r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ácido sulfúrico: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 marR="91440" algn="just">
              <a:buChar char="•"/>
              <a:tabLst>
                <a:tab pos="116681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No usar pomadas; Lavar con abundante agua jabonosa o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agua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bicarbonatada la  zona; Quitar ropa, anillos,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etc.,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manchados de ácidos; Cubrir con una gasa estéril;  </a:t>
            </a:r>
            <a:r>
              <a:rPr lang="es-CL" spc="-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Trasladar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 un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centro</a:t>
            </a:r>
            <a:r>
              <a:rPr lang="es-CL" spc="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médico.</a:t>
            </a:r>
          </a:p>
          <a:p>
            <a:pPr marL="9525" marR="91440" algn="just">
              <a:buChar char="•"/>
              <a:tabLst>
                <a:tab pos="116681" algn="l"/>
              </a:tabLst>
            </a:pP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>
              <a:spcBef>
                <a:spcPts val="4"/>
              </a:spcBef>
            </a:pPr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Hemorragias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Comprimir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gasas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paños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limpios el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lugar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que</a:t>
            </a:r>
            <a:r>
              <a:rPr lang="es-CL" spc="4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sangra.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 marR="517684">
              <a:buChar char="•"/>
              <a:tabLst>
                <a:tab pos="116681" algn="l"/>
              </a:tabLst>
            </a:pP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Si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continúa sangrando,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añadir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más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gasa encima de la anterior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hacer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más 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compresión.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06680" indent="-97154">
              <a:buChar char="•"/>
              <a:tabLst>
                <a:tab pos="106680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Apretar con los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dedos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encima de la arteria</a:t>
            </a:r>
            <a:r>
              <a:rPr lang="es-CL" spc="3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sangrante.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2871" indent="-103823">
              <a:buChar char="•"/>
              <a:tabLst>
                <a:tab pos="113348" algn="l"/>
              </a:tabLst>
            </a:pP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Trasladar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un centro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médico.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69307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0386" y="2049841"/>
            <a:ext cx="7643227" cy="194861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6">
              <a:tabLst>
                <a:tab pos="106680" algn="l"/>
              </a:tabLst>
            </a:pPr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En caso de vuelco lateral:</a:t>
            </a:r>
          </a:p>
          <a:p>
            <a:pPr marL="106680" indent="-97154">
              <a:buFontTx/>
              <a:buChar char="•"/>
              <a:tabLst>
                <a:tab pos="106680" algn="l"/>
              </a:tabLst>
            </a:pPr>
            <a:endParaRPr lang="es-CL" spc="-4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06680" indent="-97154">
              <a:buFontTx/>
              <a:buChar char="•"/>
              <a:tabLst>
                <a:tab pos="106680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No intentar nunca saltar (la máquina le aplastará).</a:t>
            </a:r>
          </a:p>
          <a:p>
            <a:pPr marL="106680" indent="-97154">
              <a:buFontTx/>
              <a:buChar char="•"/>
              <a:tabLst>
                <a:tab pos="106680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Agarrarse al pórtico por la parte que va a quedar en la parte superior.</a:t>
            </a:r>
          </a:p>
          <a:p>
            <a:pPr marL="106680" indent="-97154">
              <a:buFontTx/>
              <a:buChar char="•"/>
              <a:tabLst>
                <a:tab pos="106680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Presionar con las piernas el cuerpo contra el</a:t>
            </a:r>
            <a:r>
              <a:rPr lang="es-CL" spc="3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asiento.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06680" indent="-97154">
              <a:buChar char="•"/>
              <a:tabLst>
                <a:tab pos="106680" algn="l"/>
              </a:tabLst>
            </a:pPr>
            <a:r>
              <a:rPr spc="-8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Apoyar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firmemente los pies contra el</a:t>
            </a:r>
            <a:r>
              <a:rPr spc="49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suelo.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Inclinarse hacia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delante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en sentido contrario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donde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ocurrirá el</a:t>
            </a:r>
            <a:r>
              <a:rPr spc="86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vuelco.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06218" y="4360742"/>
            <a:ext cx="2664043" cy="15072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7567D3EC-AF46-2758-7D06-6683E7DD8F11}"/>
              </a:ext>
            </a:extLst>
          </p:cNvPr>
          <p:cNvSpPr txBox="1"/>
          <p:nvPr/>
        </p:nvSpPr>
        <p:spPr>
          <a:xfrm>
            <a:off x="661685" y="2099470"/>
            <a:ext cx="7145912" cy="16844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En </a:t>
            </a:r>
            <a:r>
              <a:rPr b="1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caso </a:t>
            </a:r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 </a:t>
            </a:r>
            <a:r>
              <a:rPr b="1" spc="-8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vuelco</a:t>
            </a:r>
            <a:r>
              <a:rPr b="1" spc="3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frontal</a:t>
            </a:r>
            <a:r>
              <a:rPr lang="es-CL"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:</a:t>
            </a:r>
          </a:p>
          <a:p>
            <a:pPr marL="9525">
              <a:spcBef>
                <a:spcPts val="75"/>
              </a:spcBef>
            </a:pP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No saltar nunca de la</a:t>
            </a:r>
            <a:r>
              <a:rPr spc="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grúa.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Sujetarse firmemente al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volante.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Presionar el cuerpo contra el</a:t>
            </a:r>
            <a:r>
              <a:rPr spc="1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asiento.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06204" indent="-97154">
              <a:buChar char="•"/>
              <a:tabLst>
                <a:tab pos="106680" algn="l"/>
              </a:tabLst>
            </a:pP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Apoyar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bien los pies contra el</a:t>
            </a:r>
            <a:r>
              <a:rPr spc="26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suelo.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37E462B5-3848-C939-1F83-B5B7F483A85B}"/>
              </a:ext>
            </a:extLst>
          </p:cNvPr>
          <p:cNvSpPr/>
          <p:nvPr/>
        </p:nvSpPr>
        <p:spPr>
          <a:xfrm>
            <a:off x="3188425" y="4490509"/>
            <a:ext cx="2664179" cy="14979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915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8623" y="2677794"/>
            <a:ext cx="7535606" cy="33336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>
              <a:spcBef>
                <a:spcPts val="23"/>
              </a:spcBef>
            </a:pP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223838" marR="3810" indent="-214313" algn="just">
              <a:buFont typeface="Wingdings" panose="05000000000000000000" pitchFamily="2" charset="2"/>
              <a:buChar char="ü"/>
              <a:tabLst>
                <a:tab pos="822484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Usar </a:t>
            </a:r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adecuadamente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las máquinas, aparatos, herramientas, sustancias  peligrosas, equipos de transporte </a:t>
            </a:r>
            <a:r>
              <a:rPr spc="-6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y,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en general, cualesquiera otros medios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los  que desarrolle su</a:t>
            </a:r>
            <a:r>
              <a:rPr spc="26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actividad.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223838" marR="4763" indent="-214313" algn="just">
              <a:spcBef>
                <a:spcPts val="4"/>
              </a:spcBef>
              <a:buFont typeface="Wingdings" panose="05000000000000000000" pitchFamily="2" charset="2"/>
              <a:buChar char="ü"/>
              <a:tabLst>
                <a:tab pos="827246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Utilizar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 </a:t>
            </a:r>
            <a:r>
              <a:rPr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mantener </a:t>
            </a:r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correctamente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los medios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 equipos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 protección  facilitados por el empresario, solicitando su reposición en caso de</a:t>
            </a:r>
            <a:r>
              <a:rPr spc="10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deterioro.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223838" marR="5239" indent="-214313" algn="just">
              <a:buFont typeface="Wingdings" panose="05000000000000000000" pitchFamily="2" charset="2"/>
              <a:buChar char="ü"/>
              <a:tabLst>
                <a:tab pos="896779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No poner fuera de funcionamiento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 </a:t>
            </a:r>
            <a:r>
              <a:rPr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utilizar </a:t>
            </a:r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correctamente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los  dispositivos de seguridad</a:t>
            </a:r>
            <a:r>
              <a:rPr spc="3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existentes.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223838" marR="3810" indent="-214313" algn="just">
              <a:buFont typeface="Wingdings" panose="05000000000000000000" pitchFamily="2" charset="2"/>
              <a:buChar char="ü"/>
              <a:tabLst>
                <a:tab pos="869633" algn="l"/>
              </a:tabLst>
            </a:pPr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Informar </a:t>
            </a:r>
            <a:r>
              <a:rPr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 inmediato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su superior jerárquico directo acerca </a:t>
            </a:r>
            <a:r>
              <a:rPr spc="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 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cualquier situación que, a su juicio, entrañe un riesgo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para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seguridad y la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salud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 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los </a:t>
            </a:r>
            <a:r>
              <a:rPr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trabajadores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8D6B44B-181C-4629-AFDA-113F06BC6636}"/>
              </a:ext>
            </a:extLst>
          </p:cNvPr>
          <p:cNvSpPr txBox="1"/>
          <p:nvPr/>
        </p:nvSpPr>
        <p:spPr>
          <a:xfrm>
            <a:off x="747262" y="2192164"/>
            <a:ext cx="80698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100" b="1" dirty="0">
                <a:solidFill>
                  <a:srgbClr val="002060"/>
                </a:solidFill>
                <a:latin typeface="Arial Nova" panose="020B0504020202020204" pitchFamily="34" charset="0"/>
              </a:rPr>
              <a:t>Obligaciones de los trabajadores en prevención de riesgos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A46D3062-DF4D-4753-2EAA-99997D6C8A00}"/>
              </a:ext>
            </a:extLst>
          </p:cNvPr>
          <p:cNvSpPr txBox="1"/>
          <p:nvPr/>
        </p:nvSpPr>
        <p:spPr>
          <a:xfrm>
            <a:off x="387288" y="2080952"/>
            <a:ext cx="836942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/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Funcionamiento en</a:t>
            </a:r>
            <a:r>
              <a:rPr lang="es-CL" b="1" spc="-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b="1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vacío: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buen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estado de los</a:t>
            </a:r>
            <a:r>
              <a:rPr lang="es-CL" spc="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frenos.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 ausencia de aceite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hidráulico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bajo el</a:t>
            </a:r>
            <a:r>
              <a:rPr lang="es-CL" spc="3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equipo.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7158" indent="-108109">
              <a:buChar char="•"/>
              <a:tabLst>
                <a:tab pos="117634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 funcionamiento suave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del</a:t>
            </a:r>
            <a:r>
              <a:rPr lang="es-CL" spc="26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acelerador.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spcBef>
                <a:spcPts val="4"/>
              </a:spcBef>
              <a:buChar char="•"/>
              <a:tabLst>
                <a:tab pos="116681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 eficacia del freno de</a:t>
            </a:r>
            <a:r>
              <a:rPr lang="es-CL" spc="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mano.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buen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estado de las cadenas de</a:t>
            </a:r>
            <a:r>
              <a:rPr lang="es-CL" spc="23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sujeción.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aceite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motor y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 aceite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hidráulico.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movimiento suave del volante, comprobando la</a:t>
            </a:r>
            <a:r>
              <a:rPr lang="es-CL" spc="49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holgura.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7158" indent="-108109">
              <a:buChar char="•"/>
              <a:tabLst>
                <a:tab pos="117634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 desgaste de las</a:t>
            </a:r>
            <a:r>
              <a:rPr lang="es-CL" spc="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ruedas.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integridad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simetría de las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horquillas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respecto al</a:t>
            </a:r>
            <a:r>
              <a:rPr lang="es-CL" spc="6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eje.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estado del tablero porta-horquillas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 los elementos mecánicos del</a:t>
            </a:r>
            <a:r>
              <a:rPr lang="es-CL" spc="10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mástil.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 marR="43339">
              <a:buChar char="•"/>
              <a:tabLst>
                <a:tab pos="116681" algn="l"/>
              </a:tabLst>
            </a:pP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funcionamiento suave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 movimiento constante de cada circuito hidráulico  (hasta su máxima extensión en ambos sentidos)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sus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elementos</a:t>
            </a:r>
            <a:r>
              <a:rPr lang="es-CL" spc="109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mecánicos.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7158" indent="-108109">
              <a:buChar char="•"/>
              <a:tabLst>
                <a:tab pos="117634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 funcionamiento de la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luz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intermitente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 la sirena de marcha</a:t>
            </a:r>
            <a:r>
              <a:rPr lang="es-CL" spc="6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atrás.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spcBef>
                <a:spcPts val="4"/>
              </a:spcBef>
              <a:buChar char="•"/>
              <a:tabLst>
                <a:tab pos="116681" algn="l"/>
              </a:tabLst>
            </a:pP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correcto funcionamiento del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pulsador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 hombre muerto,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si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equipo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lo</a:t>
            </a:r>
            <a:r>
              <a:rPr lang="es-CL" spc="12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lleva.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633">
              <a:buChar char="•"/>
              <a:tabLst>
                <a:tab pos="117158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</a:t>
            </a:r>
            <a:r>
              <a:rPr lang="es-CL" spc="-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bocina.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7606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B727581-3251-932A-C725-9801310FBA7C}"/>
              </a:ext>
            </a:extLst>
          </p:cNvPr>
          <p:cNvSpPr txBox="1"/>
          <p:nvPr/>
        </p:nvSpPr>
        <p:spPr>
          <a:xfrm>
            <a:off x="890818" y="2263696"/>
            <a:ext cx="736236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3838" marR="3810" indent="-214313" algn="just">
              <a:buFont typeface="Wingdings" panose="05000000000000000000" pitchFamily="2" charset="2"/>
              <a:buChar char="ü"/>
              <a:tabLst>
                <a:tab pos="872966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Cooperar con el empresario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para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que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éste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pueda garantizar unas  condiciones de trabajo que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sean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seguras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 no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entrañen riesgos para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seguridad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 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 salud de los</a:t>
            </a:r>
            <a:r>
              <a:rPr lang="es-CL" spc="19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trabajadores.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223838" marR="3810" indent="-214313" algn="just">
              <a:spcBef>
                <a:spcPts val="4"/>
              </a:spcBef>
              <a:buFont typeface="Wingdings" panose="05000000000000000000" pitchFamily="2" charset="2"/>
              <a:buChar char="ü"/>
              <a:tabLst>
                <a:tab pos="862489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 incumplimiento de las obligaciones en materia de prevención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 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riesgos a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que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se refieren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los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apartados anteriores tendrá la consideración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 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incumplimiento</a:t>
            </a:r>
            <a:r>
              <a:rPr lang="es-CL" spc="23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laboral.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45526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1724" y="1965748"/>
            <a:ext cx="6900755" cy="97911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049" marR="3810" indent="476" algn="ctr">
              <a:spcBef>
                <a:spcPts val="75"/>
              </a:spcBef>
            </a:pPr>
            <a:r>
              <a:rPr lang="es-CL" sz="2100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CUADRO </a:t>
            </a:r>
            <a:r>
              <a:rPr lang="es-CL" sz="2100"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 </a:t>
            </a:r>
            <a:r>
              <a:rPr lang="es-CL" sz="2100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SEÑALES MÁS UTILIZADAS  EN MANIOBRAS CON GRÚA </a:t>
            </a:r>
            <a:r>
              <a:rPr lang="es-CL" sz="2100"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HORQUILLA</a:t>
            </a:r>
            <a:r>
              <a:rPr lang="es-CL" sz="2100" b="1" spc="-23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100"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  </a:t>
            </a:r>
            <a:r>
              <a:rPr lang="es-CL" sz="2100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MONTACARGAS</a:t>
            </a:r>
            <a:endParaRPr lang="es-CL" sz="210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75974" y="3077420"/>
            <a:ext cx="4520672" cy="2278867"/>
            <a:chOff x="611123" y="1772411"/>
            <a:chExt cx="6027563" cy="3038489"/>
          </a:xfrm>
        </p:grpSpPr>
        <p:sp>
          <p:nvSpPr>
            <p:cNvPr id="4" name="object 4"/>
            <p:cNvSpPr/>
            <p:nvPr/>
          </p:nvSpPr>
          <p:spPr>
            <a:xfrm>
              <a:off x="611123" y="1772411"/>
              <a:ext cx="3360153" cy="141604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>
                <a:solidFill>
                  <a:srgbClr val="002060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2742134" y="3394858"/>
              <a:ext cx="3896552" cy="14160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>
                <a:solidFill>
                  <a:srgbClr val="002060"/>
                </a:solidFill>
              </a:endParaRPr>
            </a:p>
          </p:txBody>
        </p:sp>
      </p:grpSp>
      <p:sp>
        <p:nvSpPr>
          <p:cNvPr id="6" name="object 6"/>
          <p:cNvSpPr/>
          <p:nvPr/>
        </p:nvSpPr>
        <p:spPr>
          <a:xfrm>
            <a:off x="4143509" y="5508415"/>
            <a:ext cx="2922414" cy="10620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230" y="1946346"/>
            <a:ext cx="4388372" cy="286617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287179" marR="3810" indent="-278130">
              <a:spcBef>
                <a:spcPts val="75"/>
              </a:spcBef>
            </a:pPr>
            <a:r>
              <a:rPr sz="1800" spc="-8" dirty="0">
                <a:solidFill>
                  <a:srgbClr val="002060"/>
                </a:solidFill>
                <a:latin typeface="Arial Nova" panose="020B0504020202020204" pitchFamily="34" charset="0"/>
              </a:rPr>
              <a:t>SEÑALES </a:t>
            </a:r>
            <a:r>
              <a:rPr sz="1800" spc="-34" dirty="0">
                <a:solidFill>
                  <a:srgbClr val="002060"/>
                </a:solidFill>
                <a:latin typeface="Arial Nova" panose="020B0504020202020204" pitchFamily="34" charset="0"/>
              </a:rPr>
              <a:t>PARA </a:t>
            </a:r>
            <a:r>
              <a:rPr sz="1800" dirty="0">
                <a:solidFill>
                  <a:srgbClr val="002060"/>
                </a:solidFill>
                <a:latin typeface="Arial Nova" panose="020B0504020202020204" pitchFamily="34" charset="0"/>
              </a:rPr>
              <a:t>EL  </a:t>
            </a:r>
            <a:r>
              <a:rPr sz="1800" spc="-8" dirty="0">
                <a:solidFill>
                  <a:srgbClr val="002060"/>
                </a:solidFill>
                <a:latin typeface="Arial Nova" panose="020B0504020202020204" pitchFamily="34" charset="0"/>
              </a:rPr>
              <a:t>OPERADOR</a:t>
            </a:r>
          </a:p>
        </p:txBody>
      </p:sp>
      <p:sp>
        <p:nvSpPr>
          <p:cNvPr id="3" name="object 3"/>
          <p:cNvSpPr/>
          <p:nvPr/>
        </p:nvSpPr>
        <p:spPr>
          <a:xfrm>
            <a:off x="1667046" y="2557336"/>
            <a:ext cx="1863929" cy="1652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srgbClr val="002060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94491" y="4437422"/>
            <a:ext cx="1896564" cy="1696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srgbClr val="002060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93525" y="2557336"/>
            <a:ext cx="1863090" cy="16539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srgbClr val="002060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25071" y="4437422"/>
            <a:ext cx="1920239" cy="16962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60970" y="3013346"/>
            <a:ext cx="3976298" cy="994173"/>
          </a:xfrm>
        </p:spPr>
        <p:txBody>
          <a:bodyPr>
            <a:normAutofit fontScale="92500" lnSpcReduction="20000"/>
          </a:bodyPr>
          <a:lstStyle/>
          <a:p>
            <a:r>
              <a:rPr lang="es-MX" dirty="0">
                <a:solidFill>
                  <a:srgbClr val="002060"/>
                </a:solidFill>
              </a:rPr>
              <a:t>EVALUACIÓN FINAL</a:t>
            </a:r>
          </a:p>
          <a:p>
            <a:r>
              <a:rPr lang="es-MX" dirty="0">
                <a:solidFill>
                  <a:srgbClr val="002060"/>
                </a:solidFill>
              </a:rPr>
              <a:t>Duración 60 minutos</a:t>
            </a:r>
          </a:p>
          <a:p>
            <a:endParaRPr lang="es-CL" dirty="0">
              <a:solidFill>
                <a:srgbClr val="002060"/>
              </a:solidFill>
            </a:endParaRPr>
          </a:p>
        </p:txBody>
      </p:sp>
      <p:pic>
        <p:nvPicPr>
          <p:cNvPr id="7" name="Imagen 6" descr="Pantalla de un celular con la imagen de una caricatura&#10;&#10;Descripción generada automáticamente con confianza baja">
            <a:extLst>
              <a:ext uri="{FF2B5EF4-FFF2-40B4-BE49-F238E27FC236}">
                <a16:creationId xmlns:a16="http://schemas.microsoft.com/office/drawing/2014/main" id="{F2360ECE-B78E-A68F-DF3E-332FFB275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43854" y="2773182"/>
            <a:ext cx="2217004" cy="99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237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D4F2C4-DDD5-0BB9-F04C-97918B256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337" y="2754853"/>
            <a:ext cx="6249326" cy="1141509"/>
          </a:xfrm>
        </p:spPr>
        <p:txBody>
          <a:bodyPr>
            <a:normAutofit fontScale="90000"/>
          </a:bodyPr>
          <a:lstStyle/>
          <a:p>
            <a:br>
              <a:rPr lang="es-CL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¡GRACIAS POR SU ATENCIÓN!</a:t>
            </a:r>
          </a:p>
        </p:txBody>
      </p:sp>
    </p:spTree>
    <p:extLst>
      <p:ext uri="{BB962C8B-B14F-4D97-AF65-F5344CB8AC3E}">
        <p14:creationId xmlns:p14="http://schemas.microsoft.com/office/powerpoint/2010/main" val="422439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0312" y="2174180"/>
            <a:ext cx="5238051" cy="286617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lang="es-CL" sz="1800" b="1" spc="-8" dirty="0">
                <a:solidFill>
                  <a:srgbClr val="002060"/>
                </a:solidFill>
                <a:latin typeface="Arial Nova" panose="020B0504020202020204" pitchFamily="34" charset="0"/>
              </a:rPr>
              <a:t>Anomalías </a:t>
            </a:r>
            <a:r>
              <a:rPr lang="es-CL" sz="1800" b="1" spc="-4" dirty="0">
                <a:solidFill>
                  <a:srgbClr val="002060"/>
                </a:solidFill>
                <a:latin typeface="Arial Nova" panose="020B0504020202020204" pitchFamily="34" charset="0"/>
              </a:rPr>
              <a:t>más</a:t>
            </a:r>
            <a:r>
              <a:rPr lang="es-CL" sz="1800" b="1" spc="23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1800" b="1" spc="-4" dirty="0">
                <a:solidFill>
                  <a:srgbClr val="002060"/>
                </a:solidFill>
                <a:latin typeface="Arial Nova" panose="020B0504020202020204" pitchFamily="34" charset="0"/>
              </a:rPr>
              <a:t>frecuentes: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3091" y="2709789"/>
            <a:ext cx="8205777" cy="33336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06204" indent="-97154">
              <a:buChar char="•"/>
              <a:tabLst>
                <a:tab pos="106680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Goteos o fugas de aceite, combustible u otros fluidos.</a:t>
            </a:r>
          </a:p>
          <a:p>
            <a:pPr marL="106204" indent="-97154">
              <a:buChar char="•"/>
              <a:tabLst>
                <a:tab pos="106680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Deterioro del aislamiento eléctrico de las mangueras.</a:t>
            </a:r>
          </a:p>
          <a:p>
            <a:pPr marL="106204" indent="-97154">
              <a:buChar char="•"/>
              <a:tabLst>
                <a:tab pos="106680" algn="l"/>
              </a:tabLst>
            </a:pPr>
            <a:r>
              <a:rPr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Alteración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de las terminales de las</a:t>
            </a:r>
            <a:r>
              <a:rPr spc="19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baterías.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7158" indent="-108109">
              <a:buChar char="•"/>
              <a:tabLst>
                <a:tab pos="117634" algn="l"/>
              </a:tabLst>
            </a:pP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Pérdida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 aire en ruedas con neumáticos</a:t>
            </a:r>
            <a:r>
              <a:rPr spc="4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hinchables.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Desgaste de las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ruedas.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Deformación de las</a:t>
            </a:r>
            <a:r>
              <a:rPr spc="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horquillas.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06204" indent="-97154">
              <a:buChar char="•"/>
              <a:tabLst>
                <a:tab pos="106680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Alteración de la simetría de las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horquillas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respecto al</a:t>
            </a:r>
            <a:r>
              <a:rPr spc="53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eje.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Deterioro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físico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del tablero porta-horquillas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 los elementos mecánicos del</a:t>
            </a:r>
            <a:r>
              <a:rPr spc="10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mástil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.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Si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máquina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presenta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alguna</a:t>
            </a:r>
            <a:r>
              <a:rPr spc="1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anomalía: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223838" indent="-214313">
              <a:spcBef>
                <a:spcPts val="4"/>
              </a:spcBef>
              <a:buFont typeface="Wingdings" panose="05000000000000000000" pitchFamily="2" charset="2"/>
              <a:buChar char="ü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No</a:t>
            </a:r>
            <a:r>
              <a:rPr spc="-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utilizarla.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223838" marR="852011" indent="-214313">
              <a:buFont typeface="Wingdings" panose="05000000000000000000" pitchFamily="2" charset="2"/>
              <a:buChar char="ü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Repararla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si se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está autorizado para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ello;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si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no, comunicarlo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 persona  responsable.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92496" y="2317489"/>
            <a:ext cx="2376297" cy="1728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0345" y="2041889"/>
            <a:ext cx="8139408" cy="361060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132398" indent="685800" algn="ctr"/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Revisiones periódicas de mantenimiento.</a:t>
            </a:r>
          </a:p>
          <a:p>
            <a:pPr marL="9525" marR="132398" indent="685800"/>
            <a:endParaRPr lang="es-CL" spc="-4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 marR="132398" indent="685800"/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¿Por qué se realizan?</a:t>
            </a:r>
          </a:p>
          <a:p>
            <a:pPr marL="9525" marR="132398" indent="685800"/>
            <a:endParaRPr lang="es-CL" spc="-4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 marR="132398" indent="685800"/>
            <a:r>
              <a:rPr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Porque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hay elementos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anomalías de los mismos que necesitan una  inspección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detallada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minuciosa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por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parte de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alguien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unos </a:t>
            </a:r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conocimientos  especiales.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>
              <a:spcBef>
                <a:spcPts val="23"/>
              </a:spcBef>
            </a:pP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/>
            <a:r>
              <a:rPr lang="es-CL"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	</a:t>
            </a:r>
            <a:r>
              <a:rPr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¿Quién </a:t>
            </a:r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las</a:t>
            </a:r>
            <a:r>
              <a:rPr b="1" spc="-26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b="1"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realiza</a:t>
            </a:r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?</a:t>
            </a:r>
            <a:endParaRPr lang="es-CL" b="1" spc="-4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/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 marR="3810"/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	</a:t>
            </a:r>
            <a:r>
              <a:rPr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Empresas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especializadas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personas formadas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autorizadas para ello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por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 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empresa. Los trabajos efectuados deberán anotarse en la ficha de mantenimiento  de la </a:t>
            </a:r>
            <a:r>
              <a:rPr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máquina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EC33310-2029-54B2-1E09-9388DA63FD7C}"/>
              </a:ext>
            </a:extLst>
          </p:cNvPr>
          <p:cNvSpPr txBox="1"/>
          <p:nvPr/>
        </p:nvSpPr>
        <p:spPr>
          <a:xfrm>
            <a:off x="656032" y="2230497"/>
            <a:ext cx="730243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>
              <a:spcBef>
                <a:spcPts val="4"/>
              </a:spcBef>
            </a:pPr>
            <a:r>
              <a:rPr lang="es-CL"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¿Cuándo </a:t>
            </a:r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se</a:t>
            </a:r>
            <a:r>
              <a:rPr lang="es-CL" b="1" spc="-1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realizan?</a:t>
            </a:r>
          </a:p>
          <a:p>
            <a:pPr marL="9525">
              <a:spcBef>
                <a:spcPts val="4"/>
              </a:spcBef>
            </a:pP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9525"/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Se realizan cuando indica el 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más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exigente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 los siguientes</a:t>
            </a:r>
            <a:r>
              <a:rPr lang="es-CL" spc="86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criterios:</a:t>
            </a:r>
          </a:p>
          <a:p>
            <a:pPr marL="9525"/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indicado por el</a:t>
            </a:r>
            <a:r>
              <a:rPr lang="es-CL" spc="1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fabricante.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7158" indent="-108109">
              <a:buChar char="•"/>
              <a:tabLst>
                <a:tab pos="117634" algn="l"/>
              </a:tabLst>
            </a:pP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indicado por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 </a:t>
            </a:r>
            <a:r>
              <a:rPr lang="es-CL"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experiencia acumulada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en la propia</a:t>
            </a:r>
            <a:r>
              <a:rPr lang="es-CL" spc="10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Empresa.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que figure en las normas internas de la</a:t>
            </a:r>
            <a:r>
              <a:rPr lang="es-CL" spc="1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Empresa.</a:t>
            </a:r>
            <a:endParaRPr lang="es-CL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69242CAF-4A06-BB2F-1FAA-CAA00FE6CD25}"/>
              </a:ext>
            </a:extLst>
          </p:cNvPr>
          <p:cNvSpPr/>
          <p:nvPr/>
        </p:nvSpPr>
        <p:spPr>
          <a:xfrm>
            <a:off x="3202860" y="4612127"/>
            <a:ext cx="2062304" cy="14062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041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6231" y="1943824"/>
            <a:ext cx="5027132" cy="286617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b="1" dirty="0">
                <a:solidFill>
                  <a:srgbClr val="002060"/>
                </a:solidFill>
                <a:latin typeface="Arial Nova" panose="020B0504020202020204" pitchFamily="34" charset="0"/>
              </a:rPr>
              <a:t>¿Qué </a:t>
            </a:r>
            <a:r>
              <a:rPr sz="1800" b="1" spc="-4" dirty="0">
                <a:solidFill>
                  <a:srgbClr val="002060"/>
                </a:solidFill>
                <a:latin typeface="Arial Nova" panose="020B0504020202020204" pitchFamily="34" charset="0"/>
              </a:rPr>
              <a:t>elementos </a:t>
            </a:r>
            <a:r>
              <a:rPr sz="1800" b="1" spc="-8" dirty="0">
                <a:solidFill>
                  <a:srgbClr val="002060"/>
                </a:solidFill>
                <a:latin typeface="Arial Nova" panose="020B0504020202020204" pitchFamily="34" charset="0"/>
              </a:rPr>
              <a:t>se</a:t>
            </a:r>
            <a:r>
              <a:rPr sz="1800" b="1" spc="-34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sz="1800" b="1" spc="-8" dirty="0">
                <a:solidFill>
                  <a:srgbClr val="002060"/>
                </a:solidFill>
                <a:latin typeface="Arial Nova" panose="020B0504020202020204" pitchFamily="34" charset="0"/>
              </a:rPr>
              <a:t>revisan?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1282" y="2448283"/>
            <a:ext cx="8131334" cy="196143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695325">
              <a:spcBef>
                <a:spcPts val="75"/>
              </a:spcBef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En las revisiones periódicas de mantenimiento, se revisan </a:t>
            </a:r>
            <a:r>
              <a:rPr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los</a:t>
            </a:r>
            <a:r>
              <a:rPr spc="10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siguientes</a:t>
            </a:r>
            <a:r>
              <a:rPr lang="es-CL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elementos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:</a:t>
            </a:r>
            <a:endParaRPr lang="es-CL" spc="-4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695325">
              <a:spcBef>
                <a:spcPts val="75"/>
              </a:spcBef>
            </a:pP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Los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indicados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en los manuales de mantenimiento de las grúas</a:t>
            </a:r>
            <a:r>
              <a:rPr spc="6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horquillas.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Los recogidos en las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normas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internas de la</a:t>
            </a:r>
            <a:r>
              <a:rPr spc="4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Empresa.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Los que la práctica nos dice que son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elementos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que siempre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se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deben</a:t>
            </a:r>
            <a:r>
              <a:rPr spc="79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revisar.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pórtico de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seguridad.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08000" y="4707701"/>
            <a:ext cx="2643349" cy="1363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BBC40518-BE93-BA34-0623-ACD8A0B950C6}"/>
              </a:ext>
            </a:extLst>
          </p:cNvPr>
          <p:cNvSpPr txBox="1"/>
          <p:nvPr/>
        </p:nvSpPr>
        <p:spPr>
          <a:xfrm>
            <a:off x="847619" y="2087656"/>
            <a:ext cx="7279079" cy="194861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 </a:t>
            </a:r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mantenimiento </a:t>
            </a:r>
            <a:r>
              <a:rPr b="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del pórtico </a:t>
            </a:r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b="1" spc="-1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b="1"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seguridad.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>
              <a:spcBef>
                <a:spcPts val="23"/>
              </a:spcBef>
            </a:pP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No tiene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puntos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spc="11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óxido.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7158" indent="-108109">
              <a:buChar char="•"/>
              <a:tabLst>
                <a:tab pos="117634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Se mantiene fuertemente amarrado al chasis de la</a:t>
            </a:r>
            <a:r>
              <a:rPr spc="45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8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máquina.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spcBef>
                <a:spcPts val="4"/>
              </a:spcBef>
              <a:buChar char="•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Las soldaduras no tienen fisuras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</a:t>
            </a:r>
            <a:r>
              <a:rPr spc="3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roturas.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Las deformaciones presentes no afectan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 su</a:t>
            </a:r>
            <a:r>
              <a:rPr spc="19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resistencia.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16681" indent="-107156">
              <a:buChar char="•"/>
              <a:tabLst>
                <a:tab pos="116681" algn="l"/>
              </a:tabLst>
            </a:pP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Se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mantiene la visión para la recogida </a:t>
            </a:r>
            <a:r>
              <a:rPr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depósito de cargas en</a:t>
            </a:r>
            <a:r>
              <a:rPr spc="3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pc="-4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altura.</a:t>
            </a:r>
            <a:endParaRPr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406CC2E2-CA5C-3B67-C56A-348797EEDED2}"/>
              </a:ext>
            </a:extLst>
          </p:cNvPr>
          <p:cNvSpPr/>
          <p:nvPr/>
        </p:nvSpPr>
        <p:spPr>
          <a:xfrm>
            <a:off x="3421628" y="4484025"/>
            <a:ext cx="2554453" cy="1342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766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1815</TotalTime>
  <Words>2977</Words>
  <Application>Microsoft Office PowerPoint</Application>
  <PresentationFormat>Presentación en pantalla (4:3)</PresentationFormat>
  <Paragraphs>378</Paragraphs>
  <Slides>44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50" baseType="lpstr">
      <vt:lpstr>Aptos</vt:lpstr>
      <vt:lpstr>Arial</vt:lpstr>
      <vt:lpstr>Arial Nova</vt:lpstr>
      <vt:lpstr>Calibri</vt:lpstr>
      <vt:lpstr>Wingdings</vt:lpstr>
      <vt:lpstr>Office Theme</vt:lpstr>
      <vt:lpstr>EL MANTENIMIENTO</vt:lpstr>
      <vt:lpstr>Presentación de PowerPoint</vt:lpstr>
      <vt:lpstr>DEL EQUIPO</vt:lpstr>
      <vt:lpstr>Presentación de PowerPoint</vt:lpstr>
      <vt:lpstr>Anomalías más frecuentes:</vt:lpstr>
      <vt:lpstr>Presentación de PowerPoint</vt:lpstr>
      <vt:lpstr>Presentación de PowerPoint</vt:lpstr>
      <vt:lpstr>¿Qué elementos se revisan?</vt:lpstr>
      <vt:lpstr>Presentación de PowerPoint</vt:lpstr>
      <vt:lpstr>Presentación de PowerPoint</vt:lpstr>
      <vt:lpstr>2.-Vuelco frontal de la grúa horquilla.</vt:lpstr>
      <vt:lpstr>3.-Lesiones por caída de la carga.  Riesgos:</vt:lpstr>
      <vt:lpstr>Presentación de PowerPoint</vt:lpstr>
      <vt:lpstr>Medidas Preventivas.</vt:lpstr>
      <vt:lpstr>Presentación de PowerPoint</vt:lpstr>
      <vt:lpstr>Presentación de PowerPoint</vt:lpstr>
      <vt:lpstr>Presentación de PowerPoint</vt:lpstr>
      <vt:lpstr>Medidas Preventivas</vt:lpstr>
      <vt:lpstr>Presentación de PowerPoint</vt:lpstr>
      <vt:lpstr>Medidas Preventivas</vt:lpstr>
      <vt:lpstr>Presentación de PowerPoint</vt:lpstr>
      <vt:lpstr>Presentación de PowerPoint</vt:lpstr>
      <vt:lpstr>Medidas Preventivas</vt:lpstr>
      <vt:lpstr>Presentación de PowerPoint</vt:lpstr>
      <vt:lpstr>4. Riesgos de la Carga de Combustible</vt:lpstr>
      <vt:lpstr>Presentación de PowerPoint</vt:lpstr>
      <vt:lpstr>Revisión Final.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Hábitos peligrosos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SEÑALES PARA EL  OPERADOR</vt:lpstr>
      <vt:lpstr>Presentación de PowerPoint</vt:lpstr>
      <vt:lpstr> ¡GRACIAS POR SU ATENCIÓN!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admin</dc:creator>
  <cp:keywords/>
  <dc:description>generated using python-pptx</dc:description>
  <cp:lastModifiedBy>Cerfom Calama</cp:lastModifiedBy>
  <cp:revision>16</cp:revision>
  <dcterms:created xsi:type="dcterms:W3CDTF">2013-01-27T09:14:16Z</dcterms:created>
  <dcterms:modified xsi:type="dcterms:W3CDTF">2025-04-14T14:29:14Z</dcterms:modified>
  <cp:category/>
</cp:coreProperties>
</file>