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6" r:id="rId2"/>
    <p:sldId id="265" r:id="rId3"/>
    <p:sldId id="419" r:id="rId4"/>
    <p:sldId id="267" r:id="rId5"/>
    <p:sldId id="268" r:id="rId6"/>
    <p:sldId id="42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34" autoAdjust="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62" y="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245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B0C3E-37EB-486C-B7BC-75BCB6344EAE}" type="datetimeFigureOut">
              <a:rPr lang="es-CL" smtClean="0"/>
              <a:t>19-04-2025</a:t>
            </a:fld>
            <a:endParaRPr lang="es-C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F3EAC-B28E-40C5-B6A6-CA88BD8E010A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48078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918711"/>
            <a:ext cx="91440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CL" noProof="0" dirty="0" err="1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title</a:t>
            </a:r>
            <a:r>
              <a:rPr lang="es-CL" noProof="0" dirty="0"/>
              <a:t> </a:t>
            </a:r>
            <a:r>
              <a:rPr lang="es-CL" noProof="0" dirty="0" err="1"/>
              <a:t>style</a:t>
            </a:r>
            <a:endParaRPr lang="es-CL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3429000"/>
            <a:ext cx="8229600" cy="2697163"/>
          </a:xfrm>
        </p:spPr>
        <p:txBody>
          <a:bodyPr/>
          <a:lstStyle>
            <a:lvl1pPr algn="just">
              <a:defRPr>
                <a:solidFill>
                  <a:schemeClr val="tx2"/>
                </a:solidFill>
              </a:defRPr>
            </a:lvl1pPr>
            <a:lvl2pPr algn="just">
              <a:defRPr>
                <a:solidFill>
                  <a:schemeClr val="tx2"/>
                </a:solidFill>
              </a:defRPr>
            </a:lvl2pPr>
            <a:lvl3pPr algn="just">
              <a:defRPr>
                <a:solidFill>
                  <a:schemeClr val="tx2"/>
                </a:solidFill>
              </a:defRPr>
            </a:lvl3pPr>
            <a:lvl4pPr algn="just">
              <a:defRPr>
                <a:solidFill>
                  <a:schemeClr val="tx2"/>
                </a:solidFill>
              </a:defRPr>
            </a:lvl4pPr>
            <a:lvl5pPr algn="just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CL" noProof="0" dirty="0" err="1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s-CL" noProof="0" smtClean="0"/>
              <a:t>19-04-2025</a:t>
            </a:fld>
            <a:endParaRPr lang="es-C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s-CL" noProof="0" smtClean="0"/>
              <a:t>‹Nº›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CL" noProof="0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title</a:t>
            </a:r>
            <a:r>
              <a:rPr lang="es-CL" noProof="0" dirty="0"/>
              <a:t> </a:t>
            </a:r>
            <a:r>
              <a:rPr lang="es-CL" noProof="0" dirty="0" err="1"/>
              <a:t>style</a:t>
            </a:r>
            <a:endParaRPr lang="es-CL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CL" noProof="0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t="-2000" r="-1000" b="7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43FA0E4-60C1-2BBE-BFF1-E3C8D5E40257}"/>
              </a:ext>
            </a:extLst>
          </p:cNvPr>
          <p:cNvSpPr txBox="1"/>
          <p:nvPr/>
        </p:nvSpPr>
        <p:spPr>
          <a:xfrm>
            <a:off x="402336" y="2157984"/>
            <a:ext cx="8424164" cy="3408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spcBef>
                <a:spcPct val="0"/>
              </a:spcBef>
              <a:buNone/>
              <a:defRPr sz="2800" b="1" u="sng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sz="3400" dirty="0"/>
              <a:t>MÓDULO 2:</a:t>
            </a:r>
          </a:p>
          <a:p>
            <a:r>
              <a:rPr lang="es-ES" sz="3400" dirty="0"/>
              <a:t>RADIOCOMUNICACIÓN DE EMERGENCIA</a:t>
            </a:r>
            <a:endParaRPr lang="es-CL" sz="3400" dirty="0"/>
          </a:p>
        </p:txBody>
      </p:sp>
    </p:spTree>
    <p:extLst>
      <p:ext uri="{BB962C8B-B14F-4D97-AF65-F5344CB8AC3E}">
        <p14:creationId xmlns:p14="http://schemas.microsoft.com/office/powerpoint/2010/main" val="1862132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E0381D9-77F2-A7BE-2AEA-B360CB6A175B}"/>
              </a:ext>
            </a:extLst>
          </p:cNvPr>
          <p:cNvSpPr txBox="1"/>
          <p:nvPr/>
        </p:nvSpPr>
        <p:spPr>
          <a:xfrm>
            <a:off x="526011" y="2618994"/>
            <a:ext cx="809197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La radiocomunicación de emergencia es fundamental en situaciones críticas donde los medios convencionales fallan. Permite mantener el contacto entre equipos de respuesta, coordinar acciones y salvar vidas. Su uso requiere conocimientos técnicos, protocolos específicos y equipos adecuados que aseguren una transmisión clara, rápida y eficaz, incluso en condiciones adversas o de catástrofe.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D6E5D63-9029-0277-C9F7-6F4CEAE23670}"/>
              </a:ext>
            </a:extLst>
          </p:cNvPr>
          <p:cNvSpPr txBox="1"/>
          <p:nvPr/>
        </p:nvSpPr>
        <p:spPr>
          <a:xfrm>
            <a:off x="526010" y="1931670"/>
            <a:ext cx="7977909" cy="48006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2700" b="1" u="sng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dirty="0"/>
              <a:t>Radiocomunicación de Emergencia</a:t>
            </a:r>
          </a:p>
        </p:txBody>
      </p:sp>
    </p:spTree>
    <p:extLst>
      <p:ext uri="{BB962C8B-B14F-4D97-AF65-F5344CB8AC3E}">
        <p14:creationId xmlns:p14="http://schemas.microsoft.com/office/powerpoint/2010/main" val="42378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2B49895-60A1-7E59-9BFA-163AD5EC0B50}"/>
              </a:ext>
            </a:extLst>
          </p:cNvPr>
          <p:cNvSpPr txBox="1"/>
          <p:nvPr/>
        </p:nvSpPr>
        <p:spPr>
          <a:xfrm>
            <a:off x="526010" y="1931670"/>
            <a:ext cx="7977909" cy="48006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2700" b="1" u="sng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dirty="0"/>
              <a:t>¿Cómo es la comunicación?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12A27ED-5E12-6653-5D82-C4DDA76E0F6E}"/>
              </a:ext>
            </a:extLst>
          </p:cNvPr>
          <p:cNvSpPr txBox="1"/>
          <p:nvPr/>
        </p:nvSpPr>
        <p:spPr>
          <a:xfrm>
            <a:off x="182880" y="2720340"/>
            <a:ext cx="87782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dirty="0"/>
              <a:t>La comunicación por radio debe ser </a:t>
            </a:r>
            <a:r>
              <a:rPr lang="es-ES" b="1" dirty="0"/>
              <a:t>clara, breve y precisa</a:t>
            </a:r>
            <a:r>
              <a:rPr lang="es-ES" dirty="0"/>
              <a:t>. Se deben usar protocolos establecidos, identificarse antes de hablar, evitar interrupciones y confirmar la recepción del mensaje. En emergencias, es vital mantener la calma, seguir procedimientos y utilizar códigos internacionales que aseguren comprensión entre todos los usuarios.</a:t>
            </a: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2B81AE5-3632-947F-AF5B-49F34DE154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875" y="4000966"/>
            <a:ext cx="4650105" cy="271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812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E4486E3-5305-1187-4E94-183B3F37CCC5}"/>
              </a:ext>
            </a:extLst>
          </p:cNvPr>
          <p:cNvSpPr txBox="1"/>
          <p:nvPr/>
        </p:nvSpPr>
        <p:spPr>
          <a:xfrm>
            <a:off x="152400" y="2491740"/>
            <a:ext cx="41910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El </a:t>
            </a:r>
            <a:r>
              <a:rPr lang="es-ES" sz="2400" b="1" dirty="0"/>
              <a:t>código Q</a:t>
            </a:r>
            <a:r>
              <a:rPr lang="es-ES" sz="2400" dirty="0"/>
              <a:t> es un conjunto de abreviaturas estandarizadas que facilitan la comunicación rápida y clara en radio. El </a:t>
            </a:r>
            <a:r>
              <a:rPr lang="es-ES" sz="2400" b="1" dirty="0"/>
              <a:t>código fonético</a:t>
            </a:r>
            <a:r>
              <a:rPr lang="es-ES" sz="2400" dirty="0"/>
              <a:t>, en cambio, reemplaza letras por palabras (como Alfa, Bravo, Charlie) para evitar confusiones. Ambos sistemas mejoran la comprensión en entornos ruidosos o de emergencia.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6675A94-B106-F368-0089-9D15D480EDC4}"/>
              </a:ext>
            </a:extLst>
          </p:cNvPr>
          <p:cNvSpPr txBox="1"/>
          <p:nvPr/>
        </p:nvSpPr>
        <p:spPr>
          <a:xfrm>
            <a:off x="526010" y="1931670"/>
            <a:ext cx="7977909" cy="48006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2700" b="1" u="sng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dirty="0"/>
              <a:t>¿Qué es el código q y el código fonético?</a:t>
            </a:r>
          </a:p>
        </p:txBody>
      </p:sp>
      <p:pic>
        <p:nvPicPr>
          <p:cNvPr id="5124" name="Picture 4" descr="Alfabeto fonetico, codigo Q ect... - Página Jimdo de golondrina7">
            <a:extLst>
              <a:ext uri="{FF2B5EF4-FFF2-40B4-BE49-F238E27FC236}">
                <a16:creationId xmlns:a16="http://schemas.microsoft.com/office/drawing/2014/main" id="{1B5BD79C-6167-AFC9-9A66-949D35C1FD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985" y="2491740"/>
            <a:ext cx="4630615" cy="4213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847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69272D07-338E-4622-EAD0-606757E9B37C}"/>
              </a:ext>
            </a:extLst>
          </p:cNvPr>
          <p:cNvSpPr txBox="1"/>
          <p:nvPr/>
        </p:nvSpPr>
        <p:spPr>
          <a:xfrm>
            <a:off x="125730" y="2526030"/>
            <a:ext cx="48387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La fabricación de antenas de emergencia permite restablecer comunicaciones cuando los sistemas convencionales fallan. Estas antenas pueden construirse con materiales básicos como cable coaxial, alambre de cobre y conectores simples. Se diseñan para operar en frecuencias HF o VHF, priorizando portabilidad y eficiencia. Son esenciales en zonas aisladas o tras desastres naturales.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0C093B8-D9B2-5D71-1EAA-9552FFD9A710}"/>
              </a:ext>
            </a:extLst>
          </p:cNvPr>
          <p:cNvSpPr txBox="1"/>
          <p:nvPr/>
        </p:nvSpPr>
        <p:spPr>
          <a:xfrm>
            <a:off x="526010" y="1931670"/>
            <a:ext cx="7977909" cy="48006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2700" b="1" u="sng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dirty="0"/>
              <a:t>Antenas de emergencia</a:t>
            </a:r>
          </a:p>
        </p:txBody>
      </p:sp>
      <p:pic>
        <p:nvPicPr>
          <p:cNvPr id="6146" name="Picture 2" descr="Servicio de Salud O'Higgins inicia instalación de equipos de  radiocomunicación en hospitales y dispositivos de emergencia – Radio  Primordial &quot;Para el adulto moderno&quot;">
            <a:extLst>
              <a:ext uri="{FF2B5EF4-FFF2-40B4-BE49-F238E27FC236}">
                <a16:creationId xmlns:a16="http://schemas.microsoft.com/office/drawing/2014/main" id="{143A3303-4C9D-A33D-6F36-857A14A9CD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120" y="2347099"/>
            <a:ext cx="3061335" cy="4087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383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081916-D781-6DC9-E9F4-530ED1BD80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54B0611-2E38-75DD-44CE-4927BFE00C91}"/>
              </a:ext>
            </a:extLst>
          </p:cNvPr>
          <p:cNvSpPr txBox="1"/>
          <p:nvPr/>
        </p:nvSpPr>
        <p:spPr>
          <a:xfrm>
            <a:off x="960120" y="3143250"/>
            <a:ext cx="769239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defRPr sz="2400"/>
            </a:lvl1pPr>
          </a:lstStyle>
          <a:p>
            <a:r>
              <a:rPr lang="es-ES" dirty="0"/>
              <a:t>La fabricación de una antena HF permite restablecer comunicaciones críticas en faenas aisladas cuando fallan los sistemas principales. Su correcta instalación garantiza cobertura en zonas subterráneas o de difícil acceso, facilitando la coordinación de equipos, reporte de emergencias y continuidad operativa, incluso ante cortes de energía o colapso de redes convencionales.</a:t>
            </a:r>
            <a:endParaRPr lang="es-C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02CE906-E2B3-5F18-664A-C0A2FCCD7383}"/>
              </a:ext>
            </a:extLst>
          </p:cNvPr>
          <p:cNvSpPr txBox="1"/>
          <p:nvPr/>
        </p:nvSpPr>
        <p:spPr>
          <a:xfrm>
            <a:off x="960120" y="2286000"/>
            <a:ext cx="7692390" cy="498375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2700" b="1" u="sng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dirty="0"/>
              <a:t>Resultado de la fabricación de una antena </a:t>
            </a:r>
            <a:r>
              <a:rPr lang="es-ES" dirty="0" err="1"/>
              <a:t>hf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6555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3698</TotalTime>
  <Words>319</Words>
  <Application>Microsoft Office PowerPoint</Application>
  <PresentationFormat>Presentación en pantalla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Aptos</vt:lpstr>
      <vt:lpstr>Arial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admin</dc:creator>
  <cp:keywords/>
  <dc:description>generated using python-pptx</dc:description>
  <cp:lastModifiedBy>claudio cordova</cp:lastModifiedBy>
  <cp:revision>11</cp:revision>
  <dcterms:created xsi:type="dcterms:W3CDTF">2013-01-27T09:14:16Z</dcterms:created>
  <dcterms:modified xsi:type="dcterms:W3CDTF">2025-04-19T05:27:43Z</dcterms:modified>
  <cp:category/>
</cp:coreProperties>
</file>