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24" r:id="rId2"/>
    <p:sldId id="269" r:id="rId3"/>
    <p:sldId id="426" r:id="rId4"/>
    <p:sldId id="425" r:id="rId5"/>
    <p:sldId id="270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4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65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4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B0C3E-37EB-486C-B7BC-75BCB6344EAE}" type="datetimeFigureOut">
              <a:rPr lang="es-CL" smtClean="0"/>
              <a:t>19-04-2025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F3EAC-B28E-40C5-B6A6-CA88BD8E010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807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18711"/>
            <a:ext cx="91440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429000"/>
            <a:ext cx="8229600" cy="2697163"/>
          </a:xfrm>
        </p:spPr>
        <p:txBody>
          <a:bodyPr/>
          <a:lstStyle>
            <a:lvl1pPr algn="just">
              <a:defRPr>
                <a:solidFill>
                  <a:schemeClr val="tx2"/>
                </a:solidFill>
              </a:defRPr>
            </a:lvl1pPr>
            <a:lvl2pPr algn="just">
              <a:defRPr>
                <a:solidFill>
                  <a:schemeClr val="tx2"/>
                </a:solidFill>
              </a:defRPr>
            </a:lvl2pPr>
            <a:lvl3pPr algn="just">
              <a:defRPr>
                <a:solidFill>
                  <a:schemeClr val="tx2"/>
                </a:solidFill>
              </a:defRPr>
            </a:lvl3pPr>
            <a:lvl4pPr algn="just">
              <a:defRPr>
                <a:solidFill>
                  <a:schemeClr val="tx2"/>
                </a:solidFill>
              </a:defRPr>
            </a:lvl4pPr>
            <a:lvl5pPr algn="just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  <a:p>
            <a:pPr lvl="1"/>
            <a:r>
              <a:rPr lang="es-CL" noProof="0" dirty="0" err="1"/>
              <a:t>Second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2"/>
            <a:r>
              <a:rPr lang="es-CL" noProof="0" dirty="0" err="1"/>
              <a:t>Third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3"/>
            <a:r>
              <a:rPr lang="es-CL" noProof="0" dirty="0" err="1"/>
              <a:t>Fourth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4"/>
            <a:r>
              <a:rPr lang="es-CL" noProof="0" dirty="0" err="1"/>
              <a:t>Fifth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s-CL" noProof="0" smtClean="0"/>
              <a:t>19-04-2025</a:t>
            </a:fld>
            <a:endParaRPr lang="es-C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s-CL" noProof="0" smtClean="0"/>
              <a:t>‹Nº›</a:t>
            </a:fld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66017-5D5A-C308-5E61-4A4147F8B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CAE9F1C-112C-EA38-0488-7FE332D8B39B}"/>
              </a:ext>
            </a:extLst>
          </p:cNvPr>
          <p:cNvSpPr txBox="1"/>
          <p:nvPr/>
        </p:nvSpPr>
        <p:spPr>
          <a:xfrm>
            <a:off x="402336" y="2157984"/>
            <a:ext cx="8424164" cy="3408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800" b="1" u="sng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400" dirty="0"/>
              <a:t>MÓDULO 3:</a:t>
            </a:r>
          </a:p>
          <a:p>
            <a:r>
              <a:rPr lang="es-ES" sz="3400" dirty="0"/>
              <a:t>CARACTERÍSTICAS DE ANTENAS Y RADIOS VHF</a:t>
            </a:r>
          </a:p>
        </p:txBody>
      </p:sp>
    </p:spTree>
    <p:extLst>
      <p:ext uri="{BB962C8B-B14F-4D97-AF65-F5344CB8AC3E}">
        <p14:creationId xmlns:p14="http://schemas.microsoft.com/office/powerpoint/2010/main" val="421379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35ED4-B068-9F52-462F-36C688D30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D15BADB0-265C-A665-7E31-87BEC49D4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" y="2685802"/>
            <a:ext cx="8732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Las radios digitales ofrecen ventajas notables en calidad de comunicación, duración de batería y funciones inteligentes, siendo ideales para la minería moderna. Aunque las análogas siguen siendo útiles por su simplicidad y bajo costo, su capacidad se ve limitada en operaciones críticas. La digitalización mejora la eficiencia y seguridad en faenas complejas y de gran extensión.</a:t>
            </a:r>
            <a:endParaRPr lang="es-CL" altLang="es-CL" sz="2400" dirty="0"/>
          </a:p>
        </p:txBody>
      </p:sp>
    </p:spTree>
    <p:extLst>
      <p:ext uri="{BB962C8B-B14F-4D97-AF65-F5344CB8AC3E}">
        <p14:creationId xmlns:p14="http://schemas.microsoft.com/office/powerpoint/2010/main" val="31128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A1078-D635-4975-D975-0823404F4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E5850C-E4B3-AB02-47F8-A1D5108B9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568"/>
            <a:ext cx="9110960" cy="596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6A602-8C16-79F9-BAAC-400DA6407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0E70302-BFB7-3B36-361E-AC6A4B7C4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" y="2685802"/>
            <a:ext cx="87325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En minería, donde las jornadas son extensas y el equipo debe estar siempre operativo, las baterías de </a:t>
            </a:r>
            <a:r>
              <a:rPr lang="es-ES" sz="2400" b="1" dirty="0"/>
              <a:t>Litio-Ion</a:t>
            </a:r>
            <a:r>
              <a:rPr lang="es-ES" sz="2400" dirty="0"/>
              <a:t> son preferidas por su mayor duración, menor peso y carga eficiente. Aunque las de </a:t>
            </a:r>
            <a:r>
              <a:rPr lang="es-ES" sz="2400" b="1" dirty="0"/>
              <a:t>Níquel-Metal Hidruro</a:t>
            </a:r>
            <a:r>
              <a:rPr lang="es-ES" sz="2400" dirty="0"/>
              <a:t> aún se usan por su bajo costo, resultan menos prácticas para faenas exigentes.</a:t>
            </a:r>
            <a:endParaRPr lang="es-CL" altLang="es-CL" sz="2400" dirty="0"/>
          </a:p>
        </p:txBody>
      </p:sp>
    </p:spTree>
    <p:extLst>
      <p:ext uri="{BB962C8B-B14F-4D97-AF65-F5344CB8AC3E}">
        <p14:creationId xmlns:p14="http://schemas.microsoft.com/office/powerpoint/2010/main" val="229075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75391-0E98-19B6-96DB-9ACC09945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D5BCDC6-F801-3A33-CFF7-CFDF514C7DF2}"/>
              </a:ext>
            </a:extLst>
          </p:cNvPr>
          <p:cNvSpPr txBox="1"/>
          <p:nvPr/>
        </p:nvSpPr>
        <p:spPr>
          <a:xfrm>
            <a:off x="1320165" y="1770579"/>
            <a:ext cx="7692390" cy="4983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700" b="1" u="sng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L" dirty="0"/>
              <a:t>Programación de Radio Móvil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1DA8A25-F13B-232A-B5AA-ED0C9F16D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2246551"/>
            <a:ext cx="888111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CL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programación de radios móviles consiste en configurar parámetros específicos para adaptarse a las necesidades de comunicación en terreno. Este proceso se realiza mediante software especializado (como CPS de Motorola) y permite: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CL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Asignación de canales y frecuencias según el área de trabajo.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CL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Configuración de zonas, grupos de trabajo o turnos.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CL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Activación de funciones especiales como escaneo, prioridad de canal o llamadas privadas.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CL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Bloqueo de accesos no autorizados mediante códigos o contraseñas.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CL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Optimización de audio y supresión de ruido para ambientes ruidosos.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CL" altLang="es-CL" dirty="0"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altLang="es-CL" sz="1800" dirty="0">
                <a:latin typeface="Arial" panose="020B0604020202020204" pitchFamily="34" charset="0"/>
              </a:rPr>
              <a:t>En minería, esta programación es clave para asegurar comunicación clara, ordenada y sin interferencias entre equipos críticos como operadores, supervisores y rescatistas.</a:t>
            </a:r>
          </a:p>
        </p:txBody>
      </p:sp>
    </p:spTree>
    <p:extLst>
      <p:ext uri="{BB962C8B-B14F-4D97-AF65-F5344CB8AC3E}">
        <p14:creationId xmlns:p14="http://schemas.microsoft.com/office/powerpoint/2010/main" val="3079909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D515E-61FF-6D69-6988-9969B082A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BDBC95B-CD63-6BC5-FC8C-207947625584}"/>
              </a:ext>
            </a:extLst>
          </p:cNvPr>
          <p:cNvSpPr txBox="1"/>
          <p:nvPr/>
        </p:nvSpPr>
        <p:spPr>
          <a:xfrm>
            <a:off x="1280160" y="2025176"/>
            <a:ext cx="7692390" cy="4983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700" b="1" u="sng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L" dirty="0"/>
              <a:t>Programación de Radio Portátil</a:t>
            </a:r>
          </a:p>
          <a:p>
            <a:endParaRPr lang="es-CL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99EAA44-ADE4-987F-288A-B544F8473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2853751"/>
            <a:ext cx="888111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CL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programación de radios portátiles permite personalizar su funcionamiento para tareas específicas dentro de la faena. Se realiza mediante software como CPS (</a:t>
            </a:r>
            <a:r>
              <a:rPr kumimoji="0" lang="es-ES" altLang="es-CL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Customer</a:t>
            </a:r>
            <a:r>
              <a:rPr kumimoji="0" lang="es-ES" altLang="es-CL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CL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Programming</a:t>
            </a:r>
            <a:r>
              <a:rPr kumimoji="0" lang="es-ES" altLang="es-CL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Software) y cables de conexión USB o serial.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CL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Las configuraciones más comunes incluyen: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CL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Asignación de canales operativos por cuadrilla, turno o zona.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CL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Frecuencias seguras y libres de interferencia.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CL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Nombres de usuario o grupos en pantalla.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CL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Funciones rápidas como llamada de emergencia, escaneo o silencio.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" altLang="es-CL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Bloqueo de teclas y activación por voz (VOX) para manos libres.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CL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Una correcta programación garantiza comunicación eficiente, segura y personalizada según las condiciones de la operación minera.</a:t>
            </a:r>
            <a:endParaRPr lang="es-ES" altLang="es-CL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8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A72B00-70C2-87BB-BCB4-54AD2FE5259A}"/>
              </a:ext>
            </a:extLst>
          </p:cNvPr>
          <p:cNvSpPr txBox="1"/>
          <p:nvPr/>
        </p:nvSpPr>
        <p:spPr>
          <a:xfrm>
            <a:off x="457200" y="2997298"/>
            <a:ext cx="79552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400" dirty="0"/>
              <a:t>Los sistemas VHF (</a:t>
            </a:r>
            <a:r>
              <a:rPr lang="es-ES" sz="2400" dirty="0" err="1"/>
              <a:t>Very</a:t>
            </a:r>
            <a:r>
              <a:rPr lang="es-ES" sz="2400" dirty="0"/>
              <a:t> High </a:t>
            </a:r>
            <a:r>
              <a:rPr lang="es-ES" sz="2400" dirty="0" err="1"/>
              <a:t>Frequency</a:t>
            </a:r>
            <a:r>
              <a:rPr lang="es-ES" sz="2400" dirty="0"/>
              <a:t>) operan entre 30 y 300 MHz, ideales para comunicaciones de corto y mediano alcance en espacios abiertos, como faenas mineras.</a:t>
            </a:r>
          </a:p>
          <a:p>
            <a:pPr>
              <a:buNone/>
            </a:pPr>
            <a:r>
              <a:rPr lang="es-ES" sz="2400" b="1" dirty="0"/>
              <a:t>Radios VHF: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Alta calidad de audio en entornos ruidosos.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Mayor penetración en terrenos con obstáculos moderados.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Baterías recargables de larga duración.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Modelos portátiles y móviles según la operación.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0713641-437F-BC96-E046-D0F97CABBE24}"/>
              </a:ext>
            </a:extLst>
          </p:cNvPr>
          <p:cNvSpPr txBox="1"/>
          <p:nvPr/>
        </p:nvSpPr>
        <p:spPr>
          <a:xfrm>
            <a:off x="960120" y="2286000"/>
            <a:ext cx="7692390" cy="4983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700" b="1" u="sng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CARACTERÍSTICAS DE ANTENAS Y RADIOS VHF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044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D60A1-C726-BC81-CB56-25C25CEAE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8736E0-00EC-251F-1845-D93368500FEC}"/>
              </a:ext>
            </a:extLst>
          </p:cNvPr>
          <p:cNvSpPr txBox="1"/>
          <p:nvPr/>
        </p:nvSpPr>
        <p:spPr>
          <a:xfrm>
            <a:off x="457200" y="2997298"/>
            <a:ext cx="7955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400" dirty="0"/>
              <a:t>La radio móvil se instala en vehículos y tiene mayor alcance y potencia, mientras que la radio portátil es liviana, transportable y diseñada para uso personal directo en terreno.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3054FAE-3CCE-F39D-D603-07D7D456DAA2}"/>
              </a:ext>
            </a:extLst>
          </p:cNvPr>
          <p:cNvSpPr txBox="1"/>
          <p:nvPr/>
        </p:nvSpPr>
        <p:spPr>
          <a:xfrm>
            <a:off x="960120" y="2286000"/>
            <a:ext cx="7692390" cy="4983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700" b="1" u="sng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Diferencia entra radio portátil y radio </a:t>
            </a:r>
            <a:r>
              <a:rPr lang="es-ES" dirty="0" err="1"/>
              <a:t>movil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570C3C-99C7-869E-4B6A-C8136E3E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86" y="4561956"/>
            <a:ext cx="7201627" cy="182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1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AB8DB-DC54-2B94-ECA3-0D43C30F9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A0D77AC-8135-52AE-0D8A-5ACE930A1B3D}"/>
              </a:ext>
            </a:extLst>
          </p:cNvPr>
          <p:cNvSpPr txBox="1"/>
          <p:nvPr/>
        </p:nvSpPr>
        <p:spPr>
          <a:xfrm>
            <a:off x="377190" y="2322928"/>
            <a:ext cx="79552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400" b="1" dirty="0"/>
              <a:t>Antenas VHF: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Compactas y resistentes a condiciones extremas.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Instalación en vehículos, casetas o mochilas.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Pueden ser omnidireccionales o direccionales según el tipo de señal requerida.</a:t>
            </a:r>
          </a:p>
          <a:p>
            <a:r>
              <a:rPr lang="es-ES" sz="2400" dirty="0"/>
              <a:t>Estas características permiten una comunicación confiable en labores de terreno, seguridad y coordinación operativa.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DCC473-A6A0-9C05-742A-22135B58A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3" y="5000584"/>
            <a:ext cx="6986473" cy="17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3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161C77A-5634-41CF-E830-48B7335741C9}"/>
              </a:ext>
            </a:extLst>
          </p:cNvPr>
          <p:cNvSpPr txBox="1"/>
          <p:nvPr/>
        </p:nvSpPr>
        <p:spPr>
          <a:xfrm>
            <a:off x="1320165" y="1770579"/>
            <a:ext cx="7692390" cy="4983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700" b="1" u="sng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L" dirty="0"/>
              <a:t>Accesorios de radios motorola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1B5D753-B7CC-07FA-EF99-9DC252B3A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2800548"/>
            <a:ext cx="888111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Micrófonos de solapa con botón PTT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permiten operar sin sacar la radio del cinturón, ideal en tareas con guantes o manos ocupadas.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Audífonos intraauriculares o con cancelación de ruido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fundamentales en entornos con maquinaria pesada.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Baterías de alta capacidad (Li-Ion)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ofrecen autonomía durante turnos extensos.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Cargadores múltiples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permiten cargar varios equipos simultáneamente en bases operativas.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Fundas reforzadas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 </a:t>
            </a: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clips de cinturón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protegen el equipo y facilitan el transporte.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Antenas flexibles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resistentes a golpes y dobleces.</a:t>
            </a:r>
          </a:p>
        </p:txBody>
      </p:sp>
    </p:spTree>
    <p:extLst>
      <p:ext uri="{BB962C8B-B14F-4D97-AF65-F5344CB8AC3E}">
        <p14:creationId xmlns:p14="http://schemas.microsoft.com/office/powerpoint/2010/main" val="243935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3A51083-7CA4-F805-4487-85C75CC4A6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92" r="15048"/>
          <a:stretch/>
        </p:blipFill>
        <p:spPr>
          <a:xfrm>
            <a:off x="1108710" y="2034540"/>
            <a:ext cx="6393573" cy="4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7DD72-E3D3-3EF9-930A-A3965FBBB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385B665-93AF-D11B-C450-ECD1B882B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12"/>
            <a:ext cx="9144000" cy="626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0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45FD0-013C-0B29-773F-6EF20B2EF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D433D7D-D56B-5376-9E66-3152261F8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" y="2685802"/>
            <a:ext cx="87325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En entornos mineros exigentes, donde la confiabilidad y la resistencia son esenciales, las radios Motorola destacan por su durabilidad, calidad de audio y compatibilidad con múltiples accesorios. Aunque las radios ICOM son una opción más económica, su uso es más apropiado para contextos menos hostiles. La elección adecuada mejora la comunicación, la seguridad y la eficiencia operativa.</a:t>
            </a:r>
            <a:endParaRPr lang="es-CL" altLang="es-CL" sz="2400" dirty="0"/>
          </a:p>
        </p:txBody>
      </p:sp>
    </p:spTree>
    <p:extLst>
      <p:ext uri="{BB962C8B-B14F-4D97-AF65-F5344CB8AC3E}">
        <p14:creationId xmlns:p14="http://schemas.microsoft.com/office/powerpoint/2010/main" val="327198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9B459-9742-980C-C961-A9BD4C4E4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352FAAA-B33E-9EBA-0DC3-48E4EE302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" y="320041"/>
            <a:ext cx="9138739" cy="616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27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3861</TotalTime>
  <Words>674</Words>
  <Application>Microsoft Office PowerPoint</Application>
  <PresentationFormat>Presentación en pantalla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Aptos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admin</dc:creator>
  <cp:keywords/>
  <dc:description>generated using python-pptx</dc:description>
  <cp:lastModifiedBy>claudio cordova</cp:lastModifiedBy>
  <cp:revision>12</cp:revision>
  <dcterms:created xsi:type="dcterms:W3CDTF">2013-01-27T09:14:16Z</dcterms:created>
  <dcterms:modified xsi:type="dcterms:W3CDTF">2025-04-19T05:28:31Z</dcterms:modified>
  <cp:category/>
</cp:coreProperties>
</file>