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sldIdLst>
    <p:sldId id="437" r:id="rId2"/>
    <p:sldId id="272" r:id="rId3"/>
    <p:sldId id="273" r:id="rId4"/>
    <p:sldId id="274" r:id="rId5"/>
    <p:sldId id="275" r:id="rId6"/>
    <p:sldId id="276" r:id="rId7"/>
    <p:sldId id="436" r:id="rId8"/>
    <p:sldId id="277" r:id="rId9"/>
    <p:sldId id="439" r:id="rId10"/>
    <p:sldId id="438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134" autoAdjust="0"/>
    <p:restoredTop sz="94660"/>
  </p:normalViewPr>
  <p:slideViewPr>
    <p:cSldViewPr snapToGrid="0" snapToObjects="1">
      <p:cViewPr varScale="1">
        <p:scale>
          <a:sx n="83" d="100"/>
          <a:sy n="83" d="100"/>
        </p:scale>
        <p:origin x="1656" y="2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5" d="100"/>
        <a:sy n="125" d="100"/>
      </p:scale>
      <p:origin x="0" y="-2459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 dirty="0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AB0C3E-37EB-486C-B7BC-75BCB6344EAE}" type="datetimeFigureOut">
              <a:rPr lang="es-CL" smtClean="0"/>
              <a:t>19-04-2025</a:t>
            </a:fld>
            <a:endParaRPr lang="es-CL" dirty="0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 dirty="0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0F3EAC-B28E-40C5-B6A6-CA88BD8E010A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8480784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1918711"/>
            <a:ext cx="9144000" cy="1143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CL" noProof="0" dirty="0" err="1"/>
              <a:t>Click</a:t>
            </a:r>
            <a:r>
              <a:rPr lang="es-CL" noProof="0" dirty="0"/>
              <a:t> </a:t>
            </a:r>
            <a:r>
              <a:rPr lang="es-CL" noProof="0" dirty="0" err="1"/>
              <a:t>to</a:t>
            </a:r>
            <a:r>
              <a:rPr lang="es-CL" noProof="0" dirty="0"/>
              <a:t> </a:t>
            </a:r>
            <a:r>
              <a:rPr lang="es-CL" noProof="0" dirty="0" err="1"/>
              <a:t>edit</a:t>
            </a:r>
            <a:r>
              <a:rPr lang="es-CL" noProof="0" dirty="0"/>
              <a:t> Master </a:t>
            </a:r>
            <a:r>
              <a:rPr lang="es-CL" noProof="0" dirty="0" err="1"/>
              <a:t>title</a:t>
            </a:r>
            <a:r>
              <a:rPr lang="es-CL" noProof="0" dirty="0"/>
              <a:t> </a:t>
            </a:r>
            <a:r>
              <a:rPr lang="es-CL" noProof="0" dirty="0" err="1"/>
              <a:t>style</a:t>
            </a:r>
            <a:endParaRPr lang="es-CL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3429000"/>
            <a:ext cx="8229600" cy="2697163"/>
          </a:xfrm>
        </p:spPr>
        <p:txBody>
          <a:bodyPr/>
          <a:lstStyle>
            <a:lvl1pPr algn="just">
              <a:defRPr>
                <a:solidFill>
                  <a:schemeClr val="tx2"/>
                </a:solidFill>
              </a:defRPr>
            </a:lvl1pPr>
            <a:lvl2pPr algn="just">
              <a:defRPr>
                <a:solidFill>
                  <a:schemeClr val="tx2"/>
                </a:solidFill>
              </a:defRPr>
            </a:lvl2pPr>
            <a:lvl3pPr algn="just">
              <a:defRPr>
                <a:solidFill>
                  <a:schemeClr val="tx2"/>
                </a:solidFill>
              </a:defRPr>
            </a:lvl3pPr>
            <a:lvl4pPr algn="just">
              <a:defRPr>
                <a:solidFill>
                  <a:schemeClr val="tx2"/>
                </a:solidFill>
              </a:defRPr>
            </a:lvl4pPr>
            <a:lvl5pPr algn="just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s-CL" noProof="0" dirty="0" err="1"/>
              <a:t>Click</a:t>
            </a:r>
            <a:r>
              <a:rPr lang="es-CL" noProof="0" dirty="0"/>
              <a:t> </a:t>
            </a:r>
            <a:r>
              <a:rPr lang="es-CL" noProof="0" dirty="0" err="1"/>
              <a:t>to</a:t>
            </a:r>
            <a:r>
              <a:rPr lang="es-CL" noProof="0" dirty="0"/>
              <a:t> </a:t>
            </a:r>
            <a:r>
              <a:rPr lang="es-CL" noProof="0" dirty="0" err="1"/>
              <a:t>edit</a:t>
            </a:r>
            <a:r>
              <a:rPr lang="es-CL" noProof="0" dirty="0"/>
              <a:t> Master </a:t>
            </a:r>
            <a:r>
              <a:rPr lang="es-CL" noProof="0" dirty="0" err="1"/>
              <a:t>text</a:t>
            </a:r>
            <a:r>
              <a:rPr lang="es-CL" noProof="0" dirty="0"/>
              <a:t> </a:t>
            </a:r>
            <a:r>
              <a:rPr lang="es-CL" noProof="0" dirty="0" err="1"/>
              <a:t>styles</a:t>
            </a:r>
            <a:endParaRPr lang="es-CL" noProof="0" dirty="0"/>
          </a:p>
          <a:p>
            <a:pPr lvl="1"/>
            <a:r>
              <a:rPr lang="es-CL" noProof="0" dirty="0" err="1"/>
              <a:t>Second</a:t>
            </a:r>
            <a:r>
              <a:rPr lang="es-CL" noProof="0" dirty="0"/>
              <a:t> </a:t>
            </a:r>
            <a:r>
              <a:rPr lang="es-CL" noProof="0" dirty="0" err="1"/>
              <a:t>level</a:t>
            </a:r>
            <a:endParaRPr lang="es-CL" noProof="0" dirty="0"/>
          </a:p>
          <a:p>
            <a:pPr lvl="2"/>
            <a:r>
              <a:rPr lang="es-CL" noProof="0" dirty="0" err="1"/>
              <a:t>Third</a:t>
            </a:r>
            <a:r>
              <a:rPr lang="es-CL" noProof="0" dirty="0"/>
              <a:t> </a:t>
            </a:r>
            <a:r>
              <a:rPr lang="es-CL" noProof="0" dirty="0" err="1"/>
              <a:t>level</a:t>
            </a:r>
            <a:endParaRPr lang="es-CL" noProof="0" dirty="0"/>
          </a:p>
          <a:p>
            <a:pPr lvl="3"/>
            <a:r>
              <a:rPr lang="es-CL" noProof="0" dirty="0" err="1"/>
              <a:t>Fourth</a:t>
            </a:r>
            <a:r>
              <a:rPr lang="es-CL" noProof="0" dirty="0"/>
              <a:t> </a:t>
            </a:r>
            <a:r>
              <a:rPr lang="es-CL" noProof="0" dirty="0" err="1"/>
              <a:t>level</a:t>
            </a:r>
            <a:endParaRPr lang="es-CL" noProof="0" dirty="0"/>
          </a:p>
          <a:p>
            <a:pPr lvl="4"/>
            <a:r>
              <a:rPr lang="es-CL" noProof="0" dirty="0" err="1"/>
              <a:t>Fifth</a:t>
            </a:r>
            <a:r>
              <a:rPr lang="es-CL" noProof="0" dirty="0"/>
              <a:t> </a:t>
            </a:r>
            <a:r>
              <a:rPr lang="es-CL" noProof="0" dirty="0" err="1"/>
              <a:t>level</a:t>
            </a:r>
            <a:endParaRPr lang="es-CL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s-CL" noProof="0" smtClean="0"/>
              <a:t>19-04-2025</a:t>
            </a:fld>
            <a:endParaRPr lang="es-CL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s-CL" noProof="0" smtClean="0"/>
              <a:t>‹Nº›</a:t>
            </a:fld>
            <a:endParaRPr lang="es-CL" noProof="0" dirty="0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CL" noProof="0"/>
              <a:t>Click</a:t>
            </a:r>
            <a:r>
              <a:rPr lang="es-CL" noProof="0" dirty="0"/>
              <a:t> </a:t>
            </a:r>
            <a:r>
              <a:rPr lang="es-CL" noProof="0" dirty="0" err="1"/>
              <a:t>to</a:t>
            </a:r>
            <a:r>
              <a:rPr lang="es-CL" noProof="0" dirty="0"/>
              <a:t> </a:t>
            </a:r>
            <a:r>
              <a:rPr lang="es-CL" noProof="0" dirty="0" err="1"/>
              <a:t>edit</a:t>
            </a:r>
            <a:r>
              <a:rPr lang="es-CL" noProof="0" dirty="0"/>
              <a:t> Master </a:t>
            </a:r>
            <a:r>
              <a:rPr lang="es-CL" noProof="0" dirty="0" err="1"/>
              <a:t>title</a:t>
            </a:r>
            <a:r>
              <a:rPr lang="es-CL" noProof="0" dirty="0"/>
              <a:t> </a:t>
            </a:r>
            <a:r>
              <a:rPr lang="es-CL" noProof="0" dirty="0" err="1"/>
              <a:t>style</a:t>
            </a:r>
            <a:endParaRPr lang="es-CL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CL" noProof="0"/>
              <a:t>Click</a:t>
            </a:r>
            <a:r>
              <a:rPr lang="es-CL" noProof="0" dirty="0"/>
              <a:t> </a:t>
            </a:r>
            <a:r>
              <a:rPr lang="es-CL" noProof="0" dirty="0" err="1"/>
              <a:t>to</a:t>
            </a:r>
            <a:r>
              <a:rPr lang="es-CL" noProof="0" dirty="0"/>
              <a:t> </a:t>
            </a:r>
            <a:r>
              <a:rPr lang="es-CL" noProof="0" dirty="0" err="1"/>
              <a:t>edit</a:t>
            </a:r>
            <a:r>
              <a:rPr lang="es-CL" noProof="0" dirty="0"/>
              <a:t> Master </a:t>
            </a:r>
            <a:r>
              <a:rPr lang="es-CL" noProof="0" dirty="0" err="1"/>
              <a:t>text</a:t>
            </a:r>
            <a:r>
              <a:rPr lang="es-CL" noProof="0" dirty="0"/>
              <a:t> </a:t>
            </a:r>
            <a:r>
              <a:rPr lang="es-CL" noProof="0" dirty="0" err="1"/>
              <a:t>styles</a:t>
            </a:r>
            <a:endParaRPr lang="es-CL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4/19/2025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4/19/2025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4/19/2025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4/19/2025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4/19/2025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4/19/2025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000" t="-2000" r="-1000" b="7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4/19/2025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5A404DB-635D-F3BC-98CA-83C59264991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6A8424CB-06D8-084A-C63A-F26ACFEA0939}"/>
              </a:ext>
            </a:extLst>
          </p:cNvPr>
          <p:cNvSpPr txBox="1"/>
          <p:nvPr/>
        </p:nvSpPr>
        <p:spPr>
          <a:xfrm>
            <a:off x="215900" y="1835835"/>
            <a:ext cx="8712200" cy="38410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 algn="ctr">
              <a:spcBef>
                <a:spcPct val="0"/>
              </a:spcBef>
              <a:buNone/>
              <a:defRPr sz="3400" b="1" u="sng">
                <a:solidFill>
                  <a:schemeClr val="tx2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s-ES" dirty="0"/>
              <a:t>MÓDULO 4: </a:t>
            </a:r>
            <a:endParaRPr lang="es-CL" dirty="0"/>
          </a:p>
          <a:p>
            <a:r>
              <a:rPr lang="es-ES" dirty="0"/>
              <a:t>PRINCIPIOS DE PROGRAMACIÓN DE RADIOS MOTOROLA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2186974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E4F8024-E55B-E312-B1CA-6CF6A866A89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868E2254-24B0-BC67-444F-DEC47983044B}"/>
              </a:ext>
            </a:extLst>
          </p:cNvPr>
          <p:cNvSpPr txBox="1"/>
          <p:nvPr/>
        </p:nvSpPr>
        <p:spPr>
          <a:xfrm>
            <a:off x="546100" y="1905000"/>
            <a:ext cx="7785100" cy="584200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defPPr>
              <a:defRPr lang="en-US"/>
            </a:defPPr>
            <a:lvl1pPr defTabSz="914400">
              <a:lnSpc>
                <a:spcPct val="90000"/>
              </a:lnSpc>
              <a:spcBef>
                <a:spcPct val="0"/>
              </a:spcBef>
              <a:buNone/>
              <a:defRPr sz="2700" b="1" u="sng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s-ES" dirty="0"/>
              <a:t>Cuidados básicos</a:t>
            </a:r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9283F52A-1792-BF84-19B4-2682A3E918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600" y="2476493"/>
            <a:ext cx="8674100" cy="3416320"/>
          </a:xfrm>
          <a:prstGeom prst="rect">
            <a:avLst/>
          </a:prstGeom>
          <a:noFill/>
        </p:spPr>
        <p:txBody>
          <a:bodyPr vert="horz" wrap="square" lIns="91440" tIns="45720" rIns="91440" bIns="45720" rtlCol="0">
            <a:spAutoFit/>
          </a:bodyPr>
          <a:lstStyle/>
          <a:p>
            <a:pPr marL="342900" indent="-342900"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s-CL" altLang="es-CL" sz="2400" dirty="0"/>
              <a:t>Evitar golpes fuertes o caídas desde altura</a:t>
            </a:r>
          </a:p>
          <a:p>
            <a:pPr marL="342900" indent="-342900"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s-CL" altLang="es-CL" sz="2400" dirty="0"/>
              <a:t>Limpiar regularmente con paños secos (nunca mojar directamente)</a:t>
            </a:r>
          </a:p>
          <a:p>
            <a:pPr marL="342900" indent="-342900"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s-CL" altLang="es-CL" sz="2400" dirty="0"/>
              <a:t>Guardar en fundas protectoras o clips al cinturón</a:t>
            </a:r>
          </a:p>
          <a:p>
            <a:pPr marL="342900" indent="-342900"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s-CL" altLang="es-CL" sz="2400" dirty="0"/>
              <a:t>No exponer a fuentes de calor extremo o humedad prolongada</a:t>
            </a:r>
          </a:p>
          <a:p>
            <a:pPr marL="342900" indent="-342900"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s-CL" altLang="es-CL" sz="2400" dirty="0"/>
              <a:t>Cargar baterías completamente antes de uso prolongado</a:t>
            </a:r>
          </a:p>
          <a:p>
            <a:pPr marL="342900" indent="-342900"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s-CL" altLang="es-CL" sz="2400" dirty="0"/>
              <a:t>No intentar reprogramar sin conocimientos o supervisión autorizada</a:t>
            </a:r>
          </a:p>
        </p:txBody>
      </p:sp>
    </p:spTree>
    <p:extLst>
      <p:ext uri="{BB962C8B-B14F-4D97-AF65-F5344CB8AC3E}">
        <p14:creationId xmlns:p14="http://schemas.microsoft.com/office/powerpoint/2010/main" val="36146090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C0DFD0EC-0633-0325-F838-533487364A26}"/>
              </a:ext>
            </a:extLst>
          </p:cNvPr>
          <p:cNvSpPr txBox="1"/>
          <p:nvPr/>
        </p:nvSpPr>
        <p:spPr>
          <a:xfrm>
            <a:off x="342900" y="2728772"/>
            <a:ext cx="8470900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s-ES" sz="2400" dirty="0"/>
              <a:t>La programación de radios Motorola permite adaptar estos equipos a las necesidades operativas específicas de cada faena. A través del software especializado CPS, se configuran canales, funciones de seguridad, niveles de acceso y filtrado de ruido, optimizando la comunicación en entornos exigentes como la minería. Esta etapa es clave para garantizar eficiencia, control y confiabilidad.</a:t>
            </a:r>
          </a:p>
        </p:txBody>
      </p:sp>
    </p:spTree>
    <p:extLst>
      <p:ext uri="{BB962C8B-B14F-4D97-AF65-F5344CB8AC3E}">
        <p14:creationId xmlns:p14="http://schemas.microsoft.com/office/powerpoint/2010/main" val="9206276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B6483B2B-945D-1A3D-3C9C-10AB6C3DB8CA}"/>
              </a:ext>
            </a:extLst>
          </p:cNvPr>
          <p:cNvSpPr txBox="1"/>
          <p:nvPr/>
        </p:nvSpPr>
        <p:spPr>
          <a:xfrm>
            <a:off x="279400" y="2732039"/>
            <a:ext cx="8585200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s-ES" sz="2400" dirty="0"/>
              <a:t>La configuración de canales permite organizar y dividir la comunicación entre distintos grupos de trabajo dentro de una operación minera. Usando el software CPS (</a:t>
            </a:r>
            <a:r>
              <a:rPr lang="es-ES" sz="2400" dirty="0" err="1"/>
              <a:t>Customer</a:t>
            </a:r>
            <a:r>
              <a:rPr lang="es-ES" sz="2400" dirty="0"/>
              <a:t> </a:t>
            </a:r>
            <a:r>
              <a:rPr lang="es-ES" sz="2400" dirty="0" err="1"/>
              <a:t>Programming</a:t>
            </a:r>
            <a:r>
              <a:rPr lang="es-ES" sz="2400" dirty="0"/>
              <a:t> Software), se pueden: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400" dirty="0"/>
              <a:t>Asignar frecuencias específicas a cada canal.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400" dirty="0"/>
              <a:t>Nombrar los canales según turnos, áreas o funciones (</a:t>
            </a:r>
            <a:r>
              <a:rPr lang="es-ES" sz="2400" dirty="0" err="1"/>
              <a:t>Ej</a:t>
            </a:r>
            <a:r>
              <a:rPr lang="es-ES" sz="2400" dirty="0"/>
              <a:t>: “Seguridad”, “Perforación”).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400" dirty="0"/>
              <a:t>Establecer canales de emergencia o prioridad.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400" dirty="0"/>
              <a:t>Definir el número total de canales disponibles en el equipo.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400" dirty="0"/>
              <a:t>Programar zonas con conjuntos de canales agrupados.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6BF618CA-844F-140D-838A-4D1F02D0434C}"/>
              </a:ext>
            </a:extLst>
          </p:cNvPr>
          <p:cNvSpPr txBox="1"/>
          <p:nvPr/>
        </p:nvSpPr>
        <p:spPr>
          <a:xfrm>
            <a:off x="457200" y="2165351"/>
            <a:ext cx="8686800" cy="444500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defPPr>
              <a:defRPr lang="en-US"/>
            </a:defPPr>
            <a:lvl1pPr defTabSz="914400">
              <a:lnSpc>
                <a:spcPct val="90000"/>
              </a:lnSpc>
              <a:spcBef>
                <a:spcPct val="0"/>
              </a:spcBef>
              <a:buNone/>
              <a:defRPr sz="2700" b="1" u="sng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s-ES" dirty="0"/>
              <a:t>TÉCNICAS DE MARCADO Y TRAZADO EN MADERA</a:t>
            </a:r>
          </a:p>
        </p:txBody>
      </p:sp>
    </p:spTree>
    <p:extLst>
      <p:ext uri="{BB962C8B-B14F-4D97-AF65-F5344CB8AC3E}">
        <p14:creationId xmlns:p14="http://schemas.microsoft.com/office/powerpoint/2010/main" val="41042038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ADE16CD1-5960-007D-BFCB-3BF5191D1914}"/>
              </a:ext>
            </a:extLst>
          </p:cNvPr>
          <p:cNvSpPr txBox="1"/>
          <p:nvPr/>
        </p:nvSpPr>
        <p:spPr>
          <a:xfrm>
            <a:off x="419100" y="2489201"/>
            <a:ext cx="8420100" cy="4154984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algn="just">
              <a:defRPr sz="2400"/>
            </a:lvl1pPr>
          </a:lstStyle>
          <a:p>
            <a:r>
              <a:rPr lang="es-ES" dirty="0"/>
              <a:t>Algunos radios Motorola pueden estar protegidos con contraseñas para restringir el acceso a su programación o uso. Para eliminarlas: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dirty="0"/>
              <a:t>Se utiliza el software CPS (</a:t>
            </a:r>
            <a:r>
              <a:rPr lang="es-ES" dirty="0" err="1"/>
              <a:t>Customer</a:t>
            </a:r>
            <a:r>
              <a:rPr lang="es-ES" dirty="0"/>
              <a:t> </a:t>
            </a:r>
            <a:r>
              <a:rPr lang="es-ES" dirty="0" err="1"/>
              <a:t>Programming</a:t>
            </a:r>
            <a:r>
              <a:rPr lang="es-ES" dirty="0"/>
              <a:t> Software).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dirty="0"/>
              <a:t>El radio debe estar conectado correctamente mediante cable de programación.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dirty="0"/>
              <a:t>Desde el menú de seguridad del CPS, se borra o reemplaza la contraseña.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dirty="0"/>
              <a:t>Es importante tener permisos administrativos para realizar esta operación.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dirty="0"/>
              <a:t>Requiere precaución: un mal procedimiento puede bloquear el equipo.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A80D4C85-D8BD-C2FF-43A9-8329CA42FF1C}"/>
              </a:ext>
            </a:extLst>
          </p:cNvPr>
          <p:cNvSpPr txBox="1"/>
          <p:nvPr/>
        </p:nvSpPr>
        <p:spPr>
          <a:xfrm>
            <a:off x="546100" y="1905000"/>
            <a:ext cx="7785100" cy="584200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defPPr>
              <a:defRPr lang="en-US"/>
            </a:defPPr>
            <a:lvl1pPr defTabSz="914400">
              <a:lnSpc>
                <a:spcPct val="90000"/>
              </a:lnSpc>
              <a:spcBef>
                <a:spcPct val="0"/>
              </a:spcBef>
              <a:buNone/>
              <a:defRPr sz="2700" b="1" u="sng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s-ES" dirty="0"/>
              <a:t>Eliminar contraseñas de acceso en radios</a:t>
            </a:r>
          </a:p>
        </p:txBody>
      </p:sp>
    </p:spTree>
    <p:extLst>
      <p:ext uri="{BB962C8B-B14F-4D97-AF65-F5344CB8AC3E}">
        <p14:creationId xmlns:p14="http://schemas.microsoft.com/office/powerpoint/2010/main" val="15719228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6B7935B8-A940-CFA5-8A23-5993F8D85399}"/>
              </a:ext>
            </a:extLst>
          </p:cNvPr>
          <p:cNvSpPr txBox="1"/>
          <p:nvPr/>
        </p:nvSpPr>
        <p:spPr>
          <a:xfrm>
            <a:off x="342900" y="2986038"/>
            <a:ext cx="4813300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s-ES" sz="2400" dirty="0"/>
              <a:t>En contextos mineros, eliminar o actualizar contraseñas es clave para mantener el control operativo y asegurar que solo personal autorizado tenga acceso a las funciones críticas del equipo.</a:t>
            </a:r>
          </a:p>
        </p:txBody>
      </p:sp>
      <p:pic>
        <p:nvPicPr>
          <p:cNvPr id="8194" name="Picture 2" descr="Al Por Mayor Poc Wifi Bluetooth Android Mobile Radio,poc Wifi Bluetooth  Android Mobile Radio Fabricantes">
            <a:extLst>
              <a:ext uri="{FF2B5EF4-FFF2-40B4-BE49-F238E27FC236}">
                <a16:creationId xmlns:a16="http://schemas.microsoft.com/office/drawing/2014/main" id="{D17B5B78-AC7C-B7DF-4670-006C2E469D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4400" y="2584400"/>
            <a:ext cx="2544763" cy="2544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270000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E56C0E2C-7C5F-ABFF-EFE4-0DAAECE88544}"/>
              </a:ext>
            </a:extLst>
          </p:cNvPr>
          <p:cNvSpPr txBox="1"/>
          <p:nvPr/>
        </p:nvSpPr>
        <p:spPr>
          <a:xfrm>
            <a:off x="260350" y="2502238"/>
            <a:ext cx="8623300" cy="41549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s-ES" sz="2400" dirty="0"/>
              <a:t>El filtrado de ruido es una función clave para asegurar comunicaciones claras en entornos ruidosos, como faenas mineras. Esta configuración: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400" dirty="0"/>
              <a:t>Reduce interferencias y elimina señales no deseadas.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400" dirty="0"/>
              <a:t>Mejora la calidad de audio, evitando cortes o distorsión.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400" dirty="0"/>
              <a:t>Se activa mediante el software CPS, ajustando parámetros como: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s-ES" sz="2400" dirty="0"/>
              <a:t>CTCSS/DCS: </a:t>
            </a:r>
            <a:r>
              <a:rPr lang="es-ES" sz="2400" dirty="0" err="1"/>
              <a:t>subtonos</a:t>
            </a:r>
            <a:r>
              <a:rPr lang="es-ES" sz="2400" dirty="0"/>
              <a:t> que filtran comunicaciones ajenas.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s-ES" sz="2400" dirty="0" err="1"/>
              <a:t>Squelch</a:t>
            </a:r>
            <a:r>
              <a:rPr lang="es-ES" sz="2400" dirty="0"/>
              <a:t> (silenciador): evita que el equipo reciba ruido ambiental cuando no hay transmisión.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s-ES" sz="2400" dirty="0" err="1"/>
              <a:t>Noise</a:t>
            </a:r>
            <a:r>
              <a:rPr lang="es-ES" sz="2400" dirty="0"/>
              <a:t> </a:t>
            </a:r>
            <a:r>
              <a:rPr lang="es-ES" sz="2400" dirty="0" err="1"/>
              <a:t>Suppression</a:t>
            </a:r>
            <a:r>
              <a:rPr lang="es-ES" sz="2400" dirty="0"/>
              <a:t>: opción en modelos digitales que limpia el audio recibido.</a:t>
            </a:r>
            <a:endParaRPr lang="es-CL" sz="2400" dirty="0"/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30EE2272-6C5F-A29E-83DC-FC586FB48961}"/>
              </a:ext>
            </a:extLst>
          </p:cNvPr>
          <p:cNvSpPr txBox="1"/>
          <p:nvPr/>
        </p:nvSpPr>
        <p:spPr>
          <a:xfrm>
            <a:off x="546100" y="1905000"/>
            <a:ext cx="7785100" cy="584200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defPPr>
              <a:defRPr lang="en-US"/>
            </a:defPPr>
            <a:lvl1pPr defTabSz="914400">
              <a:lnSpc>
                <a:spcPct val="90000"/>
              </a:lnSpc>
              <a:spcBef>
                <a:spcPct val="0"/>
              </a:spcBef>
              <a:buNone/>
              <a:defRPr sz="2700" b="1" u="sng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s-CL" dirty="0"/>
              <a:t>Filtrado de Ruido en Radios Motorola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5767492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58489AE-7D3F-4FC1-5981-D74BBC5817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2197100"/>
            <a:ext cx="8229600" cy="2697163"/>
          </a:xfrm>
          <a:noFill/>
        </p:spPr>
        <p:txBody>
          <a:bodyPr wrap="square">
            <a:spAutoFit/>
          </a:bodyPr>
          <a:lstStyle/>
          <a:p>
            <a:pPr marL="0"/>
            <a:r>
              <a:rPr lang="es-ES" sz="2400" dirty="0">
                <a:solidFill>
                  <a:schemeClr val="tx1"/>
                </a:solidFill>
              </a:rPr>
              <a:t>Un correcto filtrado permite que las transmisiones sean más audibles, eficaces y seguras durante la operación diaria en terreno.</a:t>
            </a:r>
            <a:endParaRPr lang="es-CL" sz="2400" dirty="0">
              <a:solidFill>
                <a:schemeClr val="tx1"/>
              </a:solidFill>
            </a:endParaRPr>
          </a:p>
        </p:txBody>
      </p:sp>
      <p:pic>
        <p:nvPicPr>
          <p:cNvPr id="10242" name="Picture 2" descr="Una guía para el ruido eléctrico | Watlow">
            <a:extLst>
              <a:ext uri="{FF2B5EF4-FFF2-40B4-BE49-F238E27FC236}">
                <a16:creationId xmlns:a16="http://schemas.microsoft.com/office/drawing/2014/main" id="{EB0140EB-5BAB-B586-037D-DAA4A31126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4586" y="3429000"/>
            <a:ext cx="4314825" cy="28676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664211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6609E4DD-5476-5D3B-2DC3-A74AAE3FA267}"/>
              </a:ext>
            </a:extLst>
          </p:cNvPr>
          <p:cNvSpPr txBox="1"/>
          <p:nvPr/>
        </p:nvSpPr>
        <p:spPr>
          <a:xfrm>
            <a:off x="546100" y="1905000"/>
            <a:ext cx="7785100" cy="584200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defPPr>
              <a:defRPr lang="en-US"/>
            </a:defPPr>
            <a:lvl1pPr defTabSz="914400">
              <a:lnSpc>
                <a:spcPct val="90000"/>
              </a:lnSpc>
              <a:spcBef>
                <a:spcPct val="0"/>
              </a:spcBef>
              <a:buNone/>
              <a:defRPr sz="2700" b="1" u="sng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s-CL" dirty="0"/>
              <a:t>Características clave</a:t>
            </a:r>
            <a:endParaRPr lang="es-ES" dirty="0"/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D0588456-D036-AEC5-0150-B668289C5A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600" y="2476493"/>
            <a:ext cx="8674100" cy="3416320"/>
          </a:xfrm>
          <a:prstGeom prst="rect">
            <a:avLst/>
          </a:prstGeom>
          <a:noFill/>
        </p:spPr>
        <p:txBody>
          <a:bodyPr vert="horz" wrap="square" lIns="91440" tIns="45720" rIns="91440" bIns="45720" rtlCol="0">
            <a:spAutoFit/>
          </a:bodyPr>
          <a:lstStyle/>
          <a:p>
            <a:pPr indent="-342900" algn="just">
              <a:spcBef>
                <a:spcPct val="20000"/>
              </a:spcBef>
              <a:buFont typeface="Arial"/>
              <a:buChar char="•"/>
            </a:pPr>
            <a:r>
              <a:rPr lang="es-CL" altLang="es-CL" sz="2400" dirty="0"/>
              <a:t>Resistencia a impactos, polvo y humedad (modelos IP67 o superiores)</a:t>
            </a:r>
          </a:p>
          <a:p>
            <a:pPr indent="-342900" algn="just">
              <a:spcBef>
                <a:spcPct val="20000"/>
              </a:spcBef>
              <a:buFont typeface="Arial"/>
              <a:buChar char="•"/>
            </a:pPr>
            <a:r>
              <a:rPr lang="es-CL" altLang="es-CL" sz="2400" dirty="0"/>
              <a:t>Audio fuerte y claro, incluso en entornos ruidosos</a:t>
            </a:r>
          </a:p>
          <a:p>
            <a:pPr indent="-342900" algn="just">
              <a:spcBef>
                <a:spcPct val="20000"/>
              </a:spcBef>
              <a:buFont typeface="Arial"/>
              <a:buChar char="•"/>
            </a:pPr>
            <a:r>
              <a:rPr lang="es-CL" altLang="es-CL" sz="2400" dirty="0"/>
              <a:t>Baterías de larga duración y recarga rápida</a:t>
            </a:r>
          </a:p>
          <a:p>
            <a:pPr indent="-342900" algn="just">
              <a:spcBef>
                <a:spcPct val="20000"/>
              </a:spcBef>
              <a:buFont typeface="Arial"/>
              <a:buChar char="•"/>
            </a:pPr>
            <a:r>
              <a:rPr lang="es-CL" altLang="es-CL" sz="2400" dirty="0"/>
              <a:t>Compatibilidad con accesorios como micrófonos, audífonos y antenas externas</a:t>
            </a:r>
          </a:p>
          <a:p>
            <a:pPr indent="-342900" algn="just">
              <a:spcBef>
                <a:spcPct val="20000"/>
              </a:spcBef>
              <a:buFont typeface="Arial"/>
              <a:buChar char="•"/>
            </a:pPr>
            <a:r>
              <a:rPr lang="es-CL" altLang="es-CL" sz="2400" dirty="0"/>
              <a:t>Programación personalizada según tareas, zonas o turnos</a:t>
            </a:r>
          </a:p>
          <a:p>
            <a:pPr indent="-342900" algn="just">
              <a:spcBef>
                <a:spcPct val="20000"/>
              </a:spcBef>
              <a:buFont typeface="Arial"/>
              <a:buChar char="•"/>
            </a:pPr>
            <a:r>
              <a:rPr lang="es-CL" altLang="es-CL" sz="2400" dirty="0"/>
              <a:t>Botón de emergencia y canales prioritarios</a:t>
            </a:r>
          </a:p>
        </p:txBody>
      </p:sp>
    </p:spTree>
    <p:extLst>
      <p:ext uri="{BB962C8B-B14F-4D97-AF65-F5344CB8AC3E}">
        <p14:creationId xmlns:p14="http://schemas.microsoft.com/office/powerpoint/2010/main" val="37212841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D36746A-B2A2-763A-2825-CC5B2A304D5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7B6F5F52-16E2-4DB9-8F0E-C425B05ED139}"/>
              </a:ext>
            </a:extLst>
          </p:cNvPr>
          <p:cNvSpPr txBox="1"/>
          <p:nvPr/>
        </p:nvSpPr>
        <p:spPr>
          <a:xfrm>
            <a:off x="546100" y="1905000"/>
            <a:ext cx="7785100" cy="584200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defPPr>
              <a:defRPr lang="en-US"/>
            </a:defPPr>
            <a:lvl1pPr defTabSz="914400">
              <a:lnSpc>
                <a:spcPct val="90000"/>
              </a:lnSpc>
              <a:spcBef>
                <a:spcPct val="0"/>
              </a:spcBef>
              <a:buNone/>
              <a:defRPr sz="2700" b="1" u="sng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s-CL" dirty="0"/>
              <a:t>Que es IP67</a:t>
            </a:r>
            <a:endParaRPr lang="es-ES" dirty="0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0E860250-FD3E-CD6C-023B-7314D3C038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600" y="2476493"/>
            <a:ext cx="8674100" cy="3785652"/>
          </a:xfrm>
          <a:prstGeom prst="rect">
            <a:avLst/>
          </a:prstGeom>
          <a:noFill/>
        </p:spPr>
        <p:txBody>
          <a:bodyPr vert="horz" wrap="square" lIns="91440" tIns="45720" rIns="91440" bIns="45720" rtlCol="0">
            <a:spAutoFit/>
          </a:bodyPr>
          <a:lstStyle/>
          <a:p>
            <a:pPr>
              <a:buNone/>
            </a:pPr>
            <a:r>
              <a:rPr lang="es-ES" sz="2400" dirty="0"/>
              <a:t>El </a:t>
            </a:r>
            <a:r>
              <a:rPr lang="es-ES" sz="2400" b="1" dirty="0"/>
              <a:t>código IP (</a:t>
            </a:r>
            <a:r>
              <a:rPr lang="es-ES" sz="2400" b="1" dirty="0" err="1"/>
              <a:t>Ingress</a:t>
            </a:r>
            <a:r>
              <a:rPr lang="es-ES" sz="2400" b="1" dirty="0"/>
              <a:t> </a:t>
            </a:r>
            <a:r>
              <a:rPr lang="es-ES" sz="2400" b="1" dirty="0" err="1"/>
              <a:t>Protection</a:t>
            </a:r>
            <a:r>
              <a:rPr lang="es-ES" sz="2400" b="1" dirty="0"/>
              <a:t>)</a:t>
            </a:r>
            <a:r>
              <a:rPr lang="es-ES" sz="2400" dirty="0"/>
              <a:t> indica el </a:t>
            </a:r>
            <a:r>
              <a:rPr lang="es-ES" sz="2400" b="1" dirty="0"/>
              <a:t>nivel de protección</a:t>
            </a:r>
            <a:r>
              <a:rPr lang="es-ES" sz="2400" dirty="0"/>
              <a:t> que tiene un equipo frente al ingreso de </a:t>
            </a:r>
            <a:r>
              <a:rPr lang="es-ES" sz="2400" b="1" dirty="0"/>
              <a:t>polvo</a:t>
            </a:r>
            <a:r>
              <a:rPr lang="es-ES" sz="2400" dirty="0"/>
              <a:t> y </a:t>
            </a:r>
            <a:r>
              <a:rPr lang="es-ES" sz="2400" b="1" dirty="0"/>
              <a:t>agua</a:t>
            </a:r>
            <a:r>
              <a:rPr lang="es-ES" sz="2400" dirty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400" b="1" dirty="0"/>
              <a:t>IP</a:t>
            </a:r>
            <a:r>
              <a:rPr lang="es-ES" sz="2400" dirty="0"/>
              <a:t> = </a:t>
            </a:r>
            <a:r>
              <a:rPr lang="es-ES" sz="2400" dirty="0" err="1"/>
              <a:t>Ingress</a:t>
            </a:r>
            <a:r>
              <a:rPr lang="es-ES" sz="2400" dirty="0"/>
              <a:t> </a:t>
            </a:r>
            <a:r>
              <a:rPr lang="es-ES" sz="2400" dirty="0" err="1"/>
              <a:t>Protection</a:t>
            </a:r>
            <a:endParaRPr lang="es-E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400" b="1" dirty="0"/>
              <a:t>6</a:t>
            </a:r>
            <a:r>
              <a:rPr lang="es-ES" sz="2400" dirty="0"/>
              <a:t> = Protección total contra polvo (nivel máximo)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400" b="1" dirty="0"/>
              <a:t>7</a:t>
            </a:r>
            <a:r>
              <a:rPr lang="es-ES" sz="2400" dirty="0"/>
              <a:t> = Protección contra inmersión temporal en agua hasta 1 metro de profundidad por 30 minutos</a:t>
            </a:r>
          </a:p>
          <a:p>
            <a:r>
              <a:rPr lang="es-ES" sz="2400" b="1" dirty="0"/>
              <a:t>¿Qué implica en radios?</a:t>
            </a:r>
            <a:br>
              <a:rPr lang="es-ES" sz="2400" dirty="0"/>
            </a:br>
            <a:r>
              <a:rPr lang="es-ES" sz="2400" dirty="0"/>
              <a:t>Una radio con certificación </a:t>
            </a:r>
            <a:r>
              <a:rPr lang="es-ES" sz="2400" b="1" dirty="0"/>
              <a:t>IP67</a:t>
            </a:r>
            <a:r>
              <a:rPr lang="es-ES" sz="2400" dirty="0"/>
              <a:t> puede usarse en ambientes polvorientos y resistir salpicaduras o incluso una caída accidental en agua, lo que la hace ideal para </a:t>
            </a:r>
            <a:r>
              <a:rPr lang="es-ES" sz="2400" b="1" dirty="0"/>
              <a:t>faenas mineras o industriales</a:t>
            </a:r>
            <a:r>
              <a:rPr lang="es-ES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293911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3976</TotalTime>
  <Words>599</Words>
  <Application>Microsoft Office PowerPoint</Application>
  <PresentationFormat>Presentación en pantalla (4:3)</PresentationFormat>
  <Paragraphs>47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4" baseType="lpstr">
      <vt:lpstr>Aptos</vt:lpstr>
      <vt:lpstr>Arial</vt:lpstr>
      <vt:lpstr>Calibri</vt:lpstr>
      <vt:lpstr>Office Theme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admin</dc:creator>
  <cp:keywords/>
  <dc:description>generated using python-pptx</dc:description>
  <cp:lastModifiedBy>claudio cordova</cp:lastModifiedBy>
  <cp:revision>14</cp:revision>
  <dcterms:created xsi:type="dcterms:W3CDTF">2013-01-27T09:14:16Z</dcterms:created>
  <dcterms:modified xsi:type="dcterms:W3CDTF">2025-04-19T05:29:22Z</dcterms:modified>
  <cp:category/>
</cp:coreProperties>
</file>