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1"/>
  </p:notesMasterIdLst>
  <p:sldIdLst>
    <p:sldId id="286" r:id="rId2"/>
    <p:sldId id="291" r:id="rId3"/>
    <p:sldId id="292" r:id="rId4"/>
    <p:sldId id="293" r:id="rId5"/>
    <p:sldId id="294" r:id="rId6"/>
    <p:sldId id="295" r:id="rId7"/>
    <p:sldId id="296" r:id="rId8"/>
    <p:sldId id="297" r:id="rId9"/>
    <p:sldId id="289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134" autoAdjust="0"/>
    <p:restoredTop sz="94660"/>
  </p:normalViewPr>
  <p:slideViewPr>
    <p:cSldViewPr snapToGrid="0" snapToObjects="1">
      <p:cViewPr varScale="1">
        <p:scale>
          <a:sx n="67" d="100"/>
          <a:sy n="67" d="100"/>
        </p:scale>
        <p:origin x="216" y="52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5" d="100"/>
        <a:sy n="125" d="100"/>
      </p:scale>
      <p:origin x="0" y="-2459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L" dirty="0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AB0C3E-37EB-486C-B7BC-75BCB6344EAE}" type="datetimeFigureOut">
              <a:rPr lang="es-CL" smtClean="0"/>
              <a:t>19-04-2025</a:t>
            </a:fld>
            <a:endParaRPr lang="es-CL" dirty="0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L" dirty="0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L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0F3EAC-B28E-40C5-B6A6-CA88BD8E010A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8480784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4/19/2025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4/19/2025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4/19/2025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1918711"/>
            <a:ext cx="9144000" cy="1143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s-CL" noProof="0" dirty="0" err="1"/>
              <a:t>Click</a:t>
            </a:r>
            <a:r>
              <a:rPr lang="es-CL" noProof="0" dirty="0"/>
              <a:t> </a:t>
            </a:r>
            <a:r>
              <a:rPr lang="es-CL" noProof="0" dirty="0" err="1"/>
              <a:t>to</a:t>
            </a:r>
            <a:r>
              <a:rPr lang="es-CL" noProof="0" dirty="0"/>
              <a:t> </a:t>
            </a:r>
            <a:r>
              <a:rPr lang="es-CL" noProof="0" dirty="0" err="1"/>
              <a:t>edit</a:t>
            </a:r>
            <a:r>
              <a:rPr lang="es-CL" noProof="0" dirty="0"/>
              <a:t> Master </a:t>
            </a:r>
            <a:r>
              <a:rPr lang="es-CL" noProof="0" dirty="0" err="1"/>
              <a:t>title</a:t>
            </a:r>
            <a:r>
              <a:rPr lang="es-CL" noProof="0" dirty="0"/>
              <a:t> </a:t>
            </a:r>
            <a:r>
              <a:rPr lang="es-CL" noProof="0" dirty="0" err="1"/>
              <a:t>style</a:t>
            </a:r>
            <a:endParaRPr lang="es-CL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57200" y="3429000"/>
            <a:ext cx="8229600" cy="2697163"/>
          </a:xfrm>
        </p:spPr>
        <p:txBody>
          <a:bodyPr/>
          <a:lstStyle>
            <a:lvl1pPr algn="just">
              <a:defRPr>
                <a:solidFill>
                  <a:schemeClr val="tx2"/>
                </a:solidFill>
              </a:defRPr>
            </a:lvl1pPr>
            <a:lvl2pPr algn="just">
              <a:defRPr>
                <a:solidFill>
                  <a:schemeClr val="tx2"/>
                </a:solidFill>
              </a:defRPr>
            </a:lvl2pPr>
            <a:lvl3pPr algn="just">
              <a:defRPr>
                <a:solidFill>
                  <a:schemeClr val="tx2"/>
                </a:solidFill>
              </a:defRPr>
            </a:lvl3pPr>
            <a:lvl4pPr algn="just">
              <a:defRPr>
                <a:solidFill>
                  <a:schemeClr val="tx2"/>
                </a:solidFill>
              </a:defRPr>
            </a:lvl4pPr>
            <a:lvl5pPr algn="just"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s-CL" noProof="0" dirty="0" err="1"/>
              <a:t>Click</a:t>
            </a:r>
            <a:r>
              <a:rPr lang="es-CL" noProof="0" dirty="0"/>
              <a:t> </a:t>
            </a:r>
            <a:r>
              <a:rPr lang="es-CL" noProof="0" dirty="0" err="1"/>
              <a:t>to</a:t>
            </a:r>
            <a:r>
              <a:rPr lang="es-CL" noProof="0" dirty="0"/>
              <a:t> </a:t>
            </a:r>
            <a:r>
              <a:rPr lang="es-CL" noProof="0" dirty="0" err="1"/>
              <a:t>edit</a:t>
            </a:r>
            <a:r>
              <a:rPr lang="es-CL" noProof="0" dirty="0"/>
              <a:t> Master </a:t>
            </a:r>
            <a:r>
              <a:rPr lang="es-CL" noProof="0" dirty="0" err="1"/>
              <a:t>text</a:t>
            </a:r>
            <a:r>
              <a:rPr lang="es-CL" noProof="0" dirty="0"/>
              <a:t> </a:t>
            </a:r>
            <a:r>
              <a:rPr lang="es-CL" noProof="0" dirty="0" err="1"/>
              <a:t>styles</a:t>
            </a:r>
            <a:endParaRPr lang="es-CL" noProof="0" dirty="0"/>
          </a:p>
          <a:p>
            <a:pPr lvl="1"/>
            <a:r>
              <a:rPr lang="es-CL" noProof="0" dirty="0" err="1"/>
              <a:t>Second</a:t>
            </a:r>
            <a:r>
              <a:rPr lang="es-CL" noProof="0" dirty="0"/>
              <a:t> </a:t>
            </a:r>
            <a:r>
              <a:rPr lang="es-CL" noProof="0" dirty="0" err="1"/>
              <a:t>level</a:t>
            </a:r>
            <a:endParaRPr lang="es-CL" noProof="0" dirty="0"/>
          </a:p>
          <a:p>
            <a:pPr lvl="2"/>
            <a:r>
              <a:rPr lang="es-CL" noProof="0" dirty="0" err="1"/>
              <a:t>Third</a:t>
            </a:r>
            <a:r>
              <a:rPr lang="es-CL" noProof="0" dirty="0"/>
              <a:t> </a:t>
            </a:r>
            <a:r>
              <a:rPr lang="es-CL" noProof="0" dirty="0" err="1"/>
              <a:t>level</a:t>
            </a:r>
            <a:endParaRPr lang="es-CL" noProof="0" dirty="0"/>
          </a:p>
          <a:p>
            <a:pPr lvl="3"/>
            <a:r>
              <a:rPr lang="es-CL" noProof="0" dirty="0" err="1"/>
              <a:t>Fourth</a:t>
            </a:r>
            <a:r>
              <a:rPr lang="es-CL" noProof="0" dirty="0"/>
              <a:t> </a:t>
            </a:r>
            <a:r>
              <a:rPr lang="es-CL" noProof="0" dirty="0" err="1"/>
              <a:t>level</a:t>
            </a:r>
            <a:endParaRPr lang="es-CL" noProof="0" dirty="0"/>
          </a:p>
          <a:p>
            <a:pPr lvl="4"/>
            <a:r>
              <a:rPr lang="es-CL" noProof="0" dirty="0" err="1"/>
              <a:t>Fifth</a:t>
            </a:r>
            <a:r>
              <a:rPr lang="es-CL" noProof="0" dirty="0"/>
              <a:t> </a:t>
            </a:r>
            <a:r>
              <a:rPr lang="es-CL" noProof="0" dirty="0" err="1"/>
              <a:t>level</a:t>
            </a:r>
            <a:endParaRPr lang="es-CL" noProof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s-CL" noProof="0" smtClean="0"/>
              <a:t>19-04-2025</a:t>
            </a:fld>
            <a:endParaRPr lang="es-CL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s-CL" noProof="0" smtClean="0"/>
              <a:t>‹Nº›</a:t>
            </a:fld>
            <a:endParaRPr lang="es-CL" noProof="0" dirty="0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CL" noProof="0"/>
              <a:t>Click</a:t>
            </a:r>
            <a:r>
              <a:rPr lang="es-CL" noProof="0" dirty="0"/>
              <a:t> </a:t>
            </a:r>
            <a:r>
              <a:rPr lang="es-CL" noProof="0" dirty="0" err="1"/>
              <a:t>to</a:t>
            </a:r>
            <a:r>
              <a:rPr lang="es-CL" noProof="0" dirty="0"/>
              <a:t> </a:t>
            </a:r>
            <a:r>
              <a:rPr lang="es-CL" noProof="0" dirty="0" err="1"/>
              <a:t>edit</a:t>
            </a:r>
            <a:r>
              <a:rPr lang="es-CL" noProof="0" dirty="0"/>
              <a:t> Master </a:t>
            </a:r>
            <a:r>
              <a:rPr lang="es-CL" noProof="0" dirty="0" err="1"/>
              <a:t>title</a:t>
            </a:r>
            <a:r>
              <a:rPr lang="es-CL" noProof="0" dirty="0"/>
              <a:t> </a:t>
            </a:r>
            <a:r>
              <a:rPr lang="es-CL" noProof="0" dirty="0" err="1"/>
              <a:t>style</a:t>
            </a:r>
            <a:endParaRPr lang="es-CL" noProof="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CL" noProof="0"/>
              <a:t>Click</a:t>
            </a:r>
            <a:r>
              <a:rPr lang="es-CL" noProof="0" dirty="0"/>
              <a:t> </a:t>
            </a:r>
            <a:r>
              <a:rPr lang="es-CL" noProof="0" dirty="0" err="1"/>
              <a:t>to</a:t>
            </a:r>
            <a:r>
              <a:rPr lang="es-CL" noProof="0" dirty="0"/>
              <a:t> </a:t>
            </a:r>
            <a:r>
              <a:rPr lang="es-CL" noProof="0" dirty="0" err="1"/>
              <a:t>edit</a:t>
            </a:r>
            <a:r>
              <a:rPr lang="es-CL" noProof="0" dirty="0"/>
              <a:t> Master </a:t>
            </a:r>
            <a:r>
              <a:rPr lang="es-CL" noProof="0" dirty="0" err="1"/>
              <a:t>text</a:t>
            </a:r>
            <a:r>
              <a:rPr lang="es-CL" noProof="0" dirty="0"/>
              <a:t> </a:t>
            </a:r>
            <a:r>
              <a:rPr lang="es-CL" noProof="0" dirty="0" err="1"/>
              <a:t>styles</a:t>
            </a:r>
            <a:endParaRPr lang="es-CL" noProof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4/19/2025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4/19/2025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4/19/2025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4/19/2025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4/19/2025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4/19/2025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4/19/2025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1000" t="-2000" r="-1000" b="7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4/19/2025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4">
            <a:extLst>
              <a:ext uri="{FF2B5EF4-FFF2-40B4-BE49-F238E27FC236}">
                <a16:creationId xmlns:a16="http://schemas.microsoft.com/office/drawing/2014/main" id="{1C3E34EB-485E-99DD-D153-9AE48BE7A8B5}"/>
              </a:ext>
            </a:extLst>
          </p:cNvPr>
          <p:cNvSpPr txBox="1"/>
          <p:nvPr/>
        </p:nvSpPr>
        <p:spPr>
          <a:xfrm>
            <a:off x="558800" y="1957338"/>
            <a:ext cx="8026400" cy="166199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defPPr>
              <a:defRPr lang="en-US"/>
            </a:defPPr>
            <a:lvl1pPr algn="ctr">
              <a:spcBef>
                <a:spcPct val="0"/>
              </a:spcBef>
              <a:buNone/>
              <a:defRPr sz="3400" b="1" u="sng">
                <a:solidFill>
                  <a:schemeClr val="tx2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s-ES" dirty="0"/>
              <a:t>MÓDULO 6:</a:t>
            </a:r>
          </a:p>
          <a:p>
            <a:r>
              <a:rPr lang="es-ES" dirty="0"/>
              <a:t>MOTOROLA XTS 1500</a:t>
            </a:r>
            <a:endParaRPr lang="es-CL" dirty="0"/>
          </a:p>
        </p:txBody>
      </p:sp>
      <p:pic>
        <p:nvPicPr>
          <p:cNvPr id="20482" name="Picture 2" descr="Radio Portátil Digital XTS 1500 - Motorola Solutions LATAM">
            <a:extLst>
              <a:ext uri="{FF2B5EF4-FFF2-40B4-BE49-F238E27FC236}">
                <a16:creationId xmlns:a16="http://schemas.microsoft.com/office/drawing/2014/main" id="{55C9DBCD-F7CD-DCE3-5C56-898588C63A4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28950" y="3619331"/>
            <a:ext cx="3086100" cy="3086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037293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CB30281B-627C-BF61-F96D-1C78594D2D31}"/>
              </a:ext>
            </a:extLst>
          </p:cNvPr>
          <p:cNvSpPr txBox="1"/>
          <p:nvPr/>
        </p:nvSpPr>
        <p:spPr>
          <a:xfrm>
            <a:off x="279400" y="2945368"/>
            <a:ext cx="8432800" cy="267765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s-ES" sz="2400" dirty="0"/>
              <a:t>El </a:t>
            </a:r>
            <a:r>
              <a:rPr lang="es-ES" sz="2400" b="1" dirty="0"/>
              <a:t>Motorola XTS 1500</a:t>
            </a:r>
            <a:r>
              <a:rPr lang="es-ES" sz="2400" dirty="0"/>
              <a:t> es un radio portátil de dos vías diseñado para operaciones exigentes como seguridad industrial, minería y servicios de emergencia. Forma parte de la línea ASTRO 25 de Motorola, que permite comunicaciones en sistemas </a:t>
            </a:r>
            <a:r>
              <a:rPr lang="es-ES" sz="2400" b="1" dirty="0"/>
              <a:t>P25 digitales</a:t>
            </a:r>
            <a:r>
              <a:rPr lang="es-ES" sz="2400" dirty="0"/>
              <a:t> y ofrece compatibilidad con redes analógicas. Su diseño robusto y funcionalidad lo convierten en una herramienta confiable para ambientes extremos.</a:t>
            </a: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D65F145E-BC70-ADE3-3BA3-7A4CFC10DB0C}"/>
              </a:ext>
            </a:extLst>
          </p:cNvPr>
          <p:cNvSpPr txBox="1"/>
          <p:nvPr/>
        </p:nvSpPr>
        <p:spPr>
          <a:xfrm>
            <a:off x="1009650" y="1806595"/>
            <a:ext cx="7124700" cy="1138773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>
            <a:defPPr>
              <a:defRPr lang="en-US"/>
            </a:defPPr>
            <a:lvl1pPr defTabSz="914400">
              <a:lnSpc>
                <a:spcPct val="90000"/>
              </a:lnSpc>
              <a:spcBef>
                <a:spcPct val="0"/>
              </a:spcBef>
              <a:buNone/>
              <a:defRPr sz="2700" b="1" u="sng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s-ES" dirty="0"/>
              <a:t>Motorola XTS 1500: Uso, Cuidado, Mantenimiento y Programación</a:t>
            </a:r>
          </a:p>
        </p:txBody>
      </p:sp>
    </p:spTree>
    <p:extLst>
      <p:ext uri="{BB962C8B-B14F-4D97-AF65-F5344CB8AC3E}">
        <p14:creationId xmlns:p14="http://schemas.microsoft.com/office/powerpoint/2010/main" val="31992877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3547806-6F4D-8D1C-FF33-25C382E79C7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F4ECC639-64E1-D97B-865D-BFC134E30125}"/>
              </a:ext>
            </a:extLst>
          </p:cNvPr>
          <p:cNvSpPr txBox="1"/>
          <p:nvPr/>
        </p:nvSpPr>
        <p:spPr>
          <a:xfrm>
            <a:off x="355600" y="2662862"/>
            <a:ext cx="8432800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s-ES" sz="2400" dirty="0"/>
              <a:t>El estándar </a:t>
            </a:r>
            <a:r>
              <a:rPr lang="es-ES" sz="2400" b="1" dirty="0"/>
              <a:t>P25 (Project 25)</a:t>
            </a:r>
            <a:r>
              <a:rPr lang="es-ES" sz="2400" dirty="0"/>
              <a:t> es un sistema de </a:t>
            </a:r>
            <a:r>
              <a:rPr lang="es-ES" sz="2400" b="1" dirty="0"/>
              <a:t>radiocomunicación digital</a:t>
            </a:r>
            <a:r>
              <a:rPr lang="es-ES" sz="2400" dirty="0"/>
              <a:t> desarrollado para organismos de seguridad pública, emergencias y sectores industriales críticos como la minería. </a:t>
            </a: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E33F97FE-1972-546F-0170-83550EF322EF}"/>
              </a:ext>
            </a:extLst>
          </p:cNvPr>
          <p:cNvSpPr txBox="1"/>
          <p:nvPr/>
        </p:nvSpPr>
        <p:spPr>
          <a:xfrm>
            <a:off x="137160" y="1875175"/>
            <a:ext cx="9006840" cy="525125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>
            <a:defPPr>
              <a:defRPr lang="en-US"/>
            </a:defPPr>
            <a:lvl1pPr defTabSz="914400">
              <a:lnSpc>
                <a:spcPct val="90000"/>
              </a:lnSpc>
              <a:spcBef>
                <a:spcPct val="0"/>
              </a:spcBef>
              <a:buNone/>
              <a:defRPr sz="2700" b="1" u="sng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s-ES" dirty="0"/>
              <a:t>¿Qué son los Sistemas P25 Digitales de Motorola?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0C8951D7-105F-FD6B-644B-4FDA83FB2C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740" y="3885724"/>
            <a:ext cx="8778240" cy="25545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CL" altLang="es-CL" sz="2000" dirty="0"/>
              <a:t>Transmisión digital de voz y datos, más clara y eficiente que la analógica.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CL" altLang="es-CL" sz="2000" dirty="0"/>
              <a:t>Encriptación de comunicación, lo que garantiza privacidad y seguridad.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CL" altLang="es-CL" sz="2000" dirty="0"/>
              <a:t>Interoperabilidad entre diferentes marcas y agencias que usen el mismo estándar.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CL" altLang="es-CL" sz="2000" dirty="0"/>
              <a:t>Mayor alcance efectivo, con mejor calidad de audio incluso en condiciones de señal débil.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CL" altLang="es-CL" sz="2000" dirty="0"/>
              <a:t>Acceso prioritario y llamadas de emergencia, útiles en situaciones críticas.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CL" altLang="es-CL" sz="2000" dirty="0"/>
              <a:t>Soporte para GPS y mensajes de texto en modelos avanzados.</a:t>
            </a:r>
          </a:p>
        </p:txBody>
      </p:sp>
    </p:spTree>
    <p:extLst>
      <p:ext uri="{BB962C8B-B14F-4D97-AF65-F5344CB8AC3E}">
        <p14:creationId xmlns:p14="http://schemas.microsoft.com/office/powerpoint/2010/main" val="10638920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408AE92-7F7B-74CF-F0CB-3F51989D0C7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A5B2ED99-ADEB-FCBE-0C24-0F7B2BB4D231}"/>
              </a:ext>
            </a:extLst>
          </p:cNvPr>
          <p:cNvSpPr txBox="1"/>
          <p:nvPr/>
        </p:nvSpPr>
        <p:spPr>
          <a:xfrm>
            <a:off x="153670" y="2133839"/>
            <a:ext cx="8990330" cy="449353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buNone/>
            </a:pPr>
            <a:r>
              <a:rPr lang="es-ES" sz="2200" dirty="0"/>
              <a:t>Este equipo se utiliza para </a:t>
            </a:r>
            <a:r>
              <a:rPr lang="es-ES" sz="2200" b="1" dirty="0"/>
              <a:t>comunicaciones tácticas, operativas y de seguridad</a:t>
            </a:r>
            <a:r>
              <a:rPr lang="es-ES" sz="2200" dirty="0"/>
              <a:t>, permitiendo mantener a los trabajadores conectados en terreno. Opera en </a:t>
            </a:r>
            <a:r>
              <a:rPr lang="es-ES" sz="2200" b="1" dirty="0"/>
              <a:t>banda VHF (136-174 MHz) o UHF (403-470 MHz)</a:t>
            </a:r>
            <a:r>
              <a:rPr lang="es-ES" sz="2200" dirty="0"/>
              <a:t>, dependiendo del modelo, y tiene capacidad para </a:t>
            </a:r>
            <a:r>
              <a:rPr lang="es-ES" sz="2200" b="1" dirty="0"/>
              <a:t>programación de múltiples canales</a:t>
            </a:r>
            <a:r>
              <a:rPr lang="es-ES" sz="2200" dirty="0"/>
              <a:t>.</a:t>
            </a:r>
          </a:p>
          <a:p>
            <a:pPr>
              <a:buNone/>
            </a:pPr>
            <a:r>
              <a:rPr lang="es-ES" sz="2200" dirty="0"/>
              <a:t>Entre sus funciones más destacadas están: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ES" sz="2200" b="1" dirty="0"/>
              <a:t>Botón de emergencia</a:t>
            </a:r>
            <a:r>
              <a:rPr lang="es-ES" sz="2200" dirty="0"/>
              <a:t> para situaciones críticas.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ES" sz="2200" b="1" dirty="0"/>
              <a:t>Pantalla alfanumérica iluminada</a:t>
            </a:r>
            <a:r>
              <a:rPr lang="es-ES" sz="2200" dirty="0"/>
              <a:t> para visualización de canales y mensajes.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ES" sz="2200" b="1" dirty="0"/>
              <a:t>Compatibilidad con audio seguro (encriptación digital).</a:t>
            </a:r>
            <a:endParaRPr lang="es-ES" sz="2200" dirty="0"/>
          </a:p>
          <a:p>
            <a:pPr>
              <a:buFont typeface="Arial" panose="020B0604020202020204" pitchFamily="34" charset="0"/>
              <a:buChar char="•"/>
            </a:pPr>
            <a:r>
              <a:rPr lang="es-ES" sz="2200" b="1" dirty="0"/>
              <a:t>Conectividad con accesorios como micrófonos, audífonos y antenas extendidas.</a:t>
            </a:r>
            <a:endParaRPr lang="es-ES" sz="2200" dirty="0"/>
          </a:p>
          <a:p>
            <a:r>
              <a:rPr lang="es-ES" sz="2200" dirty="0"/>
              <a:t>En minería, el XTS 1500 es valorado por su </a:t>
            </a:r>
            <a:r>
              <a:rPr lang="es-ES" sz="2200" b="1" dirty="0"/>
              <a:t>resistencia al polvo, agua y golpes</a:t>
            </a:r>
            <a:r>
              <a:rPr lang="es-ES" sz="2200" dirty="0"/>
              <a:t>, siendo ideal para labores subterráneas, zonas de carguío o puntos alejados del centro de control.</a:t>
            </a: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47A26DAB-17B6-B096-09A0-9EB50A6ADF62}"/>
              </a:ext>
            </a:extLst>
          </p:cNvPr>
          <p:cNvSpPr txBox="1"/>
          <p:nvPr/>
        </p:nvSpPr>
        <p:spPr>
          <a:xfrm>
            <a:off x="1009650" y="1806595"/>
            <a:ext cx="7124700" cy="445115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>
            <a:defPPr>
              <a:defRPr lang="en-US"/>
            </a:defPPr>
            <a:lvl1pPr defTabSz="914400">
              <a:lnSpc>
                <a:spcPct val="90000"/>
              </a:lnSpc>
              <a:spcBef>
                <a:spcPct val="0"/>
              </a:spcBef>
              <a:buNone/>
              <a:defRPr sz="2700" b="1" u="sng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s-ES" dirty="0"/>
              <a:t>Uso en faenas mineras y operativas</a:t>
            </a:r>
          </a:p>
        </p:txBody>
      </p:sp>
    </p:spTree>
    <p:extLst>
      <p:ext uri="{BB962C8B-B14F-4D97-AF65-F5344CB8AC3E}">
        <p14:creationId xmlns:p14="http://schemas.microsoft.com/office/powerpoint/2010/main" val="35348102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E1BE245-9D54-F004-DFD1-97A40DF6D90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AE9D1D2E-9A36-DBA1-732B-316991B3DC6E}"/>
              </a:ext>
            </a:extLst>
          </p:cNvPr>
          <p:cNvSpPr txBox="1"/>
          <p:nvPr/>
        </p:nvSpPr>
        <p:spPr>
          <a:xfrm>
            <a:off x="153670" y="2133839"/>
            <a:ext cx="8990330" cy="449353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buNone/>
            </a:pPr>
            <a:r>
              <a:rPr lang="es-ES" sz="2200" dirty="0"/>
              <a:t>Para asegurar su buen funcionamiento y prolongar la vida útil del Motorola XTS 1500, se recomienda:</a:t>
            </a:r>
          </a:p>
          <a:p>
            <a:pPr>
              <a:buFont typeface="+mj-lt"/>
              <a:buAutoNum type="arabicPeriod"/>
            </a:pPr>
            <a:r>
              <a:rPr lang="es-ES" sz="2200" b="1" dirty="0"/>
              <a:t>Evitar caídas</a:t>
            </a:r>
            <a:r>
              <a:rPr lang="es-ES" sz="2200" dirty="0"/>
              <a:t>: Aunque es resistente, el impacto puede dañar componentes internos.</a:t>
            </a:r>
          </a:p>
          <a:p>
            <a:pPr>
              <a:buFont typeface="+mj-lt"/>
              <a:buAutoNum type="arabicPeriod"/>
            </a:pPr>
            <a:r>
              <a:rPr lang="es-ES" sz="2200" b="1" dirty="0"/>
              <a:t>Proteger de humedad excesiva</a:t>
            </a:r>
            <a:r>
              <a:rPr lang="es-ES" sz="2200" dirty="0"/>
              <a:t>: Aunque tiene cierta protección contra el agua, no debe sumergirse ni exponerse prolongadamente a la lluvia.</a:t>
            </a:r>
          </a:p>
          <a:p>
            <a:pPr>
              <a:buFont typeface="+mj-lt"/>
              <a:buAutoNum type="arabicPeriod"/>
            </a:pPr>
            <a:r>
              <a:rPr lang="es-ES" sz="2200" b="1" dirty="0"/>
              <a:t>Usar fundas o clips resistentes</a:t>
            </a:r>
            <a:r>
              <a:rPr lang="es-ES" sz="2200" dirty="0"/>
              <a:t> para el transporte en cinturones o chalecos.</a:t>
            </a:r>
          </a:p>
          <a:p>
            <a:pPr>
              <a:buFont typeface="+mj-lt"/>
              <a:buAutoNum type="arabicPeriod"/>
            </a:pPr>
            <a:r>
              <a:rPr lang="es-ES" sz="2200" b="1" dirty="0"/>
              <a:t>No obstruir el altavoz ni el micrófono</a:t>
            </a:r>
            <a:r>
              <a:rPr lang="es-ES" sz="2200" dirty="0"/>
              <a:t>: Mantener limpias las rejillas de sonido.</a:t>
            </a:r>
          </a:p>
          <a:p>
            <a:pPr>
              <a:buFont typeface="+mj-lt"/>
              <a:buAutoNum type="arabicPeriod"/>
            </a:pPr>
            <a:r>
              <a:rPr lang="es-ES" sz="2200" b="1" dirty="0"/>
              <a:t>Evitar la exposición directa al sol por tiempos prolongados</a:t>
            </a:r>
            <a:r>
              <a:rPr lang="es-ES" sz="2200" dirty="0"/>
              <a:t>, ya que esto puede dañar la carcasa y afectar la batería.</a:t>
            </a:r>
          </a:p>
          <a:p>
            <a:r>
              <a:rPr lang="es-ES" sz="2200" dirty="0"/>
              <a:t>También es recomendable marcar los equipos con el nombre del área o cuadrilla, para una mejor trazabilidad en terreno.</a:t>
            </a: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45C035CE-571F-D4F3-487C-2F342D57E372}"/>
              </a:ext>
            </a:extLst>
          </p:cNvPr>
          <p:cNvSpPr txBox="1"/>
          <p:nvPr/>
        </p:nvSpPr>
        <p:spPr>
          <a:xfrm>
            <a:off x="1009650" y="1806595"/>
            <a:ext cx="7124700" cy="445115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>
            <a:defPPr>
              <a:defRPr lang="en-US"/>
            </a:defPPr>
            <a:lvl1pPr defTabSz="914400">
              <a:lnSpc>
                <a:spcPct val="90000"/>
              </a:lnSpc>
              <a:spcBef>
                <a:spcPct val="0"/>
              </a:spcBef>
              <a:buNone/>
              <a:defRPr sz="2700" b="1" u="sng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s-CL" dirty="0"/>
              <a:t>Cuidados básicos del equipo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8449371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BD3CAB6-D7BC-63BF-81ED-E453D46BA2D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EBB0B21F-06EA-F8D2-9C9E-857475A1BCFD}"/>
              </a:ext>
            </a:extLst>
          </p:cNvPr>
          <p:cNvSpPr txBox="1"/>
          <p:nvPr/>
        </p:nvSpPr>
        <p:spPr>
          <a:xfrm>
            <a:off x="153670" y="2133839"/>
            <a:ext cx="8990330" cy="449353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buNone/>
            </a:pPr>
            <a:r>
              <a:rPr lang="es-ES" sz="2400" dirty="0"/>
              <a:t>El mantenimiento del XTS 1500 debe ser preventivo y correctivo, con revisiones periódicas cada 3 a 6 meses, especialmente si se usa en ambientes agresivos. Las tareas recomendadas incluyen: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ES" sz="2400" b="1" dirty="0"/>
              <a:t>Revisión de antena</a:t>
            </a:r>
            <a:r>
              <a:rPr lang="es-ES" sz="2400" dirty="0"/>
              <a:t>: Reemplazar si presenta fisuras o está floja.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ES" sz="2400" b="1" dirty="0"/>
              <a:t>Limpieza de conectores de batería</a:t>
            </a:r>
            <a:r>
              <a:rPr lang="es-ES" sz="2400" dirty="0"/>
              <a:t> con paños secos y suaves.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ES" sz="2400" b="1" dirty="0"/>
              <a:t>Inspección de carcasa y botones</a:t>
            </a:r>
            <a:r>
              <a:rPr lang="es-ES" sz="2400" dirty="0"/>
              <a:t> para asegurar que funcionen correctamente.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ES" sz="2400" b="1" dirty="0"/>
              <a:t>Verificación de carga y duración de la batería</a:t>
            </a:r>
            <a:r>
              <a:rPr lang="es-ES" sz="2400" dirty="0"/>
              <a:t>: Baterías deterioradas deben reemplazarse.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ES" sz="2400" b="1" dirty="0"/>
              <a:t>Prueba de audio</a:t>
            </a:r>
            <a:r>
              <a:rPr lang="es-ES" sz="2400" dirty="0"/>
              <a:t>: Revisar claridad de micrófono y altavoz.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ES" sz="2400" b="1" dirty="0"/>
              <a:t>Actualización del firmware</a:t>
            </a:r>
            <a:r>
              <a:rPr lang="es-ES" sz="2400" dirty="0"/>
              <a:t> si está disponible, usando el software oficial.</a:t>
            </a: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3B1277D6-6724-A450-A877-DD2EA20F19B0}"/>
              </a:ext>
            </a:extLst>
          </p:cNvPr>
          <p:cNvSpPr txBox="1"/>
          <p:nvPr/>
        </p:nvSpPr>
        <p:spPr>
          <a:xfrm>
            <a:off x="1009650" y="1806595"/>
            <a:ext cx="7124700" cy="445115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>
            <a:defPPr>
              <a:defRPr lang="en-US"/>
            </a:defPPr>
            <a:lvl1pPr defTabSz="914400">
              <a:lnSpc>
                <a:spcPct val="90000"/>
              </a:lnSpc>
              <a:spcBef>
                <a:spcPct val="0"/>
              </a:spcBef>
              <a:buNone/>
              <a:defRPr sz="2700" b="1" u="sng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s-CL" dirty="0"/>
              <a:t>Mantenimiento periódico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7768450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245BF52-3B70-ADCC-8A5A-C1A149FAF06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0940E05D-D5D3-F30B-DD87-69D3FF40B9D5}"/>
              </a:ext>
            </a:extLst>
          </p:cNvPr>
          <p:cNvSpPr txBox="1"/>
          <p:nvPr/>
        </p:nvSpPr>
        <p:spPr>
          <a:xfrm>
            <a:off x="153670" y="2133839"/>
            <a:ext cx="8990330" cy="449353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buNone/>
            </a:pPr>
            <a:r>
              <a:rPr lang="es-ES" sz="2400" dirty="0"/>
              <a:t>El Motorola XTS 1500 se programa mediante el </a:t>
            </a:r>
            <a:r>
              <a:rPr lang="es-ES" sz="2400" b="1" dirty="0"/>
              <a:t>software CPS (</a:t>
            </a:r>
            <a:r>
              <a:rPr lang="es-ES" sz="2400" b="1" dirty="0" err="1"/>
              <a:t>Customer</a:t>
            </a:r>
            <a:r>
              <a:rPr lang="es-ES" sz="2400" b="1" dirty="0"/>
              <a:t> </a:t>
            </a:r>
            <a:r>
              <a:rPr lang="es-ES" sz="2400" b="1" dirty="0" err="1"/>
              <a:t>Programming</a:t>
            </a:r>
            <a:r>
              <a:rPr lang="es-ES" sz="2400" b="1" dirty="0"/>
              <a:t> Software)</a:t>
            </a:r>
            <a:r>
              <a:rPr lang="es-ES" sz="2400" dirty="0"/>
              <a:t> específico para radios ASTRO. Para hacerlo se requiere:</a:t>
            </a:r>
          </a:p>
          <a:p>
            <a:pPr>
              <a:buFont typeface="+mj-lt"/>
              <a:buAutoNum type="arabicPeriod"/>
            </a:pPr>
            <a:r>
              <a:rPr lang="es-ES" sz="2400" dirty="0"/>
              <a:t>Un </a:t>
            </a:r>
            <a:r>
              <a:rPr lang="es-ES" sz="2400" b="1" dirty="0"/>
              <a:t>cable de programación Motorola USB</a:t>
            </a:r>
            <a:r>
              <a:rPr lang="es-ES" sz="2400" dirty="0"/>
              <a:t> compatible con el modelo.</a:t>
            </a:r>
          </a:p>
          <a:p>
            <a:pPr>
              <a:buFont typeface="+mj-lt"/>
              <a:buAutoNum type="arabicPeriod"/>
            </a:pPr>
            <a:r>
              <a:rPr lang="es-ES" sz="2400" dirty="0"/>
              <a:t>Acceso al </a:t>
            </a:r>
            <a:r>
              <a:rPr lang="es-ES" sz="2400" b="1" dirty="0"/>
              <a:t>software CPS Motorola</a:t>
            </a:r>
            <a:r>
              <a:rPr lang="es-ES" sz="2400" dirty="0"/>
              <a:t>, con derechos de administrador.</a:t>
            </a:r>
          </a:p>
          <a:p>
            <a:pPr>
              <a:buFont typeface="+mj-lt"/>
              <a:buAutoNum type="arabicPeriod"/>
            </a:pPr>
            <a:r>
              <a:rPr lang="es-ES" sz="2400" dirty="0"/>
              <a:t>Leer la configuración actual del radio (</a:t>
            </a:r>
            <a:r>
              <a:rPr lang="es-ES" sz="2400" dirty="0" err="1"/>
              <a:t>Read</a:t>
            </a:r>
            <a:r>
              <a:rPr lang="es-ES" sz="2400" dirty="0"/>
              <a:t> </a:t>
            </a:r>
            <a:r>
              <a:rPr lang="es-ES" sz="2400" dirty="0" err="1"/>
              <a:t>from</a:t>
            </a:r>
            <a:r>
              <a:rPr lang="es-ES" sz="2400" dirty="0"/>
              <a:t> Radio).</a:t>
            </a:r>
          </a:p>
          <a:p>
            <a:pPr>
              <a:buFont typeface="+mj-lt"/>
              <a:buAutoNum type="arabicPeriod"/>
            </a:pPr>
            <a:r>
              <a:rPr lang="es-ES" sz="2400" dirty="0"/>
              <a:t>Configurar canales, frecuencias, </a:t>
            </a:r>
            <a:r>
              <a:rPr lang="es-ES" sz="2400" dirty="0" err="1"/>
              <a:t>subtonos</a:t>
            </a:r>
            <a:r>
              <a:rPr lang="es-ES" sz="2400" dirty="0"/>
              <a:t>, zonas y nombre de usuario.</a:t>
            </a:r>
          </a:p>
          <a:p>
            <a:pPr>
              <a:buFont typeface="+mj-lt"/>
              <a:buAutoNum type="arabicPeriod"/>
            </a:pPr>
            <a:r>
              <a:rPr lang="es-ES" sz="2400" dirty="0"/>
              <a:t>Establecer funciones de botones programables (</a:t>
            </a:r>
            <a:r>
              <a:rPr lang="es-ES" sz="2400" dirty="0" err="1"/>
              <a:t>ej</a:t>
            </a:r>
            <a:r>
              <a:rPr lang="es-ES" sz="2400" dirty="0"/>
              <a:t>: botón emergencia, escaneo).</a:t>
            </a:r>
          </a:p>
          <a:p>
            <a:pPr>
              <a:buFont typeface="+mj-lt"/>
              <a:buAutoNum type="arabicPeriod"/>
            </a:pPr>
            <a:r>
              <a:rPr lang="es-ES" sz="2400" dirty="0"/>
              <a:t>Activar seguridad y cifrado (opcional en modo digital).</a:t>
            </a:r>
          </a:p>
          <a:p>
            <a:pPr>
              <a:buFont typeface="+mj-lt"/>
              <a:buAutoNum type="arabicPeriod"/>
            </a:pPr>
            <a:r>
              <a:rPr lang="es-ES" sz="2400" dirty="0"/>
              <a:t>Escribir los datos en el equipo (</a:t>
            </a:r>
            <a:r>
              <a:rPr lang="es-ES" sz="2400" dirty="0" err="1"/>
              <a:t>Write</a:t>
            </a:r>
            <a:r>
              <a:rPr lang="es-ES" sz="2400" dirty="0"/>
              <a:t> </a:t>
            </a:r>
            <a:r>
              <a:rPr lang="es-ES" sz="2400" dirty="0" err="1"/>
              <a:t>to</a:t>
            </a:r>
            <a:r>
              <a:rPr lang="es-ES" sz="2400" dirty="0"/>
              <a:t> Radio).</a:t>
            </a: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29BC13E2-E59B-C2E3-BFBA-FD2676F74FCB}"/>
              </a:ext>
            </a:extLst>
          </p:cNvPr>
          <p:cNvSpPr txBox="1"/>
          <p:nvPr/>
        </p:nvSpPr>
        <p:spPr>
          <a:xfrm>
            <a:off x="1009650" y="1806595"/>
            <a:ext cx="7124700" cy="445115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>
            <a:defPPr>
              <a:defRPr lang="en-US"/>
            </a:defPPr>
            <a:lvl1pPr defTabSz="914400">
              <a:lnSpc>
                <a:spcPct val="90000"/>
              </a:lnSpc>
              <a:spcBef>
                <a:spcPct val="0"/>
              </a:spcBef>
              <a:buNone/>
              <a:defRPr sz="2700" b="1" u="sng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s-CL" dirty="0"/>
              <a:t>Programación del XTS 1500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812682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7BC4CD6-158B-EDDE-7E1E-8BC1FB79FC7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F998CA19-97A0-CE8E-5DEF-D79D4AA9EA7B}"/>
              </a:ext>
            </a:extLst>
          </p:cNvPr>
          <p:cNvSpPr txBox="1"/>
          <p:nvPr/>
        </p:nvSpPr>
        <p:spPr>
          <a:xfrm>
            <a:off x="153670" y="2533889"/>
            <a:ext cx="8990330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buNone/>
            </a:pPr>
            <a:r>
              <a:rPr lang="es-ES" sz="2400" dirty="0"/>
              <a:t>El </a:t>
            </a:r>
            <a:r>
              <a:rPr lang="es-ES" sz="2400" b="1" dirty="0"/>
              <a:t>Motorola XTS 1500</a:t>
            </a:r>
            <a:r>
              <a:rPr lang="es-ES" sz="2400" dirty="0"/>
              <a:t> es una herramienta potente y confiable para faenas exigentes como la minería. Su buen uso, cuidado preventivo y programación adecuada garantizan una comunicación segura y eficiente. Invertir en su mantenimiento y operación correcta mejora la coordinación operativa, previene accidentes y optimiza los recursos humanos y técnicos en el terreno.</a:t>
            </a:r>
          </a:p>
        </p:txBody>
      </p:sp>
    </p:spTree>
    <p:extLst>
      <p:ext uri="{BB962C8B-B14F-4D97-AF65-F5344CB8AC3E}">
        <p14:creationId xmlns:p14="http://schemas.microsoft.com/office/powerpoint/2010/main" val="38441402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DC656D92-A3E4-D215-7FCB-FE6AA329E5BD}"/>
              </a:ext>
            </a:extLst>
          </p:cNvPr>
          <p:cNvSpPr txBox="1"/>
          <p:nvPr/>
        </p:nvSpPr>
        <p:spPr>
          <a:xfrm>
            <a:off x="742950" y="1593334"/>
            <a:ext cx="7658100" cy="476936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defPPr>
              <a:defRPr lang="en-US"/>
            </a:defPPr>
            <a:lvl1pPr algn="ctr">
              <a:spcBef>
                <a:spcPct val="0"/>
              </a:spcBef>
              <a:buNone/>
              <a:defRPr sz="3400" b="1" u="sng">
                <a:solidFill>
                  <a:schemeClr val="tx2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s-ES" dirty="0"/>
              <a:t>FIN </a:t>
            </a:r>
          </a:p>
          <a:p>
            <a:endParaRPr lang="es-ES" dirty="0"/>
          </a:p>
          <a:p>
            <a:r>
              <a:rPr lang="es-ES" dirty="0"/>
              <a:t>MUCHAS GRACIAS POR SU ATENCIÓN</a:t>
            </a:r>
          </a:p>
        </p:txBody>
      </p:sp>
    </p:spTree>
    <p:extLst>
      <p:ext uri="{BB962C8B-B14F-4D97-AF65-F5344CB8AC3E}">
        <p14:creationId xmlns:p14="http://schemas.microsoft.com/office/powerpoint/2010/main" val="13870251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4026</TotalTime>
  <Words>739</Words>
  <Application>Microsoft Office PowerPoint</Application>
  <PresentationFormat>Presentación en pantalla (4:3)</PresentationFormat>
  <Paragraphs>49</Paragraphs>
  <Slides>9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3" baseType="lpstr">
      <vt:lpstr>Aptos</vt:lpstr>
      <vt:lpstr>Arial</vt:lpstr>
      <vt:lpstr>Calibri</vt:lpstr>
      <vt:lpstr>Office Theme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>admin</dc:creator>
  <cp:keywords/>
  <dc:description>generated using python-pptx</dc:description>
  <cp:lastModifiedBy>claudio cordova</cp:lastModifiedBy>
  <cp:revision>16</cp:revision>
  <dcterms:created xsi:type="dcterms:W3CDTF">2013-01-27T09:14:16Z</dcterms:created>
  <dcterms:modified xsi:type="dcterms:W3CDTF">2025-04-19T06:02:09Z</dcterms:modified>
  <cp:category/>
</cp:coreProperties>
</file>