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ÉCNICAS PARA TRABAJO SEGURO EN ESPACIOS CONFINADOS" id="{BEF507A1-D341-410F-81AA-5B85CBCBB8AD}">
          <p14:sldIdLst>
            <p14:sldId id="256"/>
            <p14:sldId id="257"/>
            <p14:sldId id="259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46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733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0118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918711"/>
            <a:ext cx="121920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3429001"/>
            <a:ext cx="10972800" cy="2697163"/>
          </a:xfrm>
        </p:spPr>
        <p:txBody>
          <a:bodyPr/>
          <a:lstStyle>
            <a:lvl1pPr algn="just">
              <a:defRPr>
                <a:solidFill>
                  <a:schemeClr val="tx2"/>
                </a:solidFill>
              </a:defRPr>
            </a:lvl1pPr>
            <a:lvl2pPr algn="just">
              <a:defRPr>
                <a:solidFill>
                  <a:schemeClr val="tx2"/>
                </a:solidFill>
              </a:defRPr>
            </a:lvl2pPr>
            <a:lvl3pPr algn="just">
              <a:defRPr>
                <a:solidFill>
                  <a:schemeClr val="tx2"/>
                </a:solidFill>
              </a:defRPr>
            </a:lvl3pPr>
            <a:lvl4pPr algn="just">
              <a:defRPr>
                <a:solidFill>
                  <a:schemeClr val="tx2"/>
                </a:solidFill>
              </a:defRPr>
            </a:lvl4pPr>
            <a:lvl5pPr algn="just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CL" noProof="0" dirty="0" err="1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  <a:p>
            <a:pPr lvl="1"/>
            <a:r>
              <a:rPr lang="es-CL" noProof="0" dirty="0" err="1"/>
              <a:t>Second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2"/>
            <a:r>
              <a:rPr lang="es-CL" noProof="0" dirty="0" err="1"/>
              <a:t>Third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3"/>
            <a:r>
              <a:rPr lang="es-CL" noProof="0" dirty="0" err="1"/>
              <a:t>Fourth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  <a:p>
            <a:pPr lvl="4"/>
            <a:r>
              <a:rPr lang="es-CL" noProof="0" dirty="0" err="1"/>
              <a:t>Fifth</a:t>
            </a:r>
            <a:r>
              <a:rPr lang="es-CL" noProof="0" dirty="0"/>
              <a:t> </a:t>
            </a:r>
            <a:r>
              <a:rPr lang="es-CL" noProof="0" dirty="0" err="1"/>
              <a:t>level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5388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title</a:t>
            </a:r>
            <a:r>
              <a:rPr lang="es-CL" noProof="0" dirty="0"/>
              <a:t> </a:t>
            </a:r>
            <a:r>
              <a:rPr lang="es-CL" noProof="0" dirty="0" err="1"/>
              <a:t>style</a:t>
            </a:r>
            <a:endParaRPr lang="es-CL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 noProof="0"/>
              <a:t>Click</a:t>
            </a:r>
            <a:r>
              <a:rPr lang="es-CL" noProof="0" dirty="0"/>
              <a:t> </a:t>
            </a:r>
            <a:r>
              <a:rPr lang="es-CL" noProof="0" dirty="0" err="1"/>
              <a:t>to</a:t>
            </a:r>
            <a:r>
              <a:rPr lang="es-CL" noProof="0" dirty="0"/>
              <a:t> </a:t>
            </a:r>
            <a:r>
              <a:rPr lang="es-CL" noProof="0" dirty="0" err="1"/>
              <a:t>edit</a:t>
            </a:r>
            <a:r>
              <a:rPr lang="es-CL" noProof="0" dirty="0"/>
              <a:t> Master </a:t>
            </a:r>
            <a:r>
              <a:rPr lang="es-CL" noProof="0" dirty="0" err="1"/>
              <a:t>text</a:t>
            </a:r>
            <a:r>
              <a:rPr lang="es-CL" noProof="0" dirty="0"/>
              <a:t> </a:t>
            </a:r>
            <a:r>
              <a:rPr lang="es-CL" noProof="0" dirty="0" err="1"/>
              <a:t>styles</a:t>
            </a:r>
            <a:endParaRPr lang="es-CL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5999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77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3704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360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9449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2645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9796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t="-2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0239-8CF9-4ED3-963A-0F1D0B3EE72B}" type="datetimeFigureOut">
              <a:rPr lang="es-CL" smtClean="0"/>
              <a:pPr/>
              <a:t>22-04-2025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0A036-2D2E-4785-A1E2-78516186DC07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9562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ltraccion.cl/cursos/seguridad-laboral/tecnicas-de-trabajo-en-espacios-confinado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posición de imagen 16">
            <a:extLst>
              <a:ext uri="{FF2B5EF4-FFF2-40B4-BE49-F238E27FC236}">
                <a16:creationId xmlns:a16="http://schemas.microsoft.com/office/drawing/2014/main" id="{9FF5F0A7-AD64-F101-D1C0-8A063CAAA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6680" r="26680"/>
          <a:stretch/>
        </p:blipFill>
        <p:spPr>
          <a:xfrm>
            <a:off x="437025" y="1876634"/>
            <a:ext cx="4274675" cy="4828966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</p:pic>
      <p:sp>
        <p:nvSpPr>
          <p:cNvPr id="6" name="Hexágono 5" descr="Hexágono sólido de color oscuro en medio de énfasis de imagen">
            <a:extLst>
              <a:ext uri="{FF2B5EF4-FFF2-40B4-BE49-F238E27FC236}">
                <a16:creationId xmlns:a16="http://schemas.microsoft.com/office/drawing/2014/main" id="{12047A3C-4EFB-3C2B-92AF-423C82471F00}"/>
              </a:ext>
            </a:extLst>
          </p:cNvPr>
          <p:cNvSpPr/>
          <p:nvPr/>
        </p:nvSpPr>
        <p:spPr>
          <a:xfrm rot="16200000">
            <a:off x="1584822" y="3367883"/>
            <a:ext cx="1979076" cy="1846467"/>
          </a:xfrm>
          <a:prstGeom prst="hexagon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CL" noProof="0" dirty="0"/>
          </a:p>
        </p:txBody>
      </p:sp>
      <p:pic>
        <p:nvPicPr>
          <p:cNvPr id="7" name="1 Imagen">
            <a:extLst>
              <a:ext uri="{FF2B5EF4-FFF2-40B4-BE49-F238E27FC236}">
                <a16:creationId xmlns:a16="http://schemas.microsoft.com/office/drawing/2014/main" id="{E36A06A0-8EB7-0F78-7236-B7BC48EEE5C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95229" y="3699556"/>
            <a:ext cx="1358265" cy="759460"/>
          </a:xfrm>
          <a:prstGeom prst="rect">
            <a:avLst/>
          </a:prstGeom>
          <a:effectLst>
            <a:reflection blurRad="6350" stA="50000" endA="300" endPos="90000" dir="5400000" sy="-100000" algn="bl" rotWithShape="0"/>
          </a:effec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FC02281C-4A64-004B-C9EB-165A0549D733}"/>
              </a:ext>
            </a:extLst>
          </p:cNvPr>
          <p:cNvSpPr/>
          <p:nvPr/>
        </p:nvSpPr>
        <p:spPr>
          <a:xfrm>
            <a:off x="5044577" y="2786624"/>
            <a:ext cx="6852775" cy="258532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L" sz="5400" noProof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TÉCNICAS PARA TRABAJO SEGURO EN ESPACIOS CONFINADOS</a:t>
            </a:r>
            <a:endParaRPr lang="es-CL" sz="5400" b="0" cap="none" spc="0" noProof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3B4B60CE-5FD1-F591-5DAF-3951F907A4C7}"/>
              </a:ext>
            </a:extLst>
          </p:cNvPr>
          <p:cNvPicPr/>
          <p:nvPr/>
        </p:nvPicPr>
        <p:blipFill>
          <a:blip r:embed="rId5" cstate="print">
            <a:alphaModFix/>
          </a:blip>
          <a:stretch>
            <a:fillRect/>
          </a:stretch>
        </p:blipFill>
        <p:spPr>
          <a:xfrm>
            <a:off x="10328603" y="117074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8492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5467" y="2124711"/>
            <a:ext cx="7419109" cy="623454"/>
          </a:xfrm>
        </p:spPr>
        <p:txBody>
          <a:bodyPr>
            <a:normAutofit/>
          </a:bodyPr>
          <a:lstStyle/>
          <a:p>
            <a:pPr algn="ctr"/>
            <a:r>
              <a:rPr lang="es-CL" sz="2800" b="1" noProof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RELEVANTE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232" y="3153598"/>
            <a:ext cx="2036396" cy="189092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3559" y="3169890"/>
            <a:ext cx="1446787" cy="1874633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485" y="3161048"/>
            <a:ext cx="1893556" cy="1876023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1585" y="3169890"/>
            <a:ext cx="1861479" cy="189231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98191" y="3174490"/>
            <a:ext cx="1861480" cy="1924428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0" name="Picture 70978"/>
          <p:cNvPicPr/>
          <p:nvPr/>
        </p:nvPicPr>
        <p:blipFill>
          <a:blip r:embed="rId7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201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54499" y="1585471"/>
            <a:ext cx="2997201" cy="3821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L" sz="2400" b="1" spc="-7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CONTENIDOS</a:t>
            </a:r>
            <a:endParaRPr lang="es-CL" sz="2400" b="1" spc="-5" noProof="0" dirty="0">
              <a:solidFill>
                <a:srgbClr val="002060"/>
              </a:solidFill>
              <a:latin typeface="Arial Nova" panose="020B05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2112" y="1967627"/>
            <a:ext cx="10640088" cy="44268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spcBef>
                <a:spcPts val="100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2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Introducción.</a:t>
            </a:r>
          </a:p>
          <a:p>
            <a:pPr marL="12700">
              <a:spcBef>
                <a:spcPts val="100"/>
              </a:spcBef>
              <a:buClr>
                <a:srgbClr val="E36C09"/>
              </a:buClr>
              <a:tabLst>
                <a:tab pos="299720" algn="l"/>
              </a:tabLst>
            </a:pPr>
            <a:endParaRPr lang="es-CL" sz="22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2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Objetivos</a:t>
            </a:r>
          </a:p>
          <a:p>
            <a:pPr marL="12700">
              <a:spcBef>
                <a:spcPts val="5"/>
              </a:spcBef>
              <a:buClr>
                <a:srgbClr val="E36C09"/>
              </a:buClr>
              <a:tabLst>
                <a:tab pos="299720" algn="l"/>
              </a:tabLst>
            </a:pPr>
            <a:endParaRPr lang="es-CL" sz="22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Definiciones</a:t>
            </a: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endParaRPr lang="es-CL" sz="22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Modulo N°1 –Características e identificación de Espacios confinados.</a:t>
            </a: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endParaRPr lang="es-CL" sz="22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20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Modulo N°2 – Ingresos a espacios confinados y peligros asociados.</a:t>
            </a: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endParaRPr lang="es-CL" sz="220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Modulo N</a:t>
            </a:r>
            <a:r>
              <a:rPr lang="es-CL" sz="220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°3 - </a:t>
            </a:r>
            <a:r>
              <a:rPr lang="es-CL" sz="2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Riesgos del</a:t>
            </a:r>
            <a:r>
              <a:rPr lang="es-CL" sz="220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espacio confinado y posibles causas de accidentes</a:t>
            </a: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endParaRPr lang="es-CL" sz="220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720" indent="-287020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2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Modulo </a:t>
            </a:r>
            <a:r>
              <a:rPr lang="es-CL" sz="220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N°4 – Medidas preventivas para el ingreso a espacios confinados.</a:t>
            </a:r>
            <a:endParaRPr lang="es-CL" sz="22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343543CB-755A-E715-583B-4DA8AD4A0074}"/>
              </a:ext>
            </a:extLst>
          </p:cNvPr>
          <p:cNvPicPr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object 3">
            <a:extLst>
              <a:ext uri="{FF2B5EF4-FFF2-40B4-BE49-F238E27FC236}">
                <a16:creationId xmlns:a16="http://schemas.microsoft.com/office/drawing/2014/main" id="{F87EBAD1-6347-4F30-C30C-20CADB5BEAC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44528" y="2199735"/>
            <a:ext cx="2157080" cy="13116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6873" y="1990466"/>
            <a:ext cx="10397770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spcBef>
                <a:spcPts val="100"/>
              </a:spcBef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	Según OSHA,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(Administración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Seguridad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y</a:t>
            </a:r>
            <a:r>
              <a:rPr lang="es-CL" sz="2400" spc="5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Salud</a:t>
            </a:r>
            <a:r>
              <a:rPr lang="es-CL" sz="2400" spc="49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Ocupacional,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Agencia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del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Departamento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Trabajo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de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Estados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Unidos)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existe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un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confinado</a:t>
            </a: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cuando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se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cumple</a:t>
            </a: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al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menos</a:t>
            </a:r>
            <a:r>
              <a:rPr lang="es-CL" sz="2400" spc="-2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siguiente: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algn="just">
              <a:spcBef>
                <a:spcPts val="30"/>
              </a:spcBef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12700" marR="5715" algn="just">
              <a:spcBef>
                <a:spcPts val="5"/>
              </a:spcBef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	Su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tamaño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 suficiente para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mantener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una persona trabajando en su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interior.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Su entrada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 salida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son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restringidas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limitadas.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 </a:t>
            </a:r>
            <a:r>
              <a:rPr lang="es-CL" sz="2400" spc="-2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decir,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no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posible entrar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salir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éste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caminando.</a:t>
            </a:r>
          </a:p>
          <a:p>
            <a:pPr algn="just">
              <a:spcBef>
                <a:spcPts val="35"/>
              </a:spcBef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12700" marR="5080" algn="just"/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	No está diseñado para el trabajo permanente </a:t>
            </a: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en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su </a:t>
            </a: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interior.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Su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 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puede</a:t>
            </a:r>
            <a:r>
              <a:rPr lang="es-CL" sz="2400" spc="12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ser</a:t>
            </a:r>
            <a:r>
              <a:rPr lang="es-CL" sz="2400" spc="1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estrecho</a:t>
            </a:r>
            <a:r>
              <a:rPr lang="es-CL" sz="2400" spc="13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</a:t>
            </a:r>
            <a:r>
              <a:rPr lang="es-CL" sz="2400" spc="15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incómodo,</a:t>
            </a:r>
            <a:r>
              <a:rPr lang="es-CL" sz="2400" spc="12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no</a:t>
            </a:r>
            <a:r>
              <a:rPr lang="es-CL" sz="2400" spc="1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tiene</a:t>
            </a:r>
            <a:r>
              <a:rPr lang="es-CL" sz="2400" spc="1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iluminación,</a:t>
            </a:r>
            <a:r>
              <a:rPr lang="es-CL" sz="2400" spc="13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no</a:t>
            </a:r>
            <a:r>
              <a:rPr lang="es-CL" sz="2400" spc="1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tiene</a:t>
            </a:r>
            <a:r>
              <a:rPr lang="es-CL" sz="2400" spc="13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ventilación </a:t>
            </a:r>
            <a:r>
              <a:rPr lang="es-CL" sz="2400" spc="-49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tiene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medios</a:t>
            </a:r>
            <a:r>
              <a:rPr lang="es-CL" sz="2400" spc="-2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comunicación</a:t>
            </a: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el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exterior,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ni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visuales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ni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verbales.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3" name="Picture 70978">
            <a:extLst>
              <a:ext uri="{FF2B5EF4-FFF2-40B4-BE49-F238E27FC236}">
                <a16:creationId xmlns:a16="http://schemas.microsoft.com/office/drawing/2014/main" id="{ADBD6815-0AA6-A94E-FADE-178DAB531224}"/>
              </a:ext>
            </a:extLst>
          </p:cNvPr>
          <p:cNvPicPr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412" y="2834923"/>
            <a:ext cx="10078175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	La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mayoría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accidentes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confinados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ocurren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por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desconocimiento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los afectados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respecto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los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riesgos,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 los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cuales, </a:t>
            </a:r>
            <a:r>
              <a:rPr lang="es-CL" sz="2400" spc="-2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se </a:t>
            </a:r>
            <a:r>
              <a:rPr lang="es-CL" sz="2400" spc="-2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encuentran</a:t>
            </a:r>
            <a:r>
              <a:rPr lang="es-CL" sz="2400" spc="-2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expuestos.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algn="just">
              <a:spcBef>
                <a:spcPts val="30"/>
              </a:spcBef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12700" marR="5080" algn="just">
              <a:spcBef>
                <a:spcPts val="5"/>
              </a:spcBef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	Una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razón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importante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para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su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conocimiento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 que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accidentes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Espacios Confinados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son</a:t>
            </a:r>
            <a:r>
              <a:rPr lang="es-CL" sz="2400" spc="48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poco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frecuentes y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por</a:t>
            </a:r>
            <a:r>
              <a:rPr lang="es-CL" sz="2400" spc="49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 tanto, no es un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tema 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 se tenga presente, sin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embargo,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debería preocuparnos porque las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consecuencias</a:t>
            </a:r>
            <a:r>
              <a:rPr lang="es-CL" sz="2400" spc="-2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son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graves,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normalmente</a:t>
            </a:r>
            <a:r>
              <a:rPr lang="es-CL" sz="2400" spc="-4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fatales.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98212" y="2157182"/>
            <a:ext cx="6266693" cy="3821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INTRODUCCIÓN</a:t>
            </a:r>
          </a:p>
        </p:txBody>
      </p:sp>
      <p:pic>
        <p:nvPicPr>
          <p:cNvPr id="3" name="Picture 70978">
            <a:extLst>
              <a:ext uri="{FF2B5EF4-FFF2-40B4-BE49-F238E27FC236}">
                <a16:creationId xmlns:a16="http://schemas.microsoft.com/office/drawing/2014/main" id="{026A6A78-900D-1D36-51BA-66B434DB5A7D}"/>
              </a:ext>
            </a:extLst>
          </p:cNvPr>
          <p:cNvPicPr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16789" y="1814677"/>
            <a:ext cx="6794296" cy="3821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L" sz="2400" b="1" spc="-20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PRINCIPALES</a:t>
            </a:r>
            <a:r>
              <a:rPr lang="es-CL" sz="2400" b="1" spc="4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OBJETIVOS</a:t>
            </a:r>
            <a:r>
              <a:rPr lang="es-CL" sz="2400" b="1" spc="-4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DEL</a:t>
            </a:r>
            <a:r>
              <a:rPr lang="es-CL" sz="2400" b="1" spc="-5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CURSO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13289" y="2387333"/>
            <a:ext cx="11747598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7620" indent="-287020" algn="just">
              <a:spcBef>
                <a:spcPts val="100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Aplicar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las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medidas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preventivas durante el trabajo en espacios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confinados, </a:t>
            </a:r>
            <a:r>
              <a:rPr lang="es-CL" sz="2400" spc="-49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conforme</a:t>
            </a:r>
            <a:r>
              <a:rPr lang="es-CL" sz="2400" spc="-2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los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criterios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establecidos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por</a:t>
            </a:r>
            <a:r>
              <a:rPr lang="es-CL" sz="2400" spc="1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Seguridad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Salud</a:t>
            </a:r>
            <a:r>
              <a:rPr lang="es-CL" sz="2400" spc="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ocupacional.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algn="just">
              <a:spcBef>
                <a:spcPts val="30"/>
              </a:spcBef>
              <a:buClr>
                <a:srgbClr val="E36C09"/>
              </a:buClr>
              <a:buFont typeface="Wingdings"/>
              <a:buChar char=""/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085" marR="5080" indent="-287020" algn="just">
              <a:spcBef>
                <a:spcPts val="5"/>
              </a:spcBef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Identificar</a:t>
            </a: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un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confinado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sus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características,</a:t>
            </a:r>
            <a:r>
              <a:rPr lang="es-CL" sz="2400" spc="5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acuerdo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planteamientos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señalados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por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Seguridad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y</a:t>
            </a:r>
            <a:r>
              <a:rPr lang="es-CL" sz="2400" spc="50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Salud 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ocupacional.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algn="just">
              <a:spcBef>
                <a:spcPts val="35"/>
              </a:spcBef>
              <a:buClr>
                <a:srgbClr val="E36C09"/>
              </a:buClr>
              <a:buFont typeface="Wingdings"/>
              <a:buChar char=""/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085" marR="5080" indent="-287020" algn="just"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Identificar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los peligros asociados al trabajo en espacios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confinados,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según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lo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indicado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en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este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curso.</a:t>
            </a:r>
          </a:p>
          <a:p>
            <a:pPr marL="12065" marR="5080" algn="just">
              <a:buClr>
                <a:srgbClr val="E36C09"/>
              </a:buClr>
              <a:tabLst>
                <a:tab pos="299720" algn="l"/>
              </a:tabLst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  <a:p>
            <a:pPr marL="299085" marR="7620" indent="-287020" algn="just">
              <a:buClr>
                <a:srgbClr val="E36C09"/>
              </a:buClr>
              <a:buFont typeface="Wingdings"/>
              <a:buChar char=""/>
              <a:tabLst>
                <a:tab pos="299720" algn="l"/>
              </a:tabLst>
            </a:pP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Reconocer</a:t>
            </a: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las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medidas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preventivas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para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el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trabajo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en</a:t>
            </a:r>
            <a:r>
              <a:rPr lang="es-CL" sz="2400" spc="49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espacios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confinados,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 acuerdo a lo planteado en materias de Seguridad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Salud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Ocupacional.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2" name="Picture 70978">
            <a:extLst>
              <a:ext uri="{FF2B5EF4-FFF2-40B4-BE49-F238E27FC236}">
                <a16:creationId xmlns:a16="http://schemas.microsoft.com/office/drawing/2014/main" id="{A491A7F3-1CC7-5951-D5CE-C0D15369FEAC}"/>
              </a:ext>
            </a:extLst>
          </p:cNvPr>
          <p:cNvPicPr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0534515" y="6052757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7589" y="1720599"/>
            <a:ext cx="8255290" cy="3821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DEFINICIONES</a:t>
            </a:r>
            <a:r>
              <a:rPr lang="es-CL" sz="2400" b="1" spc="-7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Y</a:t>
            </a:r>
            <a:r>
              <a:rPr lang="es-CL" sz="2400" b="1" spc="-9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 </a:t>
            </a: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</a:rPr>
              <a:t>CONCEPTOS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2602" y="2311584"/>
            <a:ext cx="10758793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es-CL" sz="2400" b="1" spc="-30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ESPACIO</a:t>
            </a:r>
            <a:r>
              <a:rPr lang="es-CL" sz="2400" b="1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 </a:t>
            </a:r>
            <a:r>
              <a:rPr lang="es-CL" sz="2400" b="1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"/>
              </a:rPr>
              <a:t>CONFINADO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algn="just">
              <a:spcBef>
                <a:spcPts val="5"/>
              </a:spcBef>
            </a:pP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"/>
            </a:endParaRPr>
          </a:p>
          <a:p>
            <a:pPr marL="12700" marR="5080" algn="just">
              <a:spcBef>
                <a:spcPts val="5"/>
              </a:spcBef>
            </a:pP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	Un</a:t>
            </a:r>
            <a:r>
              <a:rPr lang="es-CL" sz="2400" spc="12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recinto</a:t>
            </a:r>
            <a:r>
              <a:rPr lang="es-CL" sz="2400" spc="1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confinado</a:t>
            </a:r>
            <a:r>
              <a:rPr lang="es-CL" sz="2400" spc="13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</a:t>
            </a:r>
            <a:r>
              <a:rPr lang="es-CL" sz="2400" spc="8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cualquier</a:t>
            </a:r>
            <a:r>
              <a:rPr lang="es-CL" sz="2400" spc="13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espacio</a:t>
            </a:r>
            <a:r>
              <a:rPr lang="es-CL" sz="2400" spc="12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</a:t>
            </a:r>
            <a:r>
              <a:rPr lang="es-CL" sz="2400" spc="1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aberturas</a:t>
            </a:r>
            <a:r>
              <a:rPr lang="es-CL" sz="2400" spc="1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limitadas</a:t>
            </a:r>
            <a:r>
              <a:rPr lang="es-CL" sz="2400" spc="1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</a:t>
            </a:r>
            <a:r>
              <a:rPr lang="es-CL" sz="2400" spc="13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entrada </a:t>
            </a:r>
            <a:r>
              <a:rPr lang="es-CL" sz="2400" spc="-49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salida, de ventilación natural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desfavorable,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en el que pueden acumularse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contaminantes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tóxicos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inflamables,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tener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una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atmósfera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deficiente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 </a:t>
            </a:r>
            <a:r>
              <a:rPr lang="es-CL" sz="2400" spc="-49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oxígeno,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y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que no está</a:t>
            </a:r>
            <a:r>
              <a:rPr lang="es-CL" sz="2400" spc="49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concebido para una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ocupación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continuada por </a:t>
            </a:r>
            <a:r>
              <a:rPr lang="es-CL" sz="240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parte </a:t>
            </a:r>
            <a:r>
              <a:rPr lang="es-CL" sz="2400" spc="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 </a:t>
            </a:r>
            <a:r>
              <a:rPr lang="es-CL" sz="2400" spc="-5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del </a:t>
            </a:r>
            <a:r>
              <a:rPr lang="es-CL" sz="2400" spc="-10" noProof="0" dirty="0">
                <a:solidFill>
                  <a:srgbClr val="002060"/>
                </a:solidFill>
                <a:latin typeface="Arial Nova" panose="020B0504020202020204" pitchFamily="34" charset="0"/>
                <a:cs typeface="Arial MT"/>
              </a:rPr>
              <a:t>trabajador.</a:t>
            </a:r>
            <a:endParaRPr lang="es-CL" sz="2400" noProof="0" dirty="0">
              <a:solidFill>
                <a:srgbClr val="002060"/>
              </a:solidFill>
              <a:latin typeface="Arial Nova" panose="020B0504020202020204" pitchFamily="34" charset="0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974" y="4749799"/>
            <a:ext cx="2284051" cy="1959949"/>
          </a:xfrm>
          <a:prstGeom prst="rect">
            <a:avLst/>
          </a:prstGeom>
        </p:spPr>
      </p:pic>
      <p:pic>
        <p:nvPicPr>
          <p:cNvPr id="5" name="Picture 70978">
            <a:extLst>
              <a:ext uri="{FF2B5EF4-FFF2-40B4-BE49-F238E27FC236}">
                <a16:creationId xmlns:a16="http://schemas.microsoft.com/office/drawing/2014/main" id="{FEF071DB-8FC1-952E-34E2-EABE9AF5F64F}"/>
              </a:ext>
            </a:extLst>
          </p:cNvPr>
          <p:cNvPicPr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10204315" y="5875506"/>
            <a:ext cx="1426372" cy="5597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a1" id="{66BF7A68-590E-44FD-8D4C-183C690095AA}" vid="{B5B0C535-815A-4C39-B9C9-97E9DB8E76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8487</TotalTime>
  <Words>400</Words>
  <Application>Microsoft Office PowerPoint</Application>
  <PresentationFormat>Panorámica</PresentationFormat>
  <Paragraphs>37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Nova</vt:lpstr>
      <vt:lpstr>Calibri</vt:lpstr>
      <vt:lpstr>Wingdings</vt:lpstr>
      <vt:lpstr>Tema1</vt:lpstr>
      <vt:lpstr>Presentación de PowerPoint</vt:lpstr>
      <vt:lpstr>INFORMACIÓN RELEVANTE</vt:lpstr>
      <vt:lpstr>CONTENIDOS</vt:lpstr>
      <vt:lpstr>Presentación de PowerPoint</vt:lpstr>
      <vt:lpstr>INTRODUCCIÓN</vt:lpstr>
      <vt:lpstr>PRINCIPALES OBJETIVOS DEL CURSO</vt:lpstr>
      <vt:lpstr>DEFINICIONES Y CONCEPTOS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Cerfom Calama</dc:creator>
  <cp:lastModifiedBy>Cerfom Calama</cp:lastModifiedBy>
  <cp:revision>76</cp:revision>
  <dcterms:created xsi:type="dcterms:W3CDTF">2023-01-14T22:53:54Z</dcterms:created>
  <dcterms:modified xsi:type="dcterms:W3CDTF">2025-04-22T19:26:34Z</dcterms:modified>
</cp:coreProperties>
</file>