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65" r:id="rId2"/>
    <p:sldId id="337" r:id="rId3"/>
    <p:sldId id="363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odulo N°1 –Características e identificación de Espacios confinados." id="{100B60E0-421C-4437-A01C-DEAFCA518BC7}">
          <p14:sldIdLst>
            <p14:sldId id="265"/>
            <p14:sldId id="337"/>
            <p14:sldId id="363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3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46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733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0118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18711"/>
            <a:ext cx="121920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3429001"/>
            <a:ext cx="10972800" cy="2697163"/>
          </a:xfrm>
        </p:spPr>
        <p:txBody>
          <a:bodyPr/>
          <a:lstStyle>
            <a:lvl1pPr algn="just">
              <a:defRPr>
                <a:solidFill>
                  <a:schemeClr val="tx2"/>
                </a:solidFill>
              </a:defRPr>
            </a:lvl1pPr>
            <a:lvl2pPr algn="just">
              <a:defRPr>
                <a:solidFill>
                  <a:schemeClr val="tx2"/>
                </a:solidFill>
              </a:defRPr>
            </a:lvl2pPr>
            <a:lvl3pPr algn="just">
              <a:defRPr>
                <a:solidFill>
                  <a:schemeClr val="tx2"/>
                </a:solidFill>
              </a:defRPr>
            </a:lvl3pPr>
            <a:lvl4pPr algn="just">
              <a:defRPr>
                <a:solidFill>
                  <a:schemeClr val="tx2"/>
                </a:solidFill>
              </a:defRPr>
            </a:lvl4pPr>
            <a:lvl5pPr algn="just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5388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5999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977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3704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9360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9449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2645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9796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2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9562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044" y="1924084"/>
            <a:ext cx="9853271" cy="38215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L" sz="2400" b="1" spc="-1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CARACTERÍSTICAS</a:t>
            </a:r>
            <a:r>
              <a:rPr lang="es-CL" sz="2400" b="1" spc="10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DE</a:t>
            </a:r>
            <a:r>
              <a:rPr lang="es-CL" sz="2400" b="1" spc="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LOS</a:t>
            </a: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spc="-2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ESPACIOS</a:t>
            </a:r>
            <a:r>
              <a:rPr lang="es-CL" sz="2400" b="1" spc="3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spc="-1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CONFINADOS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0180" y="2466686"/>
            <a:ext cx="11731639" cy="37061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indent="-287020">
              <a:spcBef>
                <a:spcPts val="100"/>
              </a:spcBef>
              <a:buClr>
                <a:srgbClr val="E36C09"/>
              </a:buClr>
              <a:buChar char="•"/>
              <a:tabLst>
                <a:tab pos="299085" algn="l"/>
                <a:tab pos="299720" algn="l"/>
              </a:tabLst>
            </a:pPr>
            <a:r>
              <a:rPr lang="es-CL" sz="2400" spc="-1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Tienen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accesos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y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salidas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limitadas</a:t>
            </a:r>
            <a:r>
              <a:rPr lang="es-CL" sz="2400" spc="-1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restringidas.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66700" marR="2386965" indent="-254000">
              <a:spcBef>
                <a:spcPts val="5"/>
              </a:spcBef>
              <a:buClr>
                <a:srgbClr val="E36C09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	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La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construcción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no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está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diseñada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para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que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la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ocupe </a:t>
            </a:r>
            <a:r>
              <a:rPr lang="es-CL" sz="2400" spc="-484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continuamente</a:t>
            </a:r>
            <a:r>
              <a:rPr lang="es-CL" sz="2400" spc="-2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un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trabajador.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99085" marR="5080" indent="-287020" algn="just">
              <a:spcBef>
                <a:spcPts val="5"/>
              </a:spcBef>
              <a:buClr>
                <a:srgbClr val="E36C09"/>
              </a:buClr>
              <a:buChar char="•"/>
              <a:tabLst>
                <a:tab pos="299720" algn="l"/>
              </a:tabLst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Son espacios no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suficientemente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grandes, construidos de tal 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forma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que </a:t>
            </a:r>
            <a:r>
              <a:rPr lang="es-CL" sz="2400" spc="-3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un </a:t>
            </a:r>
            <a:r>
              <a:rPr lang="es-CL" sz="2400" spc="-2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trabajador pueda introducirse en ellos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y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realizar 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la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tarea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asignada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en forma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momentánea</a:t>
            </a:r>
            <a:r>
              <a:rPr lang="es-CL" sz="2400" spc="-4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temporal</a:t>
            </a:r>
          </a:p>
          <a:p>
            <a:pPr marL="299720" indent="-287020">
              <a:buClr>
                <a:srgbClr val="E36C09"/>
              </a:buClr>
              <a:buChar char="•"/>
              <a:tabLst>
                <a:tab pos="299085" algn="l"/>
                <a:tab pos="299720" algn="l"/>
              </a:tabLst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posible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que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contenga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atmósfera</a:t>
            </a:r>
            <a:r>
              <a:rPr lang="es-CL" sz="2400" spc="-2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peligrosa.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99085" marR="6985" indent="-287020" algn="just">
              <a:spcBef>
                <a:spcPts val="5"/>
              </a:spcBef>
              <a:buClr>
                <a:srgbClr val="E36C09"/>
              </a:buClr>
              <a:buChar char="•"/>
              <a:tabLst>
                <a:tab pos="299720" algn="l"/>
              </a:tabLst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Contiene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material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 el potencial de rodear o atrapar a la persona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que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entra en el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espacio.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99720" indent="-287020">
              <a:buClr>
                <a:srgbClr val="E36C09"/>
              </a:buClr>
              <a:buChar char="•"/>
              <a:tabLst>
                <a:tab pos="299085" algn="l"/>
                <a:tab pos="299720" algn="l"/>
              </a:tabLst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Contiene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peligros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que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atentan</a:t>
            </a:r>
            <a:r>
              <a:rPr lang="es-CL" sz="2400" spc="1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contra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la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vida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y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la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salud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los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trabajadores.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38269" y="2122702"/>
            <a:ext cx="1779232" cy="1370623"/>
          </a:xfrm>
          <a:prstGeom prst="rect">
            <a:avLst/>
          </a:prstGeom>
        </p:spPr>
      </p:pic>
      <p:pic>
        <p:nvPicPr>
          <p:cNvPr id="5" name="Picture 70978">
            <a:extLst>
              <a:ext uri="{FF2B5EF4-FFF2-40B4-BE49-F238E27FC236}">
                <a16:creationId xmlns:a16="http://schemas.microsoft.com/office/drawing/2014/main" id="{EFBE0238-4A93-241A-482C-29D65501D180}"/>
              </a:ext>
            </a:extLst>
          </p:cNvPr>
          <p:cNvPicPr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842913-92FA-7964-A8E5-9C821D4A7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87" y="1938506"/>
            <a:ext cx="11544300" cy="39370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CLASIFICACIÓN DE LOS ESPACIOS CONFINADOS </a:t>
            </a:r>
          </a:p>
          <a:p>
            <a:pPr marL="0" indent="0" algn="ctr">
              <a:buNone/>
            </a:pPr>
            <a:endParaRPr lang="es-CL" sz="2400" b="1" noProof="0" dirty="0">
              <a:solidFill>
                <a:srgbClr val="002060"/>
              </a:solidFill>
              <a:latin typeface="Arial Nova" panose="020B05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Clase A: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Este espacio presenta una situación inmediatamente peligrosa para la vida o la salud, se caracterizan por: deficiencia de oxígeno, atmósfera combustible o explosiva y/o concentración de sustancias tóxicas o mortales y riesgos de atrapamiento o derrumbe.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Porcentaje de oxígeno menor a 16% e Inflamabilidad mayor o igual a un 20% del Límite Explosivo Inferior detectado (LEL).</a:t>
            </a:r>
          </a:p>
          <a:p>
            <a:pPr marL="0" indent="0" algn="just">
              <a:buNone/>
            </a:pP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2600" b="1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Clase B: </a:t>
            </a:r>
            <a:r>
              <a:rPr lang="es-CL" sz="260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Es un espacio confinado, que tiene la potencialidad para ocasionar daño y enfermedades si las medidas preventivas no se utilizan, pero no es inmediatamente peligroso a la vida y a la salud.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260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Porcentaje de oxígeno entre un 16% y 19.4% e Inflamabilidad entre un 10% y 19% del LEL. </a:t>
            </a:r>
          </a:p>
          <a:p>
            <a:pPr marL="0" indent="0" algn="just">
              <a:buNone/>
            </a:pP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</a:endParaRPr>
          </a:p>
        </p:txBody>
      </p:sp>
      <p:pic>
        <p:nvPicPr>
          <p:cNvPr id="4" name="Picture 70978">
            <a:extLst>
              <a:ext uri="{FF2B5EF4-FFF2-40B4-BE49-F238E27FC236}">
                <a16:creationId xmlns:a16="http://schemas.microsoft.com/office/drawing/2014/main" id="{D41DDCEB-1049-2A91-6299-E8A45AFC6E20}"/>
              </a:ext>
            </a:extLst>
          </p:cNvPr>
          <p:cNvPicPr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6478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842913-92FA-7964-A8E5-9C821D4A7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900" y="2001116"/>
            <a:ext cx="11345599" cy="3976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CLASIFICACIÓN DE LOS ESPACIOS CONFINADOS </a:t>
            </a:r>
          </a:p>
          <a:p>
            <a:pPr marL="0" indent="0" algn="just">
              <a:buNone/>
            </a:pP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Clase C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: Es un espacio confinado en que el peligro potencial, no requeriría ninguna modificación especial al procedimiento de trabajo, hay buena visibilidad y baja probabilidad de quedar atrapado. Por ejemplo, estanques nuevos y limpios, fosos abiertos al aire libre, cañerías nuevas y limpias, etc.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Porcentaje de oxígeno igual o levemente mayor a 19.5% e Inflamabilidad menor a un 10% del Límite Explosivo Inferior detectado (LEL)</a:t>
            </a:r>
          </a:p>
        </p:txBody>
      </p:sp>
      <p:pic>
        <p:nvPicPr>
          <p:cNvPr id="4" name="Picture 70978">
            <a:extLst>
              <a:ext uri="{FF2B5EF4-FFF2-40B4-BE49-F238E27FC236}">
                <a16:creationId xmlns:a16="http://schemas.microsoft.com/office/drawing/2014/main" id="{D41DDCEB-1049-2A91-6299-E8A45AFC6E20}"/>
              </a:ext>
            </a:extLst>
          </p:cNvPr>
          <p:cNvPicPr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9950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2129" y="2040879"/>
            <a:ext cx="7971205" cy="38215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L" sz="2400" b="1" spc="-1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IDENTIFICANDO</a:t>
            </a:r>
            <a:r>
              <a:rPr lang="es-CL" sz="2400" b="1" spc="7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spc="-2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ESPACIOS</a:t>
            </a:r>
            <a:r>
              <a:rPr lang="es-CL" sz="2400" b="1" spc="2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spc="-1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CONFINADOS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39932" y="2659119"/>
            <a:ext cx="1051560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8425" marR="5080" indent="-9525" algn="just">
              <a:lnSpc>
                <a:spcPct val="100000"/>
              </a:lnSpc>
              <a:spcBef>
                <a:spcPts val="100"/>
              </a:spcBef>
              <a:buNone/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Algunos</a:t>
            </a:r>
            <a:r>
              <a:rPr lang="es-CL" sz="2400" spc="36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Espacios</a:t>
            </a:r>
            <a:r>
              <a:rPr lang="es-CL" sz="2400" spc="36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Confinados</a:t>
            </a:r>
            <a:r>
              <a:rPr lang="es-CL" sz="2400" spc="36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típicos</a:t>
            </a:r>
            <a:r>
              <a:rPr lang="es-CL" sz="2400" spc="36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que</a:t>
            </a:r>
            <a:r>
              <a:rPr lang="es-CL" sz="2400" spc="36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se</a:t>
            </a:r>
            <a:r>
              <a:rPr lang="es-CL" sz="2400" spc="34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encuentran</a:t>
            </a:r>
            <a:r>
              <a:rPr lang="es-CL" sz="2400" spc="35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en</a:t>
            </a:r>
            <a:r>
              <a:rPr lang="es-CL" sz="2400" spc="36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los</a:t>
            </a:r>
            <a:r>
              <a:rPr lang="es-CL" sz="2400" spc="36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lugares</a:t>
            </a:r>
            <a:r>
              <a:rPr lang="es-CL" sz="2400" spc="34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de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trabajo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son:</a:t>
            </a:r>
          </a:p>
          <a:p>
            <a:pPr marL="86360" algn="just">
              <a:lnSpc>
                <a:spcPct val="100000"/>
              </a:lnSpc>
              <a:spcBef>
                <a:spcPts val="30"/>
              </a:spcBef>
            </a:pP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</a:endParaRPr>
          </a:p>
          <a:p>
            <a:pPr marL="99060" algn="just">
              <a:lnSpc>
                <a:spcPct val="100000"/>
              </a:lnSpc>
              <a:spcBef>
                <a:spcPts val="5"/>
              </a:spcBef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Estanques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almacenamiento c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on</a:t>
            </a:r>
            <a:r>
              <a:rPr lang="es-CL" sz="2400" spc="26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gran</a:t>
            </a:r>
            <a:r>
              <a:rPr lang="es-CL" sz="2400" spc="27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espacio</a:t>
            </a:r>
            <a:r>
              <a:rPr lang="es-CL" sz="2400" spc="27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interior.</a:t>
            </a:r>
          </a:p>
          <a:p>
            <a:pPr marL="99060" algn="just">
              <a:lnSpc>
                <a:spcPct val="100000"/>
              </a:lnSpc>
              <a:spcBef>
                <a:spcPts val="5"/>
              </a:spcBef>
            </a:pPr>
            <a:endParaRPr lang="es-CL" sz="2400" spc="-5" noProof="0" dirty="0">
              <a:solidFill>
                <a:srgbClr val="002060"/>
              </a:solidFill>
              <a:latin typeface="Arial Nova" panose="020B0504020202020204" pitchFamily="34" charset="0"/>
            </a:endParaRPr>
          </a:p>
          <a:p>
            <a:pPr marL="99060" algn="just">
              <a:lnSpc>
                <a:spcPct val="100000"/>
              </a:lnSpc>
              <a:spcBef>
                <a:spcPts val="5"/>
              </a:spcBef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Ductos</a:t>
            </a:r>
            <a:r>
              <a:rPr lang="es-CL" sz="2400" spc="27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estrechos</a:t>
            </a:r>
            <a:r>
              <a:rPr lang="es-CL" sz="2400" spc="27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en</a:t>
            </a:r>
            <a:r>
              <a:rPr lang="es-CL" sz="2400" spc="27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los</a:t>
            </a:r>
            <a:r>
              <a:rPr lang="es-CL" sz="2400" spc="27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cuales</a:t>
            </a:r>
            <a:r>
              <a:rPr lang="es-CL" sz="2400" spc="27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el</a:t>
            </a:r>
            <a:r>
              <a:rPr lang="es-CL" sz="2400" spc="27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trabajador</a:t>
            </a:r>
            <a:r>
              <a:rPr lang="es-CL" sz="2400" spc="26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se </a:t>
            </a:r>
            <a:r>
              <a:rPr lang="es-CL" sz="2400" spc="-484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debe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mover</a:t>
            </a:r>
            <a:r>
              <a:rPr lang="es-CL" sz="2400" spc="-2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con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dificultad.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68614" y="4938734"/>
            <a:ext cx="2306172" cy="1624402"/>
          </a:xfrm>
          <a:prstGeom prst="rect">
            <a:avLst/>
          </a:prstGeom>
        </p:spPr>
      </p:pic>
      <p:pic>
        <p:nvPicPr>
          <p:cNvPr id="5" name="Picture 70978">
            <a:extLst>
              <a:ext uri="{FF2B5EF4-FFF2-40B4-BE49-F238E27FC236}">
                <a16:creationId xmlns:a16="http://schemas.microsoft.com/office/drawing/2014/main" id="{3FBC2902-0EE5-6256-91C2-76769BEC8573}"/>
              </a:ext>
            </a:extLst>
          </p:cNvPr>
          <p:cNvPicPr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3675" y="2306117"/>
            <a:ext cx="10757012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Estanque</a:t>
            </a: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 almacenamiento</a:t>
            </a:r>
            <a:r>
              <a:rPr lang="es-CL" sz="2400" b="1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horizontal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algn="just">
              <a:spcBef>
                <a:spcPts val="30"/>
              </a:spcBef>
            </a:pP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12700" algn="just"/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	En</a:t>
            </a:r>
            <a:r>
              <a:rPr lang="es-CL" sz="2400" spc="2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este</a:t>
            </a:r>
            <a:r>
              <a:rPr lang="es-CL" sz="2400" spc="2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caso,</a:t>
            </a:r>
            <a:r>
              <a:rPr lang="es-CL" sz="2400" spc="2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son</a:t>
            </a:r>
            <a:r>
              <a:rPr lang="es-CL" sz="2400" spc="18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400" spc="2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tamaño</a:t>
            </a:r>
            <a:r>
              <a:rPr lang="es-CL" sz="2400" spc="2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suficiente</a:t>
            </a:r>
            <a:r>
              <a:rPr lang="es-CL" sz="2400" spc="18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para</a:t>
            </a:r>
            <a:r>
              <a:rPr lang="es-CL" sz="2400" spc="17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mantener</a:t>
            </a:r>
            <a:r>
              <a:rPr lang="es-CL" sz="2400" spc="204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una</a:t>
            </a:r>
            <a:r>
              <a:rPr lang="es-CL" sz="2400" spc="2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 más personas trabajando en su interior</a:t>
            </a:r>
            <a:r>
              <a:rPr lang="es-CL" sz="2400" spc="-1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,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no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obstante,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hay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dificultad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para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el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desplazamiento.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13299" y="4213323"/>
            <a:ext cx="2752807" cy="2234650"/>
          </a:xfrm>
          <a:prstGeom prst="rect">
            <a:avLst/>
          </a:prstGeom>
        </p:spPr>
      </p:pic>
      <p:pic>
        <p:nvPicPr>
          <p:cNvPr id="5" name="Picture 70978">
            <a:extLst>
              <a:ext uri="{FF2B5EF4-FFF2-40B4-BE49-F238E27FC236}">
                <a16:creationId xmlns:a16="http://schemas.microsoft.com/office/drawing/2014/main" id="{B7957621-29B2-D4CF-1A4D-95B00E105C63}"/>
              </a:ext>
            </a:extLst>
          </p:cNvPr>
          <p:cNvPicPr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30607" y="2215413"/>
            <a:ext cx="446539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4262120" algn="l"/>
              </a:tabLst>
            </a:pP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Sistema</a:t>
            </a:r>
            <a:r>
              <a:rPr lang="es-CL" sz="2400" b="1" spc="-4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Alcantarillado	</a:t>
            </a:r>
            <a:endParaRPr lang="es-CL" sz="2400" baseline="3086" noProof="0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0967" y="2769421"/>
            <a:ext cx="1722096" cy="171202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30914" y="2832921"/>
            <a:ext cx="1722096" cy="171202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155922" y="5008722"/>
            <a:ext cx="10170073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426084" algn="l"/>
                <a:tab pos="1107440" algn="l"/>
                <a:tab pos="1839595" algn="l"/>
                <a:tab pos="2215515" algn="l"/>
                <a:tab pos="3089275" algn="l"/>
                <a:tab pos="3401695" algn="l"/>
                <a:tab pos="4501515" algn="l"/>
                <a:tab pos="4890770" algn="l"/>
                <a:tab pos="5403850" algn="l"/>
                <a:tab pos="5716270" algn="l"/>
                <a:tab pos="6628765" algn="l"/>
                <a:tab pos="6871970" algn="l"/>
                <a:tab pos="7606665" algn="l"/>
              </a:tabLst>
            </a:pP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	estos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casos se cumple la condición en que la entrada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y salida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son  restringida o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limitada.</a:t>
            </a:r>
          </a:p>
        </p:txBody>
      </p:sp>
      <p:pic>
        <p:nvPicPr>
          <p:cNvPr id="7" name="Picture 70978">
            <a:extLst>
              <a:ext uri="{FF2B5EF4-FFF2-40B4-BE49-F238E27FC236}">
                <a16:creationId xmlns:a16="http://schemas.microsoft.com/office/drawing/2014/main" id="{B87110C2-0962-006E-7C05-7C38AF1BCCB3}"/>
              </a:ext>
            </a:extLst>
          </p:cNvPr>
          <p:cNvPicPr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C7F3453D-7EAE-E2AD-7E32-DB46BEFC1A6B}"/>
              </a:ext>
            </a:extLst>
          </p:cNvPr>
          <p:cNvSpPr txBox="1"/>
          <p:nvPr/>
        </p:nvSpPr>
        <p:spPr>
          <a:xfrm>
            <a:off x="7081288" y="2138312"/>
            <a:ext cx="30422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Ingreso a reactor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282" y="2099245"/>
            <a:ext cx="497845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4189729" algn="l"/>
              </a:tabLst>
            </a:pP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Conducto</a:t>
            </a:r>
            <a:r>
              <a:rPr lang="es-CL" sz="2400" b="1" spc="2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</a:t>
            </a:r>
            <a:r>
              <a:rPr lang="es-CL" sz="2400" b="1" spc="-4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s-CL" sz="2400" b="1" spc="-1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Aire</a:t>
            </a:r>
            <a:r>
              <a:rPr lang="es-CL" sz="2400" b="1" spc="-2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Acondicionado </a:t>
            </a:r>
            <a:endParaRPr lang="es-CL" sz="2400" baseline="3086" noProof="0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5398" y="4532274"/>
            <a:ext cx="10865289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	En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resumen,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un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espacio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confinado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un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espacio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aislado,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que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presenta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dificultades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para el trabajador al ingresar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y </a:t>
            </a:r>
            <a:r>
              <a:rPr lang="es-CL" sz="2400" spc="-2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salir, 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no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posee una comunicación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directa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el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exterior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y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su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ventilación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deficiente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relación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a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que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necesita el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ser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humano</a:t>
            </a:r>
            <a:r>
              <a:rPr lang="es-CL" sz="2400" spc="-3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para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realizar</a:t>
            </a:r>
            <a:r>
              <a:rPr lang="es-CL" sz="2400" spc="2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sus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funciones</a:t>
            </a:r>
            <a:r>
              <a:rPr lang="es-CL" sz="2400" spc="-2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vitales.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800" y="2575812"/>
            <a:ext cx="1709034" cy="180177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41368" y="2575812"/>
            <a:ext cx="1817370" cy="1801774"/>
          </a:xfrm>
          <a:prstGeom prst="rect">
            <a:avLst/>
          </a:prstGeom>
        </p:spPr>
      </p:pic>
      <p:pic>
        <p:nvPicPr>
          <p:cNvPr id="7" name="Picture 70978">
            <a:extLst>
              <a:ext uri="{FF2B5EF4-FFF2-40B4-BE49-F238E27FC236}">
                <a16:creationId xmlns:a16="http://schemas.microsoft.com/office/drawing/2014/main" id="{F334AFB1-27DC-0C5D-749A-3FFACFEA549A}"/>
              </a:ext>
            </a:extLst>
          </p:cNvPr>
          <p:cNvPicPr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2B6A9A17-659B-7DC9-930C-5136B94EF45B}"/>
              </a:ext>
            </a:extLst>
          </p:cNvPr>
          <p:cNvSpPr txBox="1"/>
          <p:nvPr/>
        </p:nvSpPr>
        <p:spPr>
          <a:xfrm>
            <a:off x="6571265" y="2019736"/>
            <a:ext cx="45875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Salas, Cámaras Subterráneas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a1" id="{66BF7A68-590E-44FD-8D4C-183C690095AA}" vid="{B5B0C535-815A-4C39-B9C9-97E9DB8E76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8481</TotalTime>
  <Words>466</Words>
  <Application>Microsoft Office PowerPoint</Application>
  <PresentationFormat>Panorámica</PresentationFormat>
  <Paragraphs>33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MT</vt:lpstr>
      <vt:lpstr>Arial Nova</vt:lpstr>
      <vt:lpstr>Calibri</vt:lpstr>
      <vt:lpstr>Tema1</vt:lpstr>
      <vt:lpstr>CARACTERÍSTICAS DE LOS ESPACIOS CONFINADOS</vt:lpstr>
      <vt:lpstr>Presentación de PowerPoint</vt:lpstr>
      <vt:lpstr>Presentación de PowerPoint</vt:lpstr>
      <vt:lpstr>IDENTIFICANDO ESPACIOS CONFINADOS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Cerfom Calama</dc:creator>
  <cp:lastModifiedBy>Cerfom Calama</cp:lastModifiedBy>
  <cp:revision>77</cp:revision>
  <dcterms:created xsi:type="dcterms:W3CDTF">2023-01-14T22:53:54Z</dcterms:created>
  <dcterms:modified xsi:type="dcterms:W3CDTF">2025-04-22T19:41:32Z</dcterms:modified>
</cp:coreProperties>
</file>