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70" r:id="rId2"/>
    <p:sldId id="271" r:id="rId3"/>
    <p:sldId id="338" r:id="rId4"/>
    <p:sldId id="33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34" r:id="rId17"/>
    <p:sldId id="283" r:id="rId18"/>
    <p:sldId id="284" r:id="rId19"/>
    <p:sldId id="285" r:id="rId20"/>
    <p:sldId id="286" r:id="rId21"/>
    <p:sldId id="328" r:id="rId22"/>
    <p:sldId id="287" r:id="rId23"/>
    <p:sldId id="32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o 2" id="{985534EB-6A04-4F59-8016-E7FAE170F878}">
          <p14:sldIdLst>
            <p14:sldId id="270"/>
            <p14:sldId id="271"/>
            <p14:sldId id="338"/>
            <p14:sldId id="33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34"/>
            <p14:sldId id="283"/>
            <p14:sldId id="284"/>
            <p14:sldId id="285"/>
            <p14:sldId id="286"/>
            <p14:sldId id="328"/>
            <p14:sldId id="28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6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733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118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784" y="1398834"/>
            <a:ext cx="104624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858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7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8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99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7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70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36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44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45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96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6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313" y="2613863"/>
            <a:ext cx="1075534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Los ingresos 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entradas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Espacios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caracterizan por no ser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frecuentes,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intervalos irregulares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tiempo</a:t>
            </a:r>
            <a:r>
              <a:rPr lang="es-CL" sz="2400" spc="5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especialmente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 rutinarios,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 están relacionados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directamente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producción,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tales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como:</a:t>
            </a: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Construcción del recinto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Limpieza y Reparación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Mantenimiento y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Pintado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spcBef>
                <a:spcPts val="5"/>
              </a:spcBef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Revisiones 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Inspecciones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Salvamento y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579" y="1978285"/>
            <a:ext cx="572312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INGRESO</a:t>
            </a:r>
            <a:r>
              <a:rPr lang="es-CL" sz="2400" b="1" spc="-1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9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</a:t>
            </a:r>
            <a:r>
              <a:rPr lang="es-CL" sz="2400" b="1" spc="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7194" y="3993004"/>
            <a:ext cx="2733021" cy="1882502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A7D67469-6832-5B4F-01EF-CE1132E9A201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636" y="2001743"/>
            <a:ext cx="1088105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Ácido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Sulfhídrico</a:t>
            </a:r>
            <a:r>
              <a:rPr lang="es-CL" sz="2400" b="1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(H2S)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 Ácido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Sulfhídrico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presenta una acción tóxica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irritación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las mucosas y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vías</a:t>
            </a:r>
            <a:r>
              <a:rPr lang="es-CL" sz="2400" spc="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respiratorias</a:t>
            </a:r>
            <a:r>
              <a:rPr lang="es-CL" sz="24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también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fatiga</a:t>
            </a:r>
            <a:r>
              <a:rPr lang="es-CL" sz="2400" spc="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olfato,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edema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pulmonar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80" y="3679373"/>
            <a:ext cx="5273040" cy="275590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E2214A8B-C591-208C-F1F5-FDE4B8FF08CC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215530"/>
            <a:ext cx="11633200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Entre</a:t>
            </a:r>
            <a:r>
              <a:rPr lang="es-CL" sz="2400" b="1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b="1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vapores</a:t>
            </a:r>
            <a:r>
              <a:rPr lang="es-CL" sz="2400" b="1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tenemos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solventes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orgánicos</a:t>
            </a:r>
            <a:r>
              <a:rPr lang="es-CL" sz="2400" b="1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b="1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siguientes: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/>
            <a:r>
              <a:rPr lang="es-CL" sz="2400" u="sng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Tolueno (C6H5CH3)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715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 tolueno es un líquido incoloro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cuyos</a:t>
            </a:r>
            <a:r>
              <a:rPr lang="es-CL" sz="2100" spc="4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vapores pueden ser absorbidos a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través de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pulmones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causar efectos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sistema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nervioso central,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riñones,</a:t>
            </a:r>
            <a:r>
              <a:rPr lang="es-CL" sz="2100" spc="5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hígado</a:t>
            </a:r>
            <a:r>
              <a:rPr lang="es-CL" sz="2100" spc="5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100" spc="5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corazón.</a:t>
            </a:r>
            <a:r>
              <a:rPr lang="es-CL" sz="2100" spc="5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Exposiciones</a:t>
            </a:r>
            <a:r>
              <a:rPr lang="es-CL" sz="2100" spc="5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100" spc="5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concentraciones</a:t>
            </a:r>
            <a:r>
              <a:rPr lang="es-CL" sz="2100" spc="5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100" spc="5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orden</a:t>
            </a:r>
            <a:r>
              <a:rPr lang="es-CL" sz="2100" spc="5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4.000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</a:t>
            </a:r>
            <a:r>
              <a:rPr lang="es-CL" sz="21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100" spc="2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CL" sz="2100" spc="2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hora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10.000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100" spc="2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30.000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</a:t>
            </a:r>
            <a:r>
              <a:rPr lang="es-CL" sz="21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pocos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minutos,</a:t>
            </a:r>
            <a:r>
              <a:rPr lang="es-CL" sz="21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pueden causar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1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muerte.</a:t>
            </a:r>
          </a:p>
          <a:p>
            <a:pPr>
              <a:spcBef>
                <a:spcPts val="35"/>
              </a:spcBef>
            </a:pP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6350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Decreto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Supremo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MS PGothic"/>
              </a:rPr>
              <a:t>°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594/2015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contempla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tolueno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 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328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mg/m3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(87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ppm)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Temporal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560 mg/m3 (150 ppm), como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máximo permitido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el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promedio</a:t>
            </a:r>
            <a:r>
              <a:rPr lang="es-CL" sz="21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 de 15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minutos continuos.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</a:p>
          <a:p>
            <a:pPr marL="12700" marR="6350" algn="just"/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*ppm=</a:t>
            </a:r>
            <a:r>
              <a:rPr lang="es-CL" sz="21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partes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millón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3D186C7C-EB19-9116-5A27-5B850B4E3CEC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941415"/>
            <a:ext cx="11249687" cy="421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100" b="1" u="sng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Xileno (C8H10)</a:t>
            </a:r>
            <a:endParaRPr lang="es-CL" sz="2100" b="1" u="sng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30"/>
              </a:spcBef>
            </a:pPr>
            <a:endParaRPr lang="es-CL" sz="2100" noProof="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100" spc="-5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un líquido claro,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olor a hidrocarburo aromático,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está 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compuesto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tres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isómeros con puntos de ebullición entre 138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144 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°C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1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presiones de vapor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entre 6,8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8,9 </a:t>
            </a:r>
            <a:r>
              <a:rPr lang="es-CL" sz="21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torr.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7620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La exposición aguda a vapores de xileno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 dolor de cabeza,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fatiga,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laxitud, irritabilidad</a:t>
            </a:r>
            <a:r>
              <a:rPr lang="es-CL" sz="21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desordenes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gastrointestinales,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náuseas,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anorexia 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flatulencia.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concentraciones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orden de 200 ppm se ha encontrado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puede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 irritación de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ojos, nariz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garganta.</a:t>
            </a:r>
          </a:p>
          <a:p>
            <a:pPr marL="12700" marR="7620" algn="just"/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Decreto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Supremo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100" spc="-15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594/2015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contempla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xileno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 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380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mg/m3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(87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ppm)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Temporal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651 mg/m3 (150 ppm), como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máximo permitido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el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promedio</a:t>
            </a:r>
            <a:r>
              <a:rPr lang="es-CL" sz="21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 de 15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minutos</a:t>
            </a:r>
            <a:r>
              <a:rPr lang="es-CL" sz="21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continuos.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92463306-6020-1B60-EB04-9C60A340026E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169363"/>
            <a:ext cx="1118869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u="sng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Metanol (CH3OH)</a:t>
            </a:r>
            <a:endParaRPr lang="es-CL" sz="2400" u="sng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Es</a:t>
            </a:r>
            <a:r>
              <a:rPr lang="es-CL" sz="2400" spc="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líquido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claro</a:t>
            </a:r>
            <a:r>
              <a:rPr lang="es-CL" sz="2400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altamente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inflamable.</a:t>
            </a:r>
            <a:r>
              <a:rPr lang="es-CL" sz="2400" spc="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inhalación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sus vapores puede producir dolores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cabeza,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mareos,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náuseas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daño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retina.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Decreto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Supremo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400" spc="-15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594/2015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contempla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metanol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Límite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229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mg/m3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(175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ppm)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Temporal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328 mg/m3 (250 ppm), como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máximo permitido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el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promedio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 de 15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minutos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EDC59A1-7987-F147-DE3D-1094EB6EF0C2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0" y="1930400"/>
            <a:ext cx="8166100" cy="459740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698BA46-0836-A048-C1E3-8DECB5618A3D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621" y="2038803"/>
            <a:ext cx="1091106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Tricloroetileno (C2HCl3)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solvente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utilizado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para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desengrase.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vapores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tricloroetileno son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irritantes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 dolor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cabeza, pérdida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percepción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visual,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4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 Decreto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Supremo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MS PGothic"/>
              </a:rPr>
              <a:t>°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594/2015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contempla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tricloroetileno un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Límite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47,3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mg/m3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(8,8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ppm)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Límite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Temporal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135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mg/m3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(25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ppm),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máximo permitido para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promedio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ponderado de 15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minutos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1BCD674-2653-824A-8328-852E75BD274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177417C4-47AF-0AED-CED3-DA443F65A7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2126798"/>
            <a:ext cx="8796683" cy="4308475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35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113577"/>
            <a:ext cx="11366499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spcBef>
                <a:spcPts val="100"/>
              </a:spcBef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 general,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indica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anteriormente,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parámetros que caracterizan la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toxicidad 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compuestos</a:t>
            </a:r>
            <a:r>
              <a:rPr lang="es-CL" sz="20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químicos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son: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marR="5080" indent="-342900" algn="just">
              <a:buFont typeface="Wingdings" panose="05000000000000000000" pitchFamily="2" charset="2"/>
              <a:buChar char="§"/>
            </a:pP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Limite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Ponderado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Permisible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(LPP):</a:t>
            </a:r>
            <a:r>
              <a:rPr lang="es-CL" sz="2000" b="1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Corresponde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spc="4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máxima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promedio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ponderada de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8 horas diarias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la cual se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exponer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trabajador,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según el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Decreto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Supremo</a:t>
            </a:r>
            <a:r>
              <a:rPr lang="es-CL" sz="20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00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marR="5080" indent="-342900" algn="just">
              <a:buFont typeface="Wingdings" panose="05000000000000000000" pitchFamily="2" charset="2"/>
              <a:buChar char="§"/>
            </a:pP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Permisible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Temporal</a:t>
            </a:r>
            <a:r>
              <a:rPr lang="es-CL" sz="2000" b="1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(LPT):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máxima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</a:t>
            </a:r>
            <a:r>
              <a:rPr lang="es-CL" sz="20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 exponer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trabajador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promedio de </a:t>
            </a:r>
            <a:r>
              <a:rPr lang="es-CL" sz="20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15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minutos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, según el Decreto </a:t>
            </a:r>
            <a:r>
              <a:rPr lang="es-CL" sz="20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Supremo</a:t>
            </a:r>
            <a:r>
              <a:rPr lang="es-CL" sz="20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000" spc="-5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</a:p>
          <a:p>
            <a:pPr marL="355600" marR="7620" indent="-342900" algn="just">
              <a:buFont typeface="Wingdings" panose="05000000000000000000" pitchFamily="2" charset="2"/>
              <a:buChar char="§"/>
            </a:pP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 Permisible Absoluto </a:t>
            </a:r>
            <a:r>
              <a:rPr lang="es-CL" sz="2000" b="1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(LPA):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máxima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no se puede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superar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ningún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instante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jornada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trabajo.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0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agentes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químicos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tienen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LPP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considera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como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Límite</a:t>
            </a:r>
            <a:r>
              <a:rPr lang="es-CL" sz="2000" spc="5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Permisible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Absoluto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igual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5 veces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spc="-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LPP,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según el Decreto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Supremo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000" spc="-5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°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594.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86FD5851-F1D6-461B-DC0B-BCD28BD11FF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60660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429" y="2050076"/>
            <a:ext cx="11313258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spcBef>
                <a:spcPts val="100"/>
              </a:spcBef>
            </a:pP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También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considera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 indicador importante de la toxicidad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valor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IDLH,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máxima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exponer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trabajador durante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sin experimentar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daños irreversibles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salud 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síntomas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le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impidan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salir de 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condición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peligro por</a:t>
            </a:r>
            <a:r>
              <a:rPr lang="es-CL" sz="24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propios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medios.</a:t>
            </a: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Este indicador es recomendado por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NIOSH y define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concentración límite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protección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corresponde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suministro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aire.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5993" y="4986890"/>
            <a:ext cx="2820013" cy="1777231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691F80D2-3580-33E0-7C22-4E23E1B8AF97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19" y="2070060"/>
            <a:ext cx="1052594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Exposición</a:t>
            </a:r>
            <a:r>
              <a:rPr lang="es-CL" sz="2400" b="1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Compuestos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Inflamables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Entre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compuestos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comunes se tienen gases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metano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hidrógeno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líquidos como son los solventes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orgánicos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(xileno,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tolueno,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metanol,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484" y="3858198"/>
            <a:ext cx="4964811" cy="2842137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05BDF12B-4ABF-1271-9610-44BC55F10CEB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669" y="2533711"/>
            <a:ext cx="109447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 el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espacios confinados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existen una serie </a:t>
            </a:r>
            <a:r>
              <a:rPr lang="es-CL" sz="20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peligros que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representan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un potencial 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daño 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términos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incidentes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enfermedades </a:t>
            </a:r>
            <a:r>
              <a:rPr lang="es-CL" sz="20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trabajador.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066" y="1973944"/>
            <a:ext cx="10544249" cy="3359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445260" marR="5080">
              <a:lnSpc>
                <a:spcPct val="100000"/>
              </a:lnSpc>
              <a:spcBef>
                <a:spcPts val="100"/>
              </a:spcBef>
            </a:pPr>
            <a:r>
              <a:rPr lang="es-CL" sz="21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PELIGROS</a:t>
            </a:r>
            <a:r>
              <a:rPr lang="es-CL" sz="2100" b="1" spc="-9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ASOCIADOS</a:t>
            </a:r>
            <a:r>
              <a:rPr lang="es-CL" sz="21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AL</a:t>
            </a:r>
            <a:r>
              <a:rPr lang="es-CL" sz="2100" b="1" spc="2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TRABAJO</a:t>
            </a:r>
            <a:r>
              <a:rPr lang="es-CL" sz="2100" b="1" spc="8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</a:t>
            </a:r>
            <a:r>
              <a:rPr lang="es-CL" sz="2100" b="1" spc="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 </a:t>
            </a:r>
            <a:r>
              <a:rPr lang="es-CL" sz="2100" b="1" spc="-5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1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669" y="3400469"/>
            <a:ext cx="8481087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</a:t>
            </a:r>
            <a:r>
              <a:rPr lang="es-CL" sz="20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derivados de seguridad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Elementos</a:t>
            </a:r>
            <a:r>
              <a:rPr lang="es-CL" sz="20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salientes,</a:t>
            </a:r>
            <a:r>
              <a:rPr lang="es-CL" sz="20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obstáculos</a:t>
            </a:r>
            <a:r>
              <a:rPr lang="es-CL" sz="20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piezas</a:t>
            </a:r>
            <a:r>
              <a:rPr lang="es-CL" sz="2000" spc="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mecánicas</a:t>
            </a:r>
            <a:r>
              <a:rPr lang="es-CL" sz="20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ubicadas</a:t>
            </a:r>
            <a:r>
              <a:rPr lang="es-CL" sz="20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Dimensión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reducida de la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boca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entrada.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Partes en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movimiento</a:t>
            </a:r>
            <a:r>
              <a:rPr lang="es-CL" sz="20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(Ejemplo: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agitadores).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085" marR="889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  <a:tab pos="858519" algn="l"/>
                <a:tab pos="1264920" algn="l"/>
                <a:tab pos="2750820" algn="l"/>
                <a:tab pos="3028315" algn="l"/>
                <a:tab pos="3980815" algn="l"/>
                <a:tab pos="5083175" algn="l"/>
                <a:tab pos="5490210" algn="l"/>
                <a:tab pos="5820410" algn="l"/>
                <a:tab pos="6671309" algn="l"/>
                <a:tab pos="7077709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Uso	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herra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ientas o equipos utilizados en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 trabajo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</a:t>
            </a:r>
            <a:r>
              <a:rPr lang="es-CL" sz="20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  confinados.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Partes en el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eléctricamente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energizadas.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8418" y="3808310"/>
            <a:ext cx="2084032" cy="1659354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B602E30E-3861-9132-FCD9-8D32DFC27D6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89560" y="2352213"/>
            <a:ext cx="10413415" cy="3201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079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Los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parámetros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que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definen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nivel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riesgo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13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los compuestos inflamables son:</a:t>
            </a:r>
          </a:p>
          <a:p>
            <a:pPr marL="0" marR="10795" indent="0">
              <a:lnSpc>
                <a:spcPct val="100000"/>
              </a:lnSpc>
              <a:spcBef>
                <a:spcPts val="100"/>
              </a:spcBef>
              <a:buNone/>
            </a:pPr>
            <a:endParaRPr lang="es-CL" sz="2400" spc="-5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124460" indent="0" algn="just">
              <a:lnSpc>
                <a:spcPct val="100000"/>
              </a:lnSpc>
              <a:buNone/>
            </a:pP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Punto de inflamación o Flash Point </a:t>
            </a:r>
            <a:r>
              <a:rPr lang="es-CL" sz="2400" b="1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(Para líquidos)</a:t>
            </a:r>
            <a:endParaRPr lang="es-CL" sz="2400" b="1" spc="-5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9060" algn="just">
              <a:lnSpc>
                <a:spcPct val="100000"/>
              </a:lnSpc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</a:t>
            </a:r>
            <a:r>
              <a:rPr lang="es-CL" sz="2400" spc="3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temperatura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cual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</a:t>
            </a:r>
            <a:r>
              <a:rPr lang="es-CL" sz="24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cantidad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suficiente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produzca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una ignición.</a:t>
            </a:r>
          </a:p>
          <a:p>
            <a:pPr marL="99060" algn="just">
              <a:lnSpc>
                <a:spcPct val="100000"/>
              </a:lnSpc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 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figura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siguiente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presentan l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temperaturas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 inflamación de algunos líquidos muy utilizados.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87FB8B2-6D8D-B7F7-820B-A6C38C1635F1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">
            <a:extLst>
              <a:ext uri="{FF2B5EF4-FFF2-40B4-BE49-F238E27FC236}">
                <a16:creationId xmlns:a16="http://schemas.microsoft.com/office/drawing/2014/main" id="{1BE92495-C546-BEEF-A6AB-ADE78C2E09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6160" y="2191954"/>
            <a:ext cx="3225338" cy="394663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6EC49E1-B249-459D-24CA-23DFC4B740E5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B6ED1D-D5A7-5F91-C1F2-8D72F67C7C4D}"/>
              </a:ext>
            </a:extLst>
          </p:cNvPr>
          <p:cNvSpPr txBox="1"/>
          <p:nvPr/>
        </p:nvSpPr>
        <p:spPr>
          <a:xfrm>
            <a:off x="704850" y="2280289"/>
            <a:ext cx="5391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	Mientras más bajo es el valor de temperatura del punto de inflamación el riesgo es mayor. Así por ejemplo la gasolina es más peligrosa que la acetona y ésta que el metanol y el etanol que tienen temperaturas de ignición similares. El Varsol a temperatura ambiente, menos de 30°C, no seria inflamable; pero si se calienta sobre 40°C llega a serlo.</a:t>
            </a:r>
          </a:p>
        </p:txBody>
      </p:sp>
    </p:spTree>
    <p:extLst>
      <p:ext uri="{BB962C8B-B14F-4D97-AF65-F5344CB8AC3E}">
        <p14:creationId xmlns:p14="http://schemas.microsoft.com/office/powerpoint/2010/main" val="663535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652" y="2079914"/>
            <a:ext cx="1091603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INFERIOR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b="1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SUPERIOR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</a:t>
            </a:r>
            <a:r>
              <a:rPr lang="es-CL" sz="2400" b="1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INFLAMABILIDAD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2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400" b="1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Inferior</a:t>
            </a:r>
            <a:r>
              <a:rPr lang="es-CL" sz="2400" b="1" spc="1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Inflamabilidad</a:t>
            </a:r>
            <a:r>
              <a:rPr lang="es-CL" sz="2400" b="1" spc="18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(LII).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400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mínima</a:t>
            </a:r>
            <a:r>
              <a:rPr lang="es-CL" sz="24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 en el aire por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debajo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cual,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fuego</a:t>
            </a:r>
            <a:r>
              <a:rPr lang="es-CL" sz="24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posible.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spcBef>
                <a:spcPts val="2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400" b="1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Superior</a:t>
            </a:r>
            <a:r>
              <a:rPr lang="es-CL" sz="2400" b="1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Inflamabilidad</a:t>
            </a:r>
            <a:r>
              <a:rPr lang="es-CL" sz="2400" b="1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(LSI).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máxima</a:t>
            </a:r>
            <a:r>
              <a:rPr lang="es-CL" sz="2400" spc="1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400" spc="1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 en el aire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encima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cual,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fuego</a:t>
            </a:r>
            <a:r>
              <a:rPr lang="es-CL" sz="24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posible.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spcBef>
                <a:spcPts val="2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caso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los gases,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 condición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tal,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solo son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determinantes</a:t>
            </a:r>
            <a:r>
              <a:rPr lang="es-CL" sz="2400" spc="45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Límites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Inferior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Superior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inflamabilidad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resulten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más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menos peligrosos.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C54B138-51FE-395B-8DF2-D3F5B97B5453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497B722-28D1-175B-5877-24653B7AB297}"/>
              </a:ext>
            </a:extLst>
          </p:cNvPr>
          <p:cNvSpPr txBox="1"/>
          <p:nvPr/>
        </p:nvSpPr>
        <p:spPr>
          <a:xfrm>
            <a:off x="789376" y="2274838"/>
            <a:ext cx="101281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715" algn="just"/>
            <a:r>
              <a:rPr lang="es-CL" sz="2400" noProof="0" dirty="0">
                <a:solidFill>
                  <a:srgbClr val="002060"/>
                </a:solidFill>
                <a:cs typeface="Arial MT"/>
              </a:rPr>
              <a:t>Así,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por ejemplo,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el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hidrógeno que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tiene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un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LII=4 %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y un LSI=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70%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es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más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peligroso</a:t>
            </a:r>
            <a:r>
              <a:rPr lang="es-CL" sz="2400" spc="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como</a:t>
            </a:r>
            <a:r>
              <a:rPr lang="es-CL" sz="2400" spc="-1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inflamable.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>
              <a:spcBef>
                <a:spcPts val="25"/>
              </a:spcBef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12700" marR="5080" algn="just"/>
            <a:r>
              <a:rPr lang="es-CL" sz="2400" noProof="0" dirty="0">
                <a:solidFill>
                  <a:srgbClr val="002060"/>
                </a:solidFill>
                <a:cs typeface="Arial MT"/>
              </a:rPr>
              <a:t>	El amoníaco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que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tiene LII=16% y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un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LSI=25%. Es 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decir,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este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último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requiere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una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concentración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más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alta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formar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mezcla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inflamable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esta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condición</a:t>
            </a:r>
            <a:r>
              <a:rPr lang="es-CL" sz="2400" spc="45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se </a:t>
            </a:r>
            <a:r>
              <a:rPr lang="es-CL" sz="2400" spc="1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mantiene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en</a:t>
            </a:r>
            <a:r>
              <a:rPr lang="es-CL" sz="2400" spc="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un</a:t>
            </a:r>
            <a:r>
              <a:rPr lang="es-CL" sz="2400" spc="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rango</a:t>
            </a:r>
            <a:r>
              <a:rPr lang="es-CL" sz="2400" spc="4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más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estrecho</a:t>
            </a:r>
            <a:r>
              <a:rPr lang="es-CL" sz="2400" spc="3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spc="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concentraciones.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CC8B2194-3099-498D-B8C8-BA138450493A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81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099F14F-93B2-4596-97EB-184A542B2778}"/>
              </a:ext>
            </a:extLst>
          </p:cNvPr>
          <p:cNvSpPr txBox="1">
            <a:spLocks/>
          </p:cNvSpPr>
          <p:nvPr/>
        </p:nvSpPr>
        <p:spPr>
          <a:xfrm>
            <a:off x="3782082" y="1812332"/>
            <a:ext cx="3917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PELIGROS</a:t>
            </a:r>
            <a:r>
              <a:rPr lang="es-CL" sz="2400" b="1" spc="-1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FÍSICOS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0D655E8-3686-7EA7-F824-640E51C85FAD}"/>
              </a:ext>
            </a:extLst>
          </p:cNvPr>
          <p:cNvSpPr txBox="1"/>
          <p:nvPr/>
        </p:nvSpPr>
        <p:spPr>
          <a:xfrm>
            <a:off x="561313" y="2630225"/>
            <a:ext cx="5400358" cy="334642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Temperaturas</a:t>
            </a:r>
            <a:r>
              <a:rPr lang="es-CL" sz="2400" spc="-1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extremas.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Hundimiento.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Ruido.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marR="282575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Superficies</a:t>
            </a:r>
            <a:r>
              <a:rPr lang="es-CL" sz="2400" spc="-9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húmedas</a:t>
            </a:r>
            <a:r>
              <a:rPr lang="es-CL" sz="2400" spc="-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resbalosas.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Caída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objetos.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Atrapamiento</a:t>
            </a:r>
            <a:r>
              <a:rPr lang="es-CL" sz="2400" spc="-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captura.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Electrocuciones.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Caídas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altura.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DDC9F988-3D91-8A1B-47B0-B32D047C6A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400" y="3028849"/>
            <a:ext cx="2721263" cy="3197919"/>
          </a:xfrm>
          <a:prstGeom prst="rect">
            <a:avLst/>
          </a:prstGeom>
        </p:spPr>
      </p:pic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6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ABF2E0D-C70A-D6BF-4FE6-C1B4F2588AF0}"/>
              </a:ext>
            </a:extLst>
          </p:cNvPr>
          <p:cNvSpPr txBox="1">
            <a:spLocks/>
          </p:cNvSpPr>
          <p:nvPr/>
        </p:nvSpPr>
        <p:spPr>
          <a:xfrm>
            <a:off x="3529335" y="1812378"/>
            <a:ext cx="44818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PELIGROS</a:t>
            </a:r>
            <a:r>
              <a:rPr lang="es-CL" sz="2400" b="1" spc="-1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QUÍMICOS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A6A9BB2-E16E-7BC6-80F8-EE1B060A4ED8}"/>
              </a:ext>
            </a:extLst>
          </p:cNvPr>
          <p:cNvSpPr txBox="1"/>
          <p:nvPr/>
        </p:nvSpPr>
        <p:spPr>
          <a:xfrm>
            <a:off x="561313" y="2668841"/>
            <a:ext cx="4086225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2004695" algn="l"/>
                <a:tab pos="2633980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Presencia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sustancias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</a:t>
            </a:r>
            <a:r>
              <a:rPr lang="es-CL" sz="2400" spc="-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tales</a:t>
            </a:r>
            <a:r>
              <a:rPr lang="es-CL" sz="2400" spc="-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como: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Acido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Sulfúrico.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Soda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Cáustica.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Acido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Nítrico.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Acido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Clorhídrico.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438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Peróxido de</a:t>
            </a:r>
            <a:r>
              <a:rPr lang="es-CL" sz="2400" spc="-6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Hidrógeno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EA95835-6A71-D4A9-B82B-2C51992EA4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999" y="2611437"/>
            <a:ext cx="2863335" cy="3486548"/>
          </a:xfrm>
          <a:prstGeom prst="rect">
            <a:avLst/>
          </a:prstGeom>
        </p:spPr>
      </p:pic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95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3924" y="1708342"/>
            <a:ext cx="100820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derivados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higiene</a:t>
            </a:r>
            <a:r>
              <a:rPr lang="es-CL" sz="2400" b="1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ocupacional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779" y="3646207"/>
            <a:ext cx="3603072" cy="22425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D3F0BE-04B3-CEB8-B406-FB3A02CB583E}"/>
              </a:ext>
            </a:extLst>
          </p:cNvPr>
          <p:cNvSpPr txBox="1"/>
          <p:nvPr/>
        </p:nvSpPr>
        <p:spPr>
          <a:xfrm>
            <a:off x="373186" y="2389936"/>
            <a:ext cx="11463213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" algn="just">
              <a:lnSpc>
                <a:spcPts val="2065"/>
              </a:lnSpc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 Químicos:</a:t>
            </a:r>
          </a:p>
          <a:p>
            <a:pPr marL="31750" algn="just">
              <a:lnSpc>
                <a:spcPts val="2065"/>
              </a:lnSpc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Los peligros	de origen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corresponden	a los que se derivan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contaminación</a:t>
            </a:r>
            <a:r>
              <a:rPr lang="es-CL" sz="2400" spc="4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40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alteración</a:t>
            </a:r>
            <a:r>
              <a:rPr lang="es-CL" sz="2400" spc="40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4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40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composición</a:t>
            </a:r>
            <a:r>
              <a:rPr lang="es-CL" sz="2400" spc="40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normal</a:t>
            </a:r>
            <a:r>
              <a:rPr lang="es-CL" sz="2400" spc="4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spc="4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 interior. Los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estas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situaciones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originan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siguientes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casos:</a:t>
            </a:r>
          </a:p>
          <a:p>
            <a:pPr marL="31750" algn="just">
              <a:lnSpc>
                <a:spcPts val="2065"/>
              </a:lnSpc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1750" algn="just">
              <a:lnSpc>
                <a:spcPts val="2065"/>
              </a:lnSpc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374650" indent="-342900" algn="just"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Exposición a compuestos tóxicos.</a:t>
            </a:r>
          </a:p>
          <a:p>
            <a:pPr marL="374650" indent="-342900" algn="just"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Exposición a compuestos inflamables.</a:t>
            </a:r>
          </a:p>
          <a:p>
            <a:pPr marL="374650" indent="-342900" algn="just"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Exposición a aire con deficiencia de oxígeno.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808505F4-C827-E7A1-EA32-3B44D60D0ED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310" y="2282563"/>
            <a:ext cx="685947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Exposición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aire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deficiencia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oxígeno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normal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tiene la siguiente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composición:</a:t>
            </a: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Nitrógeno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(N2)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...........................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78.03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%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(O2)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.............................</a:t>
            </a:r>
            <a:r>
              <a:rPr lang="es-CL" sz="2400" spc="-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20.99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%</a:t>
            </a:r>
          </a:p>
          <a:p>
            <a:pPr marR="398145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Argón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(Ar)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..................................... 0.94 %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</a:p>
          <a:p>
            <a:pPr marR="398145"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Dióxido de Carbono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(CO2.) ......... 0.03 %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</a:p>
          <a:p>
            <a:pPr marR="398145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Hidrógeno (H2)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............................. 0.01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%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1095" y="3429000"/>
            <a:ext cx="3075939" cy="2009139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CDAA69C8-0EBE-C093-DEE3-F37A7F0CA6A7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162" y="2241441"/>
            <a:ext cx="104993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A</a:t>
            </a:r>
            <a:r>
              <a:rPr lang="es-CL" sz="2400" spc="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continuación,</a:t>
            </a:r>
            <a:r>
              <a:rPr lang="es-CL" sz="24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describen</a:t>
            </a:r>
            <a:r>
              <a:rPr lang="es-CL" sz="2400" spc="1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síntomas</a:t>
            </a:r>
            <a:r>
              <a:rPr lang="es-CL" sz="24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experimenta</a:t>
            </a:r>
            <a:r>
              <a:rPr lang="es-CL" sz="24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trabajador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función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disminución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9BCC2878-B468-9280-9D8A-7A538560C682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0B44A0D-4248-C157-A612-811CBBFF6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79377"/>
              </p:ext>
            </p:extLst>
          </p:nvPr>
        </p:nvGraphicFramePr>
        <p:xfrm>
          <a:off x="2076315" y="3429000"/>
          <a:ext cx="8128000" cy="21234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65529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470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CONCENTRACIÓN DE OXÍGENO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SÍNTOMA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8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Condición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1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12 a 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Aumento de ritmo respiratorio y fatiga.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4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6 a 10%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Nauseas, vomito, incapacidad para moverse, posibilidad de inconsciencia.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7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noProof="0" dirty="0"/>
                        <a:t>Paro respiratorio, posibilidad de muerte.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1888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492" y="2046132"/>
            <a:ext cx="106750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Exposición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compuestos tóxicos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Entre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gases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tóxicos</a:t>
            </a:r>
            <a:r>
              <a:rPr lang="es-CL" sz="24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más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probables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encontrar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</a:t>
            </a:r>
            <a:r>
              <a:rPr lang="es-CL" sz="24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encuentran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monóxido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carbono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el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ácido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sulfhídrico.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2506" y="3814820"/>
            <a:ext cx="2433320" cy="2685325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066BA765-1E06-1E94-E458-83863DC45C87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365" y="1945260"/>
            <a:ext cx="1001927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Monóxido</a:t>
            </a:r>
            <a:r>
              <a:rPr lang="es-CL" sz="2400" b="1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Carbono (CO)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monóxido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carbono pasa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rápidamente 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sangre donde se une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hemoglobina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formar carboxihemoglobina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desplazando al oxígeno, por lo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considerado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asfixiante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químico.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También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presenta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gran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afinidad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músculo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cardiaco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 síntomas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arritmia,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dilatación ventricular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insuficiencia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cardíaca.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7528" y="4686300"/>
            <a:ext cx="3214368" cy="1748973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CDF54911-3989-7F37-3DD1-A9902D64E78D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6BF7A68-590E-44FD-8D4C-183C690095AA}" vid="{B5B0C535-815A-4C39-B9C9-97E9DB8E76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8482</TotalTime>
  <Words>1514</Words>
  <Application>Microsoft Office PowerPoint</Application>
  <PresentationFormat>Panorámica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 MT</vt:lpstr>
      <vt:lpstr>Arial Nova</vt:lpstr>
      <vt:lpstr>Calibri</vt:lpstr>
      <vt:lpstr>Wingdings</vt:lpstr>
      <vt:lpstr>Tema1</vt:lpstr>
      <vt:lpstr>INGRESO A ESPACIOS CONFINADOS</vt:lpstr>
      <vt:lpstr>PELIGROS ASOCIADOS AL TRABAJO EN ESPACIOS  CONFINADOS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77</cp:revision>
  <dcterms:created xsi:type="dcterms:W3CDTF">2023-01-14T22:53:54Z</dcterms:created>
  <dcterms:modified xsi:type="dcterms:W3CDTF">2025-04-22T19:42:45Z</dcterms:modified>
</cp:coreProperties>
</file>