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sldIdLst>
    <p:sldId id="288" r:id="rId2"/>
    <p:sldId id="289" r:id="rId3"/>
    <p:sldId id="330" r:id="rId4"/>
    <p:sldId id="331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dulo 3" id="{7A7BE313-B901-4EDC-B8F4-90E624EDC40A}">
          <p14:sldIdLst>
            <p14:sldId id="288"/>
            <p14:sldId id="289"/>
            <p14:sldId id="330"/>
            <p14:sldId id="331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3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/>
              <a:t>Haz clic para editar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pPr/>
              <a:t>22-04-2025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469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pPr/>
              <a:t>22-04-2025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17336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pPr/>
              <a:t>22-04-2025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01187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18711"/>
            <a:ext cx="121920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CL" noProof="0" dirty="0" err="1"/>
              <a:t>Click</a:t>
            </a:r>
            <a:r>
              <a:rPr lang="es-CL" noProof="0" dirty="0"/>
              <a:t> </a:t>
            </a:r>
            <a:r>
              <a:rPr lang="es-CL" noProof="0" dirty="0" err="1"/>
              <a:t>to</a:t>
            </a:r>
            <a:r>
              <a:rPr lang="es-CL" noProof="0" dirty="0"/>
              <a:t> </a:t>
            </a:r>
            <a:r>
              <a:rPr lang="es-CL" noProof="0" dirty="0" err="1"/>
              <a:t>edit</a:t>
            </a:r>
            <a:r>
              <a:rPr lang="es-CL" noProof="0" dirty="0"/>
              <a:t> Master </a:t>
            </a:r>
            <a:r>
              <a:rPr lang="es-CL" noProof="0" dirty="0" err="1"/>
              <a:t>title</a:t>
            </a:r>
            <a:r>
              <a:rPr lang="es-CL" noProof="0" dirty="0"/>
              <a:t> </a:t>
            </a:r>
            <a:r>
              <a:rPr lang="es-CL" noProof="0" dirty="0" err="1"/>
              <a:t>style</a:t>
            </a:r>
            <a:endParaRPr lang="es-C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3429001"/>
            <a:ext cx="10972800" cy="2697163"/>
          </a:xfrm>
        </p:spPr>
        <p:txBody>
          <a:bodyPr/>
          <a:lstStyle>
            <a:lvl1pPr algn="just">
              <a:defRPr>
                <a:solidFill>
                  <a:schemeClr val="tx2"/>
                </a:solidFill>
              </a:defRPr>
            </a:lvl1pPr>
            <a:lvl2pPr algn="just">
              <a:defRPr>
                <a:solidFill>
                  <a:schemeClr val="tx2"/>
                </a:solidFill>
              </a:defRPr>
            </a:lvl2pPr>
            <a:lvl3pPr algn="just">
              <a:defRPr>
                <a:solidFill>
                  <a:schemeClr val="tx2"/>
                </a:solidFill>
              </a:defRPr>
            </a:lvl3pPr>
            <a:lvl4pPr algn="just">
              <a:defRPr>
                <a:solidFill>
                  <a:schemeClr val="tx2"/>
                </a:solidFill>
              </a:defRPr>
            </a:lvl4pPr>
            <a:lvl5pPr algn="just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CL" noProof="0" dirty="0" err="1"/>
              <a:t>Click</a:t>
            </a:r>
            <a:r>
              <a:rPr lang="es-CL" noProof="0" dirty="0"/>
              <a:t> </a:t>
            </a:r>
            <a:r>
              <a:rPr lang="es-CL" noProof="0" dirty="0" err="1"/>
              <a:t>to</a:t>
            </a:r>
            <a:r>
              <a:rPr lang="es-CL" noProof="0" dirty="0"/>
              <a:t> </a:t>
            </a:r>
            <a:r>
              <a:rPr lang="es-CL" noProof="0" dirty="0" err="1"/>
              <a:t>edit</a:t>
            </a:r>
            <a:r>
              <a:rPr lang="es-CL" noProof="0" dirty="0"/>
              <a:t> Master </a:t>
            </a:r>
            <a:r>
              <a:rPr lang="es-CL" noProof="0" dirty="0" err="1"/>
              <a:t>text</a:t>
            </a:r>
            <a:r>
              <a:rPr lang="es-CL" noProof="0" dirty="0"/>
              <a:t> </a:t>
            </a:r>
            <a:r>
              <a:rPr lang="es-CL" noProof="0" dirty="0" err="1"/>
              <a:t>styles</a:t>
            </a:r>
            <a:endParaRPr lang="es-CL" noProof="0" dirty="0"/>
          </a:p>
          <a:p>
            <a:pPr lvl="1"/>
            <a:r>
              <a:rPr lang="es-CL" noProof="0" dirty="0" err="1"/>
              <a:t>Second</a:t>
            </a:r>
            <a:r>
              <a:rPr lang="es-CL" noProof="0" dirty="0"/>
              <a:t> </a:t>
            </a:r>
            <a:r>
              <a:rPr lang="es-CL" noProof="0" dirty="0" err="1"/>
              <a:t>level</a:t>
            </a:r>
            <a:endParaRPr lang="es-CL" noProof="0" dirty="0"/>
          </a:p>
          <a:p>
            <a:pPr lvl="2"/>
            <a:r>
              <a:rPr lang="es-CL" noProof="0" dirty="0" err="1"/>
              <a:t>Third</a:t>
            </a:r>
            <a:r>
              <a:rPr lang="es-CL" noProof="0" dirty="0"/>
              <a:t> </a:t>
            </a:r>
            <a:r>
              <a:rPr lang="es-CL" noProof="0" dirty="0" err="1"/>
              <a:t>level</a:t>
            </a:r>
            <a:endParaRPr lang="es-CL" noProof="0" dirty="0"/>
          </a:p>
          <a:p>
            <a:pPr lvl="3"/>
            <a:r>
              <a:rPr lang="es-CL" noProof="0" dirty="0" err="1"/>
              <a:t>Fourth</a:t>
            </a:r>
            <a:r>
              <a:rPr lang="es-CL" noProof="0" dirty="0"/>
              <a:t> </a:t>
            </a:r>
            <a:r>
              <a:rPr lang="es-CL" noProof="0" dirty="0" err="1"/>
              <a:t>level</a:t>
            </a:r>
            <a:endParaRPr lang="es-CL" noProof="0" dirty="0"/>
          </a:p>
          <a:p>
            <a:pPr lvl="4"/>
            <a:r>
              <a:rPr lang="es-CL" noProof="0" dirty="0" err="1"/>
              <a:t>Fifth</a:t>
            </a:r>
            <a:r>
              <a:rPr lang="es-CL" noProof="0" dirty="0"/>
              <a:t> </a:t>
            </a:r>
            <a:r>
              <a:rPr lang="es-CL" noProof="0" dirty="0" err="1"/>
              <a:t>level</a:t>
            </a:r>
            <a:endParaRPr lang="es-CL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pPr/>
              <a:t>22-04-2025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5388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CL" noProof="0"/>
              <a:t>Click</a:t>
            </a:r>
            <a:r>
              <a:rPr lang="es-CL" noProof="0" dirty="0"/>
              <a:t> </a:t>
            </a:r>
            <a:r>
              <a:rPr lang="es-CL" noProof="0" dirty="0" err="1"/>
              <a:t>to</a:t>
            </a:r>
            <a:r>
              <a:rPr lang="es-CL" noProof="0" dirty="0"/>
              <a:t> </a:t>
            </a:r>
            <a:r>
              <a:rPr lang="es-CL" noProof="0" dirty="0" err="1"/>
              <a:t>edit</a:t>
            </a:r>
            <a:r>
              <a:rPr lang="es-CL" noProof="0" dirty="0"/>
              <a:t> Master </a:t>
            </a:r>
            <a:r>
              <a:rPr lang="es-CL" noProof="0" dirty="0" err="1"/>
              <a:t>title</a:t>
            </a:r>
            <a:r>
              <a:rPr lang="es-CL" noProof="0" dirty="0"/>
              <a:t> </a:t>
            </a:r>
            <a:r>
              <a:rPr lang="es-CL" noProof="0" dirty="0" err="1"/>
              <a:t>style</a:t>
            </a:r>
            <a:endParaRPr lang="es-CL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CL" noProof="0"/>
              <a:t>Click</a:t>
            </a:r>
            <a:r>
              <a:rPr lang="es-CL" noProof="0" dirty="0"/>
              <a:t> </a:t>
            </a:r>
            <a:r>
              <a:rPr lang="es-CL" noProof="0" dirty="0" err="1"/>
              <a:t>to</a:t>
            </a:r>
            <a:r>
              <a:rPr lang="es-CL" noProof="0" dirty="0"/>
              <a:t> </a:t>
            </a:r>
            <a:r>
              <a:rPr lang="es-CL" noProof="0" dirty="0" err="1"/>
              <a:t>edit</a:t>
            </a:r>
            <a:r>
              <a:rPr lang="es-CL" noProof="0" dirty="0"/>
              <a:t> Master </a:t>
            </a:r>
            <a:r>
              <a:rPr lang="es-CL" noProof="0" dirty="0" err="1"/>
              <a:t>text</a:t>
            </a:r>
            <a:r>
              <a:rPr lang="es-CL" noProof="0" dirty="0"/>
              <a:t> </a:t>
            </a:r>
            <a:r>
              <a:rPr lang="es-CL" noProof="0" dirty="0" err="1"/>
              <a:t>styles</a:t>
            </a:r>
            <a:endParaRPr lang="es-CL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pPr/>
              <a:t>22-04-2025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59991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pPr/>
              <a:t>22-04-2025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9772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pPr/>
              <a:t>22-04-2025</a:t>
            </a:fld>
            <a:endParaRPr lang="es-C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3704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pPr/>
              <a:t>22-04-2025</a:t>
            </a:fld>
            <a:endParaRPr lang="es-C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9360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pPr/>
              <a:t>22-04-2025</a:t>
            </a:fld>
            <a:endParaRPr lang="es-C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94494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pPr/>
              <a:t>22-04-2025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2645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pPr/>
              <a:t>22-04-2025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97967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2000" r="-1000" b="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0239-8CF9-4ED3-963A-0F1D0B3EE72B}" type="datetimeFigureOut">
              <a:rPr lang="es-CL" smtClean="0"/>
              <a:pPr/>
              <a:t>22-04-2025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0A036-2D2E-4785-A1E2-78516186DC07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9562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1616" y="1945261"/>
            <a:ext cx="11179071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lang="es-CL" sz="2400" b="1" spc="-5" noProof="0" dirty="0">
                <a:solidFill>
                  <a:srgbClr val="002060"/>
                </a:solidFill>
                <a:cs typeface="Arial MT"/>
              </a:rPr>
              <a:t>Las</a:t>
            </a:r>
            <a:r>
              <a:rPr lang="es-CL" sz="2400" b="1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b="1" spc="-5" noProof="0" dirty="0">
                <a:solidFill>
                  <a:srgbClr val="002060"/>
                </a:solidFill>
                <a:cs typeface="Arial MT"/>
              </a:rPr>
              <a:t>principales</a:t>
            </a:r>
            <a:r>
              <a:rPr lang="es-CL" sz="2400" b="1" spc="1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b="1" spc="-5" noProof="0" dirty="0">
                <a:solidFill>
                  <a:srgbClr val="002060"/>
                </a:solidFill>
                <a:cs typeface="Arial MT"/>
              </a:rPr>
              <a:t>causas de</a:t>
            </a:r>
            <a:r>
              <a:rPr lang="es-CL" sz="2400" b="1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b="1" spc="-5" noProof="0" dirty="0">
                <a:solidFill>
                  <a:srgbClr val="002060"/>
                </a:solidFill>
                <a:cs typeface="Arial MT"/>
              </a:rPr>
              <a:t>accidentes</a:t>
            </a:r>
            <a:r>
              <a:rPr lang="es-CL" sz="2400" b="1" spc="5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b="1" spc="-5" noProof="0" dirty="0">
                <a:solidFill>
                  <a:srgbClr val="002060"/>
                </a:solidFill>
                <a:cs typeface="Arial MT"/>
              </a:rPr>
              <a:t>son:</a:t>
            </a:r>
            <a:endParaRPr lang="es-CL" sz="2400" b="1" noProof="0" dirty="0">
              <a:solidFill>
                <a:srgbClr val="002060"/>
              </a:solidFill>
              <a:cs typeface="Arial MT"/>
            </a:endParaRPr>
          </a:p>
          <a:p>
            <a:pPr algn="just">
              <a:spcBef>
                <a:spcPts val="30"/>
              </a:spcBef>
            </a:pPr>
            <a:endParaRPr lang="es-CL" sz="2400" noProof="0" dirty="0">
              <a:solidFill>
                <a:srgbClr val="002060"/>
              </a:solidFill>
              <a:cs typeface="Arial MT"/>
            </a:endParaRPr>
          </a:p>
          <a:p>
            <a:pPr marL="299085" marR="5080" indent="-287020" algn="just">
              <a:buClr>
                <a:srgbClr val="E36C09"/>
              </a:buClr>
              <a:buChar char="•"/>
              <a:tabLst>
                <a:tab pos="299720" algn="l"/>
              </a:tabLst>
            </a:pP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Ingresar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al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recinto</a:t>
            </a:r>
            <a:r>
              <a:rPr lang="es-CL" sz="2400" spc="5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confinado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o</a:t>
            </a:r>
            <a:r>
              <a:rPr lang="es-CL" sz="2400" spc="5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tratar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de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rescatar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a</a:t>
            </a:r>
            <a:r>
              <a:rPr lang="es-CL" sz="2400" spc="5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personas</a:t>
            </a:r>
            <a:r>
              <a:rPr lang="es-CL" sz="2400" spc="5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que</a:t>
            </a:r>
            <a:r>
              <a:rPr lang="es-CL" sz="2400" spc="5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25" noProof="0" dirty="0">
                <a:solidFill>
                  <a:srgbClr val="002060"/>
                </a:solidFill>
                <a:cs typeface="Arial MT"/>
              </a:rPr>
              <a:t>se </a:t>
            </a:r>
            <a:r>
              <a:rPr lang="es-CL" sz="2400" spc="-2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encuentran en peligro </a:t>
            </a:r>
            <a:r>
              <a:rPr lang="es-CL" sz="2400" spc="-5" noProof="0" dirty="0">
                <a:solidFill>
                  <a:srgbClr val="002060"/>
                </a:solidFill>
                <a:cs typeface="Arial"/>
              </a:rPr>
              <a:t>sin tomar las medidas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adecuadas </a:t>
            </a:r>
            <a:r>
              <a:rPr lang="es-CL" sz="2400" spc="-5" noProof="0" dirty="0">
                <a:solidFill>
                  <a:srgbClr val="002060"/>
                </a:solidFill>
                <a:cs typeface="Arial"/>
              </a:rPr>
              <a:t>de seguridad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, 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además</a:t>
            </a:r>
            <a:r>
              <a:rPr lang="es-CL" sz="2400" spc="-2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de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no</a:t>
            </a:r>
            <a:r>
              <a:rPr lang="es-CL" sz="2400" spc="5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contar con</a:t>
            </a:r>
            <a:r>
              <a:rPr lang="es-CL" sz="2400" spc="5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el</a:t>
            </a:r>
            <a:r>
              <a:rPr lang="es-CL" sz="2400" spc="5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equipamiento</a:t>
            </a:r>
            <a:r>
              <a:rPr lang="es-CL" sz="2400" spc="-2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de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protección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necesario.</a:t>
            </a:r>
            <a:endParaRPr lang="es-CL" sz="2400" noProof="0" dirty="0">
              <a:solidFill>
                <a:srgbClr val="002060"/>
              </a:solidFill>
              <a:cs typeface="Arial MT"/>
            </a:endParaRPr>
          </a:p>
          <a:p>
            <a:pPr algn="just">
              <a:spcBef>
                <a:spcPts val="40"/>
              </a:spcBef>
              <a:buClr>
                <a:srgbClr val="E36C09"/>
              </a:buClr>
              <a:buFont typeface="Arial MT"/>
              <a:buChar char="•"/>
            </a:pPr>
            <a:endParaRPr lang="es-CL" sz="2400" noProof="0" dirty="0">
              <a:solidFill>
                <a:srgbClr val="002060"/>
              </a:solidFill>
              <a:cs typeface="Arial MT"/>
            </a:endParaRPr>
          </a:p>
          <a:p>
            <a:pPr marL="299085" marR="5080" indent="-287020" algn="just">
              <a:buClr>
                <a:srgbClr val="E36C09"/>
              </a:buClr>
              <a:buFont typeface="Arial MT"/>
              <a:buChar char="•"/>
              <a:tabLst>
                <a:tab pos="299720" algn="l"/>
              </a:tabLst>
            </a:pPr>
            <a:r>
              <a:rPr lang="es-CL" sz="2400" spc="-5" noProof="0" dirty="0">
                <a:solidFill>
                  <a:srgbClr val="002060"/>
                </a:solidFill>
                <a:cs typeface="Arial"/>
              </a:rPr>
              <a:t>Desconocimiento de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los </a:t>
            </a:r>
            <a:r>
              <a:rPr lang="es-CL" sz="2400" spc="-5" noProof="0" dirty="0">
                <a:solidFill>
                  <a:srgbClr val="002060"/>
                </a:solidFill>
                <a:cs typeface="Arial"/>
              </a:rPr>
              <a:t>riesgos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por parte de 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los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trabajadores, que en la 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mayoría</a:t>
            </a:r>
            <a:r>
              <a:rPr lang="es-CL" sz="2400" spc="2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de los</a:t>
            </a:r>
            <a:r>
              <a:rPr lang="es-CL" sz="2400" spc="5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casos es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por 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falta</a:t>
            </a:r>
            <a:r>
              <a:rPr lang="es-CL" sz="2400" spc="-2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de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capacitación 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y entrenamiento.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2760" y="4912739"/>
            <a:ext cx="2906479" cy="1692600"/>
          </a:xfrm>
          <a:prstGeom prst="rect">
            <a:avLst/>
          </a:prstGeom>
        </p:spPr>
      </p:pic>
      <p:pic>
        <p:nvPicPr>
          <p:cNvPr id="3" name="Picture 70978">
            <a:extLst>
              <a:ext uri="{FF2B5EF4-FFF2-40B4-BE49-F238E27FC236}">
                <a16:creationId xmlns:a16="http://schemas.microsoft.com/office/drawing/2014/main" id="{CF3C4D2C-B492-56C9-F6B2-3F42D1D68627}"/>
              </a:ext>
            </a:extLst>
          </p:cNvPr>
          <p:cNvPicPr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100" y="1960528"/>
            <a:ext cx="10900077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Riesgos</a:t>
            </a:r>
            <a:r>
              <a:rPr lang="es-CL" sz="2400" b="1" spc="-3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Biológicos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>
              <a:spcBef>
                <a:spcPts val="30"/>
              </a:spcBef>
            </a:pP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2700" marR="5080"/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	Picaduras </a:t>
            </a:r>
            <a:r>
              <a:rPr lang="es-CL" sz="24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y/o</a:t>
            </a:r>
            <a:r>
              <a:rPr lang="es-CL" sz="2400" spc="3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mordeduras</a:t>
            </a:r>
            <a:r>
              <a:rPr lang="es-CL" sz="2400" spc="-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insectos,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arañas, roedores,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etc.</a:t>
            </a:r>
            <a:r>
              <a:rPr lang="es-CL" sz="2400" spc="-10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Además,</a:t>
            </a:r>
            <a:r>
              <a:rPr lang="es-CL" sz="24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podemos </a:t>
            </a:r>
            <a:r>
              <a:rPr lang="es-CL" sz="2400" spc="-484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encontrar algunos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gérmenes, virus, 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bacterias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u hongos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que pueden causar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alguna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enfermedad</a:t>
            </a:r>
            <a:r>
              <a:rPr lang="es-CL" sz="2400" spc="-4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al trabajador que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ingresa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al recinto.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8000" y="4079574"/>
            <a:ext cx="3466174" cy="223495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61199" y="3967730"/>
            <a:ext cx="2052715" cy="2458640"/>
          </a:xfrm>
          <a:prstGeom prst="rect">
            <a:avLst/>
          </a:prstGeom>
        </p:spPr>
      </p:pic>
      <p:pic>
        <p:nvPicPr>
          <p:cNvPr id="3" name="Picture 70978">
            <a:extLst>
              <a:ext uri="{FF2B5EF4-FFF2-40B4-BE49-F238E27FC236}">
                <a16:creationId xmlns:a16="http://schemas.microsoft.com/office/drawing/2014/main" id="{0D0E03C1-D076-54E4-10C4-8D191DD31FF5}"/>
              </a:ext>
            </a:extLst>
          </p:cNvPr>
          <p:cNvPicPr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5322" y="1987934"/>
            <a:ext cx="10641354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Riesgos Específicos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>
              <a:spcBef>
                <a:spcPts val="30"/>
              </a:spcBef>
            </a:pP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2700" marR="5080" algn="just"/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	Los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riesgos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específicos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son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aquellos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ocasionados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por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las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condiciones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especiales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que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desarrolla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este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tipo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trabajo,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las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cuales,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quedan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indicadas en la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definición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recinto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confinado y que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están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originadas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por 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una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atmósfera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peligrosa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que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puede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dar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lugar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riesgos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asfixia,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incendio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o </a:t>
            </a:r>
            <a:r>
              <a:rPr lang="es-CL" sz="2400" spc="-49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explosión 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intoxicación.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7220" y="4675106"/>
            <a:ext cx="5897559" cy="1824633"/>
          </a:xfrm>
          <a:prstGeom prst="rect">
            <a:avLst/>
          </a:prstGeom>
        </p:spPr>
      </p:pic>
      <p:pic>
        <p:nvPicPr>
          <p:cNvPr id="3" name="Picture 70978">
            <a:extLst>
              <a:ext uri="{FF2B5EF4-FFF2-40B4-BE49-F238E27FC236}">
                <a16:creationId xmlns:a16="http://schemas.microsoft.com/office/drawing/2014/main" id="{77F3959E-2E4F-1919-C324-F5DA88FA1D8A}"/>
              </a:ext>
            </a:extLst>
          </p:cNvPr>
          <p:cNvPicPr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2830" y="1899094"/>
            <a:ext cx="10960338" cy="30598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lang="es-CL" sz="22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Riesgo</a:t>
            </a:r>
            <a:r>
              <a:rPr lang="es-CL" sz="2200" b="1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2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CL" sz="2200" b="1" spc="-6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200" b="1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Asfixia</a:t>
            </a:r>
            <a:endParaRPr lang="es-CL" sz="22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>
              <a:spcBef>
                <a:spcPts val="30"/>
              </a:spcBef>
            </a:pPr>
            <a:endParaRPr lang="es-CL" sz="22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2700" marR="6985" algn="just"/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lang="es-CL" sz="2200" spc="1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aire</a:t>
            </a:r>
            <a:r>
              <a:rPr lang="es-CL" sz="2200" spc="1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contiene</a:t>
            </a:r>
            <a:r>
              <a:rPr lang="es-CL" sz="2200" spc="1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un</a:t>
            </a:r>
            <a:r>
              <a:rPr lang="es-CL" sz="2200" spc="1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21%</a:t>
            </a:r>
            <a:r>
              <a:rPr lang="es-CL" sz="2200" spc="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200" spc="1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oxigeno</a:t>
            </a:r>
            <a:r>
              <a:rPr lang="es-CL" sz="2200" spc="114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(O2);</a:t>
            </a:r>
            <a:r>
              <a:rPr lang="es-CL" sz="2200" spc="1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si</a:t>
            </a:r>
            <a:r>
              <a:rPr lang="es-CL" sz="2200" spc="1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esta</a:t>
            </a:r>
            <a:r>
              <a:rPr lang="es-CL" sz="2200" spc="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concentración</a:t>
            </a:r>
            <a:r>
              <a:rPr lang="es-CL" sz="2200" spc="1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se</a:t>
            </a:r>
            <a:r>
              <a:rPr lang="es-CL" sz="2200" spc="1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reduce</a:t>
            </a:r>
            <a:r>
              <a:rPr lang="es-CL" sz="2200" spc="1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 </a:t>
            </a:r>
            <a:r>
              <a:rPr lang="es-CL" sz="2200" spc="-484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el aire se producen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algunos síntomas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asfixia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 hipoxia, los cuales se van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agravando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conforme</a:t>
            </a:r>
            <a:r>
              <a:rPr lang="es-CL" sz="2200" spc="-3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disminuye</a:t>
            </a:r>
            <a:r>
              <a:rPr lang="es-CL" sz="2200" spc="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porcentaje de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oxígeno.</a:t>
            </a:r>
            <a:endParaRPr lang="es-CL" sz="22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>
              <a:spcBef>
                <a:spcPts val="40"/>
              </a:spcBef>
            </a:pPr>
            <a:endParaRPr lang="es-CL" sz="22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12700" marR="5080" algn="just"/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Las</a:t>
            </a:r>
            <a:r>
              <a:rPr lang="es-CL" sz="2200" spc="16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señales</a:t>
            </a:r>
            <a:r>
              <a:rPr lang="es-CL" sz="2200" spc="17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y</a:t>
            </a:r>
            <a:r>
              <a:rPr lang="es-CL" sz="2200" spc="1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síntomas</a:t>
            </a:r>
            <a:r>
              <a:rPr lang="es-CL" sz="2200" spc="14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200" spc="17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que</a:t>
            </a:r>
            <a:r>
              <a:rPr lang="es-CL" sz="2200" spc="16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existe</a:t>
            </a:r>
            <a:r>
              <a:rPr lang="es-CL" sz="2200" spc="17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una</a:t>
            </a:r>
            <a:r>
              <a:rPr lang="es-CL" sz="2200" spc="14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concentración</a:t>
            </a:r>
            <a:r>
              <a:rPr lang="es-CL" sz="2200" spc="16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baja</a:t>
            </a:r>
            <a:r>
              <a:rPr lang="es-CL" sz="2200" spc="17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</a:t>
            </a:r>
            <a:r>
              <a:rPr lang="es-CL" sz="2200" spc="16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oxígeno</a:t>
            </a:r>
            <a:r>
              <a:rPr lang="es-CL" sz="2200" spc="14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no </a:t>
            </a:r>
            <a:r>
              <a:rPr lang="es-CL" sz="2200" spc="-49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se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advierte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fácilmente,</a:t>
            </a:r>
            <a:r>
              <a:rPr lang="es-CL" sz="22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mayoría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las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personas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son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incapaces</a:t>
            </a:r>
            <a:r>
              <a:rPr lang="es-CL" sz="2200" spc="49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reconocer</a:t>
            </a:r>
            <a:r>
              <a:rPr lang="es-CL" sz="2200" spc="14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lang="es-CL" sz="2200" spc="14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peligro</a:t>
            </a:r>
            <a:r>
              <a:rPr lang="es-CL" sz="2200" spc="15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hasta</a:t>
            </a:r>
            <a:r>
              <a:rPr lang="es-CL" sz="2200" spc="14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que</a:t>
            </a:r>
            <a:r>
              <a:rPr lang="es-CL" sz="2200" spc="15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ya</a:t>
            </a:r>
            <a:r>
              <a:rPr lang="es-CL" sz="2200" spc="14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están</a:t>
            </a:r>
            <a:r>
              <a:rPr lang="es-CL" sz="2200" spc="14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demasiado</a:t>
            </a:r>
            <a:r>
              <a:rPr lang="es-CL" sz="2200" spc="14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débiles</a:t>
            </a:r>
            <a:r>
              <a:rPr lang="es-CL" sz="2200" spc="14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para</a:t>
            </a:r>
            <a:r>
              <a:rPr lang="es-CL" sz="2200" spc="13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escapar</a:t>
            </a:r>
            <a:r>
              <a:rPr lang="es-CL" sz="2200" spc="16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por </a:t>
            </a:r>
            <a:r>
              <a:rPr lang="es-CL" sz="2200" spc="-484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2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si </a:t>
            </a:r>
            <a:r>
              <a:rPr lang="es-CL" sz="22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mismos.</a:t>
            </a:r>
            <a:endParaRPr lang="es-CL" sz="22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5427" y="5097203"/>
            <a:ext cx="3226603" cy="133807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22999" y="5097203"/>
            <a:ext cx="3056927" cy="1338071"/>
          </a:xfrm>
          <a:prstGeom prst="rect">
            <a:avLst/>
          </a:prstGeom>
        </p:spPr>
      </p:pic>
      <p:pic>
        <p:nvPicPr>
          <p:cNvPr id="3" name="Picture 70978">
            <a:extLst>
              <a:ext uri="{FF2B5EF4-FFF2-40B4-BE49-F238E27FC236}">
                <a16:creationId xmlns:a16="http://schemas.microsoft.com/office/drawing/2014/main" id="{47B88ACE-8EA2-885C-1200-601728C724C2}"/>
              </a:ext>
            </a:extLst>
          </p:cNvPr>
          <p:cNvPicPr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6586" y="2730500"/>
            <a:ext cx="9312699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Consumo</a:t>
            </a:r>
            <a:r>
              <a:rPr lang="es-CL" sz="2400" b="1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CL" sz="2400" b="1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Oxigeno</a:t>
            </a:r>
            <a:r>
              <a:rPr lang="es-CL" sz="2400" b="1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por: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>
              <a:spcBef>
                <a:spcPts val="30"/>
              </a:spcBef>
            </a:pP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299720" indent="-287020"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Microorganismos</a:t>
            </a:r>
            <a:r>
              <a:rPr lang="es-CL" sz="2400" spc="-4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y vegetales.</a:t>
            </a:r>
          </a:p>
          <a:p>
            <a:pPr marL="299720" indent="-287020"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Respiración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humana</a:t>
            </a:r>
            <a:r>
              <a:rPr lang="es-CL" sz="2400" spc="-3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y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animal.</a:t>
            </a:r>
          </a:p>
          <a:p>
            <a:pPr marL="299720" indent="-287020"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Combustión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400" spc="-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maquinarias.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299720" indent="-287020"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Fermentación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4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materias</a:t>
            </a:r>
            <a:r>
              <a:rPr lang="es-CL" sz="2400" spc="-3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orgánicas.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299720" indent="-287020"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Trabajos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soldadura,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oxicorte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y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calor.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299720" indent="-287020"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Oxidación de</a:t>
            </a:r>
            <a:r>
              <a:rPr lang="es-CL" sz="24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metales</a:t>
            </a:r>
            <a:r>
              <a:rPr lang="es-CL" sz="2400" spc="-4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y</a:t>
            </a:r>
            <a:r>
              <a:rPr lang="es-CL" sz="24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reacciones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químicas.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6586" y="2136196"/>
            <a:ext cx="10891958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L" sz="2400" b="1" spc="-1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CAUSAS</a:t>
            </a:r>
            <a:r>
              <a:rPr lang="es-CL" sz="2400" b="1" spc="8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DE</a:t>
            </a:r>
            <a:r>
              <a:rPr lang="es-CL" sz="2400" b="1" spc="-8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spc="-1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ASFIXIAS</a:t>
            </a:r>
            <a:r>
              <a:rPr lang="es-CL" sz="2400" b="1" spc="10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EN </a:t>
            </a:r>
            <a:r>
              <a:rPr lang="es-CL" sz="2400" b="1" spc="-2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ESPACIOS</a:t>
            </a:r>
            <a:r>
              <a:rPr lang="es-CL" sz="2400" b="1" spc="3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spc="-1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CONFINADOS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0900" y="2933700"/>
            <a:ext cx="4117644" cy="2489200"/>
          </a:xfrm>
          <a:prstGeom prst="rect">
            <a:avLst/>
          </a:prstGeom>
        </p:spPr>
      </p:pic>
      <p:pic>
        <p:nvPicPr>
          <p:cNvPr id="5" name="Picture 70978">
            <a:extLst>
              <a:ext uri="{FF2B5EF4-FFF2-40B4-BE49-F238E27FC236}">
                <a16:creationId xmlns:a16="http://schemas.microsoft.com/office/drawing/2014/main" id="{3A844CF1-0D51-9EB8-0419-068D5A1FB402}"/>
              </a:ext>
            </a:extLst>
          </p:cNvPr>
          <p:cNvPicPr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1313" y="1854199"/>
            <a:ext cx="10676201" cy="48141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Desplazamiento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Oxigeno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por</a:t>
            </a:r>
            <a:r>
              <a:rPr lang="es-CL" sz="2400" b="1" spc="-5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b="1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Acción</a:t>
            </a:r>
            <a:r>
              <a:rPr lang="es-CL" sz="2400" b="1" spc="4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del: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>
              <a:spcBef>
                <a:spcPts val="30"/>
              </a:spcBef>
            </a:pP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299720" indent="-287020"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Desprendimiento</a:t>
            </a:r>
            <a:r>
              <a:rPr lang="es-CL" sz="24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dióxido de carbono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(CO2)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>
              <a:spcBef>
                <a:spcPts val="35"/>
              </a:spcBef>
              <a:buClr>
                <a:srgbClr val="E36C09"/>
              </a:buClr>
              <a:buFont typeface="Arial MT"/>
              <a:buChar char="•"/>
            </a:pP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299720" indent="-287020"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Desprendimiento</a:t>
            </a:r>
            <a:r>
              <a:rPr lang="es-CL" sz="2400" spc="-3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4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metano</a:t>
            </a:r>
            <a:r>
              <a:rPr lang="es-CL" sz="2400" spc="-3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(CH4)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>
              <a:spcBef>
                <a:spcPts val="35"/>
              </a:spcBef>
              <a:buClr>
                <a:srgbClr val="E36C09"/>
              </a:buClr>
              <a:buFont typeface="Arial MT"/>
              <a:buChar char="•"/>
            </a:pP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299720" indent="-287020"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Evaporación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solventes</a:t>
            </a:r>
            <a:r>
              <a:rPr lang="es-CL" sz="2400" spc="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orgánicos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>
              <a:spcBef>
                <a:spcPts val="35"/>
              </a:spcBef>
              <a:buClr>
                <a:srgbClr val="E36C09"/>
              </a:buClr>
              <a:buFont typeface="Arial MT"/>
              <a:buChar char="•"/>
            </a:pP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299720" indent="-287020"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Generación de gases,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humos</a:t>
            </a:r>
            <a:r>
              <a:rPr lang="es-CL" sz="2400" spc="-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y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vapores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>
              <a:spcBef>
                <a:spcPts val="35"/>
              </a:spcBef>
              <a:buClr>
                <a:srgbClr val="E36C09"/>
              </a:buClr>
              <a:buFont typeface="Arial MT"/>
              <a:buChar char="•"/>
            </a:pP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299720" indent="-287020"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Trabajos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pintura,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soldadura,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purgas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>
              <a:spcBef>
                <a:spcPts val="35"/>
              </a:spcBef>
              <a:buClr>
                <a:srgbClr val="E36C09"/>
              </a:buClr>
              <a:buFont typeface="Arial MT"/>
              <a:buChar char="•"/>
            </a:pP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299720" indent="-287020"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Emisiones</a:t>
            </a:r>
            <a:r>
              <a:rPr lang="es-CL" sz="2400" spc="-4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gaseosas</a:t>
            </a:r>
            <a:r>
              <a:rPr lang="es-CL" sz="2400" spc="-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(combustiones)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4729" y="2869577"/>
            <a:ext cx="4365372" cy="2079948"/>
          </a:xfrm>
          <a:prstGeom prst="rect">
            <a:avLst/>
          </a:prstGeom>
        </p:spPr>
      </p:pic>
      <p:pic>
        <p:nvPicPr>
          <p:cNvPr id="3" name="Picture 70978">
            <a:extLst>
              <a:ext uri="{FF2B5EF4-FFF2-40B4-BE49-F238E27FC236}">
                <a16:creationId xmlns:a16="http://schemas.microsoft.com/office/drawing/2014/main" id="{FA81D578-D95A-14BC-EC67-951A222DA544}"/>
              </a:ext>
            </a:extLst>
          </p:cNvPr>
          <p:cNvPicPr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196" y="2142275"/>
            <a:ext cx="9345214" cy="4075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CL" sz="2400" b="1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Asfixia</a:t>
            </a:r>
            <a:r>
              <a:rPr lang="es-CL" sz="2400" b="1" spc="2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por</a:t>
            </a:r>
            <a:r>
              <a:rPr lang="es-CL" sz="2400" b="1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inmersión</a:t>
            </a:r>
            <a:r>
              <a:rPr lang="es-CL" sz="2400" b="1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o</a:t>
            </a:r>
            <a:r>
              <a:rPr lang="es-CL" sz="2400" b="1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ahogamiento: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>
              <a:spcBef>
                <a:spcPts val="30"/>
              </a:spcBef>
            </a:pP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299720" indent="-287020"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Inundaciones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por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lluvias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o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aluviones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>
              <a:spcBef>
                <a:spcPts val="35"/>
              </a:spcBef>
              <a:buClr>
                <a:srgbClr val="E36C09"/>
              </a:buClr>
              <a:buFont typeface="Arial MT"/>
              <a:buChar char="•"/>
            </a:pP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299720" indent="-287020"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Fuga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líquidos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 desbordes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>
              <a:spcBef>
                <a:spcPts val="35"/>
              </a:spcBef>
              <a:buClr>
                <a:srgbClr val="E36C09"/>
              </a:buClr>
              <a:buFont typeface="Arial MT"/>
              <a:buChar char="•"/>
            </a:pP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299720" indent="-287020"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Roturas de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líneas de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agua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>
              <a:spcBef>
                <a:spcPts val="35"/>
              </a:spcBef>
              <a:buClr>
                <a:srgbClr val="E36C09"/>
              </a:buClr>
              <a:buFont typeface="Arial MT"/>
              <a:buChar char="•"/>
            </a:pP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299720" indent="-287020"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Derrumbe</a:t>
            </a:r>
            <a:r>
              <a:rPr lang="es-CL" sz="2400" spc="-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del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recinto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confinado</a:t>
            </a:r>
            <a:r>
              <a:rPr lang="es-CL" sz="2400" spc="-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de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tierra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acopiada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>
              <a:spcBef>
                <a:spcPts val="35"/>
              </a:spcBef>
              <a:buClr>
                <a:srgbClr val="E36C09"/>
              </a:buClr>
              <a:buFont typeface="Arial MT"/>
              <a:buChar char="•"/>
            </a:pP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299720" indent="-287020"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Caída de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materiales</a:t>
            </a:r>
            <a:r>
              <a:rPr lang="es-CL" sz="2400" spc="-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al interior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2981" y="2866175"/>
            <a:ext cx="4782820" cy="1537103"/>
          </a:xfrm>
          <a:prstGeom prst="rect">
            <a:avLst/>
          </a:prstGeom>
        </p:spPr>
      </p:pic>
      <p:pic>
        <p:nvPicPr>
          <p:cNvPr id="3" name="Picture 70978">
            <a:extLst>
              <a:ext uri="{FF2B5EF4-FFF2-40B4-BE49-F238E27FC236}">
                <a16:creationId xmlns:a16="http://schemas.microsoft.com/office/drawing/2014/main" id="{9489EF78-0902-A3B4-89D2-74C558DFCAE3}"/>
              </a:ext>
            </a:extLst>
          </p:cNvPr>
          <p:cNvPicPr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1313" y="2052022"/>
            <a:ext cx="10727448" cy="43832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lang="es-CL" sz="2400" b="1" spc="-5" noProof="0" dirty="0">
                <a:solidFill>
                  <a:srgbClr val="002060"/>
                </a:solidFill>
                <a:latin typeface="Arial"/>
                <a:cs typeface="Arial"/>
              </a:rPr>
              <a:t>RIESGOS</a:t>
            </a:r>
            <a:r>
              <a:rPr lang="es-CL" sz="2400" b="1" spc="20" noProof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z="2400" b="1" spc="-5" noProof="0" dirty="0">
                <a:solidFill>
                  <a:srgbClr val="002060"/>
                </a:solidFill>
                <a:latin typeface="Arial"/>
                <a:cs typeface="Arial"/>
              </a:rPr>
              <a:t>DE</a:t>
            </a:r>
            <a:r>
              <a:rPr lang="es-CL" sz="2400" b="1" spc="-20" noProof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z="2400" b="1" spc="-5" noProof="0" dirty="0">
                <a:solidFill>
                  <a:srgbClr val="002060"/>
                </a:solidFill>
                <a:latin typeface="Arial"/>
                <a:cs typeface="Arial"/>
              </a:rPr>
              <a:t>INCENDIO</a:t>
            </a:r>
            <a:r>
              <a:rPr lang="es-CL" sz="2400" b="1" spc="-35" noProof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z="2400" b="1" noProof="0" dirty="0">
                <a:solidFill>
                  <a:srgbClr val="002060"/>
                </a:solidFill>
                <a:latin typeface="Arial"/>
                <a:cs typeface="Arial"/>
              </a:rPr>
              <a:t>Y</a:t>
            </a:r>
            <a:r>
              <a:rPr lang="es-CL" sz="2400" b="1" spc="-40" noProof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L" sz="2400" b="1" spc="-10" noProof="0" dirty="0">
                <a:solidFill>
                  <a:srgbClr val="002060"/>
                </a:solidFill>
                <a:latin typeface="Arial"/>
                <a:cs typeface="Arial"/>
              </a:rPr>
              <a:t>EXPLOSIÓN</a:t>
            </a:r>
            <a:endParaRPr lang="es-CL" sz="2400" noProof="0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spcBef>
                <a:spcPts val="20"/>
              </a:spcBef>
            </a:pPr>
            <a:endParaRPr lang="es-CL" sz="2000" noProof="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12700" marR="5080" algn="just"/>
            <a:r>
              <a:rPr lang="es-CL" sz="2000" spc="-5" noProof="0" dirty="0">
                <a:solidFill>
                  <a:srgbClr val="002060"/>
                </a:solidFill>
                <a:latin typeface="Arial MT"/>
                <a:cs typeface="Arial MT"/>
              </a:rPr>
              <a:t>	En </a:t>
            </a:r>
            <a:r>
              <a:rPr lang="es-CL" sz="2000" spc="-10" noProof="0" dirty="0">
                <a:solidFill>
                  <a:srgbClr val="002060"/>
                </a:solidFill>
                <a:latin typeface="Arial MT"/>
                <a:cs typeface="Arial MT"/>
              </a:rPr>
              <a:t>un</a:t>
            </a:r>
            <a:r>
              <a:rPr lang="es-CL" sz="2000" spc="-5" noProof="0" dirty="0">
                <a:solidFill>
                  <a:srgbClr val="002060"/>
                </a:solidFill>
                <a:latin typeface="Arial MT"/>
                <a:cs typeface="Arial MT"/>
              </a:rPr>
              <a:t> recinto</a:t>
            </a:r>
            <a:r>
              <a:rPr lang="es-CL" sz="2000" noProof="0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MT"/>
                <a:cs typeface="Arial MT"/>
              </a:rPr>
              <a:t>confinado</a:t>
            </a:r>
            <a:r>
              <a:rPr lang="es-CL" sz="2000" noProof="0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es-CL" sz="2000" spc="5" noProof="0" dirty="0">
                <a:solidFill>
                  <a:srgbClr val="002060"/>
                </a:solidFill>
                <a:latin typeface="Arial MT"/>
                <a:cs typeface="Arial MT"/>
              </a:rPr>
              <a:t>se </a:t>
            </a:r>
            <a:r>
              <a:rPr lang="es-CL" sz="2000" spc="-5" noProof="0" dirty="0">
                <a:solidFill>
                  <a:srgbClr val="002060"/>
                </a:solidFill>
                <a:latin typeface="Arial MT"/>
                <a:cs typeface="Arial MT"/>
              </a:rPr>
              <a:t>puede</a:t>
            </a:r>
            <a:r>
              <a:rPr lang="es-CL" sz="2000" noProof="0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MT"/>
                <a:cs typeface="Arial MT"/>
              </a:rPr>
              <a:t>crear</a:t>
            </a:r>
            <a:r>
              <a:rPr lang="es-CL" sz="2000" noProof="0" dirty="0">
                <a:solidFill>
                  <a:srgbClr val="002060"/>
                </a:solidFill>
                <a:latin typeface="Arial MT"/>
                <a:cs typeface="Arial MT"/>
              </a:rPr>
              <a:t> con </a:t>
            </a:r>
            <a:r>
              <a:rPr lang="es-CL" sz="2000" spc="-5" noProof="0" dirty="0">
                <a:solidFill>
                  <a:srgbClr val="002060"/>
                </a:solidFill>
                <a:latin typeface="Arial MT"/>
                <a:cs typeface="Arial MT"/>
              </a:rPr>
              <a:t>extraordinaria</a:t>
            </a:r>
            <a:r>
              <a:rPr lang="es-CL" sz="2000" noProof="0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MT"/>
                <a:cs typeface="Arial MT"/>
              </a:rPr>
              <a:t>facilidad</a:t>
            </a:r>
            <a:r>
              <a:rPr lang="es-CL" sz="2000" noProof="0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es-CL" sz="2000" spc="-10" noProof="0" dirty="0">
                <a:solidFill>
                  <a:srgbClr val="002060"/>
                </a:solidFill>
                <a:latin typeface="Arial MT"/>
                <a:cs typeface="Arial MT"/>
              </a:rPr>
              <a:t>una</a:t>
            </a:r>
            <a:r>
              <a:rPr lang="es-CL" sz="2000" spc="-5" noProof="0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es-CL" sz="2000" noProof="0" dirty="0">
                <a:solidFill>
                  <a:srgbClr val="002060"/>
                </a:solidFill>
                <a:latin typeface="Arial MT"/>
                <a:cs typeface="Arial MT"/>
              </a:rPr>
              <a:t>atmósfera </a:t>
            </a:r>
            <a:r>
              <a:rPr lang="es-CL" sz="2000" spc="5" noProof="0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MT"/>
                <a:cs typeface="Arial MT"/>
              </a:rPr>
              <a:t>inflamable,</a:t>
            </a:r>
            <a:r>
              <a:rPr lang="es-CL" sz="2000" noProof="0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es-CL" sz="2000" spc="-15" noProof="0" dirty="0">
                <a:solidFill>
                  <a:srgbClr val="002060"/>
                </a:solidFill>
                <a:latin typeface="Arial MT"/>
                <a:cs typeface="Arial MT"/>
              </a:rPr>
              <a:t>ya</a:t>
            </a:r>
            <a:r>
              <a:rPr lang="es-CL" sz="2000" spc="-10" noProof="0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MT"/>
                <a:cs typeface="Arial MT"/>
              </a:rPr>
              <a:t>que</a:t>
            </a:r>
            <a:r>
              <a:rPr lang="es-CL" sz="2000" noProof="0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es-CL" sz="2000" spc="-10" noProof="0" dirty="0">
                <a:solidFill>
                  <a:srgbClr val="002060"/>
                </a:solidFill>
                <a:latin typeface="Arial MT"/>
                <a:cs typeface="Arial MT"/>
              </a:rPr>
              <a:t>por</a:t>
            </a:r>
            <a:r>
              <a:rPr lang="es-CL" sz="2000" spc="-5" noProof="0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es-CL" sz="2000" noProof="0" dirty="0">
                <a:solidFill>
                  <a:srgbClr val="002060"/>
                </a:solidFill>
                <a:latin typeface="Arial MT"/>
                <a:cs typeface="Arial MT"/>
              </a:rPr>
              <a:t>diversos</a:t>
            </a:r>
            <a:r>
              <a:rPr lang="es-CL" sz="2000" spc="5" noProof="0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MT"/>
                <a:cs typeface="Arial MT"/>
              </a:rPr>
              <a:t>motivos</a:t>
            </a:r>
            <a:r>
              <a:rPr lang="es-CL" sz="2000" noProof="0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MT"/>
                <a:cs typeface="Arial MT"/>
              </a:rPr>
              <a:t>pueden</a:t>
            </a:r>
            <a:r>
              <a:rPr lang="es-CL" sz="2000" noProof="0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MT"/>
                <a:cs typeface="Arial MT"/>
              </a:rPr>
              <a:t>desprenderse</a:t>
            </a:r>
            <a:r>
              <a:rPr lang="es-CL" sz="2000" noProof="0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MT"/>
                <a:cs typeface="Arial MT"/>
              </a:rPr>
              <a:t>gases</a:t>
            </a:r>
            <a:r>
              <a:rPr lang="es-CL" sz="2000" noProof="0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MT"/>
                <a:cs typeface="Arial MT"/>
              </a:rPr>
              <a:t>o</a:t>
            </a:r>
            <a:r>
              <a:rPr lang="es-CL" sz="2000" noProof="0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MT"/>
                <a:cs typeface="Arial MT"/>
              </a:rPr>
              <a:t>vapores </a:t>
            </a:r>
            <a:r>
              <a:rPr lang="es-CL" sz="2000" noProof="0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MT"/>
                <a:cs typeface="Arial MT"/>
              </a:rPr>
              <a:t>inflamables, </a:t>
            </a:r>
            <a:r>
              <a:rPr lang="es-CL" sz="2000" spc="-10" noProof="0" dirty="0">
                <a:solidFill>
                  <a:srgbClr val="002060"/>
                </a:solidFill>
                <a:latin typeface="Arial MT"/>
                <a:cs typeface="Arial MT"/>
              </a:rPr>
              <a:t>que en </a:t>
            </a:r>
            <a:r>
              <a:rPr lang="es-CL" sz="2000" spc="-5" noProof="0" dirty="0">
                <a:solidFill>
                  <a:srgbClr val="002060"/>
                </a:solidFill>
                <a:latin typeface="Arial MT"/>
                <a:cs typeface="Arial MT"/>
              </a:rPr>
              <a:t>la condición </a:t>
            </a:r>
            <a:r>
              <a:rPr lang="es-CL" sz="2000" spc="-10" noProof="0" dirty="0">
                <a:solidFill>
                  <a:srgbClr val="002060"/>
                </a:solidFill>
                <a:latin typeface="Arial MT"/>
                <a:cs typeface="Arial MT"/>
              </a:rPr>
              <a:t>de </a:t>
            </a:r>
            <a:r>
              <a:rPr lang="es-CL" sz="2000" spc="-5" noProof="0" dirty="0">
                <a:solidFill>
                  <a:srgbClr val="002060"/>
                </a:solidFill>
                <a:latin typeface="Arial MT"/>
                <a:cs typeface="Arial MT"/>
              </a:rPr>
              <a:t>recinto cerrado, alcanzan rápidamente </a:t>
            </a:r>
            <a:r>
              <a:rPr lang="es-CL" sz="2000" spc="-10" noProof="0" dirty="0">
                <a:solidFill>
                  <a:srgbClr val="002060"/>
                </a:solidFill>
                <a:latin typeface="Arial MT"/>
                <a:cs typeface="Arial MT"/>
              </a:rPr>
              <a:t>el </a:t>
            </a:r>
            <a:r>
              <a:rPr lang="es-CL" sz="2000" spc="-5" noProof="0" dirty="0">
                <a:solidFill>
                  <a:srgbClr val="002060"/>
                </a:solidFill>
                <a:latin typeface="Arial MT"/>
                <a:cs typeface="Arial MT"/>
              </a:rPr>
              <a:t>rango </a:t>
            </a:r>
            <a:r>
              <a:rPr lang="es-CL" sz="2000" spc="5" noProof="0" dirty="0">
                <a:solidFill>
                  <a:srgbClr val="002060"/>
                </a:solidFill>
                <a:latin typeface="Arial MT"/>
                <a:cs typeface="Arial MT"/>
              </a:rPr>
              <a:t>de </a:t>
            </a:r>
            <a:r>
              <a:rPr lang="es-CL" sz="2000" spc="10" noProof="0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MT"/>
                <a:cs typeface="Arial MT"/>
              </a:rPr>
              <a:t>inflamabilidad </a:t>
            </a:r>
            <a:r>
              <a:rPr lang="es-CL" sz="2000" noProof="0" dirty="0">
                <a:solidFill>
                  <a:srgbClr val="002060"/>
                </a:solidFill>
                <a:latin typeface="Arial MT"/>
                <a:cs typeface="Arial MT"/>
              </a:rPr>
              <a:t>y</a:t>
            </a:r>
            <a:r>
              <a:rPr lang="es-CL" sz="2000" spc="-5" noProof="0" dirty="0">
                <a:solidFill>
                  <a:srgbClr val="002060"/>
                </a:solidFill>
                <a:latin typeface="Arial MT"/>
                <a:cs typeface="Arial MT"/>
              </a:rPr>
              <a:t>/o explosividad. </a:t>
            </a:r>
            <a:r>
              <a:rPr lang="es-CL" sz="2000" noProof="0" dirty="0">
                <a:solidFill>
                  <a:srgbClr val="002060"/>
                </a:solidFill>
                <a:latin typeface="Arial MT"/>
                <a:cs typeface="Arial MT"/>
              </a:rPr>
              <a:t>La </a:t>
            </a:r>
            <a:r>
              <a:rPr lang="es-CL" sz="2000" spc="-5" noProof="0" dirty="0">
                <a:solidFill>
                  <a:srgbClr val="002060"/>
                </a:solidFill>
                <a:latin typeface="Arial MT"/>
                <a:cs typeface="Arial MT"/>
              </a:rPr>
              <a:t>generación o desprendimiento </a:t>
            </a:r>
            <a:r>
              <a:rPr lang="es-CL" sz="2000" noProof="0" dirty="0">
                <a:solidFill>
                  <a:srgbClr val="002060"/>
                </a:solidFill>
                <a:latin typeface="Arial MT"/>
                <a:cs typeface="Arial MT"/>
              </a:rPr>
              <a:t>de </a:t>
            </a:r>
            <a:r>
              <a:rPr lang="es-CL" sz="2000" spc="-5" noProof="0" dirty="0">
                <a:solidFill>
                  <a:srgbClr val="002060"/>
                </a:solidFill>
                <a:latin typeface="Arial MT"/>
                <a:cs typeface="Arial MT"/>
              </a:rPr>
              <a:t>gases inflamables </a:t>
            </a:r>
            <a:r>
              <a:rPr lang="es-CL" sz="2000" noProof="0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MT"/>
                <a:cs typeface="Arial MT"/>
              </a:rPr>
              <a:t>se</a:t>
            </a:r>
            <a:r>
              <a:rPr lang="es-CL" sz="2000" noProof="0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es-CL" sz="2000" spc="-10" noProof="0" dirty="0">
                <a:solidFill>
                  <a:srgbClr val="002060"/>
                </a:solidFill>
                <a:latin typeface="Arial MT"/>
                <a:cs typeface="Arial MT"/>
              </a:rPr>
              <a:t>pueden</a:t>
            </a:r>
            <a:r>
              <a:rPr lang="es-CL" sz="2000" spc="45" noProof="0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es-CL" sz="2000" spc="-10" noProof="0" dirty="0">
                <a:solidFill>
                  <a:srgbClr val="002060"/>
                </a:solidFill>
                <a:latin typeface="Arial MT"/>
                <a:cs typeface="Arial MT"/>
              </a:rPr>
              <a:t>deber</a:t>
            </a:r>
            <a:r>
              <a:rPr lang="es-CL" sz="2000" spc="40" noProof="0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MT"/>
                <a:cs typeface="Arial MT"/>
              </a:rPr>
              <a:t>a</a:t>
            </a:r>
            <a:r>
              <a:rPr lang="es-CL" sz="2000" spc="-15" noProof="0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MT"/>
                <a:cs typeface="Arial MT"/>
              </a:rPr>
              <a:t>las</a:t>
            </a:r>
            <a:r>
              <a:rPr lang="es-CL" sz="2000" spc="15" noProof="0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es-CL" sz="2000" spc="-10" noProof="0" dirty="0">
                <a:solidFill>
                  <a:srgbClr val="002060"/>
                </a:solidFill>
                <a:latin typeface="Arial MT"/>
                <a:cs typeface="Arial MT"/>
              </a:rPr>
              <a:t>siguientes</a:t>
            </a:r>
            <a:r>
              <a:rPr lang="es-CL" sz="2000" spc="40" noProof="0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MT"/>
                <a:cs typeface="Arial MT"/>
              </a:rPr>
              <a:t>causas:</a:t>
            </a:r>
            <a:endParaRPr lang="es-CL" sz="2000" noProof="0" dirty="0">
              <a:solidFill>
                <a:srgbClr val="002060"/>
              </a:solidFill>
              <a:latin typeface="Arial MT"/>
              <a:cs typeface="Arial MT"/>
            </a:endParaRPr>
          </a:p>
          <a:p>
            <a:pPr>
              <a:spcBef>
                <a:spcPts val="30"/>
              </a:spcBef>
            </a:pPr>
            <a:endParaRPr lang="es-CL" sz="2000" noProof="0" dirty="0">
              <a:solidFill>
                <a:srgbClr val="002060"/>
              </a:solidFill>
              <a:latin typeface="Arial MT"/>
              <a:cs typeface="Arial MT"/>
            </a:endParaRPr>
          </a:p>
          <a:p>
            <a:pPr marL="299720" indent="-287020"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000" spc="-5" noProof="0" dirty="0">
                <a:solidFill>
                  <a:srgbClr val="002060"/>
                </a:solidFill>
                <a:latin typeface="Arial MT"/>
                <a:cs typeface="Arial MT"/>
              </a:rPr>
              <a:t>Restos</a:t>
            </a:r>
            <a:r>
              <a:rPr lang="es-CL" sz="2000" spc="10" noProof="0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es-CL" sz="2000" spc="-10" noProof="0" dirty="0">
                <a:solidFill>
                  <a:srgbClr val="002060"/>
                </a:solidFill>
                <a:latin typeface="Arial MT"/>
                <a:cs typeface="Arial MT"/>
              </a:rPr>
              <a:t>de</a:t>
            </a:r>
            <a:r>
              <a:rPr lang="es-CL" sz="2000" spc="25" noProof="0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es-CL" sz="2000" spc="-10" noProof="0" dirty="0">
                <a:solidFill>
                  <a:srgbClr val="002060"/>
                </a:solidFill>
                <a:latin typeface="Arial MT"/>
                <a:cs typeface="Arial MT"/>
              </a:rPr>
              <a:t>productos</a:t>
            </a:r>
            <a:r>
              <a:rPr lang="es-CL" sz="2000" spc="35" noProof="0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MT"/>
                <a:cs typeface="Arial MT"/>
              </a:rPr>
              <a:t>inflamables</a:t>
            </a:r>
            <a:r>
              <a:rPr lang="es-CL" sz="2000" spc="25" noProof="0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MT"/>
                <a:cs typeface="Arial MT"/>
              </a:rPr>
              <a:t>(pinturas</a:t>
            </a:r>
            <a:r>
              <a:rPr lang="es-CL" sz="2000" spc="20" noProof="0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es-CL" sz="2000" noProof="0" dirty="0">
                <a:solidFill>
                  <a:srgbClr val="002060"/>
                </a:solidFill>
                <a:latin typeface="Arial MT"/>
                <a:cs typeface="Arial MT"/>
              </a:rPr>
              <a:t>y solventes</a:t>
            </a:r>
            <a:r>
              <a:rPr lang="es-CL" sz="2000" spc="-5" noProof="0" dirty="0">
                <a:solidFill>
                  <a:srgbClr val="002060"/>
                </a:solidFill>
                <a:latin typeface="Arial MT"/>
                <a:cs typeface="Arial MT"/>
              </a:rPr>
              <a:t>).</a:t>
            </a:r>
            <a:endParaRPr lang="es-CL" sz="2000" noProof="0" dirty="0">
              <a:solidFill>
                <a:srgbClr val="002060"/>
              </a:solidFill>
              <a:latin typeface="Arial MT"/>
              <a:cs typeface="Arial MT"/>
            </a:endParaRPr>
          </a:p>
          <a:p>
            <a:pPr marL="299720" indent="-287020"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000" spc="-5" noProof="0" dirty="0">
                <a:solidFill>
                  <a:srgbClr val="002060"/>
                </a:solidFill>
                <a:latin typeface="Arial MT"/>
                <a:cs typeface="Arial MT"/>
              </a:rPr>
              <a:t>Evaporación </a:t>
            </a:r>
            <a:r>
              <a:rPr lang="es-CL" sz="2000" spc="-10" noProof="0" dirty="0">
                <a:solidFill>
                  <a:srgbClr val="002060"/>
                </a:solidFill>
                <a:latin typeface="Arial MT"/>
                <a:cs typeface="Arial MT"/>
              </a:rPr>
              <a:t>de</a:t>
            </a:r>
            <a:r>
              <a:rPr lang="es-CL" sz="2000" spc="25" noProof="0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MT"/>
                <a:cs typeface="Arial MT"/>
              </a:rPr>
              <a:t>disolventes</a:t>
            </a:r>
            <a:r>
              <a:rPr lang="es-CL" sz="2000" noProof="0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MT"/>
                <a:cs typeface="Arial MT"/>
              </a:rPr>
              <a:t>orgánicos</a:t>
            </a:r>
            <a:r>
              <a:rPr lang="es-CL" sz="2000" spc="15" noProof="0" dirty="0">
                <a:solidFill>
                  <a:srgbClr val="002060"/>
                </a:solidFill>
                <a:latin typeface="Arial MT"/>
                <a:cs typeface="Arial MT"/>
              </a:rPr>
              <a:t> (desengrase).</a:t>
            </a:r>
            <a:endParaRPr lang="es-CL" sz="2000" noProof="0" dirty="0">
              <a:solidFill>
                <a:srgbClr val="002060"/>
              </a:solidFill>
              <a:latin typeface="Arial MT"/>
              <a:cs typeface="Arial MT"/>
            </a:endParaRPr>
          </a:p>
          <a:p>
            <a:pPr marL="299720" indent="-287020"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000" spc="-10" noProof="0" dirty="0">
                <a:solidFill>
                  <a:srgbClr val="002060"/>
                </a:solidFill>
                <a:latin typeface="Arial MT"/>
                <a:cs typeface="Arial MT"/>
              </a:rPr>
              <a:t>Generación de</a:t>
            </a:r>
            <a:r>
              <a:rPr lang="es-CL" sz="2000" spc="10" noProof="0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es-CL" sz="2000" spc="-10" noProof="0" dirty="0">
                <a:solidFill>
                  <a:srgbClr val="002060"/>
                </a:solidFill>
                <a:latin typeface="Arial MT"/>
                <a:cs typeface="Arial MT"/>
              </a:rPr>
              <a:t>hidrógeno</a:t>
            </a:r>
            <a:r>
              <a:rPr lang="es-CL" sz="2000" spc="15" noProof="0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es-CL" sz="2000" spc="-10" noProof="0" dirty="0">
                <a:solidFill>
                  <a:srgbClr val="002060"/>
                </a:solidFill>
                <a:latin typeface="Arial MT"/>
                <a:cs typeface="Arial MT"/>
              </a:rPr>
              <a:t>(reacciones</a:t>
            </a:r>
            <a:r>
              <a:rPr lang="es-CL" sz="2000" spc="45" noProof="0" dirty="0">
                <a:solidFill>
                  <a:srgbClr val="002060"/>
                </a:solidFill>
                <a:latin typeface="Arial MT"/>
                <a:cs typeface="Arial MT"/>
              </a:rPr>
              <a:t> químicas) .</a:t>
            </a:r>
            <a:endParaRPr lang="es-CL" sz="2000" noProof="0" dirty="0">
              <a:solidFill>
                <a:srgbClr val="002060"/>
              </a:solidFill>
              <a:latin typeface="Arial MT"/>
              <a:cs typeface="Arial MT"/>
            </a:endParaRPr>
          </a:p>
          <a:p>
            <a:pPr marL="299720" indent="-287020"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000" spc="-10" noProof="0" dirty="0">
                <a:solidFill>
                  <a:srgbClr val="002060"/>
                </a:solidFill>
                <a:latin typeface="Arial MT"/>
                <a:cs typeface="Arial MT"/>
              </a:rPr>
              <a:t>Generación de</a:t>
            </a:r>
            <a:r>
              <a:rPr lang="es-CL" sz="2000" spc="5" noProof="0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MT"/>
                <a:cs typeface="Arial MT"/>
              </a:rPr>
              <a:t>metano</a:t>
            </a:r>
            <a:r>
              <a:rPr lang="es-CL" sz="2000" spc="20" noProof="0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MT"/>
                <a:cs typeface="Arial MT"/>
              </a:rPr>
              <a:t>(fermentación</a:t>
            </a:r>
            <a:r>
              <a:rPr lang="es-CL" sz="2000" spc="40" noProof="0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es-CL" sz="2000" spc="-10" noProof="0" dirty="0">
                <a:solidFill>
                  <a:srgbClr val="002060"/>
                </a:solidFill>
                <a:latin typeface="Arial MT"/>
                <a:cs typeface="Arial MT"/>
              </a:rPr>
              <a:t>anaeróbica).</a:t>
            </a:r>
            <a:endParaRPr lang="es-CL" sz="2000" noProof="0" dirty="0">
              <a:solidFill>
                <a:srgbClr val="002060"/>
              </a:solidFill>
              <a:latin typeface="Arial MT"/>
              <a:cs typeface="Arial MT"/>
            </a:endParaRPr>
          </a:p>
          <a:p>
            <a:pPr marL="299720" indent="-287020"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000" spc="-5" noProof="0" dirty="0">
                <a:solidFill>
                  <a:srgbClr val="002060"/>
                </a:solidFill>
                <a:latin typeface="Arial MT"/>
                <a:cs typeface="Arial MT"/>
              </a:rPr>
              <a:t>Polvos </a:t>
            </a:r>
            <a:r>
              <a:rPr lang="es-CL" sz="2000" spc="-10" noProof="0" dirty="0">
                <a:solidFill>
                  <a:srgbClr val="002060"/>
                </a:solidFill>
                <a:latin typeface="Arial MT"/>
                <a:cs typeface="Arial MT"/>
              </a:rPr>
              <a:t>combustibles</a:t>
            </a:r>
            <a:r>
              <a:rPr lang="es-CL" sz="2000" spc="35" noProof="0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MT"/>
                <a:cs typeface="Arial MT"/>
              </a:rPr>
              <a:t>(cereales,</a:t>
            </a:r>
            <a:r>
              <a:rPr lang="es-CL" sz="2000" spc="10" noProof="0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es-CL" sz="2000" spc="-10" noProof="0" dirty="0">
                <a:solidFill>
                  <a:srgbClr val="002060"/>
                </a:solidFill>
                <a:latin typeface="Arial MT"/>
                <a:cs typeface="Arial MT"/>
              </a:rPr>
              <a:t>carbón,</a:t>
            </a:r>
            <a:r>
              <a:rPr lang="es-CL" sz="2000" spc="50" noProof="0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MT"/>
                <a:cs typeface="Arial MT"/>
              </a:rPr>
              <a:t>etc.)</a:t>
            </a:r>
            <a:endParaRPr lang="es-CL" sz="2000" noProof="0" dirty="0">
              <a:solidFill>
                <a:srgbClr val="002060"/>
              </a:solidFill>
              <a:latin typeface="Arial MT"/>
              <a:cs typeface="Arial MT"/>
            </a:endParaRPr>
          </a:p>
          <a:p>
            <a:pPr marL="299720" indent="-287020"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000" spc="-10" noProof="0" dirty="0">
                <a:solidFill>
                  <a:srgbClr val="002060"/>
                </a:solidFill>
                <a:latin typeface="Arial MT"/>
                <a:cs typeface="Arial MT"/>
              </a:rPr>
              <a:t>Fugas de</a:t>
            </a:r>
            <a:r>
              <a:rPr lang="es-CL" sz="2000" spc="25" noProof="0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es-CL" sz="2000" spc="-10" noProof="0" dirty="0">
                <a:solidFill>
                  <a:srgbClr val="002060"/>
                </a:solidFill>
                <a:latin typeface="Arial MT"/>
                <a:cs typeface="Arial MT"/>
              </a:rPr>
              <a:t>gases</a:t>
            </a:r>
            <a:r>
              <a:rPr lang="es-CL" sz="2000" spc="15" noProof="0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r>
              <a:rPr lang="es-CL" sz="2000" noProof="0" dirty="0">
                <a:solidFill>
                  <a:srgbClr val="002060"/>
                </a:solidFill>
                <a:latin typeface="Arial MT"/>
                <a:cs typeface="Arial MT"/>
              </a:rPr>
              <a:t>y</a:t>
            </a:r>
            <a:r>
              <a:rPr lang="es-CL" sz="2000" spc="10" noProof="0" dirty="0">
                <a:solidFill>
                  <a:srgbClr val="002060"/>
                </a:solidFill>
                <a:latin typeface="Arial MT"/>
                <a:cs typeface="Arial MT"/>
              </a:rPr>
              <a:t> líquidos </a:t>
            </a:r>
            <a:r>
              <a:rPr lang="es-CL" sz="2000" spc="-5" noProof="0" dirty="0">
                <a:solidFill>
                  <a:srgbClr val="002060"/>
                </a:solidFill>
                <a:latin typeface="Arial MT"/>
                <a:cs typeface="Arial MT"/>
              </a:rPr>
              <a:t>combustibles.</a:t>
            </a:r>
            <a:endParaRPr lang="es-CL" sz="2000" noProof="0" dirty="0">
              <a:solidFill>
                <a:srgbClr val="002060"/>
              </a:solidFill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77100" y="4329140"/>
            <a:ext cx="2702587" cy="1911037"/>
          </a:xfrm>
          <a:prstGeom prst="rect">
            <a:avLst/>
          </a:prstGeom>
        </p:spPr>
      </p:pic>
      <p:pic>
        <p:nvPicPr>
          <p:cNvPr id="3" name="Picture 70978">
            <a:extLst>
              <a:ext uri="{FF2B5EF4-FFF2-40B4-BE49-F238E27FC236}">
                <a16:creationId xmlns:a16="http://schemas.microsoft.com/office/drawing/2014/main" id="{86E43981-16BD-C81A-B282-62032257E25A}"/>
              </a:ext>
            </a:extLst>
          </p:cNvPr>
          <p:cNvPicPr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9284" y="2058546"/>
            <a:ext cx="11076360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es-CL" sz="2400" spc="-3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También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pueden</a:t>
            </a:r>
            <a:r>
              <a:rPr lang="es-CL" sz="2400" spc="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producir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incendios</a:t>
            </a:r>
            <a:r>
              <a:rPr lang="es-CL" sz="2400" spc="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y</a:t>
            </a:r>
            <a:r>
              <a:rPr lang="es-CL" sz="24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explosiones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por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generación</a:t>
            </a:r>
            <a:r>
              <a:rPr lang="es-CL" sz="2400" spc="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400" spc="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una </a:t>
            </a:r>
            <a:r>
              <a:rPr lang="es-CL" sz="2400" spc="-484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atmósfera</a:t>
            </a:r>
            <a:r>
              <a:rPr lang="es-CL" sz="2400" spc="-3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sobre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oxigenada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por: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>
              <a:spcBef>
                <a:spcPts val="35"/>
              </a:spcBef>
            </a:pP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299720" indent="-287020"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Adición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oxígeno para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ventilar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>
              <a:spcBef>
                <a:spcPts val="30"/>
              </a:spcBef>
              <a:buClr>
                <a:srgbClr val="E36C09"/>
              </a:buClr>
              <a:buFont typeface="Arial MT"/>
              <a:buChar char="•"/>
            </a:pP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299720" indent="-287020"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Uso de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oxígeno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aire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comprimido</a:t>
            </a:r>
          </a:p>
          <a:p>
            <a:pPr>
              <a:spcBef>
                <a:spcPts val="35"/>
              </a:spcBef>
              <a:buClr>
                <a:srgbClr val="E36C09"/>
              </a:buClr>
              <a:buFont typeface="Arial MT"/>
              <a:buChar char="•"/>
            </a:pP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299720" indent="-287020"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Presencia de gases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comburentes</a:t>
            </a:r>
            <a:r>
              <a:rPr lang="es-CL" sz="2400" spc="-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u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oxidantes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3100" y="2653606"/>
            <a:ext cx="2470015" cy="3374573"/>
          </a:xfrm>
          <a:prstGeom prst="rect">
            <a:avLst/>
          </a:prstGeom>
        </p:spPr>
      </p:pic>
      <p:pic>
        <p:nvPicPr>
          <p:cNvPr id="3" name="Picture 70978">
            <a:extLst>
              <a:ext uri="{FF2B5EF4-FFF2-40B4-BE49-F238E27FC236}">
                <a16:creationId xmlns:a16="http://schemas.microsoft.com/office/drawing/2014/main" id="{8F8C6791-E8EA-A0C7-4839-6A59F352D6E2}"/>
              </a:ext>
            </a:extLst>
          </p:cNvPr>
          <p:cNvPicPr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5900" y="1972136"/>
            <a:ext cx="11823700" cy="4660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lang="es-CL" sz="22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Riesgos</a:t>
            </a:r>
            <a:r>
              <a:rPr lang="es-CL" sz="2200" b="1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2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CL" sz="2200" b="1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2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Intoxicación</a:t>
            </a:r>
            <a:endParaRPr lang="es-CL" sz="22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2700" marR="5080" algn="just"/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	Dentro </a:t>
            </a:r>
            <a:r>
              <a:rPr lang="es-CL" sz="20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un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recinto confinado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concentración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 </a:t>
            </a:r>
            <a:r>
              <a:rPr lang="es-CL" sz="20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el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aire de </a:t>
            </a:r>
            <a:r>
              <a:rPr lang="es-CL" sz="20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algunos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productos tóxicos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por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encima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de</a:t>
            </a:r>
            <a:r>
              <a:rPr lang="es-CL" sz="20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determinados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límites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exposición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puede</a:t>
            </a:r>
            <a:r>
              <a:rPr lang="es-CL" sz="2000" spc="4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producir</a:t>
            </a:r>
            <a:r>
              <a:rPr lang="es-CL" sz="2000" spc="434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intoxicaciones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agudas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y/o enfermedades. </a:t>
            </a:r>
            <a:r>
              <a:rPr lang="es-CL" sz="20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Las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sustancias tóxicas </a:t>
            </a:r>
            <a:r>
              <a:rPr lang="es-CL" sz="20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un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recinto confinado pueden ser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gases, vapores o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polvo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fino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suspensión </a:t>
            </a:r>
            <a:r>
              <a:rPr lang="es-CL" sz="20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 el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aire. </a:t>
            </a:r>
            <a:r>
              <a:rPr lang="es-CL" sz="20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La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aparición </a:t>
            </a:r>
            <a:r>
              <a:rPr lang="es-CL" sz="20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 una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atmósfera </a:t>
            </a:r>
            <a:r>
              <a:rPr lang="es-CL" sz="20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tóxica</a:t>
            </a:r>
            <a:r>
              <a:rPr lang="es-CL" sz="2000" spc="17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puede</a:t>
            </a:r>
            <a:r>
              <a:rPr lang="es-CL" sz="2000" spc="19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tener</a:t>
            </a:r>
            <a:r>
              <a:rPr lang="es-CL" sz="2000" spc="19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diversos</a:t>
            </a:r>
            <a:r>
              <a:rPr lang="es-CL" sz="2000" spc="2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orígenes,</a:t>
            </a:r>
            <a:r>
              <a:rPr lang="es-CL" sz="2000" spc="2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ya</a:t>
            </a:r>
            <a:r>
              <a:rPr lang="es-CL" sz="2000" spc="17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sea</a:t>
            </a:r>
            <a:r>
              <a:rPr lang="es-CL" sz="2000" spc="19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por</a:t>
            </a:r>
            <a:r>
              <a:rPr lang="es-CL" sz="2000" spc="2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existir</a:t>
            </a:r>
            <a:r>
              <a:rPr lang="es-CL" sz="2000" spc="19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lang="es-CL" sz="2000" spc="19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contaminante</a:t>
            </a:r>
            <a:r>
              <a:rPr lang="es-CL" sz="2000" spc="19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</a:t>
            </a:r>
            <a:r>
              <a:rPr lang="es-CL" sz="2000" spc="17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lang="es-CL" sz="2000" spc="18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lugar</a:t>
            </a:r>
            <a:r>
              <a:rPr lang="es-CL" sz="2000" spc="19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 </a:t>
            </a:r>
            <a:r>
              <a:rPr lang="es-CL" sz="2000" spc="-43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por</a:t>
            </a:r>
            <a:r>
              <a:rPr lang="es-CL" sz="2000" spc="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generarse</a:t>
            </a:r>
            <a:r>
              <a:rPr lang="es-CL" sz="2000" spc="5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a</a:t>
            </a:r>
            <a:r>
              <a:rPr lang="es-CL" sz="20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</a:t>
            </a:r>
            <a:r>
              <a:rPr lang="es-CL" sz="2000" spc="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realizar</a:t>
            </a:r>
            <a:r>
              <a:rPr lang="es-CL" sz="2000" spc="3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trabajo</a:t>
            </a:r>
            <a:r>
              <a:rPr lang="es-CL" sz="2000" spc="3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</a:t>
            </a:r>
            <a:r>
              <a:rPr lang="es-CL" sz="2000" spc="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lang="es-CL" sz="20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espacio</a:t>
            </a:r>
            <a:r>
              <a:rPr lang="es-CL" sz="2000" spc="3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confinado,</a:t>
            </a:r>
            <a:r>
              <a:rPr lang="es-CL" sz="2000" spc="4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como,</a:t>
            </a:r>
            <a:r>
              <a:rPr lang="es-CL" sz="2000" spc="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por ejemplo:</a:t>
            </a:r>
          </a:p>
          <a:p>
            <a:pPr marL="12700" marR="5080" algn="just"/>
            <a:endParaRPr lang="es-CL" sz="20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299720" indent="-287020"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Ácido</a:t>
            </a:r>
            <a:r>
              <a:rPr lang="es-CL" sz="20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sulfhídrico</a:t>
            </a:r>
            <a:r>
              <a:rPr lang="es-CL" sz="20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(H2S)</a:t>
            </a:r>
            <a:endParaRPr lang="es-CL" sz="20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299720" indent="-287020"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Monóxido</a:t>
            </a:r>
            <a:r>
              <a:rPr lang="es-CL" sz="20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carbono</a:t>
            </a:r>
            <a:r>
              <a:rPr lang="es-CL" sz="2000" spc="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(CO)</a:t>
            </a:r>
          </a:p>
          <a:p>
            <a:pPr marL="299720" indent="-287020"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Gas cloro</a:t>
            </a:r>
            <a:r>
              <a:rPr lang="es-CL" sz="20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(Cl2)</a:t>
            </a:r>
            <a:endParaRPr lang="es-CL" sz="20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299720" indent="-287020"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Óxidos</a:t>
            </a:r>
            <a:r>
              <a:rPr lang="es-CL" sz="2000" spc="-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nitrosos</a:t>
            </a:r>
            <a:r>
              <a:rPr lang="es-CL" sz="2000" spc="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(</a:t>
            </a:r>
            <a:r>
              <a:rPr lang="es-CL" sz="2000" noProof="0" dirty="0" err="1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NOx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)</a:t>
            </a:r>
          </a:p>
          <a:p>
            <a:pPr marL="299720" indent="-287020">
              <a:spcBef>
                <a:spcPts val="5"/>
              </a:spcBef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0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Fosgeno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(CCI2O)</a:t>
            </a:r>
            <a:endParaRPr lang="es-CL" sz="20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299720" indent="-287020"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0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Amoníaco</a:t>
            </a:r>
            <a:r>
              <a:rPr lang="es-CL" sz="2000" spc="3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(NH3)</a:t>
            </a:r>
            <a:endParaRPr lang="es-CL" sz="20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299720" indent="-287020"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0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Ozono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(O3)</a:t>
            </a:r>
            <a:endParaRPr lang="es-CL" sz="20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299720" indent="-287020"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0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</a:t>
            </a:r>
            <a:r>
              <a:rPr lang="es-CL" sz="20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</a:t>
            </a:r>
            <a:r>
              <a:rPr lang="es-CL" sz="2000" spc="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v</a:t>
            </a:r>
            <a:r>
              <a:rPr lang="es-CL" sz="20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 m</a:t>
            </a:r>
            <a:r>
              <a:rPr lang="es-CL" sz="20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</a:t>
            </a:r>
            <a:r>
              <a:rPr lang="es-CL" sz="20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á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l</a:t>
            </a:r>
            <a:r>
              <a:rPr lang="es-CL" sz="20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</a:t>
            </a:r>
            <a:r>
              <a:rPr lang="es-CL" sz="20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</a:t>
            </a:r>
            <a:r>
              <a:rPr lang="es-CL" sz="2000" spc="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(C</a:t>
            </a:r>
            <a:r>
              <a:rPr lang="es-CL" sz="20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,</a:t>
            </a:r>
            <a:r>
              <a:rPr lang="es-CL" sz="2000" spc="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</a:t>
            </a:r>
            <a:r>
              <a:rPr lang="es-CL" sz="2000" spc="-7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r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,</a:t>
            </a:r>
            <a:r>
              <a:rPr lang="es-CL" sz="2000" spc="-114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s,</a:t>
            </a:r>
            <a:r>
              <a:rPr lang="es-CL" sz="2000" spc="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0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</a:t>
            </a:r>
            <a:r>
              <a:rPr lang="es-CL" sz="20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tc</a:t>
            </a:r>
            <a:r>
              <a:rPr lang="es-CL" sz="20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.</a:t>
            </a:r>
            <a:r>
              <a:rPr lang="es-CL" sz="20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)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7001" y="4630834"/>
            <a:ext cx="2886075" cy="1644650"/>
          </a:xfrm>
          <a:prstGeom prst="rect">
            <a:avLst/>
          </a:prstGeom>
        </p:spPr>
      </p:pic>
      <p:pic>
        <p:nvPicPr>
          <p:cNvPr id="3" name="Picture 70978">
            <a:extLst>
              <a:ext uri="{FF2B5EF4-FFF2-40B4-BE49-F238E27FC236}">
                <a16:creationId xmlns:a16="http://schemas.microsoft.com/office/drawing/2014/main" id="{F093AE2F-B80C-0461-0D05-0917B9C384BC}"/>
              </a:ext>
            </a:extLst>
          </p:cNvPr>
          <p:cNvPicPr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8476" y="2222483"/>
            <a:ext cx="10842211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marR="502920" indent="-254000">
              <a:spcBef>
                <a:spcPts val="100"/>
              </a:spcBef>
              <a:buClr>
                <a:srgbClr val="E36C09"/>
              </a:buClr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lang="es-CL" sz="2400" noProof="0" dirty="0">
                <a:solidFill>
                  <a:srgbClr val="002060"/>
                </a:solidFill>
              </a:rPr>
              <a:t>	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La</a:t>
            </a:r>
            <a:r>
              <a:rPr lang="es-CL" sz="2400" spc="1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"/>
              </a:rPr>
              <a:t>deficiente</a:t>
            </a:r>
            <a:r>
              <a:rPr lang="es-CL" sz="2400" spc="5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"/>
              </a:rPr>
              <a:t>información</a:t>
            </a:r>
            <a:r>
              <a:rPr lang="es-CL" sz="2400" spc="10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sobre </a:t>
            </a:r>
            <a:r>
              <a:rPr lang="es-CL" sz="2400" spc="-484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el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estado de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las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"/>
              </a:rPr>
              <a:t>instalaciones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y </a:t>
            </a:r>
            <a:r>
              <a:rPr lang="es-CL" sz="2400" spc="5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las condiciones </a:t>
            </a:r>
            <a:r>
              <a:rPr lang="es-CL" sz="2400" spc="-5" noProof="0" dirty="0">
                <a:solidFill>
                  <a:srgbClr val="002060"/>
                </a:solidFill>
                <a:cs typeface="Arial"/>
              </a:rPr>
              <a:t>de seguridad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que deben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adoptarse en todas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las  operaciones que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han de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realizarse.</a:t>
            </a:r>
            <a:endParaRPr lang="es-CL" sz="2400" noProof="0" dirty="0">
              <a:solidFill>
                <a:srgbClr val="002060"/>
              </a:solidFill>
              <a:cs typeface="Arial MT"/>
            </a:endParaRPr>
          </a:p>
          <a:p>
            <a:pPr>
              <a:spcBef>
                <a:spcPts val="35"/>
              </a:spcBef>
            </a:pPr>
            <a:endParaRPr lang="es-CL" sz="2400" noProof="0" dirty="0">
              <a:solidFill>
                <a:srgbClr val="002060"/>
              </a:solidFill>
              <a:cs typeface="Arial MT"/>
            </a:endParaRPr>
          </a:p>
          <a:p>
            <a:pPr marL="299085" marR="194310" indent="-299085"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No</a:t>
            </a:r>
            <a:r>
              <a:rPr lang="es-CL" sz="2400" spc="-15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efectuar</a:t>
            </a:r>
            <a:r>
              <a:rPr lang="es-CL" sz="2400" spc="-35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mediciones</a:t>
            </a:r>
            <a:r>
              <a:rPr lang="es-CL" sz="2400" spc="-35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ambientales </a:t>
            </a:r>
            <a:r>
              <a:rPr lang="es-CL" sz="2400" spc="-484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de</a:t>
            </a:r>
            <a:r>
              <a:rPr lang="es-CL" sz="2400" spc="105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la</a:t>
            </a:r>
            <a:r>
              <a:rPr lang="es-CL" sz="2400" spc="1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"/>
              </a:rPr>
              <a:t>concentración</a:t>
            </a:r>
            <a:r>
              <a:rPr lang="es-CL" sz="2400" spc="105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"/>
              </a:rPr>
              <a:t>de</a:t>
            </a:r>
            <a:r>
              <a:rPr lang="es-CL" sz="2400" spc="100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oxígeno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, </a:t>
            </a:r>
            <a:r>
              <a:rPr lang="es-CL" sz="2400" spc="5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ni 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de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la presencia de </a:t>
            </a:r>
            <a:r>
              <a:rPr lang="es-CL" sz="2400" spc="-5" noProof="0" dirty="0">
                <a:solidFill>
                  <a:srgbClr val="002060"/>
                </a:solidFill>
                <a:cs typeface="Arial"/>
              </a:rPr>
              <a:t>agentes 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"/>
              </a:rPr>
              <a:t>contaminantes</a:t>
            </a:r>
            <a:r>
              <a:rPr lang="es-CL" sz="2400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antes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del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ingreso.</a:t>
            </a:r>
            <a:endParaRPr lang="es-CL" sz="2400" noProof="0" dirty="0">
              <a:solidFill>
                <a:srgbClr val="002060"/>
              </a:solidFill>
              <a:cs typeface="Arial MT"/>
            </a:endParaRPr>
          </a:p>
          <a:p>
            <a:pPr>
              <a:spcBef>
                <a:spcPts val="35"/>
              </a:spcBef>
              <a:buClr>
                <a:srgbClr val="E36C09"/>
              </a:buClr>
              <a:buFont typeface="Arial MT"/>
              <a:buChar char="•"/>
            </a:pPr>
            <a:endParaRPr lang="es-CL" sz="2400" noProof="0" dirty="0">
              <a:solidFill>
                <a:srgbClr val="002060"/>
              </a:solidFill>
              <a:cs typeface="Arial MT"/>
            </a:endParaRPr>
          </a:p>
          <a:p>
            <a:pPr marL="299720" indent="-287020">
              <a:buClr>
                <a:srgbClr val="E36C09"/>
              </a:buClr>
              <a:buChar char="•"/>
              <a:tabLst>
                <a:tab pos="299085" algn="l"/>
                <a:tab pos="299720" algn="l"/>
              </a:tabLst>
            </a:pP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No</a:t>
            </a:r>
            <a:r>
              <a:rPr lang="es-CL" sz="2400" spc="-15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disponer</a:t>
            </a:r>
            <a:r>
              <a:rPr lang="es-CL" sz="2400" spc="-15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de procedimientos </a:t>
            </a:r>
            <a:r>
              <a:rPr lang="es-CL" sz="2400" spc="-5" noProof="0" dirty="0">
                <a:solidFill>
                  <a:srgbClr val="002060"/>
                </a:solidFill>
                <a:cs typeface="Arial"/>
              </a:rPr>
              <a:t>seguros</a:t>
            </a:r>
            <a:r>
              <a:rPr lang="es-CL" sz="2400" spc="-10" noProof="0" dirty="0">
                <a:solidFill>
                  <a:srgbClr val="002060"/>
                </a:solidFill>
                <a:cs typeface="Arial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"/>
              </a:rPr>
              <a:t>de trabajo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.</a:t>
            </a:r>
            <a:endParaRPr lang="es-CL" sz="2400" noProof="0" dirty="0">
              <a:solidFill>
                <a:srgbClr val="002060"/>
              </a:solidFill>
              <a:cs typeface="Arial MT"/>
            </a:endParaRPr>
          </a:p>
        </p:txBody>
      </p:sp>
      <p:pic>
        <p:nvPicPr>
          <p:cNvPr id="3" name="Picture 70978">
            <a:extLst>
              <a:ext uri="{FF2B5EF4-FFF2-40B4-BE49-F238E27FC236}">
                <a16:creationId xmlns:a16="http://schemas.microsoft.com/office/drawing/2014/main" id="{0042A31F-3E9A-1184-DE5C-A75B6280B535}"/>
              </a:ext>
            </a:extLst>
          </p:cNvPr>
          <p:cNvPicPr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0978">
            <a:extLst>
              <a:ext uri="{FF2B5EF4-FFF2-40B4-BE49-F238E27FC236}">
                <a16:creationId xmlns:a16="http://schemas.microsoft.com/office/drawing/2014/main" id="{3F03C8DA-B053-9926-7099-1B91385584DE}"/>
              </a:ext>
            </a:extLst>
          </p:cNvPr>
          <p:cNvPicPr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Reglas Que Salvan Vida Codelco | PDF">
            <a:extLst>
              <a:ext uri="{FF2B5EF4-FFF2-40B4-BE49-F238E27FC236}">
                <a16:creationId xmlns:a16="http://schemas.microsoft.com/office/drawing/2014/main" id="{E8C5A74B-1354-C6D4-27F0-C4C901569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1850710"/>
            <a:ext cx="4705350" cy="474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540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0978">
            <a:extLst>
              <a:ext uri="{FF2B5EF4-FFF2-40B4-BE49-F238E27FC236}">
                <a16:creationId xmlns:a16="http://schemas.microsoft.com/office/drawing/2014/main" id="{FD18C552-FB26-E1A0-D811-6483CDF5B3E3}"/>
              </a:ext>
            </a:extLst>
          </p:cNvPr>
          <p:cNvPicPr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 descr="Sigo-i-020 Instructivo Elaboración Del Art - Análisis De Riesgo De La Tarea  V2 [PDF|TXT]">
            <a:extLst>
              <a:ext uri="{FF2B5EF4-FFF2-40B4-BE49-F238E27FC236}">
                <a16:creationId xmlns:a16="http://schemas.microsoft.com/office/drawing/2014/main" id="{FC482F4D-4943-6465-B6FD-3BAEACFDD8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1" t="13108" r="4655"/>
          <a:stretch/>
        </p:blipFill>
        <p:spPr bwMode="auto">
          <a:xfrm>
            <a:off x="4010426" y="1747625"/>
            <a:ext cx="3698473" cy="484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847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1313" y="1990466"/>
            <a:ext cx="11351287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" algn="just">
              <a:spcBef>
                <a:spcPts val="100"/>
              </a:spcBef>
            </a:pP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	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En</a:t>
            </a:r>
            <a:r>
              <a:rPr lang="es-CL" sz="2400" spc="225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general,</a:t>
            </a:r>
            <a:r>
              <a:rPr lang="es-CL" sz="2400" spc="225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los</a:t>
            </a:r>
            <a:r>
              <a:rPr lang="es-CL" sz="2400" spc="229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trabajos</a:t>
            </a:r>
            <a:r>
              <a:rPr lang="es-CL" sz="2400" spc="22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en</a:t>
            </a:r>
            <a:r>
              <a:rPr lang="es-CL" sz="2400" spc="229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recintos</a:t>
            </a:r>
            <a:r>
              <a:rPr lang="es-CL" sz="2400" spc="229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confinados</a:t>
            </a:r>
            <a:r>
              <a:rPr lang="es-CL" sz="2400" spc="229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conllevan</a:t>
            </a:r>
            <a:r>
              <a:rPr lang="es-CL" sz="2400" spc="215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una</a:t>
            </a:r>
            <a:r>
              <a:rPr lang="es-CL" sz="2400" spc="229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gran</a:t>
            </a:r>
            <a:r>
              <a:rPr lang="es-CL" sz="2400" spc="225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variedad </a:t>
            </a:r>
            <a:r>
              <a:rPr lang="es-CL" sz="2400" spc="-49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de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peligros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que,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a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la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10" noProof="0" dirty="0">
                <a:solidFill>
                  <a:srgbClr val="002060"/>
                </a:solidFill>
                <a:cs typeface="Arial MT"/>
              </a:rPr>
              <a:t>vez,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aumentan</a:t>
            </a:r>
            <a:r>
              <a:rPr lang="es-CL" sz="2400" spc="5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los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riesgos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para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la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salud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de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los 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trabajadores 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y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obliga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a tomar</a:t>
            </a:r>
            <a:r>
              <a:rPr lang="es-CL" sz="2400" spc="-2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precauciones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extremas.</a:t>
            </a:r>
          </a:p>
          <a:p>
            <a:pPr>
              <a:spcBef>
                <a:spcPts val="35"/>
              </a:spcBef>
            </a:pPr>
            <a:endParaRPr lang="es-CL" sz="2400" noProof="0" dirty="0">
              <a:solidFill>
                <a:srgbClr val="002060"/>
              </a:solidFill>
              <a:cs typeface="Arial MT"/>
            </a:endParaRPr>
          </a:p>
          <a:p>
            <a:pPr marL="12700" marR="5080" algn="just"/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	Las 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características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de </a:t>
            </a:r>
            <a:r>
              <a:rPr lang="es-CL" sz="2400" spc="-10" noProof="0" dirty="0">
                <a:solidFill>
                  <a:srgbClr val="002060"/>
                </a:solidFill>
                <a:cs typeface="Arial MT"/>
              </a:rPr>
              <a:t>los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accidentes en estos 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espacios confinados </a:t>
            </a:r>
            <a:r>
              <a:rPr lang="es-CL" sz="2400" spc="-10" noProof="0" dirty="0">
                <a:solidFill>
                  <a:srgbClr val="002060"/>
                </a:solidFill>
                <a:cs typeface="Arial MT"/>
              </a:rPr>
              <a:t>son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la 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gravedad 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y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consecuencias, tanto 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para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la persona que realiza el trabajo 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como </a:t>
            </a:r>
            <a:r>
              <a:rPr lang="es-CL" sz="2400" spc="5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para las que la auxilian, sin adoptar las medidas necesarias de seguridad, 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generando cada año 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muchas</a:t>
            </a:r>
            <a:r>
              <a:rPr lang="es-CL" sz="2400" spc="-2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víctimas</a:t>
            </a:r>
            <a:r>
              <a:rPr lang="es-CL" sz="2400" spc="-2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fatales.</a:t>
            </a:r>
          </a:p>
          <a:p>
            <a:pPr>
              <a:spcBef>
                <a:spcPts val="35"/>
              </a:spcBef>
            </a:pPr>
            <a:endParaRPr lang="es-CL" sz="2400" noProof="0" dirty="0">
              <a:solidFill>
                <a:srgbClr val="002060"/>
              </a:solidFill>
              <a:cs typeface="Arial MT"/>
            </a:endParaRPr>
          </a:p>
          <a:p>
            <a:pPr marL="12700" marR="4326890" algn="just"/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	Para 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clasificar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los diversos riesgos 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existentes en espacios 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confinados, </a:t>
            </a:r>
            <a:r>
              <a:rPr lang="es-CL" sz="2400" spc="5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debemos</a:t>
            </a:r>
            <a:r>
              <a:rPr lang="es-CL" sz="2400" spc="-25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separarlos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en</a:t>
            </a:r>
            <a:r>
              <a:rPr lang="es-CL" sz="2400" spc="-1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dos</a:t>
            </a:r>
            <a:r>
              <a:rPr lang="es-CL" sz="2400" noProof="0" dirty="0">
                <a:solidFill>
                  <a:srgbClr val="002060"/>
                </a:solidFill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cs typeface="Arial MT"/>
              </a:rPr>
              <a:t>grupos:</a:t>
            </a:r>
            <a:endParaRPr lang="es-CL" sz="2400" noProof="0" dirty="0">
              <a:solidFill>
                <a:srgbClr val="002060"/>
              </a:solidFill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51700" y="4775200"/>
            <a:ext cx="2548373" cy="1900406"/>
          </a:xfrm>
          <a:prstGeom prst="rect">
            <a:avLst/>
          </a:prstGeom>
        </p:spPr>
      </p:pic>
      <p:pic>
        <p:nvPicPr>
          <p:cNvPr id="3" name="Picture 70978">
            <a:extLst>
              <a:ext uri="{FF2B5EF4-FFF2-40B4-BE49-F238E27FC236}">
                <a16:creationId xmlns:a16="http://schemas.microsoft.com/office/drawing/2014/main" id="{8112DB9B-66D7-B883-758B-90417A63745D}"/>
              </a:ext>
            </a:extLst>
          </p:cNvPr>
          <p:cNvPicPr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1313" y="1905000"/>
            <a:ext cx="10813104" cy="48141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RIESGOS</a:t>
            </a:r>
            <a:r>
              <a:rPr lang="es-CL" sz="2400" b="1" spc="-5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GENERALES: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>
              <a:spcBef>
                <a:spcPts val="30"/>
              </a:spcBef>
            </a:pP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2700" marR="5080" algn="just"/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	Los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riesgos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generales </a:t>
            </a:r>
            <a:r>
              <a:rPr lang="es-CL" sz="24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se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deben a las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deficientes condiciones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materiales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que se encuentra el espacio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confinado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como lugar de trabajo, entre estas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destacan: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>
              <a:spcBef>
                <a:spcPts val="40"/>
              </a:spcBef>
            </a:pP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  <a:p>
            <a:pPr marL="12700" algn="just"/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Riesgos mecánicos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>
              <a:spcBef>
                <a:spcPts val="30"/>
              </a:spcBef>
            </a:pP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2700" algn="just">
              <a:spcBef>
                <a:spcPts val="5"/>
              </a:spcBef>
            </a:pP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	Equipos que pueden ponerse en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marcha,</a:t>
            </a:r>
          </a:p>
          <a:p>
            <a:pPr marL="12700" marR="4402455" algn="just"/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atrapamientos,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choques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y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golpes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por chapas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deflectoras,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agitadores, </a:t>
            </a:r>
            <a:r>
              <a:rPr lang="es-CL" sz="2400" spc="-49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elementos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salientes,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dimensiones 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reducidas de la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boca de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entrada,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obstáculos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1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interior,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etc.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75700" y="3733800"/>
            <a:ext cx="2836001" cy="2141706"/>
          </a:xfrm>
          <a:prstGeom prst="rect">
            <a:avLst/>
          </a:prstGeom>
        </p:spPr>
      </p:pic>
      <p:pic>
        <p:nvPicPr>
          <p:cNvPr id="3" name="Picture 70978">
            <a:extLst>
              <a:ext uri="{FF2B5EF4-FFF2-40B4-BE49-F238E27FC236}">
                <a16:creationId xmlns:a16="http://schemas.microsoft.com/office/drawing/2014/main" id="{AF1C6144-5B39-D135-3FAB-8CADD824FE52}"/>
              </a:ext>
            </a:extLst>
          </p:cNvPr>
          <p:cNvPicPr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1263" y="2799623"/>
            <a:ext cx="1079208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Riesgos</a:t>
            </a:r>
            <a:r>
              <a:rPr lang="es-CL" sz="2400" b="1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Eléctricos: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>
              <a:spcBef>
                <a:spcPts val="30"/>
              </a:spcBef>
            </a:pP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2700"/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	Choque eléctrico</a:t>
            </a:r>
            <a:r>
              <a:rPr lang="es-CL" sz="2400" spc="3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por</a:t>
            </a:r>
            <a:r>
              <a:rPr lang="es-CL" sz="2400" spc="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contacto</a:t>
            </a:r>
            <a:r>
              <a:rPr lang="es-CL" sz="2400" spc="3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con</a:t>
            </a:r>
            <a:r>
              <a:rPr lang="es-CL" sz="2400" spc="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partes</a:t>
            </a:r>
            <a:r>
              <a:rPr lang="es-CL" sz="2400" spc="3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energizadas</a:t>
            </a:r>
            <a:r>
              <a:rPr lang="es-CL" sz="2400" spc="3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(contacto</a:t>
            </a:r>
            <a:r>
              <a:rPr lang="es-CL" sz="2400" spc="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directo)</a:t>
            </a:r>
            <a:r>
              <a:rPr lang="es-CL" sz="2400" spc="3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</a:t>
            </a:r>
            <a:r>
              <a:rPr lang="es-CL" sz="2400" spc="2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que accidentalmente pueden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estar en tensión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(contacto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indirecto).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1786" y="1946811"/>
            <a:ext cx="6008040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RIESGOS</a:t>
            </a:r>
            <a:r>
              <a:rPr lang="es-CL" sz="2400" b="1" spc="-4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EN</a:t>
            </a:r>
            <a:r>
              <a:rPr lang="es-CL" sz="2400" b="1" spc="-1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spc="-2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ESPACIOS</a:t>
            </a:r>
            <a:r>
              <a:rPr lang="es-CL" sz="2400" b="1" spc="35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spc="-10" noProof="0" dirty="0">
                <a:solidFill>
                  <a:srgbClr val="002060"/>
                </a:solidFill>
                <a:latin typeface="Arial Nova" panose="020B0504020202020204" pitchFamily="34" charset="0"/>
              </a:rPr>
              <a:t>CONFINADOS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3860" y="4507258"/>
            <a:ext cx="3764279" cy="2073111"/>
          </a:xfrm>
          <a:prstGeom prst="rect">
            <a:avLst/>
          </a:prstGeom>
        </p:spPr>
      </p:pic>
      <p:pic>
        <p:nvPicPr>
          <p:cNvPr id="5" name="Picture 70978">
            <a:extLst>
              <a:ext uri="{FF2B5EF4-FFF2-40B4-BE49-F238E27FC236}">
                <a16:creationId xmlns:a16="http://schemas.microsoft.com/office/drawing/2014/main" id="{F2D189BE-C3AF-9CC9-57F8-EDA827F5A0D0}"/>
              </a:ext>
            </a:extLst>
          </p:cNvPr>
          <p:cNvPicPr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8312" y="2184845"/>
            <a:ext cx="1071237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Riesgos de</a:t>
            </a:r>
            <a:r>
              <a:rPr lang="es-CL" sz="2400" b="1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caídas</a:t>
            </a:r>
            <a:r>
              <a:rPr lang="es-CL" sz="2400" b="1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y</a:t>
            </a:r>
            <a:r>
              <a:rPr lang="es-CL" sz="2400" b="1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b="1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golpes: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>
              <a:spcBef>
                <a:spcPts val="30"/>
              </a:spcBef>
            </a:pP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2700"/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	Caídas de</a:t>
            </a:r>
            <a:r>
              <a:rPr lang="es-CL" sz="2400" spc="10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distinto</a:t>
            </a:r>
            <a:r>
              <a:rPr lang="es-CL" sz="2400" spc="10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</a:t>
            </a:r>
            <a:r>
              <a:rPr lang="es-CL" sz="2400" spc="8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igual</a:t>
            </a:r>
            <a:r>
              <a:rPr lang="es-CL" sz="2400" spc="114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nivel</a:t>
            </a:r>
            <a:r>
              <a:rPr lang="es-CL" sz="2400" spc="1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por</a:t>
            </a:r>
            <a:r>
              <a:rPr lang="es-CL" sz="2400" spc="10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resbalamientos,</a:t>
            </a:r>
            <a:r>
              <a:rPr lang="es-CL" sz="2400" spc="1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tropiezos,</a:t>
            </a:r>
            <a:r>
              <a:rPr lang="es-CL" sz="2400" spc="10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etc.</a:t>
            </a:r>
            <a:r>
              <a:rPr lang="es-CL" sz="2400" spc="10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Golpes</a:t>
            </a:r>
            <a:r>
              <a:rPr lang="es-CL" sz="2400" spc="8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por caídas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objetos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al</a:t>
            </a:r>
            <a:r>
              <a:rPr lang="es-CL" sz="2400" spc="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interior</a:t>
            </a:r>
            <a:r>
              <a:rPr lang="es-CL" sz="2400" spc="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del</a:t>
            </a:r>
            <a:r>
              <a:rPr lang="es-CL" sz="2400" spc="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recinto</a:t>
            </a:r>
            <a:r>
              <a:rPr lang="es-CL" sz="2400" spc="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mientras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se</a:t>
            </a:r>
            <a:r>
              <a:rPr lang="es-CL" sz="2400" spc="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trabaja.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67555" y="4289423"/>
            <a:ext cx="3056890" cy="2145850"/>
          </a:xfrm>
          <a:prstGeom prst="rect">
            <a:avLst/>
          </a:prstGeom>
        </p:spPr>
      </p:pic>
      <p:pic>
        <p:nvPicPr>
          <p:cNvPr id="3" name="Picture 70978">
            <a:extLst>
              <a:ext uri="{FF2B5EF4-FFF2-40B4-BE49-F238E27FC236}">
                <a16:creationId xmlns:a16="http://schemas.microsoft.com/office/drawing/2014/main" id="{D766EAFC-9E9B-FC8B-98CA-1670646BA9F5}"/>
              </a:ext>
            </a:extLst>
          </p:cNvPr>
          <p:cNvPicPr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5023" y="2113577"/>
            <a:ext cx="10721254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Riesgos</a:t>
            </a:r>
            <a:r>
              <a:rPr lang="es-CL" sz="2400" b="1" spc="-2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b="1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"/>
              </a:rPr>
              <a:t>Ergonómicos: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>
              <a:spcBef>
                <a:spcPts val="30"/>
              </a:spcBef>
            </a:pP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"/>
            </a:endParaRPr>
          </a:p>
          <a:p>
            <a:pPr marL="12700" marR="5080" algn="just"/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	Malas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posturas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trabajo,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posible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fatiga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por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agentes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físicos,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ambiente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húmedo,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caluroso o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frio,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ruidos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molestos,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vibraciones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excesivas,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iluminación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y </a:t>
            </a:r>
            <a:r>
              <a:rPr lang="es-CL" sz="2400" spc="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ventilación</a:t>
            </a:r>
            <a:r>
              <a:rPr lang="es-CL" sz="2400" spc="-1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deficiente,</a:t>
            </a:r>
            <a:r>
              <a:rPr lang="es-CL" sz="2400" spc="-20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CL" sz="2400" spc="-5" noProof="0" dirty="0">
                <a:solidFill>
                  <a:srgbClr val="002060"/>
                </a:solidFill>
                <a:latin typeface="Arial Nova" panose="020B0504020202020204" pitchFamily="34" charset="0"/>
                <a:cs typeface="Arial MT"/>
              </a:rPr>
              <a:t>etc.</a:t>
            </a:r>
            <a:endParaRPr lang="es-CL" sz="2400" noProof="0" dirty="0">
              <a:solidFill>
                <a:srgbClr val="002060"/>
              </a:solidFill>
              <a:latin typeface="Arial Nova" panose="020B0504020202020204" pitchFamily="34" charset="0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11700" y="4138252"/>
            <a:ext cx="2447900" cy="2297021"/>
          </a:xfrm>
          <a:prstGeom prst="rect">
            <a:avLst/>
          </a:prstGeom>
        </p:spPr>
      </p:pic>
      <p:pic>
        <p:nvPicPr>
          <p:cNvPr id="3" name="Picture 70978">
            <a:extLst>
              <a:ext uri="{FF2B5EF4-FFF2-40B4-BE49-F238E27FC236}">
                <a16:creationId xmlns:a16="http://schemas.microsoft.com/office/drawing/2014/main" id="{38B69B27-F82B-609E-6A3E-3BFC3CEC92F1}"/>
              </a:ext>
            </a:extLst>
          </p:cNvPr>
          <p:cNvPicPr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a1" id="{66BF7A68-590E-44FD-8D4C-183C690095AA}" vid="{B5B0C535-815A-4C39-B9C9-97E9DB8E763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8483</TotalTime>
  <Words>973</Words>
  <Application>Microsoft Office PowerPoint</Application>
  <PresentationFormat>Panorámica</PresentationFormat>
  <Paragraphs>105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Arial MT</vt:lpstr>
      <vt:lpstr>Arial Nova</vt:lpstr>
      <vt:lpstr>Calibri</vt:lpstr>
      <vt:lpstr>Tema1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RIESGOS EN ESPACIOS CONFINADOS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CAUSAS DE ASFIXIAS EN ESPACIOS CONFINADOS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Cerfom Calama</dc:creator>
  <cp:lastModifiedBy>Cerfom Calama</cp:lastModifiedBy>
  <cp:revision>78</cp:revision>
  <dcterms:created xsi:type="dcterms:W3CDTF">2023-01-14T22:53:54Z</dcterms:created>
  <dcterms:modified xsi:type="dcterms:W3CDTF">2025-04-22T21:17:40Z</dcterms:modified>
</cp:coreProperties>
</file>