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304" r:id="rId2"/>
    <p:sldId id="305" r:id="rId3"/>
    <p:sldId id="341" r:id="rId4"/>
    <p:sldId id="342" r:id="rId5"/>
    <p:sldId id="306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07" r:id="rId14"/>
    <p:sldId id="308" r:id="rId15"/>
    <p:sldId id="309" r:id="rId16"/>
    <p:sldId id="340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32" r:id="rId26"/>
    <p:sldId id="318" r:id="rId27"/>
    <p:sldId id="333" r:id="rId28"/>
    <p:sldId id="319" r:id="rId29"/>
    <p:sldId id="320" r:id="rId30"/>
    <p:sldId id="335" r:id="rId31"/>
    <p:sldId id="321" r:id="rId32"/>
    <p:sldId id="322" r:id="rId33"/>
    <p:sldId id="336" r:id="rId34"/>
    <p:sldId id="323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25" r:id="rId47"/>
    <p:sldId id="326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ulo 4" id="{4B7D6537-AAD5-4DCA-853B-183670BCC467}">
          <p14:sldIdLst>
            <p14:sldId id="304"/>
            <p14:sldId id="305"/>
            <p14:sldId id="341"/>
            <p14:sldId id="342"/>
            <p14:sldId id="306"/>
            <p14:sldId id="344"/>
            <p14:sldId id="345"/>
            <p14:sldId id="346"/>
            <p14:sldId id="347"/>
            <p14:sldId id="348"/>
            <p14:sldId id="349"/>
            <p14:sldId id="350"/>
            <p14:sldId id="307"/>
            <p14:sldId id="308"/>
            <p14:sldId id="309"/>
            <p14:sldId id="340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32"/>
            <p14:sldId id="318"/>
            <p14:sldId id="333"/>
            <p14:sldId id="319"/>
            <p14:sldId id="320"/>
            <p14:sldId id="335"/>
            <p14:sldId id="321"/>
            <p14:sldId id="322"/>
            <p14:sldId id="336"/>
            <p14:sldId id="323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46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1733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0118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60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2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114628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114628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397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18711"/>
            <a:ext cx="121920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1"/>
            <a:ext cx="10972800" cy="2697163"/>
          </a:xfrm>
        </p:spPr>
        <p:txBody>
          <a:bodyPr/>
          <a:lstStyle>
            <a:lvl1pPr algn="just">
              <a:defRPr>
                <a:solidFill>
                  <a:schemeClr val="tx2"/>
                </a:solidFill>
              </a:defRPr>
            </a:lvl1pPr>
            <a:lvl2pPr algn="just">
              <a:defRPr>
                <a:solidFill>
                  <a:schemeClr val="tx2"/>
                </a:solidFill>
              </a:defRPr>
            </a:lvl2pPr>
            <a:lvl3pPr algn="just">
              <a:defRPr>
                <a:solidFill>
                  <a:schemeClr val="tx2"/>
                </a:solidFill>
              </a:defRPr>
            </a:lvl3pPr>
            <a:lvl4pPr algn="just">
              <a:defRPr>
                <a:solidFill>
                  <a:schemeClr val="tx2"/>
                </a:solidFill>
              </a:defRPr>
            </a:lvl4pPr>
            <a:lvl5pPr algn="just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  <a:p>
            <a:pPr lvl="1"/>
            <a:r>
              <a:rPr lang="es-CL" noProof="0" dirty="0" err="1"/>
              <a:t>Second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2"/>
            <a:r>
              <a:rPr lang="es-CL" noProof="0" dirty="0" err="1"/>
              <a:t>Third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3"/>
            <a:r>
              <a:rPr lang="es-CL" noProof="0" dirty="0" err="1"/>
              <a:t>Fourth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4"/>
            <a:r>
              <a:rPr lang="es-CL" noProof="0" dirty="0" err="1"/>
              <a:t>Fifth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388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5999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977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704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9360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9449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645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796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t="-2000" r="-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562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8" r:id="rId12"/>
    <p:sldLayoutId id="214748367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-online.com/our-mission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197" y="2750419"/>
            <a:ext cx="10419413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En</a:t>
            </a:r>
            <a:r>
              <a:rPr lang="es-CL" sz="24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general,</a:t>
            </a:r>
            <a:r>
              <a:rPr lang="es-CL" sz="24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</a:t>
            </a:r>
            <a:r>
              <a:rPr lang="es-CL" sz="24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principales</a:t>
            </a:r>
            <a:r>
              <a:rPr lang="es-CL" sz="24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medidas</a:t>
            </a:r>
            <a:r>
              <a:rPr lang="es-CL" sz="2400" spc="1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1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prevención</a:t>
            </a:r>
            <a:r>
              <a:rPr lang="es-CL" sz="2400" spc="15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</a:t>
            </a:r>
            <a:r>
              <a:rPr lang="es-CL" sz="24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ingresar</a:t>
            </a:r>
            <a:r>
              <a:rPr lang="es-CL" sz="2400" spc="15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4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400" spc="15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recinto </a:t>
            </a:r>
            <a:r>
              <a:rPr lang="es-CL" sz="2400" spc="-48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confinado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resumir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los siguientes puntos: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5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Autorización</a:t>
            </a:r>
            <a:r>
              <a:rPr lang="es-CL" sz="2400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entrada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recinto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Medición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evaluación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atmósfera</a:t>
            </a:r>
            <a:r>
              <a:rPr lang="es-CL" sz="2400" spc="-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interior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Aislamiento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frente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riesgos diversos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Ventilación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(localizada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general)</a:t>
            </a: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Vigilancia externa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continuada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Capacitación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Entrenamiento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trabajadores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spcBef>
                <a:spcPts val="5"/>
              </a:spcBef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Uso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adecuado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equipos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protección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455228" y="2081685"/>
            <a:ext cx="11629748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445260" marR="5080">
              <a:lnSpc>
                <a:spcPct val="100000"/>
              </a:lnSpc>
              <a:spcBef>
                <a:spcPts val="100"/>
              </a:spcBef>
            </a:pPr>
            <a:r>
              <a:rPr lang="es-CL" sz="2400" b="1" spc="-1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MEDIDAS</a:t>
            </a:r>
            <a:r>
              <a:rPr lang="es-CL" sz="2400" b="1" spc="6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2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PREVENTIVAS</a:t>
            </a:r>
            <a:r>
              <a:rPr lang="es-CL" sz="2400" b="1" spc="6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5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PARA</a:t>
            </a:r>
            <a:r>
              <a:rPr lang="es-CL" sz="2400" b="1" spc="-2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INGRESAR</a:t>
            </a:r>
            <a:r>
              <a:rPr lang="es-CL" sz="2400" b="1" spc="-2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 </a:t>
            </a:r>
            <a:r>
              <a:rPr lang="es-CL" sz="2400" b="1" spc="-54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2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ESPACIOS</a:t>
            </a:r>
            <a:r>
              <a:rPr lang="es-CL" sz="2400" b="1" spc="4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CONFINADOS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1400" y="3731549"/>
            <a:ext cx="2639010" cy="1946466"/>
          </a:xfrm>
          <a:prstGeom prst="rect">
            <a:avLst/>
          </a:prstGeom>
        </p:spPr>
      </p:pic>
      <p:pic>
        <p:nvPicPr>
          <p:cNvPr id="5" name="Picture 70978">
            <a:extLst>
              <a:ext uri="{FF2B5EF4-FFF2-40B4-BE49-F238E27FC236}">
                <a16:creationId xmlns:a16="http://schemas.microsoft.com/office/drawing/2014/main" id="{230EA57C-1E14-6A81-C1B1-0A2A47CCFAA5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837" y="2080639"/>
            <a:ext cx="9974436" cy="377556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4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PUNTOS</a:t>
            </a:r>
            <a:r>
              <a:rPr lang="es-CL" sz="2400" b="1" spc="-4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CLAVE</a:t>
            </a:r>
            <a:r>
              <a:rPr lang="es-CL" sz="2400" b="1" spc="-29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</a:t>
            </a:r>
            <a:r>
              <a:rPr lang="es-CL" sz="2400" b="1" spc="-4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RECORDAR</a:t>
            </a:r>
            <a:r>
              <a:rPr lang="es-CL" sz="2400" b="1" spc="-2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(GASES</a:t>
            </a:r>
            <a:r>
              <a:rPr lang="es-CL" sz="2400" b="1" spc="-3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Y</a:t>
            </a:r>
            <a:r>
              <a:rPr lang="es-CL" sz="2400" b="1" spc="-3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VAPORES</a:t>
            </a:r>
            <a:r>
              <a:rPr lang="es-CL" sz="2400" b="1" spc="-3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INFLAMABLES)</a:t>
            </a:r>
            <a:endParaRPr lang="es-CL" sz="2400" b="1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970" y="2605620"/>
            <a:ext cx="11455717" cy="3851426"/>
          </a:xfrm>
          <a:prstGeom prst="rect">
            <a:avLst/>
          </a:prstGeom>
        </p:spPr>
        <p:txBody>
          <a:bodyPr vert="horz" wrap="square" lIns="0" tIns="54978" rIns="0" bIns="0" rtlCol="0">
            <a:spAutoFit/>
          </a:bodyPr>
          <a:lstStyle/>
          <a:p>
            <a:pPr marL="226010" marR="3665" indent="-218273">
              <a:spcBef>
                <a:spcPts val="433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CL" sz="2400" spc="33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mayoría</a:t>
            </a:r>
            <a:r>
              <a:rPr lang="es-CL" sz="2400" spc="33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33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lang="es-CL" sz="2400" spc="33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detectores</a:t>
            </a:r>
            <a:r>
              <a:rPr lang="es-CL" sz="2400" spc="33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</a:t>
            </a:r>
            <a:r>
              <a:rPr lang="es-CL" sz="2400" b="1" spc="33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están</a:t>
            </a:r>
            <a:r>
              <a:rPr lang="es-CL" sz="2400" spc="33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diseñados</a:t>
            </a:r>
            <a:r>
              <a:rPr lang="es-CL" sz="2400" spc="33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para 	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detectar</a:t>
            </a:r>
            <a:r>
              <a:rPr lang="es-CL" sz="2400" spc="21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</a:t>
            </a:r>
            <a:r>
              <a:rPr lang="es-CL" sz="2400" spc="20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precisión</a:t>
            </a:r>
            <a:r>
              <a:rPr lang="es-CL" sz="2400" spc="20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condiciones</a:t>
            </a:r>
            <a:r>
              <a:rPr lang="es-CL" sz="2400" spc="21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</a:t>
            </a:r>
            <a:r>
              <a:rPr lang="es-CL" sz="2400" spc="20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</a:t>
            </a:r>
            <a:r>
              <a:rPr lang="es-CL" sz="2400" spc="20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encuentran</a:t>
            </a:r>
            <a:r>
              <a:rPr lang="es-CL" sz="2400" spc="21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	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nivel</a:t>
            </a:r>
            <a:r>
              <a:rPr lang="es-CL" sz="2400" spc="-3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</a:t>
            </a:r>
            <a:r>
              <a:rPr lang="es-CL" sz="2400" spc="-3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rango</a:t>
            </a:r>
            <a:r>
              <a:rPr lang="es-CL" sz="2400" spc="-3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inflamabilidad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z="2400" spc="-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niveles</a:t>
            </a:r>
            <a:r>
              <a:rPr lang="es-CL" sz="2400" spc="-2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superiores.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</a:t>
            </a:r>
            <a:r>
              <a:rPr lang="es-CL" sz="2400" spc="29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obstante,</a:t>
            </a:r>
            <a:r>
              <a:rPr lang="es-CL" sz="2400" spc="29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indicarán</a:t>
            </a:r>
            <a:r>
              <a:rPr lang="es-CL" sz="2400" spc="29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29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alguna</a:t>
            </a:r>
            <a:r>
              <a:rPr lang="es-CL" sz="2400" spc="29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manera</a:t>
            </a:r>
            <a:r>
              <a:rPr lang="es-CL" sz="2400" spc="29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</a:t>
            </a:r>
            <a:r>
              <a:rPr lang="es-CL" sz="2400" spc="29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	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concentración</a:t>
            </a:r>
            <a:r>
              <a:rPr lang="es-CL" sz="2400" spc="9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9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gas</a:t>
            </a:r>
            <a:r>
              <a:rPr lang="es-CL" sz="2400" spc="9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z="2400" spc="9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vapor</a:t>
            </a:r>
            <a:r>
              <a:rPr lang="es-CL" sz="2400" spc="10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</a:t>
            </a:r>
            <a:r>
              <a:rPr lang="es-CL" sz="2400" spc="9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superior</a:t>
            </a:r>
            <a:r>
              <a:rPr lang="es-CL" sz="2400" b="1" spc="10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límite inferior</a:t>
            </a:r>
            <a:r>
              <a:rPr lang="es-CL" sz="2400" b="1" spc="-5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b="1" spc="-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explosividad</a:t>
            </a:r>
            <a:r>
              <a:rPr lang="es-CL" sz="2400" b="1" spc="-4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(LEL).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Cerciórese</a:t>
            </a:r>
            <a:r>
              <a:rPr lang="es-CL" sz="2400" spc="25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24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saber</a:t>
            </a:r>
            <a:r>
              <a:rPr lang="es-CL" sz="2400" spc="24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</a:t>
            </a:r>
            <a:r>
              <a:rPr lang="es-CL" sz="2400" spc="24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</a:t>
            </a:r>
            <a:r>
              <a:rPr lang="es-CL" sz="2400" spc="25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instrumento</a:t>
            </a:r>
            <a:r>
              <a:rPr lang="es-CL" sz="2400" spc="24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indique</a:t>
            </a:r>
            <a:r>
              <a:rPr lang="es-CL" sz="2400" spc="25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esta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condición.</a:t>
            </a:r>
          </a:p>
          <a:p>
            <a:pPr marL="226010" marR="3665" indent="-218273">
              <a:spcBef>
                <a:spcPts val="433"/>
              </a:spcBef>
              <a:tabLst>
                <a:tab pos="227639" algn="l"/>
              </a:tabLst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6010" marR="3258" indent="-218273">
              <a:spcBef>
                <a:spcPts val="369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Incluso</a:t>
            </a:r>
            <a:r>
              <a:rPr lang="es-CL" sz="2400" spc="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</a:t>
            </a:r>
            <a:r>
              <a:rPr lang="es-CL" sz="2400" spc="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lang="es-CL" sz="2400" spc="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materiales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inflamables</a:t>
            </a:r>
            <a:r>
              <a:rPr lang="es-CL" sz="2400" spc="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</a:t>
            </a:r>
            <a:r>
              <a:rPr lang="es-CL" sz="2400" spc="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han</a:t>
            </a:r>
            <a:r>
              <a:rPr lang="es-CL" sz="2400" spc="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spc="-1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sido 	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utilizados</a:t>
            </a:r>
            <a:r>
              <a:rPr lang="es-CL" sz="2400" spc="19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z="2400" spc="18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almacenados</a:t>
            </a:r>
            <a:r>
              <a:rPr lang="es-CL" sz="2400" spc="19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</a:t>
            </a:r>
            <a:r>
              <a:rPr lang="es-CL" sz="2400" spc="18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</a:t>
            </a:r>
            <a:r>
              <a:rPr lang="es-CL" sz="2400" spc="18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espacio</a:t>
            </a:r>
            <a:r>
              <a:rPr lang="es-CL" sz="2400" spc="18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confinado, es necesario realizar</a:t>
            </a:r>
            <a:r>
              <a:rPr lang="es-CL" sz="2400" spc="-1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CL" sz="2400" spc="-3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prueba</a:t>
            </a:r>
            <a:r>
              <a:rPr lang="es-CL" sz="2400" spc="-3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-3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inflamabilidad.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</a:t>
            </a:r>
            <a:r>
              <a:rPr lang="es-CL" sz="2400" spc="14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ejemplo,</a:t>
            </a:r>
            <a:r>
              <a:rPr lang="es-CL" sz="2400" spc="14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CL" sz="2400" spc="14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materia</a:t>
            </a:r>
            <a:r>
              <a:rPr lang="es-CL" sz="2400" spc="13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orgánica</a:t>
            </a:r>
            <a:r>
              <a:rPr lang="es-CL" sz="2400" spc="13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</a:t>
            </a:r>
            <a:r>
              <a:rPr lang="es-CL" sz="2400" spc="14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descomposición 	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producen</a:t>
            </a:r>
            <a:r>
              <a:rPr lang="es-CL" sz="2400" spc="26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metano</a:t>
            </a:r>
            <a:r>
              <a:rPr lang="es-CL" sz="2400" spc="25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</a:t>
            </a:r>
            <a:r>
              <a:rPr lang="es-CL" sz="2400" spc="25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á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cido</a:t>
            </a:r>
            <a:r>
              <a:rPr lang="es-CL" sz="2400" spc="25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sulfhídrico,</a:t>
            </a:r>
            <a:r>
              <a:rPr lang="es-CL" sz="2400" spc="26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ambos,</a:t>
            </a:r>
            <a:r>
              <a:rPr lang="es-CL" sz="2400" spc="25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gases inflamables.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0531" y="2071856"/>
            <a:ext cx="9662387" cy="377556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4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PUNTOS</a:t>
            </a:r>
            <a:r>
              <a:rPr lang="es-CL" sz="2400" b="1" spc="-4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CLAVE</a:t>
            </a:r>
            <a:r>
              <a:rPr lang="es-CL" sz="2400" b="1" spc="-29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</a:t>
            </a:r>
            <a:r>
              <a:rPr lang="es-CL" sz="2400" b="1" spc="-4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RECORDAR</a:t>
            </a:r>
            <a:r>
              <a:rPr lang="es-CL" sz="2400" b="1" spc="-2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(GASES</a:t>
            </a:r>
            <a:r>
              <a:rPr lang="es-CL" sz="2400" b="1" spc="-3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Y</a:t>
            </a:r>
            <a:r>
              <a:rPr lang="es-CL" sz="2400" b="1" spc="-3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VAPORES</a:t>
            </a:r>
            <a:r>
              <a:rPr lang="es-CL" sz="2400" b="1" spc="-3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TÓXICOS)</a:t>
            </a:r>
            <a:endParaRPr lang="es-CL" sz="2400" b="1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365" y="2729296"/>
            <a:ext cx="11753269" cy="3533390"/>
          </a:xfrm>
          <a:prstGeom prst="rect">
            <a:avLst/>
          </a:prstGeom>
        </p:spPr>
        <p:txBody>
          <a:bodyPr vert="horz" wrap="square" lIns="0" tIns="54978" rIns="0" bIns="0" rtlCol="0">
            <a:spAutoFit/>
          </a:bodyPr>
          <a:lstStyle/>
          <a:p>
            <a:pPr marL="226010" marR="4479" indent="-218273">
              <a:spcBef>
                <a:spcPts val="433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cs typeface="Arial"/>
              </a:rPr>
              <a:t>Al</a:t>
            </a:r>
            <a:r>
              <a:rPr lang="es-CL" sz="2400" spc="22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hacer</a:t>
            </a:r>
            <a:r>
              <a:rPr lang="es-CL" sz="2400" spc="29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pruebas</a:t>
            </a:r>
            <a:r>
              <a:rPr lang="es-CL" sz="2400" spc="26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para</a:t>
            </a:r>
            <a:r>
              <a:rPr lang="es-CL" sz="2400" spc="32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determinar</a:t>
            </a:r>
            <a:r>
              <a:rPr lang="es-CL" sz="2400" spc="29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la</a:t>
            </a:r>
            <a:r>
              <a:rPr lang="es-CL" sz="2400" spc="26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presencia</a:t>
            </a:r>
            <a:r>
              <a:rPr lang="es-CL" sz="2400" spc="26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de</a:t>
            </a:r>
            <a:r>
              <a:rPr lang="es-CL" sz="2400" spc="26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cs typeface="Arial"/>
              </a:rPr>
              <a:t>gases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tóxicos,</a:t>
            </a:r>
            <a:r>
              <a:rPr lang="es-CL" sz="2400" spc="48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sepa</a:t>
            </a:r>
            <a:r>
              <a:rPr lang="es-CL" sz="2400" spc="42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muy</a:t>
            </a:r>
            <a:r>
              <a:rPr lang="es-CL" sz="2400" spc="45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bien</a:t>
            </a:r>
            <a:r>
              <a:rPr lang="es-CL" sz="2400" spc="45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lo</a:t>
            </a:r>
            <a:r>
              <a:rPr lang="es-CL" sz="2400" spc="42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que</a:t>
            </a:r>
            <a:r>
              <a:rPr lang="es-CL" sz="2400" spc="42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desea</a:t>
            </a:r>
            <a:r>
              <a:rPr lang="es-CL" sz="2400" spc="45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determinar,</a:t>
            </a:r>
            <a:r>
              <a:rPr lang="es-CL" sz="2400" spc="48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ya</a:t>
            </a:r>
            <a:r>
              <a:rPr lang="es-CL" sz="2400" spc="42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spc="-16" noProof="0" dirty="0">
                <a:solidFill>
                  <a:srgbClr val="002060"/>
                </a:solidFill>
                <a:cs typeface="Arial"/>
              </a:rPr>
              <a:t>que, los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detectores</a:t>
            </a:r>
            <a:r>
              <a:rPr lang="es-CL" sz="2400" spc="-32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de</a:t>
            </a:r>
            <a:r>
              <a:rPr lang="es-CL" sz="2400" spc="-35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gases tóxicos</a:t>
            </a:r>
            <a:r>
              <a:rPr lang="es-CL" sz="2400" spc="-29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son</a:t>
            </a:r>
            <a:r>
              <a:rPr lang="es-CL" sz="2400" spc="-35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muy</a:t>
            </a:r>
            <a:r>
              <a:rPr lang="es-CL" sz="2400" spc="-38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cs typeface="Arial"/>
              </a:rPr>
              <a:t>específicos.</a:t>
            </a:r>
            <a:endParaRPr lang="es-CL" sz="2400" noProof="0" dirty="0">
              <a:solidFill>
                <a:srgbClr val="002060"/>
              </a:solidFill>
              <a:cs typeface="Arial"/>
            </a:endParaRPr>
          </a:p>
          <a:p>
            <a:pPr marL="226010" marR="4072" indent="-218273">
              <a:spcBef>
                <a:spcPts val="369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cs typeface="Arial"/>
              </a:rPr>
              <a:t>Aún</a:t>
            </a:r>
            <a:r>
              <a:rPr lang="es-CL" sz="2400" spc="163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cuando,</a:t>
            </a:r>
            <a:r>
              <a:rPr lang="es-CL" sz="2400" spc="167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algunos</a:t>
            </a:r>
            <a:r>
              <a:rPr lang="es-CL" sz="2400" spc="170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gases</a:t>
            </a:r>
            <a:r>
              <a:rPr lang="es-CL" sz="2400" spc="163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tóxicos</a:t>
            </a:r>
            <a:r>
              <a:rPr lang="es-CL" sz="2400" spc="167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son</a:t>
            </a:r>
            <a:r>
              <a:rPr lang="es-CL" sz="2400" spc="167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inflamables, su toxicidad es</a:t>
            </a:r>
            <a:r>
              <a:rPr lang="es-CL" sz="2400" spc="-22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peligrosa</a:t>
            </a:r>
            <a:r>
              <a:rPr lang="es-CL" sz="2400" spc="-29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mucho</a:t>
            </a:r>
            <a:r>
              <a:rPr lang="es-CL" sz="2400" spc="-22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antes</a:t>
            </a:r>
            <a:r>
              <a:rPr lang="es-CL" sz="2400" spc="-22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de</a:t>
            </a:r>
            <a:r>
              <a:rPr lang="es-CL" sz="2400" spc="-22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que</a:t>
            </a:r>
            <a:r>
              <a:rPr lang="es-CL" sz="2400" spc="-26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haya peligro de</a:t>
            </a:r>
            <a:r>
              <a:rPr lang="es-CL" sz="2400" spc="-35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incendio</a:t>
            </a:r>
            <a:r>
              <a:rPr lang="es-CL" sz="2400" spc="-16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o</a:t>
            </a:r>
            <a:r>
              <a:rPr lang="es-CL" sz="2400" spc="-32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cs typeface="Arial"/>
              </a:rPr>
              <a:t>explosión.</a:t>
            </a:r>
            <a:endParaRPr lang="es-CL" sz="2400" noProof="0" dirty="0">
              <a:solidFill>
                <a:srgbClr val="002060"/>
              </a:solidFill>
              <a:cs typeface="Arial"/>
            </a:endParaRPr>
          </a:p>
          <a:p>
            <a:pPr marL="226010" marR="4072" indent="-218273">
              <a:spcBef>
                <a:spcPts val="369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cs typeface="Arial"/>
              </a:rPr>
              <a:t>Nunca</a:t>
            </a:r>
            <a:r>
              <a:rPr lang="es-CL" sz="2400" spc="308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haga pruebas con un</a:t>
            </a:r>
            <a:r>
              <a:rPr lang="es-CL" sz="2400" spc="310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medidor</a:t>
            </a:r>
            <a:r>
              <a:rPr lang="es-CL" sz="2400" spc="317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de explosividad para</a:t>
            </a:r>
            <a:r>
              <a:rPr lang="es-CL" sz="2400" spc="215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determinar</a:t>
            </a:r>
            <a:r>
              <a:rPr lang="es-CL" sz="2400" spc="221" noProof="0" dirty="0">
                <a:solidFill>
                  <a:srgbClr val="002060"/>
                </a:solidFill>
                <a:cs typeface="Arial"/>
              </a:rPr>
              <a:t> la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concentración</a:t>
            </a:r>
            <a:r>
              <a:rPr lang="es-CL" sz="2400" spc="218" noProof="0" dirty="0">
                <a:solidFill>
                  <a:srgbClr val="002060"/>
                </a:solidFill>
                <a:cs typeface="Arial"/>
              </a:rPr>
              <a:t> tóxica de una sustancia.</a:t>
            </a:r>
            <a:endParaRPr lang="es-CL" sz="2400" noProof="0" dirty="0">
              <a:solidFill>
                <a:srgbClr val="002060"/>
              </a:solidFill>
              <a:cs typeface="Arial"/>
            </a:endParaRPr>
          </a:p>
          <a:p>
            <a:pPr marL="226010" marR="3258" indent="-218273">
              <a:spcBef>
                <a:spcPts val="369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cs typeface="Arial"/>
              </a:rPr>
              <a:t>La</a:t>
            </a:r>
            <a:r>
              <a:rPr lang="es-CL" sz="2400" spc="192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mayoría</a:t>
            </a:r>
            <a:r>
              <a:rPr lang="es-CL" sz="2400" spc="196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de</a:t>
            </a:r>
            <a:r>
              <a:rPr lang="es-CL" sz="2400" spc="196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los</a:t>
            </a:r>
            <a:r>
              <a:rPr lang="es-CL" sz="2400" spc="192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gases</a:t>
            </a:r>
            <a:r>
              <a:rPr lang="es-CL" sz="2400" spc="196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o</a:t>
            </a:r>
            <a:r>
              <a:rPr lang="es-CL" sz="2400" spc="196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vapores</a:t>
            </a:r>
            <a:r>
              <a:rPr lang="es-CL" sz="2400" spc="192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tóxicos</a:t>
            </a:r>
            <a:r>
              <a:rPr lang="es-CL" sz="2400" spc="196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tienen</a:t>
            </a:r>
            <a:r>
              <a:rPr lang="es-CL" sz="2400" spc="196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spc="-16" noProof="0" dirty="0">
                <a:solidFill>
                  <a:srgbClr val="002060"/>
                </a:solidFill>
                <a:cs typeface="Arial"/>
              </a:rPr>
              <a:t>que medirse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en</a:t>
            </a:r>
            <a:r>
              <a:rPr lang="es-CL" sz="2400" spc="19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partes</a:t>
            </a:r>
            <a:r>
              <a:rPr lang="es-CL" sz="2400" spc="6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por</a:t>
            </a:r>
            <a:r>
              <a:rPr lang="es-CL" sz="2400" spc="13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millón</a:t>
            </a:r>
            <a:r>
              <a:rPr lang="es-CL" sz="2400" spc="10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o</a:t>
            </a:r>
            <a:r>
              <a:rPr lang="es-CL" sz="2400" spc="10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partes</a:t>
            </a:r>
            <a:r>
              <a:rPr lang="es-CL" sz="2400" spc="13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por</a:t>
            </a:r>
            <a:r>
              <a:rPr lang="es-CL" sz="2400" spc="6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billón</a:t>
            </a:r>
            <a:r>
              <a:rPr lang="es-CL" sz="2400" spc="10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debido</a:t>
            </a:r>
            <a:r>
              <a:rPr lang="es-CL" sz="2400" spc="10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spc="-32" noProof="0" dirty="0">
                <a:solidFill>
                  <a:srgbClr val="002060"/>
                </a:solidFill>
                <a:cs typeface="Arial"/>
              </a:rPr>
              <a:t>a 	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que generan daños a la salud en </a:t>
            </a:r>
            <a:r>
              <a:rPr lang="es-CL" sz="2400" spc="-6" noProof="0" dirty="0">
                <a:solidFill>
                  <a:srgbClr val="002060"/>
                </a:solidFill>
                <a:cs typeface="Arial"/>
              </a:rPr>
              <a:t>concentraciones sumamente bajas,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que</a:t>
            </a:r>
            <a:r>
              <a:rPr lang="es-CL" sz="2400" spc="163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no</a:t>
            </a:r>
            <a:r>
              <a:rPr lang="es-CL" sz="2400" spc="163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se</a:t>
            </a:r>
            <a:r>
              <a:rPr lang="es-CL" sz="2400" spc="160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pueden</a:t>
            </a:r>
            <a:r>
              <a:rPr lang="es-CL" sz="2400" spc="163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detectar</a:t>
            </a:r>
            <a:r>
              <a:rPr lang="es-CL" sz="2400" spc="160" noProof="0" dirty="0">
                <a:solidFill>
                  <a:srgbClr val="002060"/>
                </a:solidFill>
                <a:cs typeface="Arial"/>
              </a:rPr>
              <a:t> sin el dispositivo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detector</a:t>
            </a:r>
            <a:r>
              <a:rPr lang="es-CL" sz="2400" spc="-58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cs typeface="Arial"/>
              </a:rPr>
              <a:t>apropiado.</a:t>
            </a:r>
            <a:endParaRPr lang="es-CL" sz="2400" noProof="0" dirty="0">
              <a:solidFill>
                <a:srgbClr val="002060"/>
              </a:solidFill>
              <a:cs typeface="Arial"/>
            </a:endParaRP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090015" y="5982803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2063" y="2208064"/>
            <a:ext cx="9351919" cy="377145"/>
          </a:xfrm>
          <a:prstGeom prst="rect">
            <a:avLst/>
          </a:prstGeom>
        </p:spPr>
        <p:txBody>
          <a:bodyPr vert="horz" wrap="square" lIns="0" tIns="7738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1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PUNTOS</a:t>
            </a:r>
            <a:r>
              <a:rPr lang="es-CL" sz="2400" b="1" spc="-2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CLAVE</a:t>
            </a:r>
            <a:r>
              <a:rPr lang="es-CL" sz="2400" b="1" spc="-3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</a:t>
            </a:r>
            <a:r>
              <a:rPr lang="es-CL" sz="2400" b="1" spc="-3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RECORDAR</a:t>
            </a:r>
            <a:r>
              <a:rPr lang="es-CL" sz="2400" b="1" spc="-29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(GASES</a:t>
            </a:r>
            <a:r>
              <a:rPr lang="es-CL" sz="2400" b="1" spc="-3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Y</a:t>
            </a:r>
            <a:r>
              <a:rPr lang="es-CL" sz="2400" b="1" spc="-3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VAPORES</a:t>
            </a:r>
            <a:r>
              <a:rPr lang="es-CL" sz="2400" b="1" spc="-2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TÓXICOS)</a:t>
            </a:r>
            <a:endParaRPr lang="es-CL" sz="2400" b="1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275835" y="2704895"/>
            <a:ext cx="11354851" cy="3577978"/>
          </a:xfrm>
          <a:prstGeom prst="rect">
            <a:avLst/>
          </a:prstGeom>
        </p:spPr>
        <p:txBody>
          <a:bodyPr vert="horz" wrap="square" lIns="0" tIns="124535" rIns="0" bIns="0" rtlCol="0">
            <a:spAutoFit/>
          </a:bodyPr>
          <a:lstStyle/>
          <a:p>
            <a:pPr marL="226010" marR="3258" indent="-218273" algn="just">
              <a:lnSpc>
                <a:spcPct val="100000"/>
              </a:lnSpc>
              <a:spcBef>
                <a:spcPts val="273"/>
              </a:spcBef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Gases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como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el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monóxido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lang="es-CL" sz="2400" spc="37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carbono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se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combina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con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la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sangre</a:t>
            </a:r>
            <a:r>
              <a:rPr lang="es-CL" sz="2400" spc="154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humana</a:t>
            </a:r>
            <a:r>
              <a:rPr lang="es-CL" sz="2400" spc="15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mas</a:t>
            </a:r>
            <a:r>
              <a:rPr lang="es-CL" sz="2400" spc="16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fácilmente</a:t>
            </a:r>
            <a:r>
              <a:rPr lang="es-CL" sz="2400" spc="157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que</a:t>
            </a:r>
            <a:r>
              <a:rPr lang="es-CL" sz="2400" spc="147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el</a:t>
            </a:r>
            <a:r>
              <a:rPr lang="es-CL" sz="2400" spc="15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oxígeno.</a:t>
            </a:r>
            <a:r>
              <a:rPr lang="es-CL" sz="2400" spc="157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 ahí que, en presencia de monóxido</a:t>
            </a:r>
            <a:r>
              <a:rPr lang="es-CL" sz="2400" spc="7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lang="es-CL" sz="2400" spc="73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carbono,</a:t>
            </a:r>
            <a:r>
              <a:rPr lang="es-CL" sz="2400" spc="73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usted 	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pueda</a:t>
            </a:r>
            <a:r>
              <a:rPr lang="es-CL" sz="2400" spc="218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morir</a:t>
            </a:r>
            <a:r>
              <a:rPr lang="es-CL" sz="2400" spc="224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por</a:t>
            </a:r>
            <a:r>
              <a:rPr lang="es-CL" sz="2400" spc="21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falta</a:t>
            </a:r>
            <a:r>
              <a:rPr lang="es-CL" sz="2400" spc="218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lang="es-CL" sz="2400" spc="21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oxígeno,</a:t>
            </a:r>
            <a:r>
              <a:rPr lang="es-CL" sz="2400" spc="218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aún</a:t>
            </a:r>
            <a:r>
              <a:rPr lang="es-CL" sz="2400" spc="218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cuando,</a:t>
            </a:r>
            <a:r>
              <a:rPr lang="es-CL" sz="2400" spc="218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no</a:t>
            </a:r>
            <a:r>
              <a:rPr lang="es-CL" sz="2400" spc="218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13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haya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deficiencia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oxígeno</a:t>
            </a:r>
            <a:r>
              <a:rPr lang="es-CL" sz="2400" spc="-13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en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la</a:t>
            </a:r>
            <a:r>
              <a:rPr lang="es-CL" sz="2400" spc="-4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atmósfera.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226010" marR="3665" indent="-218273" algn="just">
              <a:lnSpc>
                <a:spcPct val="100000"/>
              </a:lnSpc>
              <a:spcBef>
                <a:spcPts val="375"/>
              </a:spcBef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Cuando</a:t>
            </a:r>
            <a:r>
              <a:rPr lang="es-CL" sz="2400" spc="183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el</a:t>
            </a:r>
            <a:r>
              <a:rPr lang="es-CL" sz="2400" spc="19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monóxido</a:t>
            </a:r>
            <a:r>
              <a:rPr lang="es-CL" sz="2400" spc="19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lang="es-CL" sz="2400" spc="18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carbono</a:t>
            </a:r>
            <a:r>
              <a:rPr lang="es-CL" sz="2400" spc="183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sea</a:t>
            </a:r>
            <a:r>
              <a:rPr lang="es-CL" sz="2400" spc="18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peligro</a:t>
            </a:r>
            <a:r>
              <a:rPr lang="es-CL" sz="2400" spc="18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potencial, monitoree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la</a:t>
            </a:r>
            <a:r>
              <a:rPr lang="es-CL" sz="2400" spc="-5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atmósfera</a:t>
            </a:r>
            <a:r>
              <a:rPr lang="es-CL" sz="2400" spc="-6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frecuentemente.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226010" marR="3258" indent="-218273" algn="just">
              <a:lnSpc>
                <a:spcPct val="100000"/>
              </a:lnSpc>
              <a:spcBef>
                <a:spcPts val="372"/>
              </a:spcBef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El</a:t>
            </a:r>
            <a:r>
              <a:rPr lang="es-CL" sz="2400" spc="228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á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cido</a:t>
            </a:r>
            <a:r>
              <a:rPr lang="es-CL" sz="2400" spc="23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sulfhídrico</a:t>
            </a:r>
            <a:r>
              <a:rPr lang="es-CL" sz="2400" spc="23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ocasiona</a:t>
            </a:r>
            <a:r>
              <a:rPr lang="es-CL" sz="2400" spc="23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fatiga</a:t>
            </a:r>
            <a:r>
              <a:rPr lang="es-CL" sz="2400" spc="23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del</a:t>
            </a:r>
            <a:r>
              <a:rPr lang="es-CL" sz="2400" spc="228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olfato.</a:t>
            </a:r>
            <a:r>
              <a:rPr lang="es-CL" sz="2400" spc="234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La nariz pierde</a:t>
            </a:r>
            <a:r>
              <a:rPr lang="es-CL" sz="2400" spc="23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capacidad</a:t>
            </a:r>
            <a:r>
              <a:rPr lang="es-CL" sz="2400" spc="333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lang="es-CL" sz="2400" spc="34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detectar</a:t>
            </a:r>
            <a:r>
              <a:rPr lang="es-CL" sz="2400" spc="333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el</a:t>
            </a:r>
            <a:r>
              <a:rPr lang="es-CL" sz="2400" spc="34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gas</a:t>
            </a:r>
            <a:r>
              <a:rPr lang="es-CL" sz="2400" spc="333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por</a:t>
            </a:r>
            <a:r>
              <a:rPr lang="es-CL" sz="2400" spc="343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su</a:t>
            </a:r>
            <a:r>
              <a:rPr lang="es-CL" sz="2400" spc="333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olor, aún cuando, siga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presente.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226417" indent="-218273" algn="just">
              <a:lnSpc>
                <a:spcPct val="100000"/>
              </a:lnSpc>
              <a:spcBef>
                <a:spcPts val="163"/>
              </a:spcBef>
              <a:tabLst>
                <a:tab pos="226417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Si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no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lo</a:t>
            </a:r>
            <a:r>
              <a:rPr lang="es-CL" sz="2400" spc="-2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monitorea,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no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se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dará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cuanta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su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presencia.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6299" y="4664226"/>
            <a:ext cx="2499555" cy="186278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719B6A3-73B7-6619-F174-D6FC1F9B5B04}"/>
              </a:ext>
            </a:extLst>
          </p:cNvPr>
          <p:cNvSpPr txBox="1"/>
          <p:nvPr/>
        </p:nvSpPr>
        <p:spPr>
          <a:xfrm>
            <a:off x="534570" y="1905506"/>
            <a:ext cx="108030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Medición de atmósferas inflamables o explosivas:</a:t>
            </a:r>
            <a:b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</a:br>
            <a:endParaRPr lang="es-CL" sz="2400" b="1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algn="just"/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	La medición de sustancias inflamables en aire se efectúa mediante explosímetros, equipos calibrados respecto a una sustancia inflamable al patrón, los equipos disponen de gráficas que permiten las conversiones. Además, los equipos disponen de un sensor para alertar visual y acústicamente cuando se alcanza el 10% y el 20% - 25% del límite de inflamabilidad.</a:t>
            </a: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68DD0758-49B4-07E0-1EFC-33E0D8F2BA62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92" y="2030273"/>
            <a:ext cx="10579213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Medición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b="1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Oxígeno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(%O2):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El % de O2 no tiene que ser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inferior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 20,5%.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Sin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no 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factible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ventilar en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forma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natural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artificial,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deberá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realizar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equipos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respiratorios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semiautónomos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 autónomos, según el caso. En 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actualidad, los equipos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detección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atmósferas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inflamables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(explosímetros)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suelen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llevar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incorporados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sistemas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medición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O2.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6962" y="4827727"/>
            <a:ext cx="2378075" cy="1607546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D0EFA12F-71FF-B577-8F5E-C9D16E9D2E20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053" y="2057400"/>
            <a:ext cx="10721253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Medición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b="1" spc="-7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Atmósferas</a:t>
            </a:r>
            <a:r>
              <a:rPr lang="es-CL" sz="2400" b="1" spc="3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Tóxicas: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Se utilizan detectores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específicos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según el gas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vapor tóxico que se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espera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encontrar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función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tipo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instalación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trabajo.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suelen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emplear </a:t>
            </a:r>
            <a:r>
              <a:rPr lang="es-CL" sz="24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bombas manuales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captación con tubos colorimétricos específicos, aunque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existen otros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sistemas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detección.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4800600"/>
            <a:ext cx="2387229" cy="1771341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E90E4EFF-3533-7233-29EF-9DEB734B1B83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0AE5470-A741-7571-7E20-5F362382A78E}"/>
              </a:ext>
            </a:extLst>
          </p:cNvPr>
          <p:cNvSpPr txBox="1">
            <a:spLocks/>
          </p:cNvSpPr>
          <p:nvPr/>
        </p:nvSpPr>
        <p:spPr>
          <a:xfrm>
            <a:off x="2445026" y="2295681"/>
            <a:ext cx="5913783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Se deben hacer pruebas y mediciones</a:t>
            </a:r>
            <a:endParaRPr lang="es-CL" sz="2400" b="1" spc="-10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BDF924A-B5B3-9D2E-3D79-F4F4ABDC0CE6}"/>
              </a:ext>
            </a:extLst>
          </p:cNvPr>
          <p:cNvSpPr txBox="1"/>
          <p:nvPr/>
        </p:nvSpPr>
        <p:spPr>
          <a:xfrm>
            <a:off x="558980" y="3046526"/>
            <a:ext cx="10143074" cy="28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575"/>
              </a:spcBef>
              <a:buFont typeface="Wingdings" panose="05000000000000000000" pitchFamily="2" charset="2"/>
              <a:buChar char="ü"/>
              <a:tabLst>
                <a:tab pos="621665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La mayoría de los peligros atmosféricos en los espacios confinados son invisibles y no pueden detectarse por los sentidos humanos.</a:t>
            </a:r>
          </a:p>
          <a:p>
            <a:pPr marL="355600" indent="-342900">
              <a:spcBef>
                <a:spcPts val="575"/>
              </a:spcBef>
              <a:buFont typeface="Wingdings" panose="05000000000000000000" pitchFamily="2" charset="2"/>
              <a:buChar char="ü"/>
              <a:tabLst>
                <a:tab pos="621665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Los peligros atmosféricos pueden surgir mientas se encuentra uno en el espacio confinado.</a:t>
            </a:r>
          </a:p>
          <a:p>
            <a:pPr marL="355600" indent="-342900">
              <a:spcBef>
                <a:spcPts val="575"/>
              </a:spcBef>
              <a:buFont typeface="Wingdings" panose="05000000000000000000" pitchFamily="2" charset="2"/>
              <a:buChar char="ü"/>
              <a:tabLst>
                <a:tab pos="621665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Las pruebas son un proceso continuo.</a:t>
            </a:r>
          </a:p>
          <a:p>
            <a:pPr marL="354965" marR="5080" indent="-342900">
              <a:spcBef>
                <a:spcPts val="575"/>
              </a:spcBef>
              <a:buFont typeface="Wingdings" panose="05000000000000000000" pitchFamily="2" charset="2"/>
              <a:buChar char="ü"/>
              <a:tabLst>
                <a:tab pos="621665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Hay que hacer pruebas no solo antes de entrar, sino durante todo el proceso.</a:t>
            </a:r>
          </a:p>
        </p:txBody>
      </p:sp>
      <p:pic>
        <p:nvPicPr>
          <p:cNvPr id="5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07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401" y="2044700"/>
            <a:ext cx="1160780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400" b="1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Aislamiento</a:t>
            </a:r>
            <a:r>
              <a:rPr lang="es-CL" sz="2400" b="1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 (bloqueo)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Aislar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Bloquear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El</a:t>
            </a:r>
            <a:r>
              <a:rPr lang="es-CL" sz="2400" spc="2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suministro</a:t>
            </a:r>
            <a:r>
              <a:rPr lang="es-CL" sz="2400" spc="2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energético</a:t>
            </a:r>
            <a:r>
              <a:rPr lang="es-CL" sz="2400" spc="2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intempestivo</a:t>
            </a:r>
            <a:r>
              <a:rPr lang="es-CL" sz="2400" spc="2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</a:t>
            </a:r>
            <a:r>
              <a:rPr lang="es-CL" sz="2400" spc="2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spc="2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consiguiente</a:t>
            </a:r>
            <a:r>
              <a:rPr lang="es-CL" sz="2400" spc="2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puesta en marcha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elementos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mecánicos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posible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puesta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tensión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eléctrica.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>
              <a:spcBef>
                <a:spcPts val="5"/>
              </a:spcBef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aporte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sustancias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contaminantes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pérdidas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fugas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conducciones</a:t>
            </a:r>
            <a:r>
              <a:rPr lang="es-CL" sz="2400" spc="48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tuberías</a:t>
            </a:r>
            <a:r>
              <a:rPr lang="es-CL" sz="2400" spc="46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conectadas</a:t>
            </a:r>
            <a:r>
              <a:rPr lang="es-CL" sz="2400" spc="48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recinto</a:t>
            </a:r>
            <a:r>
              <a:rPr lang="es-CL" sz="2400" spc="47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48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  bien</a:t>
            </a:r>
            <a:r>
              <a:rPr lang="es-CL" sz="2400" spc="48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CL" sz="2400" spc="47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una </a:t>
            </a:r>
            <a:r>
              <a:rPr lang="es-CL" sz="24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posible apertura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válvulas.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0299" y="4865551"/>
            <a:ext cx="2535277" cy="15960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0022" y="4965700"/>
            <a:ext cx="2535278" cy="1469574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448DA982-D80C-C9A6-225A-BCD150F6F969}"/>
              </a:ext>
            </a:extLst>
          </p:cNvPr>
          <p:cNvPicPr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118250"/>
            <a:ext cx="11236987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95" algn="just">
              <a:spcBef>
                <a:spcPts val="100"/>
              </a:spcBef>
            </a:pP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Respecto del suministro energético incontrolado,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preciso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disponer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sistemas </a:t>
            </a:r>
            <a:r>
              <a:rPr lang="es-CL" sz="21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enclavamiento</a:t>
            </a:r>
            <a:r>
              <a:rPr lang="es-CL" sz="2100" spc="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inviolables</a:t>
            </a:r>
            <a:r>
              <a:rPr lang="es-CL" sz="21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100" spc="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</a:t>
            </a:r>
            <a:r>
              <a:rPr lang="es-CL" sz="21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imposibiliten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totalmente.</a:t>
            </a:r>
            <a:endParaRPr lang="es-CL" sz="21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25"/>
              </a:spcBef>
            </a:pPr>
            <a:endParaRPr lang="es-CL" sz="21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 marR="8890" algn="just"/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Respecto del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aporte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sustancias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químicas,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preciso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bloquear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las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válvulas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accionamiento</a:t>
            </a:r>
            <a:r>
              <a:rPr lang="es-CL" sz="2100" spc="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además</a:t>
            </a:r>
            <a:r>
              <a:rPr lang="es-CL" sz="2100" spc="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100" spc="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instalar</a:t>
            </a:r>
            <a:r>
              <a:rPr lang="es-CL" sz="2100" spc="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bridas</a:t>
            </a:r>
            <a:r>
              <a:rPr lang="es-CL" sz="2100" spc="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ciegas</a:t>
            </a:r>
            <a:r>
              <a:rPr lang="es-CL" sz="2100" spc="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tuberías.</a:t>
            </a:r>
            <a:endParaRPr lang="es-CL" sz="21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25"/>
              </a:spcBef>
            </a:pPr>
            <a:endParaRPr lang="es-CL" sz="21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 marR="7620" algn="just"/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Los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correspondientes elementos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bloqueo no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deben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ser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manipulados, su desbloqueo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solo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será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factible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persona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responsable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y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útiles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especiales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(llaves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 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herramientas).</a:t>
            </a:r>
            <a:endParaRPr lang="es-CL" sz="21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25"/>
              </a:spcBef>
            </a:pPr>
            <a:endParaRPr lang="es-CL" sz="21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/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Complementariamente a las medidas preventivas señaladas, e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necesario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señalizar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 </a:t>
            </a:r>
            <a:r>
              <a:rPr lang="es-CL" sz="2100" spc="-4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información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clara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y</a:t>
            </a:r>
            <a:r>
              <a:rPr lang="es-CL" sz="21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permanente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están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realizando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trabajos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1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interior</a:t>
            </a:r>
            <a:r>
              <a:rPr lang="es-CL" sz="2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100" spc="-4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espacios</a:t>
            </a:r>
            <a:r>
              <a:rPr lang="es-CL" sz="2100" spc="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1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confinados.</a:t>
            </a:r>
            <a:endParaRPr lang="es-CL" sz="21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EBE6831D-F3FB-8FA2-8904-F72C6AEAE37F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12" y="2139179"/>
            <a:ext cx="11592587" cy="4088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Ventilación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 algn="just">
              <a:spcBef>
                <a:spcPts val="100"/>
              </a:spcBef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L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 ventilación es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 las </a:t>
            </a:r>
            <a:r>
              <a:rPr lang="es-CL" sz="2400" spc="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edi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as pre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ivas </a:t>
            </a:r>
            <a:r>
              <a:rPr lang="es-CL" sz="2400" spc="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400" spc="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ales para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asegurar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inocuidad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atmósfera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interior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espacio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confinado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(renovación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continua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aire).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Generalmente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ventilación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natural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 </a:t>
            </a:r>
            <a:r>
              <a:rPr lang="es-CL" sz="24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insuficiente y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 preciso recurrir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ventilación forzada. El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caudal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aire a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aportar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forma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efectuar tal aporte está en función de las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características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del espacio, del tipo 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contaminante y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del nivel 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contaminación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existente,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consta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2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formas</a:t>
            </a:r>
            <a:r>
              <a:rPr lang="es-CL" sz="2400" spc="-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ventilar: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5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/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Soplado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Ingreso</a:t>
            </a:r>
            <a:r>
              <a:rPr lang="es-CL" sz="2400" spc="1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flujo</a:t>
            </a:r>
            <a:r>
              <a:rPr lang="es-CL" sz="24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aire</a:t>
            </a:r>
            <a:r>
              <a:rPr lang="es-CL" sz="2400" spc="1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fresco</a:t>
            </a:r>
            <a:r>
              <a:rPr lang="es-CL" sz="2400" spc="15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4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400" spc="1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lugar</a:t>
            </a:r>
            <a:r>
              <a:rPr lang="es-CL" sz="2400" spc="15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trabajo,</a:t>
            </a:r>
            <a:r>
              <a:rPr lang="es-CL" sz="24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4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cual,</a:t>
            </a:r>
            <a:r>
              <a:rPr lang="es-CL" sz="24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arrastra</a:t>
            </a:r>
            <a:r>
              <a:rPr lang="es-CL" sz="2400" spc="16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10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diluye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contaminantes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presentes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atmósfera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interior.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18403A0E-6154-B4FA-F905-F3E210D6D952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2021244"/>
            <a:ext cx="11709400" cy="4414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2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Autorización</a:t>
            </a:r>
            <a:r>
              <a:rPr lang="es-CL" sz="2200" b="1" spc="8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2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200" b="1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2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Entrada</a:t>
            </a:r>
            <a:r>
              <a:rPr lang="es-CL" sz="22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2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Recinto</a:t>
            </a: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 algn="just"/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La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autorización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base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todo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plan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entrada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recinto confinado, con ella se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pretende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garantizar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responsables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de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tarea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han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adoptado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medidas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fundamentales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intervenir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el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recinto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confinado. Es recomendable contemplar a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modo de </a:t>
            </a:r>
            <a:r>
              <a:rPr lang="es-CL" sz="2200" spc="-5" noProof="0" dirty="0" err="1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check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 err="1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list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la revisión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control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una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serie de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puntos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clave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instalación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(limpieza,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purgado,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descompensación)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además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tienen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200" spc="43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especificar</a:t>
            </a:r>
            <a:r>
              <a:rPr lang="es-CL" sz="2200" spc="43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condiciones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adecuadas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realizar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medios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 cuales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preciso 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contar.</a:t>
            </a:r>
            <a:r>
              <a:rPr lang="es-CL" sz="2200" spc="-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Algunos</a:t>
            </a:r>
            <a:r>
              <a:rPr lang="es-CL" sz="2200" spc="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200" spc="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puntos</a:t>
            </a:r>
            <a:r>
              <a:rPr lang="es-CL" sz="2200" spc="5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200" spc="3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deberían</a:t>
            </a:r>
            <a:r>
              <a:rPr lang="es-CL" sz="2200" spc="5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ser</a:t>
            </a:r>
            <a:r>
              <a:rPr lang="es-CL" sz="2200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incorporados</a:t>
            </a:r>
            <a:r>
              <a:rPr lang="es-CL" sz="2200" spc="5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200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estas</a:t>
            </a:r>
            <a:r>
              <a:rPr lang="es-CL" sz="2200" spc="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autorizaciones</a:t>
            </a:r>
            <a:r>
              <a:rPr lang="es-CL" sz="2200" spc="5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son:</a:t>
            </a: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0"/>
              </a:spcBef>
            </a:pP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Medios</a:t>
            </a:r>
            <a:r>
              <a:rPr lang="es-CL" sz="2200" spc="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acceso</a:t>
            </a:r>
            <a:r>
              <a:rPr lang="es-CL" sz="2200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(escaleras, plataformas).</a:t>
            </a: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Medidas p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reventivas</a:t>
            </a:r>
            <a:r>
              <a:rPr lang="es-CL" sz="2200" spc="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(ventilación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control</a:t>
            </a:r>
            <a:r>
              <a:rPr lang="es-CL" sz="2200" spc="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continuo</a:t>
            </a:r>
            <a:r>
              <a:rPr lang="es-CL" sz="2200" spc="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2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2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atmosfera</a:t>
            </a:r>
            <a:r>
              <a:rPr lang="es-CL" sz="2200" spc="3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interior).</a:t>
            </a: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085" marR="8255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Elementos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2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protección</a:t>
            </a:r>
            <a:r>
              <a:rPr lang="es-CL" sz="2200" spc="10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personal</a:t>
            </a:r>
            <a:r>
              <a:rPr lang="es-CL" sz="2200" spc="1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2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emplear</a:t>
            </a:r>
            <a:r>
              <a:rPr lang="es-CL" sz="22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(máscaras</a:t>
            </a:r>
            <a:r>
              <a:rPr lang="es-CL" sz="2200" spc="1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respiratorias,</a:t>
            </a:r>
            <a:r>
              <a:rPr lang="es-CL" sz="2200" spc="11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arnés,</a:t>
            </a:r>
            <a:r>
              <a:rPr lang="es-CL" sz="2200" spc="1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cuerda </a:t>
            </a:r>
            <a:r>
              <a:rPr lang="es-CL" sz="2200" spc="-4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seguridad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).</a:t>
            </a: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6357F57B-F6AE-472A-9DC9-36155B430D3E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039215" y="6155389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044" y="2125503"/>
            <a:ext cx="10419412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Extracción</a:t>
            </a:r>
          </a:p>
          <a:p>
            <a:pPr marL="12700">
              <a:spcBef>
                <a:spcPts val="10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Se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trata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eliminar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contaminantes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del ambiente de trabajo, 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través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extractores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aire.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Esta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extracción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localizada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o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general,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todo </a:t>
            </a:r>
            <a:r>
              <a:rPr lang="es-CL" sz="24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dependerá de los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focos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emisores.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0599" y="4374181"/>
            <a:ext cx="2286617" cy="18723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7185" y="4619633"/>
            <a:ext cx="2869230" cy="1547512"/>
          </a:xfrm>
          <a:prstGeom prst="rect">
            <a:avLst/>
          </a:prstGeom>
        </p:spPr>
      </p:pic>
      <p:pic>
        <p:nvPicPr>
          <p:cNvPr id="6" name="Picture 70978">
            <a:extLst>
              <a:ext uri="{FF2B5EF4-FFF2-40B4-BE49-F238E27FC236}">
                <a16:creationId xmlns:a16="http://schemas.microsoft.com/office/drawing/2014/main" id="{27042A28-7397-8733-3F51-E649292C681B}"/>
              </a:ext>
            </a:extLst>
          </p:cNvPr>
          <p:cNvPicPr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450" y="1990466"/>
            <a:ext cx="1159510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Vigilancia</a:t>
            </a:r>
            <a:r>
              <a:rPr lang="es-CL" sz="2400" b="1" spc="-3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externa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marR="6985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Se requiere un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control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total desde el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exterior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</a:t>
            </a:r>
            <a:r>
              <a:rPr lang="es-CL" sz="2400" spc="48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operaciones,</a:t>
            </a:r>
            <a:r>
              <a:rPr lang="es-CL" sz="2400" spc="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especial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control de la atmósfera interior cuando ello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conveniente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asegurar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posibilidad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rescate.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La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persona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permanecerá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instruida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mantener</a:t>
            </a:r>
            <a:r>
              <a:rPr lang="es-CL" sz="2400" spc="5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contacto</a:t>
            </a:r>
            <a:r>
              <a:rPr lang="es-CL" sz="2400" spc="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continuo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visual o por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otro medio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comunicación adecuado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 el trabajador que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ocupe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espacio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interior,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tiene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responsabilidad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actuar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casos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emergencia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avisar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tan pronto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advierta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algo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anormal.</a:t>
            </a:r>
          </a:p>
          <a:p>
            <a:pPr marL="12700" marR="762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El</a:t>
            </a:r>
            <a:r>
              <a:rPr lang="es-CL" sz="24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personal</a:t>
            </a:r>
            <a:r>
              <a:rPr lang="es-CL" sz="2400" spc="1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CL" sz="24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interior</a:t>
            </a:r>
            <a:r>
              <a:rPr lang="es-CL" sz="24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estará</a:t>
            </a:r>
            <a:r>
              <a:rPr lang="es-CL" sz="24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sujeto</a:t>
            </a:r>
            <a:r>
              <a:rPr lang="es-CL" sz="2400" spc="1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</a:t>
            </a:r>
            <a:r>
              <a:rPr lang="es-CL" sz="2400" spc="1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cuerda</a:t>
            </a:r>
            <a:r>
              <a:rPr lang="es-CL" sz="24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1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seguridad</a:t>
            </a:r>
            <a:r>
              <a:rPr lang="es-CL" sz="2400" spc="1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8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arnés,</a:t>
            </a:r>
            <a:r>
              <a:rPr lang="es-CL" sz="2400" spc="1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desde </a:t>
            </a:r>
            <a:r>
              <a:rPr lang="es-CL" sz="2400" spc="-48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exterior,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donde se dispondrá 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medios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sujeción</a:t>
            </a:r>
            <a:r>
              <a:rPr lang="es-CL" sz="2400" spc="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rescate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adecuados,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así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como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equipos de protección respiratoria frente a emergencia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elementos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intervención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contra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fuego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si es necesario.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2CC05444-2E84-B381-7D2F-388194A19D96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077315" y="60533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874" y="2366221"/>
            <a:ext cx="10472678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spcBef>
                <a:spcPts val="100"/>
              </a:spcBef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Antes 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mover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una persona accidentada deberán analizarse las posibles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lesiones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físicas ocurridas. U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vez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 el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lesionado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haya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sido puesto a salvo mediante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equipo 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rescate, eliminar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 ropas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contaminadas,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si las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hay y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aplicar los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primeros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auxilios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mientras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llega apoyo especializado. 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6925" y="4126342"/>
            <a:ext cx="2978150" cy="2029047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01F1C46E-38CE-55CB-92C0-27880D100F80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092" y="2573663"/>
            <a:ext cx="10366147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Dado el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número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accidentados en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recintos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confinados debido a la falta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conocimientos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sobre el riesgo, 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fundamental formar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 los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trabajadores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capaces 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identificar los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peligros en un espacio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confinado,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evaluar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gravedad de los riesgos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existentes y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aplicar las respectivas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medidas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seguridad.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4861" y="2077460"/>
            <a:ext cx="10208378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001895" algn="l"/>
              </a:tabLst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CAPACITACIÓN Y ENTRENAMIENTO EN ESPACIOS CONFINADOS</a:t>
            </a:r>
            <a:endParaRPr lang="es-CL" sz="2400" b="1" spc="-10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8095" y="4284337"/>
            <a:ext cx="4575810" cy="2150936"/>
          </a:xfrm>
          <a:prstGeom prst="rect">
            <a:avLst/>
          </a:prstGeom>
        </p:spPr>
      </p:pic>
      <p:pic>
        <p:nvPicPr>
          <p:cNvPr id="5" name="Picture 70978">
            <a:extLst>
              <a:ext uri="{FF2B5EF4-FFF2-40B4-BE49-F238E27FC236}">
                <a16:creationId xmlns:a16="http://schemas.microsoft.com/office/drawing/2014/main" id="{6E88B300-3D57-5E4A-8671-60895CCED2AB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056" y="1965614"/>
            <a:ext cx="11325887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 trabajadores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tienen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 ser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instruidos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entrenados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algn="just">
              <a:spcBef>
                <a:spcPts val="1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085" marR="6350" indent="-287020" algn="just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Procedimientos</a:t>
            </a:r>
            <a:r>
              <a:rPr lang="es-CL" sz="2400" spc="1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</a:t>
            </a:r>
            <a:r>
              <a:rPr lang="es-CL" sz="2400" spc="1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específicos,</a:t>
            </a:r>
            <a:r>
              <a:rPr lang="es-CL" sz="2400" spc="11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4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4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caso</a:t>
            </a:r>
            <a:r>
              <a:rPr lang="es-CL" sz="24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1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ser</a:t>
            </a:r>
            <a:r>
              <a:rPr lang="es-CL" sz="2400" spc="11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repetitivos</a:t>
            </a:r>
            <a:r>
              <a:rPr lang="es-CL" sz="2400" spc="1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deberán</a:t>
            </a:r>
            <a:r>
              <a:rPr lang="es-CL" sz="2400" spc="1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ser</a:t>
            </a:r>
            <a:r>
              <a:rPr lang="es-CL" sz="2400" spc="11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aprobados</a:t>
            </a:r>
            <a:r>
              <a:rPr lang="es-CL" sz="24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CL" sz="2400" spc="-37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normalizados</a:t>
            </a:r>
            <a:r>
              <a:rPr lang="es-CL" sz="2400" spc="-7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supervisión.</a:t>
            </a:r>
          </a:p>
          <a:p>
            <a:pPr marL="299085" marR="9525" indent="-287020" algn="just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Riesgos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400" spc="16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pueden</a:t>
            </a:r>
            <a:r>
              <a:rPr lang="es-CL" sz="2400" spc="18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encontrar</a:t>
            </a:r>
            <a:r>
              <a:rPr lang="es-CL" sz="2400" spc="16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(atmósferas</a:t>
            </a:r>
            <a:r>
              <a:rPr lang="es-CL" sz="2400" spc="18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asfixiantes,</a:t>
            </a:r>
            <a:r>
              <a:rPr lang="es-CL" sz="2400" spc="17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tóxicas,</a:t>
            </a:r>
            <a:r>
              <a:rPr lang="es-CL" sz="2400" spc="17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inflamables</a:t>
            </a:r>
            <a:r>
              <a:rPr lang="es-CL" sz="2400" spc="18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400" spc="15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explosivas)</a:t>
            </a:r>
            <a:r>
              <a:rPr lang="es-CL" sz="2400" spc="18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13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 </a:t>
            </a:r>
            <a:r>
              <a:rPr lang="es-CL" sz="2400" spc="-37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precauciones</a:t>
            </a:r>
            <a:r>
              <a:rPr lang="es-CL" sz="2400" spc="-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necesarias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 algn="just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Utilización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los equipos</a:t>
            </a:r>
            <a:r>
              <a:rPr lang="es-CL" sz="2400" spc="-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mediciones</a:t>
            </a:r>
            <a:r>
              <a:rPr lang="es-CL" sz="2400" spc="-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contaminantes</a:t>
            </a:r>
            <a:r>
              <a:rPr lang="es-CL" sz="2400" spc="-3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atmósfera</a:t>
            </a:r>
            <a:r>
              <a:rPr lang="es-CL" sz="2400" spc="-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interior.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 algn="just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Procedimientos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23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rescate</a:t>
            </a:r>
            <a:r>
              <a:rPr lang="es-CL" sz="2400" spc="25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1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evacuación</a:t>
            </a:r>
            <a:r>
              <a:rPr lang="es-CL" sz="2400" spc="23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23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víctimas,</a:t>
            </a:r>
            <a:r>
              <a:rPr lang="es-CL" sz="2400" spc="2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así</a:t>
            </a:r>
            <a:r>
              <a:rPr lang="es-CL" sz="2400" spc="2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como</a:t>
            </a:r>
            <a:r>
              <a:rPr lang="es-CL" sz="2400" spc="20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también</a:t>
            </a:r>
            <a:r>
              <a:rPr lang="es-CL" sz="2400" spc="2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técnicas</a:t>
            </a:r>
            <a:r>
              <a:rPr lang="es-CL" sz="2400" spc="229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primeros auxilios y salvamento.</a:t>
            </a:r>
          </a:p>
          <a:p>
            <a:pPr marL="299720" indent="-287020" algn="just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Uso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equipos</a:t>
            </a:r>
            <a:r>
              <a:rPr lang="es-CL" sz="2400" spc="-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salvamento,</a:t>
            </a:r>
            <a:r>
              <a:rPr lang="es-CL" sz="2400" spc="-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protección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respiratoria</a:t>
            </a:r>
            <a:r>
              <a:rPr lang="es-CL" sz="2400" spc="-5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autónomos.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F25C0099-7B71-FA4F-223D-5571E3A47683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332571" y="5986178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ED64022-2EDC-2A87-E5E0-51AAAAC7FE74}"/>
              </a:ext>
            </a:extLst>
          </p:cNvPr>
          <p:cNvSpPr txBox="1"/>
          <p:nvPr/>
        </p:nvSpPr>
        <p:spPr>
          <a:xfrm>
            <a:off x="634877" y="2099569"/>
            <a:ext cx="106421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Sistemas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comunicación</a:t>
            </a:r>
            <a:r>
              <a:rPr lang="es-CL" sz="2400" spc="-5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entre interior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exterior,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la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instrucción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sobre su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uso.</a:t>
            </a: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Tipos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adecuados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equipos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lucha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contra</a:t>
            </a:r>
            <a:r>
              <a:rPr lang="es-CL" sz="2400" spc="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fuego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como</a:t>
            </a:r>
            <a:r>
              <a:rPr lang="es-CL" sz="2400" spc="-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utilizarlos.</a:t>
            </a:r>
          </a:p>
          <a:p>
            <a:pPr marL="299720" indent="-287020">
              <a:spcBef>
                <a:spcPts val="5"/>
              </a:spcBef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rácticas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simulacros</a:t>
            </a:r>
            <a:r>
              <a:rPr lang="es-CL" sz="2400" spc="-6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periódicos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emergencias</a:t>
            </a:r>
            <a:r>
              <a:rPr lang="es-CL" sz="2400" spc="-6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rescates.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D6D3185F-B173-F606-5083-6456C496496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541" y="4171468"/>
            <a:ext cx="2470827" cy="2263805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324DA084-E972-2FD9-CFDA-0C0FFCE0F569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801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420" y="2839062"/>
            <a:ext cx="1114838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Dependiendo de los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riesgos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que pudieran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detectarse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en los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análisis previo 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al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 ingreso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un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espacio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confinado,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se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deberá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entregar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al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trabajador</a:t>
            </a:r>
            <a:r>
              <a:rPr lang="es-CL" sz="2400" spc="49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la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protección personal 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más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adecuada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para los riesgos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presentes en el </a:t>
            </a:r>
            <a:r>
              <a:rPr lang="es-CL" sz="2400" spc="-20" noProof="0" dirty="0">
                <a:solidFill>
                  <a:srgbClr val="002060"/>
                </a:solidFill>
                <a:cs typeface="Arial MT"/>
              </a:rPr>
              <a:t>lugar.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Por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su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parte,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el trabajador también deberá recibir el entrenamiento necesario 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para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usarlos</a:t>
            </a:r>
            <a:r>
              <a:rPr lang="es-CL" sz="2400" spc="26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correctamente</a:t>
            </a:r>
            <a:r>
              <a:rPr lang="es-CL" sz="2400" spc="25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y</a:t>
            </a:r>
            <a:r>
              <a:rPr lang="es-CL" sz="2400" spc="24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mantenerlos</a:t>
            </a:r>
            <a:r>
              <a:rPr lang="es-CL" sz="2400" spc="27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en</a:t>
            </a:r>
            <a:r>
              <a:rPr lang="es-CL" sz="2400" spc="24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perfecto</a:t>
            </a:r>
            <a:r>
              <a:rPr lang="es-CL" sz="2400" spc="24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estado</a:t>
            </a:r>
            <a:r>
              <a:rPr lang="es-CL" sz="2400" spc="27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</a:t>
            </a:r>
            <a:r>
              <a:rPr lang="es-CL" sz="2400" spc="25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funcionamiento. </a:t>
            </a:r>
            <a:r>
              <a:rPr lang="es-CL" sz="2400" spc="-49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La protección personal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además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tiene que cumplir las exigencias de calidad establecidas por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las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normas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chilenas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oficiales,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contando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para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ello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con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 la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certificación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otorgada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por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laboratorios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autorizados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para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dicho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control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de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calidad.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Dentro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los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equipos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protección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personal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uso</a:t>
            </a:r>
            <a:r>
              <a:rPr lang="es-CL" sz="2400" spc="49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general 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podemos</a:t>
            </a:r>
            <a:r>
              <a:rPr lang="es-CL" sz="2400" spc="-2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mencionar:</a:t>
            </a:r>
          </a:p>
          <a:p>
            <a:pPr>
              <a:spcBef>
                <a:spcPts val="4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289" y="2270236"/>
            <a:ext cx="1051560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445260" marR="5080">
              <a:lnSpc>
                <a:spcPct val="100000"/>
              </a:lnSpc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USO</a:t>
            </a:r>
            <a:r>
              <a:rPr lang="es-CL" sz="2400" b="1" spc="-7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ADECUADO</a:t>
            </a:r>
            <a:r>
              <a:rPr lang="es-CL" sz="2400" b="1" spc="8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lang="es-CL" sz="2400" b="1" spc="-1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EQUIPO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PROTECCIÓN </a:t>
            </a:r>
            <a:r>
              <a:rPr lang="es-CL" sz="2400" b="1" spc="-54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PERSONAL</a:t>
            </a: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22766337-45EB-D4B2-760A-C66F894CF3E6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C682CD5-1D8C-0F08-86B6-3AF0D1C3FC58}"/>
              </a:ext>
            </a:extLst>
          </p:cNvPr>
          <p:cNvSpPr txBox="1"/>
          <p:nvPr/>
        </p:nvSpPr>
        <p:spPr>
          <a:xfrm>
            <a:off x="683859" y="2343798"/>
            <a:ext cx="124886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marR="2256790" indent="-457200" algn="just">
              <a:buFont typeface="Wingdings" panose="05000000000000000000" pitchFamily="2" charset="2"/>
              <a:buChar char="ü"/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Casco de seguridad: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Evitan posibles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lesiones o golpes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la cabeza debido a objetos que sobresalen o la caída </a:t>
            </a:r>
            <a:r>
              <a:rPr lang="es-CL" sz="24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materiales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altura.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ser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resistentes a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la electricidad,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fuego,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 impactos</a:t>
            </a:r>
            <a:r>
              <a:rPr lang="es-CL" sz="2400" spc="-3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las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sustancias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químicas.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77861FAE-BFAC-11DC-1114-D61A9E87A4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6500" y="4267746"/>
            <a:ext cx="2590800" cy="1904454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EB67D309-2E20-6CC7-E836-69B9B6C9DAB3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740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87" y="2273300"/>
            <a:ext cx="11518900" cy="373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s-CL" sz="22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Guantes de seguridad: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Evitan posibles lesiones a las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manos.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Pueden ser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resistentes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corrosión,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solventes,</a:t>
            </a:r>
            <a:r>
              <a:rPr lang="es-CL" sz="2200" spc="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electricidad,</a:t>
            </a:r>
            <a:r>
              <a:rPr lang="es-CL" sz="2200" spc="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cortes, abrasiones, </a:t>
            </a:r>
            <a:r>
              <a:rPr lang="es-CL" sz="22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calor, </a:t>
            </a:r>
            <a:r>
              <a:rPr lang="es-CL" sz="22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frío</a:t>
            </a:r>
            <a:r>
              <a:rPr lang="es-CL" sz="22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chispas.</a:t>
            </a: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5"/>
              </a:spcBef>
            </a:pP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355600" marR="6350" indent="-342900" algn="just">
              <a:buFont typeface="Wingdings" panose="05000000000000000000" pitchFamily="2" charset="2"/>
              <a:buChar char="ü"/>
            </a:pPr>
            <a:r>
              <a:rPr lang="es-CL" sz="22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Zapatos de seguridad: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Evitan lesiones debido a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caídas, torceduras,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golpes,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cortes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 quemaduras.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Pueden tener suela antideslizante, caña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alta y puntera 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protectora,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además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pueden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ser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resistentes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electricidad,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humedad, </a:t>
            </a:r>
            <a:r>
              <a:rPr lang="es-CL" sz="22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productos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químicos</a:t>
            </a:r>
            <a:r>
              <a:rPr lang="es-CL" sz="22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los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cortes.</a:t>
            </a:r>
          </a:p>
          <a:p>
            <a:pPr>
              <a:spcBef>
                <a:spcPts val="35"/>
              </a:spcBef>
            </a:pP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355600" marR="6985" indent="-342900" algn="just">
              <a:buFont typeface="Wingdings" panose="05000000000000000000" pitchFamily="2" charset="2"/>
              <a:buChar char="ü"/>
            </a:pPr>
            <a:r>
              <a:rPr lang="es-CL" sz="22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Arnés de seguridad: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Estos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equipos se utilizan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dos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finalidades,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evitar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caídas desde altura,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pero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principalmente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 facilitar los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rescates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desde </a:t>
            </a:r>
            <a:r>
              <a:rPr lang="es-CL" sz="2200" spc="-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CL" sz="22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interior de un espacio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confinado.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Deben contar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además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 cuerdas de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vida, 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dispositivos de descenso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trípodes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anclaje móviles. </a:t>
            </a:r>
            <a:r>
              <a:rPr lang="es-CL" sz="2200" spc="-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Todos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resistentes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 la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corrosión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y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a la tracción.</a:t>
            </a: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A8C075A5-3EF2-5E12-604F-E078AD74D78E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80334" y="2079914"/>
            <a:ext cx="10437167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Protección respiratoria: Estos equipos resultan indispensables para la seguridad y la vida del trabajador dentro de un espacio confinado, dependiendo 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evaluación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ambiental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equipos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filtrantes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agente tóxico o bien equipos de respiración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autónomos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casos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donde el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oxígeno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encuentra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concentraciones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peligrosas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exista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concentración elevada 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algún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tóxico agudo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capaz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causar</a:t>
            </a:r>
            <a:r>
              <a:rPr lang="es-CL" sz="2400" spc="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muerte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inhalación.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4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/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Otros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equipos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protección: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Dependiendo del riesgo presente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además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debe usar: Protección auditiva, equipos de soldadura, protección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facial y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ojos,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ropa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adecuada,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etc.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0D3F5B8B-B397-DD8E-DE5C-62C575C8E837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3EF4771-F997-5E62-500C-26654268A4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231" t="38578" r="27474" b="41490"/>
          <a:stretch/>
        </p:blipFill>
        <p:spPr>
          <a:xfrm>
            <a:off x="6828223" y="4212312"/>
            <a:ext cx="2437591" cy="2222961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3A116510-DDAC-E456-4424-4352977DD0E5}"/>
              </a:ext>
            </a:extLst>
          </p:cNvPr>
          <p:cNvSpPr txBox="1">
            <a:spLocks/>
          </p:cNvSpPr>
          <p:nvPr/>
        </p:nvSpPr>
        <p:spPr>
          <a:xfrm>
            <a:off x="3197753" y="711951"/>
            <a:ext cx="5632211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5260" marR="5080" algn="ctr">
              <a:lnSpc>
                <a:spcPct val="100000"/>
              </a:lnSpc>
              <a:spcBef>
                <a:spcPts val="100"/>
              </a:spcBef>
            </a:pPr>
            <a:r>
              <a:rPr lang="es-CL" sz="2400" b="1" noProof="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ANÁLISIS ATMOSFÉRICO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D83527-49FF-C3C7-83EC-43271BAAABD1}"/>
              </a:ext>
            </a:extLst>
          </p:cNvPr>
          <p:cNvSpPr txBox="1"/>
          <p:nvPr/>
        </p:nvSpPr>
        <p:spPr>
          <a:xfrm>
            <a:off x="590608" y="2149207"/>
            <a:ext cx="108464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Estas pruebas se realizan para:</a:t>
            </a:r>
          </a:p>
          <a:p>
            <a:pPr marL="12700" algn="just"/>
            <a:endParaRPr lang="es-CL" sz="2400" spc="-5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355600" indent="-342900">
              <a:buFont typeface="Wingdings" panose="05000000000000000000" pitchFamily="2" charset="2"/>
              <a:buChar char="ü"/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Determinar los peligros atmosféricos presentes.</a:t>
            </a:r>
          </a:p>
          <a:p>
            <a:pPr marL="355600" indent="-342900">
              <a:buFont typeface="Wingdings" panose="05000000000000000000" pitchFamily="2" charset="2"/>
              <a:buChar char="ü"/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Cerciorarse que hayan sido eliminados los peligros detectados.</a:t>
            </a:r>
          </a:p>
          <a:p>
            <a:pPr marL="355600" indent="-342900">
              <a:buFont typeface="Wingdings" panose="05000000000000000000" pitchFamily="2" charset="2"/>
              <a:buChar char="ü"/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Cerciorarse que no hayan surgido nuevos peligros durante los procedimientos.</a:t>
            </a:r>
          </a:p>
        </p:txBody>
      </p:sp>
      <p:pic>
        <p:nvPicPr>
          <p:cNvPr id="7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631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BE0B29D0-27F7-8DE6-CF6E-5D86017CF78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313" y="4140858"/>
            <a:ext cx="2673350" cy="2190091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1E97BA9C-BF03-1E80-4C0A-D77CBB1F1D2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4140857"/>
            <a:ext cx="3000057" cy="2190091"/>
          </a:xfrm>
          <a:prstGeom prst="rect">
            <a:avLst/>
          </a:prstGeom>
        </p:spPr>
      </p:pic>
      <p:pic>
        <p:nvPicPr>
          <p:cNvPr id="6" name="object 8">
            <a:extLst>
              <a:ext uri="{FF2B5EF4-FFF2-40B4-BE49-F238E27FC236}">
                <a16:creationId xmlns:a16="http://schemas.microsoft.com/office/drawing/2014/main" id="{98B956A2-A4E3-E2A7-F5E3-971AE33F5F1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82800" y="1905798"/>
            <a:ext cx="2165063" cy="2493954"/>
          </a:xfrm>
          <a:prstGeom prst="rect">
            <a:avLst/>
          </a:prstGeom>
        </p:spPr>
      </p:pic>
      <p:pic>
        <p:nvPicPr>
          <p:cNvPr id="7" name="object 9">
            <a:extLst>
              <a:ext uri="{FF2B5EF4-FFF2-40B4-BE49-F238E27FC236}">
                <a16:creationId xmlns:a16="http://schemas.microsoft.com/office/drawing/2014/main" id="{6E73386E-472F-6429-9A29-E991524E068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60796" y="2271720"/>
            <a:ext cx="2369891" cy="2493955"/>
          </a:xfrm>
          <a:prstGeom prst="rect">
            <a:avLst/>
          </a:prstGeom>
        </p:spPr>
      </p:pic>
      <p:pic>
        <p:nvPicPr>
          <p:cNvPr id="8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650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1199" y="2489199"/>
            <a:ext cx="5330825" cy="3203575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B7DD3BF8-0B2D-AA59-3047-C676C509FC49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6705" y="2418469"/>
            <a:ext cx="11578589" cy="373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El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recurso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preventivo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una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figura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que,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dentro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de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propia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empresa,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asume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funciones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vigilancia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2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actividad preventiva, además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comprobación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eficiencia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 actividades previstas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planificación, debiendo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permanecer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centro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 durante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tiempo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duren las actividades, poniendo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conocimiento del empleador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deficiencias encontradas para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200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adopten</a:t>
            </a:r>
            <a:r>
              <a:rPr lang="es-CL" sz="2200" spc="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las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medidas</a:t>
            </a:r>
            <a:r>
              <a:rPr lang="es-CL" sz="2200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adecuadas.</a:t>
            </a: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25"/>
              </a:spcBef>
            </a:pP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/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En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conclusión,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necesario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 aquellas personas que ejerzan labores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espacios de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riesgos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y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puedan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verse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agravados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modificados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desarrollo</a:t>
            </a:r>
            <a:r>
              <a:rPr lang="es-CL" sz="2200" spc="4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del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proceso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 la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actividad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concurrencia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operaciones diversas que 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desarrollan sucesiva o simultáneamente,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manera que se hagan precisos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el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control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correcta</a:t>
            </a:r>
            <a:r>
              <a:rPr lang="es-CL" sz="2200" spc="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aplicación</a:t>
            </a:r>
            <a:r>
              <a:rPr lang="es-CL" sz="22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métodos</a:t>
            </a:r>
            <a:r>
              <a:rPr lang="es-CL" sz="2200" spc="5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trabajo.</a:t>
            </a: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5DEFE641-E4FB-8223-3CE8-A599896D900F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43F696C7-FEB4-33F1-1D16-F4589E74783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2066" y="2006163"/>
            <a:ext cx="6302067" cy="4149226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751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989537"/>
            <a:ext cx="11635713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esta 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forma,</a:t>
            </a:r>
            <a:r>
              <a:rPr lang="es-CL" sz="2000" spc="-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 debe tener presente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que: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0"/>
              </a:spcBef>
            </a:pP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  <a:tab pos="690880" algn="l"/>
                <a:tab pos="1831339" algn="l"/>
                <a:tab pos="2209800" algn="l"/>
                <a:tab pos="2600960" algn="l"/>
                <a:tab pos="3234055" algn="l"/>
                <a:tab pos="4247515" algn="l"/>
                <a:tab pos="4765675" algn="l"/>
                <a:tab pos="5144770" algn="l"/>
                <a:tab pos="5789930" algn="l"/>
                <a:tab pos="6600190" algn="l"/>
                <a:tab pos="6991350" algn="l"/>
                <a:tab pos="7687945" algn="l"/>
              </a:tabLst>
            </a:pP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	se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urid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	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	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	val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	per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on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	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	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	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deb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 aplicar en to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as las actividades de la vida. </a:t>
            </a:r>
          </a:p>
          <a:p>
            <a:pPr>
              <a:spcBef>
                <a:spcPts val="30"/>
              </a:spcBef>
            </a:pP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000" spc="9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aire</a:t>
            </a:r>
            <a:r>
              <a:rPr lang="es-CL" sz="20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</a:t>
            </a:r>
            <a:r>
              <a:rPr lang="es-CL" sz="20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esencial</a:t>
            </a:r>
            <a:r>
              <a:rPr lang="es-CL" sz="2000" spc="10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</a:t>
            </a:r>
            <a:r>
              <a:rPr lang="es-CL" sz="2000" spc="9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0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vida,</a:t>
            </a:r>
            <a:r>
              <a:rPr lang="es-CL" sz="20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cuide</a:t>
            </a:r>
            <a:r>
              <a:rPr lang="es-CL" sz="2000" spc="10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0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aire</a:t>
            </a:r>
            <a:r>
              <a:rPr lang="es-CL" sz="20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000" spc="10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todo</a:t>
            </a:r>
            <a:r>
              <a:rPr lang="es-CL" sz="2000" spc="9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momento,</a:t>
            </a:r>
            <a:r>
              <a:rPr lang="es-CL" sz="2000" spc="10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sobre</a:t>
            </a:r>
            <a:r>
              <a:rPr lang="es-CL" sz="2000" spc="8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todo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085">
              <a:spcBef>
                <a:spcPts val="5"/>
              </a:spcBef>
            </a:pP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cuando ingrese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espacios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confinados.</a:t>
            </a:r>
          </a:p>
          <a:p>
            <a:pPr>
              <a:spcBef>
                <a:spcPts val="30"/>
              </a:spcBef>
            </a:pP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spcBef>
                <a:spcPts val="5"/>
              </a:spcBef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CL" sz="2000" spc="26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espacios</a:t>
            </a:r>
            <a:r>
              <a:rPr lang="es-CL" sz="2000" spc="26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confinados</a:t>
            </a:r>
            <a:r>
              <a:rPr lang="es-CL" sz="2000" spc="2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pueden</a:t>
            </a:r>
            <a:r>
              <a:rPr lang="es-CL" sz="2000" spc="26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ser</a:t>
            </a:r>
            <a:r>
              <a:rPr lang="es-CL" sz="2000" spc="26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muy</a:t>
            </a:r>
            <a:r>
              <a:rPr lang="es-CL" sz="2000" spc="2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riesgosos</a:t>
            </a:r>
            <a:r>
              <a:rPr lang="es-CL" sz="2000" spc="28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000" spc="2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hasta</a:t>
            </a:r>
            <a:r>
              <a:rPr lang="es-CL" sz="2000" spc="25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letales</a:t>
            </a:r>
            <a:r>
              <a:rPr lang="es-CL" sz="2000" spc="26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si</a:t>
            </a:r>
            <a:r>
              <a:rPr lang="es-CL" sz="2000" spc="26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no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085"/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opera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todas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medidas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seguridad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necesarias.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0"/>
              </a:spcBef>
            </a:pP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Antes</a:t>
            </a:r>
            <a:r>
              <a:rPr lang="es-CL" sz="2000" spc="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000" spc="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ingresar</a:t>
            </a:r>
            <a:r>
              <a:rPr lang="es-CL" sz="2000" spc="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000" spc="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000" spc="38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espacio</a:t>
            </a:r>
            <a:r>
              <a:rPr lang="es-CL" sz="2000" spc="39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confinado,</a:t>
            </a:r>
            <a:r>
              <a:rPr lang="es-CL" sz="2000" spc="38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000" spc="38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debe</a:t>
            </a:r>
            <a:r>
              <a:rPr lang="es-CL" sz="2000" spc="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estudiar,</a:t>
            </a:r>
            <a:r>
              <a:rPr lang="es-CL" sz="2000" spc="409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conocer</a:t>
            </a:r>
            <a:r>
              <a:rPr lang="es-CL" sz="2000" spc="38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</a:p>
          <a:p>
            <a:pPr marL="299085">
              <a:spcBef>
                <a:spcPts val="5"/>
              </a:spcBef>
            </a:pP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monitorear,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</a:t>
            </a:r>
            <a:r>
              <a:rPr lang="es-CL" sz="20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descubrir</a:t>
            </a:r>
            <a:r>
              <a:rPr lang="es-CL" sz="2000" spc="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peligros</a:t>
            </a:r>
            <a:r>
              <a:rPr lang="es-CL" sz="20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0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entrañan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</a:t>
            </a:r>
            <a:r>
              <a:rPr lang="es-CL" sz="2000" spc="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interior.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0"/>
              </a:spcBef>
            </a:pP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Capacitarse</a:t>
            </a:r>
            <a:r>
              <a:rPr lang="es-CL" sz="2000" spc="2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</a:t>
            </a:r>
            <a:r>
              <a:rPr lang="es-CL" sz="2000" spc="26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progresar,</a:t>
            </a:r>
            <a:r>
              <a:rPr lang="es-CL" sz="2000" spc="2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000" spc="2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este</a:t>
            </a:r>
            <a:r>
              <a:rPr lang="es-CL" sz="2000" spc="26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desarrollo</a:t>
            </a:r>
            <a:r>
              <a:rPr lang="es-CL" sz="2000" spc="26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va</a:t>
            </a:r>
            <a:r>
              <a:rPr lang="es-CL" sz="2000" spc="26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consigo</a:t>
            </a:r>
            <a:r>
              <a:rPr lang="es-CL" sz="2000" spc="26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000" spc="26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</a:t>
            </a:r>
            <a:r>
              <a:rPr lang="es-CL" sz="2000" spc="26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sano</a:t>
            </a:r>
            <a:r>
              <a:rPr lang="es-CL" sz="2000" spc="2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</a:p>
          <a:p>
            <a:pPr marL="299085">
              <a:spcBef>
                <a:spcPts val="5"/>
              </a:spcBef>
            </a:pP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seguro</a:t>
            </a:r>
            <a:r>
              <a:rPr lang="es-CL" sz="2000" spc="-5" noProof="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.</a:t>
            </a:r>
            <a:endParaRPr lang="es-CL" sz="2000" noProof="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D79D0437-386B-6A49-436F-F0607E58C2A7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7020" y="1918801"/>
            <a:ext cx="6743971" cy="423941"/>
          </a:xfrm>
          <a:prstGeom prst="rect">
            <a:avLst/>
          </a:prstGeom>
        </p:spPr>
        <p:txBody>
          <a:bodyPr vert="horz" wrap="square" lIns="0" tIns="54081" rIns="0" bIns="0" rtlCol="0" anchor="ctr">
            <a:spAutoFit/>
          </a:bodyPr>
          <a:lstStyle/>
          <a:p>
            <a:pPr marL="1107245">
              <a:lnSpc>
                <a:spcPct val="100000"/>
              </a:lnSpc>
              <a:spcBef>
                <a:spcPts val="64"/>
              </a:spcBef>
            </a:pPr>
            <a:r>
              <a:rPr lang="es-CL" sz="2400" noProof="0" dirty="0">
                <a:solidFill>
                  <a:srgbClr val="002060"/>
                </a:solidFill>
              </a:rPr>
              <a:t>MÉTODOS</a:t>
            </a:r>
            <a:r>
              <a:rPr lang="es-CL" sz="2400" spc="-42" noProof="0" dirty="0">
                <a:solidFill>
                  <a:srgbClr val="002060"/>
                </a:solidFill>
              </a:rPr>
              <a:t> </a:t>
            </a:r>
            <a:r>
              <a:rPr lang="es-CL" sz="2400" noProof="0" dirty="0">
                <a:solidFill>
                  <a:srgbClr val="002060"/>
                </a:solidFill>
              </a:rPr>
              <a:t>DE</a:t>
            </a:r>
            <a:r>
              <a:rPr lang="es-CL" sz="2400" spc="-22" noProof="0" dirty="0">
                <a:solidFill>
                  <a:srgbClr val="002060"/>
                </a:solidFill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</a:rPr>
              <a:t>VENTILACIÓN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3505" y="3030113"/>
            <a:ext cx="6191030" cy="797773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227639" marR="3258" indent="-219902">
              <a:spcBef>
                <a:spcPts val="61"/>
              </a:spcBef>
              <a:buChar char="•"/>
              <a:tabLst>
                <a:tab pos="227639" algn="l"/>
              </a:tabLst>
            </a:pPr>
            <a:r>
              <a:rPr lang="es-CL" sz="2400" spc="-6" noProof="0" dirty="0">
                <a:solidFill>
                  <a:srgbClr val="002060"/>
                </a:solidFill>
                <a:latin typeface="Arial"/>
                <a:cs typeface="Arial"/>
              </a:rPr>
              <a:t>Ventilación general diluyente.</a:t>
            </a:r>
            <a:endParaRPr lang="es-CL" sz="2400" noProof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27639" marR="3258" indent="-219902">
              <a:spcBef>
                <a:spcPts val="430"/>
              </a:spcBef>
              <a:buChar char="•"/>
              <a:tabLst>
                <a:tab pos="227639" algn="l"/>
              </a:tabLst>
            </a:pPr>
            <a:r>
              <a:rPr lang="es-CL" sz="2400" spc="-6" noProof="0" dirty="0">
                <a:solidFill>
                  <a:srgbClr val="002060"/>
                </a:solidFill>
                <a:latin typeface="Arial"/>
                <a:cs typeface="Arial"/>
              </a:rPr>
              <a:t>Ventilación local extractiva.</a:t>
            </a:r>
            <a:endParaRPr lang="es-CL" sz="2400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0337" y="2680797"/>
            <a:ext cx="2723978" cy="2043716"/>
          </a:xfrm>
          <a:prstGeom prst="rect">
            <a:avLst/>
          </a:prstGeom>
        </p:spPr>
      </p:pic>
      <p:pic>
        <p:nvPicPr>
          <p:cNvPr id="7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6161" y="1835960"/>
            <a:ext cx="6928443" cy="377556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4"/>
              </a:spcBef>
              <a:tabLst>
                <a:tab pos="1540127" algn="l"/>
              </a:tabLst>
            </a:pPr>
            <a:r>
              <a:rPr lang="es-CL" sz="2400" b="1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VENTILACIÓN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GENERAL</a:t>
            </a:r>
            <a:r>
              <a:rPr lang="es-CL" sz="2400" b="1" spc="-48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DILUYENTE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216768" y="2429271"/>
            <a:ext cx="11283828" cy="3790247"/>
          </a:xfrm>
          <a:prstGeom prst="rect">
            <a:avLst/>
          </a:prstGeom>
        </p:spPr>
        <p:txBody>
          <a:bodyPr vert="horz" wrap="square" lIns="0" tIns="39095" rIns="0" bIns="0" rtlCol="0">
            <a:spAutoFit/>
          </a:bodyPr>
          <a:lstStyle/>
          <a:p>
            <a:pPr marL="7737" marR="4072" indent="0">
              <a:lnSpc>
                <a:spcPct val="120000"/>
              </a:lnSpc>
              <a:spcBef>
                <a:spcPts val="308"/>
              </a:spcBef>
              <a:buNone/>
              <a:tabLst>
                <a:tab pos="913000" algn="l"/>
                <a:tab pos="1438728" algn="l"/>
                <a:tab pos="2471859" algn="l"/>
                <a:tab pos="2883564" algn="l"/>
                <a:tab pos="4120308" algn="l"/>
                <a:tab pos="5041044" algn="l"/>
              </a:tabLst>
            </a:pP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Existen dos métodos de ventilación: general </a:t>
            </a:r>
            <a:r>
              <a:rPr lang="es-CL" sz="2400" spc="-3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o diluyente.</a:t>
            </a:r>
            <a:endParaRPr lang="es-CL" sz="2400" spc="-6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227639" marR="3258" indent="-219902">
              <a:lnSpc>
                <a:spcPct val="120000"/>
              </a:lnSpc>
              <a:spcBef>
                <a:spcPts val="436"/>
              </a:spcBef>
              <a:tabLst>
                <a:tab pos="227639" algn="l"/>
                <a:tab pos="1473342" algn="l"/>
                <a:tab pos="2363944" algn="l"/>
                <a:tab pos="3531867" algn="l"/>
                <a:tab pos="3835657" algn="l"/>
                <a:tab pos="4382153" algn="l"/>
                <a:tab pos="4990955" algn="l"/>
              </a:tabLst>
            </a:pP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Ventilación general extractiva. S</a:t>
            </a:r>
            <a:r>
              <a:rPr lang="es-CL" sz="2400" spc="-13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aca el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aire</a:t>
            </a:r>
            <a:r>
              <a:rPr lang="es-CL" sz="2400" spc="-3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contaminado</a:t>
            </a:r>
            <a:r>
              <a:rPr lang="es-CL" sz="2400" spc="-2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fuera</a:t>
            </a:r>
            <a:r>
              <a:rPr lang="es-CL" sz="2400" spc="-3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del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área</a:t>
            </a:r>
            <a:r>
              <a:rPr lang="es-CL" sz="2400" spc="-2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 permiso.</a:t>
            </a:r>
            <a:endParaRPr lang="es-CL" sz="2400" spc="-6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227639" marR="4072" indent="-219902">
              <a:lnSpc>
                <a:spcPct val="120000"/>
              </a:lnSpc>
              <a:spcBef>
                <a:spcPts val="436"/>
              </a:spcBef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Ventilación</a:t>
            </a:r>
            <a:r>
              <a:rPr lang="es-CL" sz="2400" spc="9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general por suministro. Sopla aire fresco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al</a:t>
            </a:r>
            <a:r>
              <a:rPr lang="es-CL" sz="2400" spc="-2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interior</a:t>
            </a:r>
            <a:r>
              <a:rPr lang="es-CL" sz="2400" spc="-2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del</a:t>
            </a:r>
            <a:r>
              <a:rPr lang="es-CL" sz="2400" spc="-2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área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lang="es-CL" sz="2400" spc="-2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permiso.</a:t>
            </a:r>
          </a:p>
          <a:p>
            <a:pPr marL="7737" marR="4072" indent="0">
              <a:lnSpc>
                <a:spcPct val="120000"/>
              </a:lnSpc>
              <a:spcBef>
                <a:spcPts val="436"/>
              </a:spcBef>
              <a:buNone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Sacar aire</a:t>
            </a:r>
            <a:r>
              <a:rPr lang="es-CL" sz="2400" spc="87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fuera</a:t>
            </a:r>
            <a:r>
              <a:rPr lang="es-CL" sz="2400" spc="83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del</a:t>
            </a:r>
            <a:r>
              <a:rPr lang="es-CL" sz="2400" spc="87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espacio</a:t>
            </a:r>
            <a:r>
              <a:rPr lang="es-CL" sz="2400" spc="83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confinado</a:t>
            </a:r>
            <a:r>
              <a:rPr lang="es-CL" sz="2400" spc="87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es</a:t>
            </a:r>
            <a:r>
              <a:rPr lang="es-CL" sz="2400" spc="83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mejor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cuando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la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atmósfera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es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tóxica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o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inflamable</a:t>
            </a:r>
          </a:p>
          <a:p>
            <a:pPr marL="7737" marR="4072" indent="0">
              <a:lnSpc>
                <a:spcPct val="120000"/>
              </a:lnSpc>
              <a:spcBef>
                <a:spcPts val="436"/>
              </a:spcBef>
              <a:buNone/>
              <a:tabLst>
                <a:tab pos="227639" algn="l"/>
                <a:tab pos="3017541" algn="l"/>
                <a:tab pos="4108498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Suministrar</a:t>
            </a:r>
            <a:r>
              <a:rPr lang="es-CL" sz="2400" spc="20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aire</a:t>
            </a:r>
            <a:r>
              <a:rPr lang="es-CL" sz="2400" spc="20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se puede usar para disipar los contaminantes.</a:t>
            </a:r>
            <a:endParaRPr lang="es-CL" sz="2400" spc="-6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9780" y="2407931"/>
            <a:ext cx="10631620" cy="2802128"/>
          </a:xfrm>
          <a:prstGeom prst="rect">
            <a:avLst/>
          </a:prstGeom>
        </p:spPr>
        <p:txBody>
          <a:bodyPr vert="horz" wrap="square" lIns="0" tIns="62308" rIns="0" bIns="0" rtlCol="0">
            <a:spAutoFit/>
          </a:bodyPr>
          <a:lstStyle/>
          <a:p>
            <a:pPr marR="3258" indent="360000"/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La  ventilación  general  no  reduce  la  cantidad  de contaminantes  liberados,  por  lo  tanto  existen ciertos límites en los cuales puede ser usada:</a:t>
            </a:r>
          </a:p>
          <a:p>
            <a:pPr marL="226825" marR="3258" indent="-219087">
              <a:spcBef>
                <a:spcPts val="433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Para  que  la  ventilación  general  sea  efectiva  los 	trabajadores  no pueden obstruir la fuente de contaminación.</a:t>
            </a:r>
          </a:p>
          <a:p>
            <a:pPr marL="226825" marR="4072" indent="-219087">
              <a:spcBef>
                <a:spcPts val="430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Los contaminantes no pueden ser extremadamente tóxicos.</a:t>
            </a:r>
          </a:p>
          <a:p>
            <a:pPr marL="227232" indent="-219087">
              <a:buChar char="•"/>
              <a:tabLst>
                <a:tab pos="227232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La concentración de contaminantes debe ser baja.</a:t>
            </a:r>
          </a:p>
          <a:p>
            <a:pPr marL="226825" marR="4887" indent="-219087">
              <a:spcBef>
                <a:spcPts val="430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Los contaminantes deben ser producidos en una tasa uniforme.</a:t>
            </a: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06306" y="2910971"/>
            <a:ext cx="10317237" cy="1606572"/>
          </a:xfrm>
          <a:prstGeom prst="rect">
            <a:avLst/>
          </a:prstGeom>
        </p:spPr>
        <p:txBody>
          <a:bodyPr vert="horz" wrap="square" lIns="0" tIns="39095" rIns="0" bIns="0" rtlCol="0">
            <a:spAutoFit/>
          </a:bodyPr>
          <a:lstStyle/>
          <a:p>
            <a:pPr marL="227639" marR="3258" indent="-219902">
              <a:spcBef>
                <a:spcPts val="308"/>
              </a:spcBef>
              <a:tabLst>
                <a:tab pos="512290" algn="l"/>
                <a:tab pos="1461532" algn="l"/>
                <a:tab pos="2079293" algn="l"/>
                <a:tab pos="2672620" algn="l"/>
                <a:tab pos="3189797" algn="l"/>
                <a:tab pos="4405773" algn="l"/>
              </a:tabLst>
            </a:pP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mejores </a:t>
            </a:r>
            <a:r>
              <a:rPr lang="es-CL" sz="2400" spc="-1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usos para 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una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ventilación general </a:t>
            </a:r>
            <a:r>
              <a:rPr lang="es-CL" sz="2400" spc="-1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son: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7639" indent="-219495">
              <a:spcBef>
                <a:spcPts val="189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Proveer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aire</a:t>
            </a:r>
            <a:r>
              <a:rPr lang="es-CL" sz="2400" spc="-1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fresco.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7639" marR="4479" indent="-219902">
              <a:spcBef>
                <a:spcPts val="462"/>
              </a:spcBef>
              <a:buChar char="•"/>
              <a:tabLst>
                <a:tab pos="227639" algn="l"/>
                <a:tab pos="1300271" algn="l"/>
                <a:tab pos="1608948" algn="l"/>
                <a:tab pos="3163328" algn="l"/>
                <a:tab pos="3727335" algn="l"/>
                <a:tab pos="4112570" algn="l"/>
              </a:tabLst>
            </a:pP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Controlar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	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concentración </a:t>
            </a:r>
            <a:r>
              <a:rPr lang="es-CL" sz="2400" spc="-1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baja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	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materiales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</a:t>
            </a:r>
            <a:r>
              <a:rPr lang="es-CL" sz="2400" spc="-3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sean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altamente</a:t>
            </a:r>
            <a:r>
              <a:rPr lang="es-CL" sz="2400" spc="-2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tóxicos.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2621" y="1794305"/>
            <a:ext cx="6587170" cy="377556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4"/>
              </a:spcBef>
              <a:tabLst>
                <a:tab pos="1734781" algn="l"/>
              </a:tabLst>
            </a:pPr>
            <a:r>
              <a:rPr lang="es-CL" sz="2400" b="1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VENTILACIÓN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LOCAL</a:t>
            </a:r>
            <a:r>
              <a:rPr lang="es-CL" sz="2400" b="1" spc="-29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EXTRACTIVA</a:t>
            </a:r>
            <a:endParaRPr lang="es-CL" sz="2400" b="1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700" y="2299344"/>
            <a:ext cx="11472599" cy="3954018"/>
          </a:xfrm>
          <a:prstGeom prst="rect">
            <a:avLst/>
          </a:prstGeom>
        </p:spPr>
        <p:txBody>
          <a:bodyPr vert="horz" wrap="square" lIns="0" tIns="54978" rIns="0" bIns="0" rtlCol="0">
            <a:spAutoFit/>
          </a:bodyPr>
          <a:lstStyle/>
          <a:p>
            <a:pPr marR="5294">
              <a:spcBef>
                <a:spcPts val="433"/>
              </a:spcBef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Consiste</a:t>
            </a:r>
            <a:r>
              <a:rPr lang="es-CL" sz="2400" spc="1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</a:t>
            </a:r>
            <a:r>
              <a:rPr lang="es-CL" sz="2400" spc="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</a:t>
            </a:r>
            <a:r>
              <a:rPr lang="es-CL" sz="2400" spc="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método</a:t>
            </a:r>
            <a:r>
              <a:rPr lang="es-CL" sz="2400" spc="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1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ventilación</a:t>
            </a:r>
            <a:r>
              <a:rPr lang="es-CL" sz="2400" spc="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</a:t>
            </a:r>
            <a:r>
              <a:rPr lang="es-CL" sz="2400" spc="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captura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contaminantes</a:t>
            </a:r>
            <a:r>
              <a:rPr lang="es-CL" sz="2400" spc="36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desde</a:t>
            </a:r>
            <a:r>
              <a:rPr lang="es-CL" sz="2400" spc="36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</a:t>
            </a:r>
            <a:r>
              <a:rPr lang="es-CL" sz="2400" spc="36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punto</a:t>
            </a:r>
            <a:r>
              <a:rPr lang="es-CL" sz="2400" spc="37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36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origen</a:t>
            </a:r>
            <a:r>
              <a:rPr lang="es-CL" sz="2400" spc="37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</a:t>
            </a:r>
            <a:r>
              <a:rPr lang="es-CL" sz="2400" spc="36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estos</a:t>
            </a:r>
            <a:r>
              <a:rPr lang="es-CL" sz="2400" spc="36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son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removidos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</a:t>
            </a:r>
            <a:r>
              <a:rPr lang="es-CL" sz="2400" spc="-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exterior</a:t>
            </a:r>
            <a:r>
              <a:rPr lang="es-CL" sz="2400" spc="-3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mediante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mangas</a:t>
            </a:r>
            <a:r>
              <a:rPr lang="es-CL" sz="2400" spc="-4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z="2400" spc="-4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ductos.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6010" marR="4479" indent="-218273">
              <a:spcBef>
                <a:spcPts val="359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</a:t>
            </a:r>
            <a:r>
              <a:rPr lang="es-CL" sz="2400" spc="154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</a:t>
            </a:r>
            <a:r>
              <a:rPr lang="es-CL" sz="2400" spc="154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mejor</a:t>
            </a:r>
            <a:r>
              <a:rPr lang="es-CL" sz="2400" spc="154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método</a:t>
            </a:r>
            <a:r>
              <a:rPr lang="es-CL" sz="2400" spc="15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para</a:t>
            </a:r>
            <a:r>
              <a:rPr lang="es-CL" sz="2400" spc="154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controlar</a:t>
            </a:r>
            <a:r>
              <a:rPr lang="es-CL" sz="2400" spc="16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lang="es-CL" sz="2400" spc="15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gases</a:t>
            </a:r>
            <a:r>
              <a:rPr lang="es-CL" sz="2400" spc="15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</a:t>
            </a:r>
            <a:r>
              <a:rPr lang="es-CL" sz="2400" spc="154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vapores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tóxicos</a:t>
            </a:r>
            <a:r>
              <a:rPr lang="es-CL" sz="2400" spc="-3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z="2400" spc="-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inflamables</a:t>
            </a:r>
            <a:r>
              <a:rPr lang="es-CL" sz="2400" spc="-2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producidos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</a:t>
            </a:r>
            <a:r>
              <a:rPr lang="es-CL" sz="2400" spc="-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solo</a:t>
            </a:r>
            <a:r>
              <a:rPr lang="es-CL" sz="2400" spc="-3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punto.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6010" marR="4072" indent="-218273">
              <a:spcBef>
                <a:spcPts val="385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</a:t>
            </a:r>
            <a:r>
              <a:rPr lang="es-CL" sz="2400" spc="26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sea</a:t>
            </a:r>
            <a:r>
              <a:rPr lang="es-CL" sz="2400" spc="26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posible</a:t>
            </a:r>
            <a:r>
              <a:rPr lang="es-CL" sz="2400" spc="26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</a:t>
            </a:r>
            <a:r>
              <a:rPr lang="es-CL" sz="2400" spc="26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conveniente</a:t>
            </a:r>
            <a:r>
              <a:rPr lang="es-CL" sz="2400" spc="26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utilizar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ventilación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local</a:t>
            </a:r>
            <a:r>
              <a:rPr lang="es-CL" sz="2400" spc="-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extractiva</a:t>
            </a:r>
            <a:r>
              <a:rPr lang="es-CL" sz="2400" spc="-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durante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trabajos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</a:t>
            </a:r>
            <a:r>
              <a:rPr lang="es-CL" sz="2400" spc="-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calor</a:t>
            </a:r>
            <a:r>
              <a:rPr lang="es-CL" sz="2400" spc="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limpieza</a:t>
            </a:r>
            <a:r>
              <a:rPr lang="es-CL" sz="2400" spc="-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solventes.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6010" marR="5294" indent="-218273">
              <a:spcBef>
                <a:spcPts val="369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</a:t>
            </a:r>
            <a:r>
              <a:rPr lang="es-CL" sz="2400" spc="5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debe</a:t>
            </a:r>
            <a:r>
              <a:rPr lang="es-CL" sz="2400" spc="5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ser</a:t>
            </a:r>
            <a:r>
              <a:rPr lang="es-CL" sz="2400" spc="5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utilizada</a:t>
            </a:r>
            <a:r>
              <a:rPr lang="es-CL" sz="2400" spc="5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</a:t>
            </a:r>
            <a:r>
              <a:rPr lang="es-CL" sz="2400" spc="5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contaminantes</a:t>
            </a:r>
            <a:r>
              <a:rPr lang="es-CL" sz="2400" spc="5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encuentran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dispersos</a:t>
            </a:r>
            <a:r>
              <a:rPr lang="es-CL" sz="2400" spc="-3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</a:t>
            </a:r>
            <a:r>
              <a:rPr lang="es-CL" sz="2400" spc="-4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todo</a:t>
            </a:r>
            <a:r>
              <a:rPr lang="es-CL" sz="2400" spc="-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</a:t>
            </a:r>
            <a:r>
              <a:rPr lang="es-CL" sz="2400" spc="-4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aire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6010" marR="3258" indent="-218273">
              <a:spcBef>
                <a:spcPts val="369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</a:t>
            </a:r>
            <a:r>
              <a:rPr lang="es-CL" sz="2400" spc="12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CL" sz="2400" spc="12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localización</a:t>
            </a:r>
            <a:r>
              <a:rPr lang="es-CL" sz="2400" spc="11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z="2400" spc="11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forma</a:t>
            </a:r>
            <a:r>
              <a:rPr lang="es-CL" sz="2400" spc="12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</a:t>
            </a:r>
            <a:r>
              <a:rPr lang="es-CL" sz="2400" spc="12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espacio</a:t>
            </a:r>
            <a:r>
              <a:rPr lang="es-CL" sz="2400" spc="11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confinado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hacen difícil</a:t>
            </a:r>
            <a:r>
              <a:rPr lang="es-CL" sz="2400" spc="21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</a:t>
            </a:r>
            <a:r>
              <a:rPr lang="es-CL" sz="2400" spc="22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uso.</a:t>
            </a:r>
            <a:r>
              <a:rPr lang="es-CL" sz="2400" spc="20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</a:t>
            </a:r>
            <a:r>
              <a:rPr lang="es-CL" sz="2400" spc="22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estos</a:t>
            </a:r>
            <a:r>
              <a:rPr lang="es-CL" sz="2400" spc="21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casos,</a:t>
            </a:r>
            <a:r>
              <a:rPr lang="es-CL" sz="2400" spc="224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utilice</a:t>
            </a:r>
            <a:r>
              <a:rPr lang="es-CL" sz="2400" spc="21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ventilación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general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z="2400" spc="-3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diluyente.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064615" y="6125878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272EDCF-6D45-8BC1-B46B-4E0FA605ED8F}"/>
              </a:ext>
            </a:extLst>
          </p:cNvPr>
          <p:cNvSpPr txBox="1">
            <a:spLocks/>
          </p:cNvSpPr>
          <p:nvPr/>
        </p:nvSpPr>
        <p:spPr>
          <a:xfrm>
            <a:off x="1684760" y="2216112"/>
            <a:ext cx="755395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PROPÓSITO DEL ANÁLISIS CONTINUO: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18DC295-897A-01C8-EFDD-8DA372943425}"/>
              </a:ext>
            </a:extLst>
          </p:cNvPr>
          <p:cNvSpPr txBox="1"/>
          <p:nvPr/>
        </p:nvSpPr>
        <p:spPr>
          <a:xfrm>
            <a:off x="626482" y="2942084"/>
            <a:ext cx="10701917" cy="20550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6350" indent="-342900">
              <a:spcBef>
                <a:spcPts val="42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Cerciorarse que no surjan nuevamente los peligros que antes estaban presentas.</a:t>
            </a:r>
          </a:p>
          <a:p>
            <a:pPr marL="354965" marR="5080" indent="-342900">
              <a:spcBef>
                <a:spcPts val="58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Cerciorarse  que  no  se hayan creado nuevos peligros debido  al  trabajo 	realizado.</a:t>
            </a:r>
          </a:p>
          <a:p>
            <a:pPr marL="354965" marR="6350" indent="-342900">
              <a:spcBef>
                <a:spcPts val="585"/>
              </a:spcBef>
              <a:buFont typeface="Wingdings" panose="05000000000000000000" pitchFamily="2" charset="2"/>
              <a:buChar char="ü"/>
              <a:tabLst>
                <a:tab pos="354965" algn="l"/>
                <a:tab pos="3004185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Cerciorarse que no surjan nuevos peligros atmosféricos.</a:t>
            </a: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9776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1872" y="2128771"/>
            <a:ext cx="6743971" cy="439112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marL="1038018">
              <a:lnSpc>
                <a:spcPct val="100000"/>
              </a:lnSpc>
              <a:spcBef>
                <a:spcPts val="64"/>
              </a:spcBef>
            </a:pPr>
            <a:r>
              <a:rPr lang="es-CL" sz="28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Tipos</a:t>
            </a:r>
            <a:r>
              <a:rPr lang="es-CL" sz="2800" b="1" spc="-3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8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lang="es-CL" sz="2800" b="1" spc="-3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800" b="1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Ventiladores</a:t>
            </a:r>
            <a:endParaRPr lang="es-CL" sz="2800" b="1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9997" y="2930119"/>
            <a:ext cx="1941091" cy="21707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3375" y="3286864"/>
            <a:ext cx="2034919" cy="18140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16554" y="5100896"/>
            <a:ext cx="1167978" cy="284171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lang="es-CL" sz="1796" b="1" spc="-6" noProof="0" dirty="0">
                <a:solidFill>
                  <a:srgbClr val="002060"/>
                </a:solidFill>
                <a:latin typeface="Arial"/>
                <a:cs typeface="Arial"/>
              </a:rPr>
              <a:t>Centrifugo</a:t>
            </a:r>
            <a:endParaRPr lang="es-CL" sz="1796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8940" y="5109002"/>
            <a:ext cx="561590" cy="284171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lang="es-CL" sz="1796" b="1" spc="-6" noProof="0" dirty="0">
                <a:solidFill>
                  <a:srgbClr val="002060"/>
                </a:solidFill>
                <a:latin typeface="Arial"/>
                <a:cs typeface="Arial"/>
              </a:rPr>
              <a:t>Axial</a:t>
            </a:r>
            <a:endParaRPr lang="es-CL" sz="1796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7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91433" y="5026737"/>
            <a:ext cx="788426" cy="284171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lang="es-CL" sz="1796" b="1" spc="-16" noProof="0" dirty="0">
                <a:solidFill>
                  <a:srgbClr val="002060"/>
                </a:solidFill>
                <a:latin typeface="Arial"/>
                <a:cs typeface="Arial"/>
              </a:rPr>
              <a:t>Venturi</a:t>
            </a:r>
            <a:endParaRPr lang="es-CL" sz="1796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2371" y="2738814"/>
            <a:ext cx="2707770" cy="284171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lang="es-CL" sz="1796" b="1" noProof="0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lang="es-CL" sz="1796" b="1" spc="-96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1796" b="1" noProof="0" dirty="0">
                <a:solidFill>
                  <a:srgbClr val="002060"/>
                </a:solidFill>
                <a:latin typeface="Arial"/>
                <a:cs typeface="Arial"/>
              </a:rPr>
              <a:t>prueba</a:t>
            </a:r>
            <a:r>
              <a:rPr lang="es-CL" sz="1796" b="1" spc="-22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1796" b="1" noProof="0" dirty="0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CL" sz="1796" b="1" spc="-26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1796" b="1" spc="-6" noProof="0" dirty="0">
                <a:solidFill>
                  <a:srgbClr val="002060"/>
                </a:solidFill>
                <a:latin typeface="Arial"/>
                <a:cs typeface="Arial"/>
              </a:rPr>
              <a:t>explosiones</a:t>
            </a:r>
            <a:endParaRPr lang="es-CL" sz="1796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3212" y="2634057"/>
            <a:ext cx="1604869" cy="225580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2371" y="3178010"/>
            <a:ext cx="2590075" cy="1536452"/>
          </a:xfrm>
          <a:prstGeom prst="rect">
            <a:avLst/>
          </a:prstGeom>
        </p:spPr>
      </p:pic>
      <p:pic>
        <p:nvPicPr>
          <p:cNvPr id="7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9268" y="1930297"/>
            <a:ext cx="7301151" cy="377145"/>
          </a:xfrm>
          <a:prstGeom prst="rect">
            <a:avLst/>
          </a:prstGeom>
        </p:spPr>
        <p:txBody>
          <a:bodyPr vert="horz" wrap="square" lIns="0" tIns="7738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1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Equipos</a:t>
            </a:r>
            <a:r>
              <a:rPr lang="es-CL" sz="2400" b="1" spc="-29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para</a:t>
            </a:r>
            <a:r>
              <a:rPr lang="es-CL" sz="2400" b="1" spc="-38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Trabajo</a:t>
            </a:r>
            <a:r>
              <a:rPr lang="es-CL" sz="2400" b="1" spc="-4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en</a:t>
            </a:r>
            <a:r>
              <a:rPr lang="es-CL" sz="2400" b="1" spc="-4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Espacios</a:t>
            </a:r>
            <a:r>
              <a:rPr lang="es-CL" sz="2400" b="1" spc="-3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Confinados</a:t>
            </a:r>
            <a:endParaRPr lang="es-CL" sz="2400" b="1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5467" y="2619481"/>
            <a:ext cx="2174686" cy="22128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1847" y="2558998"/>
            <a:ext cx="1431872" cy="21473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37389" y="4832285"/>
            <a:ext cx="1640789" cy="284171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lang="es-CL" sz="1796" b="1" noProof="0" dirty="0">
                <a:solidFill>
                  <a:srgbClr val="002060"/>
                </a:solidFill>
                <a:latin typeface="Arial"/>
                <a:cs typeface="Arial"/>
              </a:rPr>
              <a:t>Sistemas</a:t>
            </a:r>
            <a:r>
              <a:rPr lang="es-CL" sz="1796" b="1" spc="-51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1796" b="1" spc="-13" noProof="0" dirty="0" err="1">
                <a:solidFill>
                  <a:srgbClr val="002060"/>
                </a:solidFill>
                <a:latin typeface="Arial"/>
                <a:cs typeface="Arial"/>
              </a:rPr>
              <a:t>Davit</a:t>
            </a:r>
            <a:endParaRPr lang="es-CL" sz="1796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91487" y="4974370"/>
            <a:ext cx="965170" cy="284171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lang="es-CL" sz="1796" b="1" spc="-16" noProof="0" dirty="0">
                <a:solidFill>
                  <a:srgbClr val="002060"/>
                </a:solidFill>
                <a:latin typeface="Arial"/>
                <a:cs typeface="Arial"/>
              </a:rPr>
              <a:t>Trípodes</a:t>
            </a:r>
            <a:endParaRPr lang="es-CL" sz="1796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7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617" y="1911176"/>
            <a:ext cx="7163884" cy="284171"/>
          </a:xfrm>
          <a:prstGeom prst="rect">
            <a:avLst/>
          </a:prstGeom>
        </p:spPr>
        <p:txBody>
          <a:bodyPr vert="horz" wrap="square" lIns="0" tIns="7738" rIns="0" bIns="0" rtlCol="0" anchor="ctr">
            <a:spAutoFit/>
          </a:bodyPr>
          <a:lstStyle/>
          <a:p>
            <a:pPr marL="979377" marR="3258" indent="-971640">
              <a:lnSpc>
                <a:spcPct val="100000"/>
              </a:lnSpc>
              <a:spcBef>
                <a:spcPts val="61"/>
              </a:spcBef>
            </a:pPr>
            <a:r>
              <a:rPr lang="es-CL" sz="1796" b="1" noProof="0" dirty="0">
                <a:solidFill>
                  <a:srgbClr val="002060"/>
                </a:solidFill>
              </a:rPr>
              <a:t>Protección</a:t>
            </a:r>
            <a:r>
              <a:rPr lang="es-CL" sz="1796" b="1" spc="-42" noProof="0" dirty="0">
                <a:solidFill>
                  <a:srgbClr val="002060"/>
                </a:solidFill>
              </a:rPr>
              <a:t> </a:t>
            </a:r>
            <a:r>
              <a:rPr lang="es-CL" sz="1796" b="1" noProof="0" dirty="0">
                <a:solidFill>
                  <a:srgbClr val="002060"/>
                </a:solidFill>
              </a:rPr>
              <a:t>respiratoria</a:t>
            </a:r>
            <a:r>
              <a:rPr lang="es-CL" sz="1796" b="1" spc="-48" noProof="0" dirty="0">
                <a:solidFill>
                  <a:srgbClr val="002060"/>
                </a:solidFill>
              </a:rPr>
              <a:t> </a:t>
            </a:r>
            <a:r>
              <a:rPr lang="es-CL" sz="1796" b="1" noProof="0" dirty="0">
                <a:solidFill>
                  <a:srgbClr val="002060"/>
                </a:solidFill>
              </a:rPr>
              <a:t>para</a:t>
            </a:r>
            <a:r>
              <a:rPr lang="es-CL" sz="1796" b="1" spc="-51" noProof="0" dirty="0">
                <a:solidFill>
                  <a:srgbClr val="002060"/>
                </a:solidFill>
              </a:rPr>
              <a:t> </a:t>
            </a:r>
            <a:r>
              <a:rPr lang="es-CL" sz="1796" b="1" noProof="0" dirty="0">
                <a:solidFill>
                  <a:srgbClr val="002060"/>
                </a:solidFill>
              </a:rPr>
              <a:t>trabajo</a:t>
            </a:r>
            <a:r>
              <a:rPr lang="es-CL" sz="1796" b="1" spc="-48" noProof="0" dirty="0">
                <a:solidFill>
                  <a:srgbClr val="002060"/>
                </a:solidFill>
              </a:rPr>
              <a:t> </a:t>
            </a:r>
            <a:r>
              <a:rPr lang="es-CL" sz="1796" b="1" spc="-16" noProof="0" dirty="0">
                <a:solidFill>
                  <a:srgbClr val="002060"/>
                </a:solidFill>
              </a:rPr>
              <a:t>en </a:t>
            </a:r>
            <a:r>
              <a:rPr lang="es-CL" sz="1796" b="1" noProof="0" dirty="0">
                <a:solidFill>
                  <a:srgbClr val="002060"/>
                </a:solidFill>
              </a:rPr>
              <a:t>espacios</a:t>
            </a:r>
            <a:r>
              <a:rPr lang="es-CL" sz="1796" b="1" spc="-48" noProof="0" dirty="0">
                <a:solidFill>
                  <a:srgbClr val="002060"/>
                </a:solidFill>
              </a:rPr>
              <a:t> </a:t>
            </a:r>
            <a:r>
              <a:rPr lang="es-CL" sz="1796" b="1" spc="-6" noProof="0" dirty="0">
                <a:solidFill>
                  <a:srgbClr val="002060"/>
                </a:solidFill>
              </a:rPr>
              <a:t>confinados</a:t>
            </a:r>
            <a:endParaRPr lang="es-CL" sz="1796" b="1" noProof="0" dirty="0">
              <a:solidFill>
                <a:srgbClr val="002060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4660" y="2825004"/>
            <a:ext cx="2123862" cy="22294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2101" y="2777095"/>
            <a:ext cx="1681105" cy="22411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43600" y="5157755"/>
            <a:ext cx="785982" cy="18583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lang="es-CL" sz="1154" b="1" spc="-19" noProof="0" dirty="0">
                <a:solidFill>
                  <a:srgbClr val="002060"/>
                </a:solidFill>
                <a:latin typeface="Arial"/>
                <a:cs typeface="Arial"/>
              </a:rPr>
              <a:t>SCBA-</a:t>
            </a:r>
            <a:r>
              <a:rPr lang="es-CL" sz="1154" b="1" spc="-16" noProof="0" dirty="0">
                <a:solidFill>
                  <a:srgbClr val="002060"/>
                </a:solidFill>
                <a:latin typeface="Arial"/>
                <a:cs typeface="Arial"/>
              </a:rPr>
              <a:t>ERA</a:t>
            </a:r>
            <a:endParaRPr lang="es-CL" sz="1154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72400" y="2476958"/>
            <a:ext cx="680506" cy="18583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lang="es-CL" sz="1154" b="1" spc="-19" noProof="0" dirty="0">
                <a:solidFill>
                  <a:srgbClr val="002060"/>
                </a:solidFill>
                <a:latin typeface="Arial"/>
                <a:cs typeface="Arial"/>
              </a:rPr>
              <a:t>SAR-</a:t>
            </a:r>
            <a:r>
              <a:rPr lang="es-CL" sz="1154" b="1" spc="-16" noProof="0" dirty="0">
                <a:solidFill>
                  <a:srgbClr val="002060"/>
                </a:solidFill>
                <a:latin typeface="Arial"/>
                <a:cs typeface="Arial"/>
              </a:rPr>
              <a:t>RSA</a:t>
            </a:r>
            <a:endParaRPr lang="es-CL" sz="1154" noProof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7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1363" y="1779607"/>
            <a:ext cx="6743971" cy="363578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marL="378312" algn="ctr">
              <a:lnSpc>
                <a:spcPct val="100000"/>
              </a:lnSpc>
              <a:spcBef>
                <a:spcPts val="64"/>
              </a:spcBef>
            </a:pPr>
            <a:r>
              <a:rPr lang="es-CL" sz="2309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PROCEDIMIENTOS</a:t>
            </a:r>
            <a:r>
              <a:rPr lang="es-CL" sz="2309" b="1" spc="-58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309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lang="es-CL" sz="2309" b="1" spc="-48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309" b="1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AISLAMIENTO</a:t>
            </a:r>
            <a:endParaRPr lang="es-CL" sz="2309" b="1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208" y="2347702"/>
            <a:ext cx="1925053" cy="1563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19934" y="4068859"/>
            <a:ext cx="1925053" cy="164869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F26D67-E857-6B83-D6DA-CE9A6995A3EF}"/>
              </a:ext>
            </a:extLst>
          </p:cNvPr>
          <p:cNvSpPr txBox="1"/>
          <p:nvPr/>
        </p:nvSpPr>
        <p:spPr>
          <a:xfrm>
            <a:off x="293163" y="2143185"/>
            <a:ext cx="91429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Entre los procedimientos de aislamiento figuran:</a:t>
            </a:r>
          </a:p>
          <a:p>
            <a:pPr algn="just"/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Desconectar líneas o conductos al entrar en un espacio confinado.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Insertar obturadores en brindas de líneas de productos para bloquearlas completamente.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Ponerle bloqueos, cierres y etiquetas a cada válvula que sea necesario.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Utilizar bloqueos dobles y purgar o sangrar las líneas de productos.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Ponerle cierres y/o etiquetas a todos los circuitos eléctricos que alimentan el espacio confinado.</a:t>
            </a:r>
          </a:p>
        </p:txBody>
      </p:sp>
      <p:pic>
        <p:nvPicPr>
          <p:cNvPr id="6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4970" y="1797842"/>
            <a:ext cx="7436283" cy="414073"/>
          </a:xfrm>
          <a:prstGeom prst="rect">
            <a:avLst/>
          </a:prstGeom>
        </p:spPr>
        <p:txBody>
          <a:bodyPr vert="horz" wrap="square" lIns="0" tIns="44308" rIns="0" bIns="0" rtlCol="0" anchor="ctr">
            <a:spAutoFit/>
          </a:bodyPr>
          <a:lstStyle/>
          <a:p>
            <a:pPr marL="80223">
              <a:lnSpc>
                <a:spcPct val="100000"/>
              </a:lnSpc>
              <a:spcBef>
                <a:spcPts val="64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Trabajos</a:t>
            </a:r>
            <a:r>
              <a:rPr lang="es-CL" sz="2400" b="1" spc="-4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en</a:t>
            </a:r>
            <a:r>
              <a:rPr lang="es-CL" sz="2400" b="1" spc="-2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caliente</a:t>
            </a:r>
            <a:r>
              <a:rPr lang="es-CL" sz="2400" b="1" spc="-3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(Corte</a:t>
            </a:r>
            <a:r>
              <a:rPr lang="es-CL" sz="2400" b="1" spc="-29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y</a:t>
            </a:r>
            <a:r>
              <a:rPr lang="es-CL" sz="2400" b="1" spc="-2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soldadura)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1313" y="2252130"/>
            <a:ext cx="11173487" cy="4032374"/>
          </a:xfrm>
          <a:prstGeom prst="rect">
            <a:avLst/>
          </a:prstGeom>
        </p:spPr>
        <p:txBody>
          <a:bodyPr vert="horz" wrap="square" lIns="0" tIns="43168" rIns="0" bIns="0" rtlCol="0">
            <a:spAutoFit/>
          </a:bodyPr>
          <a:lstStyle/>
          <a:p>
            <a:pPr marR="4479">
              <a:lnSpc>
                <a:spcPct val="120000"/>
              </a:lnSpc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</a:t>
            </a:r>
            <a:r>
              <a:rPr lang="es-CL" sz="2400" spc="7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realizar</a:t>
            </a:r>
            <a:r>
              <a:rPr lang="es-CL" sz="2400" spc="7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trabajos</a:t>
            </a:r>
            <a:r>
              <a:rPr lang="es-CL" sz="2400" spc="7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</a:t>
            </a:r>
            <a:r>
              <a:rPr lang="es-CL" sz="2400" spc="7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calor</a:t>
            </a:r>
            <a:r>
              <a:rPr lang="es-CL" sz="2400" spc="7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z="2400" spc="7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trabajos</a:t>
            </a:r>
            <a:r>
              <a:rPr lang="es-CL" sz="2400" spc="7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soldadura: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R="3258">
              <a:lnSpc>
                <a:spcPct val="120000"/>
              </a:lnSpc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Revise</a:t>
            </a:r>
            <a:r>
              <a:rPr lang="es-CL" sz="2400" spc="8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lang="es-CL" sz="2400" spc="9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alrededores</a:t>
            </a:r>
            <a:r>
              <a:rPr lang="es-CL" sz="2400" spc="8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</a:t>
            </a:r>
            <a:r>
              <a:rPr lang="es-CL" sz="2400" spc="8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hay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materiales</a:t>
            </a:r>
            <a:r>
              <a:rPr lang="es-CL" sz="2400" spc="-1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z="2400" spc="-2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líquidos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inflamables.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R="4479">
              <a:lnSpc>
                <a:spcPct val="120000"/>
              </a:lnSpc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Haga</a:t>
            </a:r>
            <a:r>
              <a:rPr lang="es-CL" sz="2400" spc="3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pruebas</a:t>
            </a:r>
            <a:r>
              <a:rPr lang="es-CL" sz="2400" spc="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</a:t>
            </a:r>
            <a:r>
              <a:rPr lang="es-CL" sz="2400" spc="3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lang="es-CL" sz="2400" spc="4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alrededores</a:t>
            </a:r>
            <a:r>
              <a:rPr lang="es-CL" sz="2400" spc="3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espacio</a:t>
            </a:r>
            <a:r>
              <a:rPr lang="es-CL" sz="2400" spc="15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confinado</a:t>
            </a:r>
            <a:r>
              <a:rPr lang="es-CL" sz="2400" spc="154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para</a:t>
            </a:r>
            <a:r>
              <a:rPr lang="es-CL" sz="2400" spc="154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determinar</a:t>
            </a:r>
            <a:r>
              <a:rPr lang="es-CL" sz="2400" spc="15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</a:t>
            </a:r>
            <a:r>
              <a:rPr lang="es-CL" sz="2400" spc="154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atmósfera</a:t>
            </a:r>
            <a:r>
              <a:rPr lang="es-CL" sz="2400" spc="-1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</a:t>
            </a:r>
            <a:r>
              <a:rPr lang="es-CL" sz="2400" spc="-1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inflamable.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R="3665">
              <a:lnSpc>
                <a:spcPct val="120000"/>
              </a:lnSpc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Utilice</a:t>
            </a:r>
            <a:r>
              <a:rPr lang="es-CL" sz="2400" spc="16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una</a:t>
            </a:r>
            <a:r>
              <a:rPr lang="es-CL" sz="2400" spc="17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persona</a:t>
            </a:r>
            <a:r>
              <a:rPr lang="es-CL" sz="2400" spc="16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</a:t>
            </a:r>
            <a:r>
              <a:rPr lang="es-CL" sz="2400" spc="17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vigile</a:t>
            </a:r>
            <a:r>
              <a:rPr lang="es-CL" sz="2400" spc="17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si hay presencia de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incendio</a:t>
            </a:r>
            <a:r>
              <a:rPr lang="es-CL" sz="2400" spc="-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(</a:t>
            </a:r>
            <a:r>
              <a:rPr lang="es-CL" sz="2400" noProof="0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Fire</a:t>
            </a:r>
            <a:r>
              <a:rPr lang="es-CL" sz="2400" spc="-1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 err="1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watch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)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R="4479">
              <a:lnSpc>
                <a:spcPct val="120000"/>
              </a:lnSpc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Durante</a:t>
            </a:r>
            <a:r>
              <a:rPr lang="es-CL" sz="2400" spc="5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largos</a:t>
            </a:r>
            <a:r>
              <a:rPr lang="es-CL" sz="2400" spc="64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periodos</a:t>
            </a:r>
            <a:r>
              <a:rPr lang="es-CL" sz="2400" spc="5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5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receso</a:t>
            </a:r>
            <a:r>
              <a:rPr lang="es-CL" sz="2400" spc="5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retire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todo</a:t>
            </a:r>
            <a:r>
              <a:rPr lang="es-CL" sz="2400" spc="5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</a:t>
            </a:r>
            <a:r>
              <a:rPr lang="es-CL" sz="2400" spc="6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equipo</a:t>
            </a:r>
            <a:r>
              <a:rPr lang="es-CL" sz="2400" spc="6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5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corte</a:t>
            </a:r>
            <a:r>
              <a:rPr lang="es-CL" sz="2400" spc="6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</a:t>
            </a:r>
            <a:r>
              <a:rPr lang="es-CL" sz="2400" spc="4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soldadura</a:t>
            </a:r>
            <a:r>
              <a:rPr lang="es-CL" sz="2400" spc="5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espacio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confinado.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R="4479">
              <a:lnSpc>
                <a:spcPct val="120000"/>
              </a:lnSpc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No</a:t>
            </a:r>
            <a:r>
              <a:rPr lang="es-CL" sz="2400" spc="17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introduzca</a:t>
            </a:r>
            <a:r>
              <a:rPr lang="es-CL" sz="2400" spc="17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cilindros</a:t>
            </a:r>
            <a:r>
              <a:rPr lang="es-CL" sz="2400" spc="18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17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gas</a:t>
            </a:r>
            <a:r>
              <a:rPr lang="es-CL" sz="2400" spc="17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al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interior</a:t>
            </a:r>
            <a:r>
              <a:rPr lang="es-CL" sz="2400" spc="25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 espacio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confinado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exceptuando los del equipo</a:t>
            </a:r>
            <a:r>
              <a:rPr lang="es-CL" sz="2400" spc="224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protección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respiratoria.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38578" y="240143"/>
            <a:ext cx="2014085" cy="1610622"/>
          </a:xfrm>
          <a:prstGeom prst="rect">
            <a:avLst/>
          </a:prstGeom>
        </p:spPr>
      </p:pic>
      <p:pic>
        <p:nvPicPr>
          <p:cNvPr id="5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14626" y="2874795"/>
            <a:ext cx="5301731" cy="1325564"/>
          </a:xfrm>
        </p:spPr>
        <p:txBody>
          <a:bodyPr/>
          <a:lstStyle/>
          <a:p>
            <a:r>
              <a:rPr lang="es-CL" noProof="0" dirty="0">
                <a:solidFill>
                  <a:srgbClr val="002060"/>
                </a:solidFill>
              </a:rPr>
              <a:t>EVALUACIÓN FINAL</a:t>
            </a:r>
          </a:p>
          <a:p>
            <a:r>
              <a:rPr lang="es-CL" noProof="0" dirty="0">
                <a:solidFill>
                  <a:srgbClr val="002060"/>
                </a:solidFill>
              </a:rPr>
              <a:t>Duración 60 minutos</a:t>
            </a:r>
          </a:p>
          <a:p>
            <a:endParaRPr lang="es-CL" noProof="0" dirty="0">
              <a:solidFill>
                <a:srgbClr val="002060"/>
              </a:solidFill>
            </a:endParaRPr>
          </a:p>
        </p:txBody>
      </p:sp>
      <p:pic>
        <p:nvPicPr>
          <p:cNvPr id="7" name="Imagen 6" descr="Pantalla de un celular con la imagen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F2360ECE-B78E-A68F-DF3E-332FFB275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91805" y="2554575"/>
            <a:ext cx="2956005" cy="1325563"/>
          </a:xfrm>
          <a:prstGeom prst="rect">
            <a:avLst/>
          </a:prstGeom>
        </p:spPr>
      </p:pic>
      <p:pic>
        <p:nvPicPr>
          <p:cNvPr id="11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5023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4F2C4-DDD5-0BB9-F04C-97918B25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783" y="2530137"/>
            <a:ext cx="8332434" cy="1522012"/>
          </a:xfrm>
        </p:spPr>
        <p:txBody>
          <a:bodyPr>
            <a:normAutofit fontScale="90000"/>
          </a:bodyPr>
          <a:lstStyle/>
          <a:p>
            <a:br>
              <a:rPr lang="es-CL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 POR SU ATENCIÓN!</a:t>
            </a: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F2D6A38F-3D8A-05AB-FA8C-36D9AB211B93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3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013" y="2141470"/>
            <a:ext cx="9433587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0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Medición de Atmósfera Interior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algn="just"/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El</a:t>
            </a:r>
            <a:r>
              <a:rPr lang="es-CL" sz="2000" spc="3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control</a:t>
            </a:r>
            <a:r>
              <a:rPr lang="es-CL" sz="2000" spc="3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000" spc="3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CL" sz="2000" spc="3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riesgos</a:t>
            </a:r>
            <a:r>
              <a:rPr lang="es-CL" sz="2000" spc="3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específicos</a:t>
            </a:r>
            <a:r>
              <a:rPr lang="es-CL" sz="2000" spc="3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CL" sz="2000" spc="3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atmosferas</a:t>
            </a:r>
            <a:r>
              <a:rPr lang="es-CL" sz="2000" spc="35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peligrosas requiere de mediciones ambientales con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instrumental</a:t>
            </a:r>
            <a:r>
              <a:rPr lang="es-CL" sz="20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adecuado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bien calibrado. Los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equipos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medición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usados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normalmente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son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lectura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directa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y 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permiten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conocer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situ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características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ambiente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interior.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instrumental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 ser portátil o bien estar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fijo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lugares que por su alto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riesgo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requieren un control continuo.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</a:t>
            </a:r>
            <a:r>
              <a:rPr lang="es-CL" sz="2000" spc="7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mediciones</a:t>
            </a:r>
            <a:r>
              <a:rPr lang="es-CL" sz="2000" spc="6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deben</a:t>
            </a:r>
            <a:r>
              <a:rPr lang="es-CL" sz="2000" spc="6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efectuarse</a:t>
            </a:r>
            <a:r>
              <a:rPr lang="es-CL" sz="2000" spc="7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previamente</a:t>
            </a:r>
            <a:r>
              <a:rPr lang="es-CL" sz="2000" spc="5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000" spc="7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000" spc="7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realización</a:t>
            </a:r>
            <a:r>
              <a:rPr lang="es-CL" sz="2000" spc="8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000" spc="7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CL" sz="2000" spc="7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trabajos </a:t>
            </a:r>
            <a:r>
              <a:rPr lang="es-CL" sz="20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forma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continuada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mientras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éstos se lleven a cabo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(variaciones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la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atmósfera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interior).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Dichas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mediciones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previas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deben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hacer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desde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exterior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desde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una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zona</a:t>
            </a:r>
            <a:r>
              <a:rPr lang="es-CL" sz="20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segura,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cuando no se pueda alcanzar desde el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exterior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totalidad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del espacio se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deberá avanzar</a:t>
            </a:r>
            <a:r>
              <a:rPr lang="es-CL" sz="2000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gradual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mente</a:t>
            </a:r>
            <a:r>
              <a:rPr lang="es-CL" sz="20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con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 medidas preventivas necesarias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desde</a:t>
            </a:r>
            <a:r>
              <a:rPr lang="es-CL" sz="20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zonas</a:t>
            </a:r>
            <a:r>
              <a:rPr lang="es-CL" sz="2000" spc="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totalmente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controladas.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7737" y="3577106"/>
            <a:ext cx="1717640" cy="1952231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58DF4DFE-616C-3CA7-7F1C-695428FAD49B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37" y="2060587"/>
            <a:ext cx="9623099" cy="377556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4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INSTRUMENTOS</a:t>
            </a:r>
            <a:r>
              <a:rPr lang="es-CL" sz="2400" b="1" spc="-58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PARA</a:t>
            </a:r>
            <a:r>
              <a:rPr lang="es-CL" sz="2400" b="1" spc="-3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LA</a:t>
            </a:r>
            <a:r>
              <a:rPr lang="es-CL" sz="2400" b="1" spc="-3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DETECCIÓN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9337" y="2838064"/>
            <a:ext cx="9188991" cy="2048249"/>
          </a:xfrm>
          <a:prstGeom prst="rect">
            <a:avLst/>
          </a:prstGeom>
        </p:spPr>
        <p:txBody>
          <a:bodyPr vert="horz" wrap="square" lIns="0" tIns="47240" rIns="0" bIns="0" rtlCol="0">
            <a:spAutoFit/>
          </a:bodyPr>
          <a:lstStyle/>
          <a:p>
            <a:pPr marL="227639" indent="-219495">
              <a:spcBef>
                <a:spcPts val="372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Indicadores</a:t>
            </a:r>
            <a:r>
              <a:rPr lang="es-CL" sz="2400" spc="-3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oxígeno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(oxímetros).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7639" marR="481341" indent="-219902">
              <a:spcBef>
                <a:spcPts val="308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Indicador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-1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gas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combustible (explosímetro).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7639" indent="-219495">
              <a:spcBef>
                <a:spcPts val="308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Monitores</a:t>
            </a:r>
            <a:r>
              <a:rPr lang="es-CL" sz="2400" spc="-3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-1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químicos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específicos.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7639" indent="-219495">
              <a:spcBef>
                <a:spcPts val="308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Sistemas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tubos colorimétricos. </a:t>
            </a:r>
          </a:p>
          <a:p>
            <a:pPr marL="227639" indent="-219495">
              <a:spcBef>
                <a:spcPts val="308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Detectores</a:t>
            </a:r>
            <a:r>
              <a:rPr lang="es-CL" sz="2400" spc="-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-2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fotoionización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(PID)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9392" y="3189229"/>
            <a:ext cx="2253671" cy="2048249"/>
          </a:xfrm>
          <a:prstGeom prst="rect">
            <a:avLst/>
          </a:prstGeom>
        </p:spPr>
      </p:pic>
      <p:pic>
        <p:nvPicPr>
          <p:cNvPr id="5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105" y="1922180"/>
            <a:ext cx="9467795" cy="377145"/>
          </a:xfrm>
          <a:prstGeom prst="rect">
            <a:avLst/>
          </a:prstGeom>
        </p:spPr>
        <p:txBody>
          <a:bodyPr vert="horz" wrap="square" lIns="0" tIns="7738" rIns="0" bIns="0" rtlCol="0" anchor="ctr">
            <a:spAutoFit/>
          </a:bodyPr>
          <a:lstStyle/>
          <a:p>
            <a:pPr marL="114430" marR="3258" indent="-106693">
              <a:lnSpc>
                <a:spcPct val="100000"/>
              </a:lnSpc>
              <a:spcBef>
                <a:spcPts val="61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Procedimientos</a:t>
            </a:r>
            <a:r>
              <a:rPr lang="es-CL" sz="2400" b="1" spc="-48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lang="es-CL" sz="2400" b="1" spc="-64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prueba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Orientaciones</a:t>
            </a:r>
            <a:r>
              <a:rPr lang="es-CL" sz="2400" b="1" spc="-87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generales</a:t>
            </a:r>
            <a:endParaRPr lang="es-CL" sz="2400" b="1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105" y="2654643"/>
            <a:ext cx="9624813" cy="3538477"/>
          </a:xfrm>
          <a:prstGeom prst="rect">
            <a:avLst/>
          </a:prstGeom>
        </p:spPr>
        <p:txBody>
          <a:bodyPr vert="horz" wrap="square" lIns="0" tIns="34616" rIns="0" bIns="0" rtlCol="0">
            <a:spAutoFit/>
          </a:bodyPr>
          <a:lstStyle/>
          <a:p>
            <a:pPr marL="226010" marR="3665" indent="-218273">
              <a:spcBef>
                <a:spcPts val="273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</a:t>
            </a:r>
            <a:r>
              <a:rPr lang="es-CL" sz="2400" spc="16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</a:t>
            </a:r>
            <a:r>
              <a:rPr lang="es-CL" sz="2400" spc="17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posible,</a:t>
            </a:r>
            <a:r>
              <a:rPr lang="es-CL" sz="2400" spc="17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comience</a:t>
            </a:r>
            <a:r>
              <a:rPr lang="es-CL" sz="2400" spc="16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CL" sz="2400" spc="16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prueba</a:t>
            </a:r>
            <a:r>
              <a:rPr lang="es-CL" sz="2400" spc="16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sin</a:t>
            </a:r>
            <a:r>
              <a:rPr lang="es-CL" sz="2400" spc="16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perturban</a:t>
            </a:r>
            <a:r>
              <a:rPr lang="es-CL" sz="2400" spc="16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</a:t>
            </a:r>
            <a:r>
              <a:rPr lang="es-CL" sz="2400" spc="16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aire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espacio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confinado.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6010" marR="4479" indent="-218273">
              <a:spcBef>
                <a:spcPts val="372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Pruebe</a:t>
            </a:r>
            <a:r>
              <a:rPr lang="es-CL" sz="2400" spc="13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primero</a:t>
            </a:r>
            <a:r>
              <a:rPr lang="es-CL" sz="2400" spc="13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desde</a:t>
            </a:r>
            <a:r>
              <a:rPr lang="es-CL" sz="2400" spc="13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arriba</a:t>
            </a:r>
            <a:r>
              <a:rPr lang="es-CL" sz="2400" spc="13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hacia</a:t>
            </a:r>
            <a:r>
              <a:rPr lang="es-CL" sz="2400" spc="13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abajo</a:t>
            </a:r>
            <a:r>
              <a:rPr lang="es-CL" sz="2400" spc="13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</a:t>
            </a:r>
            <a:r>
              <a:rPr lang="es-CL" sz="2400" spc="14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alrededores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tuberías</a:t>
            </a:r>
            <a:r>
              <a:rPr lang="es-CL" sz="2400" spc="-3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obstrucciones.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6010" marR="3258" indent="-218273">
              <a:spcBef>
                <a:spcPts val="372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Recuerde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que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gases</a:t>
            </a:r>
            <a:r>
              <a:rPr lang="es-CL" sz="2400" spc="-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 vapores</a:t>
            </a:r>
            <a:r>
              <a:rPr lang="es-CL" sz="2400" spc="-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peligrosos pueden formar capas (estratificación)</a:t>
            </a:r>
            <a:r>
              <a:rPr lang="es-CL" sz="2400" spc="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acumularse</a:t>
            </a:r>
            <a:r>
              <a:rPr lang="es-CL" sz="2400" spc="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ciertas</a:t>
            </a:r>
            <a:r>
              <a:rPr lang="es-CL" sz="2400" spc="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partes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de los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espacios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confinados.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6417" indent="-218273">
              <a:spcBef>
                <a:spcPts val="163"/>
              </a:spcBef>
              <a:buChar char="•"/>
              <a:tabLst>
                <a:tab pos="226417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Evite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inclinarse</a:t>
            </a:r>
            <a:r>
              <a:rPr lang="es-CL" sz="2400" spc="-2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sobre</a:t>
            </a:r>
            <a:r>
              <a:rPr lang="es-CL" sz="2400" spc="-3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</a:t>
            </a:r>
            <a:r>
              <a:rPr lang="es-CL" sz="2400" spc="-3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espacio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está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probando.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6010" marR="49682" indent="-218273">
              <a:spcBef>
                <a:spcPts val="394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-3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tiempo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para</a:t>
            </a:r>
            <a:r>
              <a:rPr lang="es-CL" sz="2400" spc="-3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que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CL" sz="2400" spc="-3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muestra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llegue</a:t>
            </a:r>
            <a:r>
              <a:rPr lang="es-CL" sz="2400" spc="-1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lang="es-CL" sz="2400" spc="-2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sensores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 equipo. 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221" y="1972409"/>
            <a:ext cx="10141983" cy="377556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marL="441840">
              <a:lnSpc>
                <a:spcPct val="100000"/>
              </a:lnSpc>
              <a:spcBef>
                <a:spcPts val="64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PUNTOS</a:t>
            </a:r>
            <a:r>
              <a:rPr lang="es-CL" sz="2400" b="1" spc="-48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CLAVE</a:t>
            </a:r>
            <a:r>
              <a:rPr lang="es-CL" sz="2400" b="1" spc="-3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</a:t>
            </a:r>
            <a:r>
              <a:rPr lang="es-CL" sz="2400" b="1" spc="-3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RECORDAR</a:t>
            </a:r>
            <a:r>
              <a:rPr lang="es-CL" sz="2400" b="1" spc="-3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(OXÍGENO)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8173" y="2540987"/>
            <a:ext cx="10366081" cy="3143497"/>
          </a:xfrm>
          <a:prstGeom prst="rect">
            <a:avLst/>
          </a:prstGeom>
        </p:spPr>
        <p:txBody>
          <a:bodyPr vert="horz" wrap="square" lIns="0" tIns="34616" rIns="0" bIns="0" rtlCol="0">
            <a:spAutoFit/>
          </a:bodyPr>
          <a:lstStyle/>
          <a:p>
            <a:pPr marL="226010" marR="3665" indent="-218273">
              <a:spcBef>
                <a:spcPts val="273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Las</a:t>
            </a:r>
            <a:r>
              <a:rPr lang="es-CL" sz="2400" spc="131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concentraciones</a:t>
            </a:r>
            <a:r>
              <a:rPr lang="es-CL" sz="2400" spc="135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bajas</a:t>
            </a:r>
            <a:r>
              <a:rPr lang="es-CL" sz="2400" spc="131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lang="es-CL" sz="2400" spc="131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elevadas</a:t>
            </a:r>
            <a:r>
              <a:rPr lang="es-CL" sz="2400" spc="131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CL" sz="2400" spc="141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oxígeno pueden afectar los</a:t>
            </a:r>
            <a:r>
              <a:rPr lang="es-CL" sz="2400" spc="154" noProof="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índices</a:t>
            </a:r>
            <a:r>
              <a:rPr lang="es-CL" sz="2400" spc="160" noProof="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CL" sz="2400" spc="154" noProof="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inflamabilidad. Lo primero es probar el</a:t>
            </a:r>
            <a:r>
              <a:rPr lang="es-CL" sz="2400" spc="-29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nivel</a:t>
            </a:r>
            <a:r>
              <a:rPr lang="es-CL" sz="2400" spc="-22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CL" sz="2400" spc="-35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"/>
                <a:cs typeface="Arial"/>
              </a:rPr>
              <a:t>oxígeno.</a:t>
            </a:r>
            <a:endParaRPr lang="es-CL" sz="2400" noProof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26010" marR="4072" indent="-218273">
              <a:spcBef>
                <a:spcPts val="375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Recuerde,</a:t>
            </a:r>
            <a:r>
              <a:rPr lang="es-CL" sz="2400" spc="131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s-CL" sz="2400" spc="138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oxígeno</a:t>
            </a:r>
            <a:r>
              <a:rPr lang="es-CL" sz="2400" spc="147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se</a:t>
            </a:r>
            <a:r>
              <a:rPr lang="es-CL" sz="2400" spc="138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mide</a:t>
            </a:r>
            <a:r>
              <a:rPr lang="es-CL" sz="2400" spc="138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s-CL" sz="2400" spc="135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porcentaje</a:t>
            </a:r>
            <a:r>
              <a:rPr lang="es-CL" sz="2400" spc="138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s-CL" sz="2400" spc="144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"/>
                <a:cs typeface="Arial"/>
              </a:rPr>
              <a:t>volumen. 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lang="es-CL" sz="2400" spc="77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nivel</a:t>
            </a:r>
            <a:r>
              <a:rPr lang="es-CL" sz="2400" spc="80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del</a:t>
            </a:r>
            <a:r>
              <a:rPr lang="es-CL" sz="2400" spc="83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mar,</a:t>
            </a:r>
            <a:r>
              <a:rPr lang="es-CL" sz="2400" spc="77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s-CL" sz="2400" spc="77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aire</a:t>
            </a:r>
            <a:r>
              <a:rPr lang="es-CL" sz="2400" spc="80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contiene</a:t>
            </a:r>
            <a:r>
              <a:rPr lang="es-CL" sz="2400" spc="83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aproximadamente</a:t>
            </a:r>
            <a:r>
              <a:rPr lang="es-CL" sz="2400" spc="87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un</a:t>
            </a:r>
            <a:r>
              <a:rPr lang="es-CL" sz="2400" spc="83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spc="-16" noProof="0" dirty="0">
                <a:solidFill>
                  <a:srgbClr val="002060"/>
                </a:solidFill>
                <a:latin typeface="Arial"/>
                <a:cs typeface="Arial"/>
              </a:rPr>
              <a:t>21%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CL" sz="2400" spc="218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oxígeno.</a:t>
            </a:r>
            <a:r>
              <a:rPr lang="es-CL" sz="2400" spc="224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Los</a:t>
            </a:r>
            <a:r>
              <a:rPr lang="es-CL" sz="2400" spc="224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niveles</a:t>
            </a:r>
            <a:r>
              <a:rPr lang="es-CL" sz="2400" spc="221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CL" sz="2400" spc="218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oxígeno</a:t>
            </a:r>
            <a:r>
              <a:rPr lang="es-CL" sz="2400" spc="221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inferiores</a:t>
            </a:r>
            <a:r>
              <a:rPr lang="es-CL" sz="2400" spc="221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al</a:t>
            </a:r>
            <a:r>
              <a:rPr lang="es-CL" sz="2400" spc="221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19,5%</a:t>
            </a:r>
            <a:r>
              <a:rPr lang="es-CL" sz="2400" spc="221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spc="-32" noProof="0" dirty="0">
                <a:solidFill>
                  <a:srgbClr val="002060"/>
                </a:solidFill>
                <a:latin typeface="Arial"/>
                <a:cs typeface="Arial"/>
              </a:rPr>
              <a:t>y superiores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al</a:t>
            </a:r>
            <a:r>
              <a:rPr lang="es-CL" sz="2400" spc="-42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23,5%</a:t>
            </a:r>
            <a:r>
              <a:rPr lang="es-CL" sz="2400" spc="-42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son</a:t>
            </a:r>
            <a:r>
              <a:rPr lang="es-CL" sz="2400" spc="-42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"/>
                <a:cs typeface="Arial"/>
              </a:rPr>
              <a:t>peligrosos.</a:t>
            </a:r>
            <a:endParaRPr lang="es-CL" sz="2400" noProof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26010" marR="4072" indent="-218273">
              <a:spcBef>
                <a:spcPts val="372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s-CL" sz="2400" spc="375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oxígeno</a:t>
            </a:r>
            <a:r>
              <a:rPr lang="es-CL" sz="2400" spc="382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presente</a:t>
            </a:r>
            <a:r>
              <a:rPr lang="es-CL" sz="2400" spc="369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s-CL" sz="2400" spc="378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s-CL" sz="2400" spc="375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espacio</a:t>
            </a:r>
            <a:r>
              <a:rPr lang="es-CL" sz="2400" spc="378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confinado</a:t>
            </a:r>
            <a:r>
              <a:rPr lang="es-CL" sz="2400" spc="378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puede</a:t>
            </a:r>
            <a:r>
              <a:rPr lang="es-CL" sz="2400" spc="-19" noProof="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s-CL" sz="2400" spc="-16" noProof="0" dirty="0">
                <a:solidFill>
                  <a:srgbClr val="002060"/>
                </a:solidFill>
                <a:latin typeface="Arial"/>
                <a:cs typeface="Arial"/>
              </a:rPr>
              <a:t>ser 	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consumido</a:t>
            </a:r>
            <a:r>
              <a:rPr lang="es-CL" sz="2400" spc="93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s-CL" sz="2400" spc="90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la</a:t>
            </a:r>
            <a:r>
              <a:rPr lang="es-CL" sz="2400" spc="87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respiración</a:t>
            </a:r>
            <a:r>
              <a:rPr lang="es-CL" sz="2400" spc="90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humana,</a:t>
            </a:r>
            <a:r>
              <a:rPr lang="es-CL" sz="2400" spc="90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s-CL" sz="2400" spc="90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la</a:t>
            </a:r>
            <a:r>
              <a:rPr lang="es-CL" sz="2400" spc="90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combustión</a:t>
            </a:r>
            <a:r>
              <a:rPr lang="es-CL" sz="2400" spc="87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spc="-32" noProof="0" dirty="0">
                <a:solidFill>
                  <a:srgbClr val="002060"/>
                </a:solidFill>
                <a:latin typeface="Arial"/>
                <a:cs typeface="Arial"/>
              </a:rPr>
              <a:t>y 	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s-CL" sz="2400" spc="-38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otros</a:t>
            </a:r>
            <a:r>
              <a:rPr lang="es-CL" sz="2400" spc="-45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procesos</a:t>
            </a:r>
            <a:r>
              <a:rPr lang="es-CL" sz="2400" spc="-32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"/>
                <a:cs typeface="Arial"/>
              </a:rPr>
              <a:t>naturales.</a:t>
            </a:r>
            <a:endParaRPr lang="es-CL" sz="2400" noProof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26010" marR="3258" indent="-218273">
              <a:spcBef>
                <a:spcPts val="375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s-CL" sz="2400" spc="67" noProof="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oxígeno</a:t>
            </a:r>
            <a:r>
              <a:rPr lang="es-CL" sz="2400" spc="67" noProof="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puede</a:t>
            </a:r>
            <a:r>
              <a:rPr lang="es-CL" sz="2400" spc="67" noProof="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ser</a:t>
            </a:r>
            <a:r>
              <a:rPr lang="es-CL" sz="2400" spc="73" noProof="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reemplazado</a:t>
            </a:r>
            <a:r>
              <a:rPr lang="es-CL" sz="2400" spc="67" noProof="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s-CL" sz="2400" spc="71" noProof="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otros</a:t>
            </a:r>
            <a:r>
              <a:rPr lang="es-CL" sz="2400" spc="71" noProof="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"/>
                <a:cs typeface="Arial"/>
              </a:rPr>
              <a:t>gases y vapores.</a:t>
            </a: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034" y="2183907"/>
            <a:ext cx="10529909" cy="419007"/>
          </a:xfrm>
          <a:prstGeom prst="rect">
            <a:avLst/>
          </a:prstGeom>
        </p:spPr>
        <p:txBody>
          <a:bodyPr vert="horz" wrap="square" lIns="0" tIns="49195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4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PUNTOS</a:t>
            </a:r>
            <a:r>
              <a:rPr lang="es-CL" sz="2400" b="1" spc="-4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CLAVE</a:t>
            </a:r>
            <a:r>
              <a:rPr lang="es-CL" sz="2400" b="1" spc="-29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</a:t>
            </a:r>
            <a:r>
              <a:rPr lang="es-CL" sz="2400" b="1" spc="-42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RECORDAR</a:t>
            </a:r>
            <a:r>
              <a:rPr lang="es-CL" sz="2400" b="1" spc="-2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(GASES</a:t>
            </a:r>
            <a:r>
              <a:rPr lang="es-CL" sz="2400" b="1" spc="-3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Y</a:t>
            </a:r>
            <a:r>
              <a:rPr lang="es-CL" sz="2400" b="1" spc="-3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VAPORES</a:t>
            </a:r>
            <a:r>
              <a:rPr lang="es-CL" sz="2400" b="1" spc="-3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6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INFLAMABLES)</a:t>
            </a:r>
            <a:endParaRPr lang="es-CL" sz="2400" b="1" noProof="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494" y="2673295"/>
            <a:ext cx="10956991" cy="3482094"/>
          </a:xfrm>
          <a:prstGeom prst="rect">
            <a:avLst/>
          </a:prstGeom>
        </p:spPr>
        <p:txBody>
          <a:bodyPr vert="horz" wrap="square" lIns="0" tIns="54978" rIns="0" bIns="0" rtlCol="0">
            <a:spAutoFit/>
          </a:bodyPr>
          <a:lstStyle/>
          <a:p>
            <a:pPr marL="226010" marR="3258" indent="-218273" algn="just">
              <a:spcBef>
                <a:spcPts val="433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Los detectores</a:t>
            </a:r>
            <a:r>
              <a:rPr lang="es-CL" sz="2400" spc="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gases y</a:t>
            </a:r>
            <a:r>
              <a:rPr lang="es-CL" sz="2400" spc="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vapores inflamables entregan sus índices en</a:t>
            </a:r>
            <a:r>
              <a:rPr lang="es-CL" sz="2400" spc="13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función</a:t>
            </a:r>
            <a:r>
              <a:rPr lang="es-CL" sz="2400" spc="14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14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porcentajes</a:t>
            </a:r>
            <a:r>
              <a:rPr lang="es-CL" sz="2400" spc="144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</a:t>
            </a:r>
            <a:r>
              <a:rPr lang="es-CL" sz="2400" spc="14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límite</a:t>
            </a:r>
            <a:r>
              <a:rPr lang="es-CL" sz="2400" spc="13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inferior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inflamabilidad LFL)</a:t>
            </a:r>
            <a:r>
              <a:rPr lang="es-CL" sz="2400" spc="35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z="2400" spc="34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 límite inferior de explosividad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(LEL).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6010" marR="4887" indent="-218273" algn="just">
              <a:spcBef>
                <a:spcPts val="369"/>
              </a:spcBef>
              <a:buChar char="•"/>
              <a:tabLst>
                <a:tab pos="227639" algn="l"/>
              </a:tabLst>
            </a:pPr>
            <a:r>
              <a:rPr lang="es-CL" sz="2400" spc="-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Límite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inferior</a:t>
            </a:r>
            <a:r>
              <a:rPr lang="es-CL" sz="2400" spc="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-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explosividad  (100%  del</a:t>
            </a:r>
            <a:r>
              <a:rPr lang="es-CL" sz="2400" spc="-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LEL).  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mezcla</a:t>
            </a:r>
            <a:r>
              <a:rPr lang="es-CL" sz="2400" spc="8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8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vapor</a:t>
            </a:r>
            <a:r>
              <a:rPr lang="es-CL" sz="2400" spc="9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z="2400" spc="8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gas</a:t>
            </a:r>
            <a:r>
              <a:rPr lang="es-CL" sz="2400" spc="9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</a:t>
            </a:r>
            <a:r>
              <a:rPr lang="es-CL" sz="2400" spc="8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aire</a:t>
            </a:r>
            <a:r>
              <a:rPr lang="es-CL" sz="2400" spc="8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estallará</a:t>
            </a:r>
            <a:r>
              <a:rPr lang="es-CL" sz="2400" spc="8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z="2400" spc="8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 inflamará en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presencia</a:t>
            </a:r>
            <a:r>
              <a:rPr lang="es-CL" sz="2400" spc="-2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-3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una</a:t>
            </a:r>
            <a:r>
              <a:rPr lang="es-CL" sz="2400" spc="-3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fuente</a:t>
            </a:r>
            <a:r>
              <a:rPr lang="es-CL" sz="2400" spc="-4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ignición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(chispa</a:t>
            </a:r>
            <a:r>
              <a:rPr lang="es-CL" sz="2400" spc="-3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z="2400" spc="-42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llama).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26010" marR="4072" indent="-218273" algn="just">
              <a:spcBef>
                <a:spcPts val="369"/>
              </a:spcBef>
              <a:buChar char="•"/>
              <a:tabLst>
                <a:tab pos="227639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CL" sz="2400" spc="20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atmósfera</a:t>
            </a:r>
            <a:r>
              <a:rPr lang="es-CL" sz="2400" spc="20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se</a:t>
            </a:r>
            <a:r>
              <a:rPr lang="es-CL" sz="2400" spc="199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considera</a:t>
            </a:r>
            <a:r>
              <a:rPr lang="es-CL" sz="2400" spc="20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peligrosa</a:t>
            </a:r>
            <a:r>
              <a:rPr lang="es-CL" sz="2400" spc="20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cuando</a:t>
            </a:r>
            <a:r>
              <a:rPr lang="es-CL" sz="2400" spc="208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contiene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gas,</a:t>
            </a:r>
            <a:r>
              <a:rPr lang="es-CL" sz="2400" spc="16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vapor</a:t>
            </a:r>
            <a:r>
              <a:rPr lang="es-CL" sz="2400" spc="163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z="2400" spc="154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un</a:t>
            </a:r>
            <a:r>
              <a:rPr lang="es-CL" sz="2400" spc="16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rocío</a:t>
            </a:r>
            <a:r>
              <a:rPr lang="es-CL" sz="2400" spc="16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(niebla)</a:t>
            </a:r>
            <a:r>
              <a:rPr lang="es-CL" sz="2400" spc="16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inflamable</a:t>
            </a:r>
            <a:r>
              <a:rPr lang="es-CL" sz="2400" spc="16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en una proporción superior al</a:t>
            </a:r>
            <a:r>
              <a:rPr lang="es-CL" sz="2400" spc="7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10%</a:t>
            </a:r>
            <a:r>
              <a:rPr lang="es-CL" sz="2400" spc="7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spc="7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su</a:t>
            </a:r>
            <a:r>
              <a:rPr lang="es-CL" sz="2400" spc="7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limite</a:t>
            </a:r>
            <a:r>
              <a:rPr lang="es-CL" sz="2400" spc="7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inferior</a:t>
            </a:r>
            <a:r>
              <a:rPr lang="es-CL" sz="2400" spc="8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 </a:t>
            </a:r>
            <a:r>
              <a:rPr lang="es-CL" sz="2400" spc="-1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explosividad</a:t>
            </a:r>
            <a:r>
              <a:rPr lang="es-CL" sz="2400" spc="-77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6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(LEL).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D41DDCEB-1049-2A91-6299-E8A45AFC6E20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66BF7A68-590E-44FD-8D4C-183C690095AA}" vid="{B5B0C535-815A-4C39-B9C9-97E9DB8E76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8486</TotalTime>
  <Words>3160</Words>
  <Application>Microsoft Office PowerPoint</Application>
  <PresentationFormat>Panorámica</PresentationFormat>
  <Paragraphs>195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3" baseType="lpstr">
      <vt:lpstr>Arial</vt:lpstr>
      <vt:lpstr>Arial MT</vt:lpstr>
      <vt:lpstr>Arial Nova</vt:lpstr>
      <vt:lpstr>Calibri</vt:lpstr>
      <vt:lpstr>Wingdings</vt:lpstr>
      <vt:lpstr>Tema1</vt:lpstr>
      <vt:lpstr>MEDIDAS PREVENTIVAS PARA INGRESAR A  ESPACIOS CONFINADOS</vt:lpstr>
      <vt:lpstr>Presentación de PowerPoint</vt:lpstr>
      <vt:lpstr>Presentación de PowerPoint</vt:lpstr>
      <vt:lpstr>Presentación de PowerPoint</vt:lpstr>
      <vt:lpstr>Presentación de PowerPoint</vt:lpstr>
      <vt:lpstr>INSTRUMENTOS PARA LA DETECCIÓN</vt:lpstr>
      <vt:lpstr>Procedimientos de prueba Orientaciones generales</vt:lpstr>
      <vt:lpstr>PUNTOS CLAVE A RECORDAR (OXÍGENO)</vt:lpstr>
      <vt:lpstr>PUNTOS CLAVE A RECORDAR (GASES Y VAPORES INFLAMABLES)</vt:lpstr>
      <vt:lpstr>PUNTOS CLAVE A RECORDAR (GASES Y VAPORES INFLAMABLES)</vt:lpstr>
      <vt:lpstr>PUNTOS CLAVE A RECORDAR (GASES Y VAPORES TÓXICOS)</vt:lpstr>
      <vt:lpstr>PUNTOS CLAVE A RECORDAR (GASES Y VAPORES TÓXICOS)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CAPACITACIÓN Y ENTRENAMIENTO EN ESPACIOS CONFINADOS</vt:lpstr>
      <vt:lpstr>Presentación de PowerPoint</vt:lpstr>
      <vt:lpstr>Presentación de PowerPoint</vt:lpstr>
      <vt:lpstr>USO ADECUADO DE EQUIPO DE PROTECCIÓN  PERSONAL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MÉTODOS DE VENTILACIÓN</vt:lpstr>
      <vt:lpstr>VENTILACIÓN GENERAL DILUYENTE</vt:lpstr>
      <vt:lpstr>Presentación de PowerPoint</vt:lpstr>
      <vt:lpstr>Presentación de PowerPoint</vt:lpstr>
      <vt:lpstr>VENTILACIÓN LOCAL EXTRACTIVA</vt:lpstr>
      <vt:lpstr>Tipos de Ventiladores</vt:lpstr>
      <vt:lpstr>Presentación de PowerPoint</vt:lpstr>
      <vt:lpstr>Equipos para Trabajo en Espacios Confinados</vt:lpstr>
      <vt:lpstr>Protección respiratoria para trabajo en espacios confinados</vt:lpstr>
      <vt:lpstr>PROCEDIMIENTOS DE AISLAMIENTO</vt:lpstr>
      <vt:lpstr>Trabajos en caliente (Corte y soldadura)</vt:lpstr>
      <vt:lpstr>Presentación de PowerPoint</vt:lpstr>
      <vt:lpstr> ¡GRACIAS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Cerfom Calama</dc:creator>
  <cp:lastModifiedBy>Cerfom Calama</cp:lastModifiedBy>
  <cp:revision>81</cp:revision>
  <dcterms:created xsi:type="dcterms:W3CDTF">2023-01-14T22:53:54Z</dcterms:created>
  <dcterms:modified xsi:type="dcterms:W3CDTF">2025-04-22T21:19:06Z</dcterms:modified>
</cp:coreProperties>
</file>