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jpg"/>
  <Override PartName="/ppt/media/image11.jpg" ContentType="image/jpg"/>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327" r:id="rId3"/>
    <p:sldId id="516" r:id="rId4"/>
    <p:sldId id="517" r:id="rId5"/>
    <p:sldId id="519" r:id="rId6"/>
    <p:sldId id="522" r:id="rId7"/>
    <p:sldId id="262" r:id="rId8"/>
    <p:sldId id="523" r:id="rId9"/>
    <p:sldId id="266" r:id="rId10"/>
    <p:sldId id="259" r:id="rId11"/>
    <p:sldId id="520" r:id="rId12"/>
    <p:sldId id="521" r:id="rId13"/>
    <p:sldId id="525" r:id="rId14"/>
    <p:sldId id="267" r:id="rId15"/>
    <p:sldId id="52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34AFF82-A793-428C-93CA-A26CB330BBBC}">
          <p14:sldIdLst>
            <p14:sldId id="256"/>
            <p14:sldId id="327"/>
            <p14:sldId id="516"/>
            <p14:sldId id="517"/>
            <p14:sldId id="519"/>
            <p14:sldId id="522"/>
            <p14:sldId id="262"/>
            <p14:sldId id="523"/>
            <p14:sldId id="266"/>
            <p14:sldId id="259"/>
            <p14:sldId id="520"/>
            <p14:sldId id="521"/>
            <p14:sldId id="525"/>
            <p14:sldId id="267"/>
            <p14:sldId id="5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82" d="100"/>
          <a:sy n="82" d="100"/>
        </p:scale>
        <p:origin x="7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MX"/>
              <a:t>Haz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25141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97911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55474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12192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609600" y="3429001"/>
            <a:ext cx="109728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86881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80505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13627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75031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18354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01293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MX"/>
              <a:t>Haz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98933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MX"/>
              <a:t>Haz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25-04-2025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64246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70239-8CF9-4ED3-963A-0F1D0B3EE72B}" type="datetimeFigureOut">
              <a:rPr lang="es-CL" smtClean="0"/>
              <a:t>25-04-2025</a:t>
            </a:fld>
            <a:endParaRPr lang="es-CL"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0A036-2D2E-4785-A1E2-78516186DC07}" type="slidenum">
              <a:rPr lang="es-CL" smtClean="0"/>
              <a:t>‹Nº›</a:t>
            </a:fld>
            <a:endParaRPr lang="es-CL" dirty="0"/>
          </a:p>
        </p:txBody>
      </p:sp>
    </p:spTree>
    <p:extLst>
      <p:ext uri="{BB962C8B-B14F-4D97-AF65-F5344CB8AC3E}">
        <p14:creationId xmlns:p14="http://schemas.microsoft.com/office/powerpoint/2010/main" val="8313441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laminasyaceros.com/blog/el-acero-laminado-en-caliente"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zamoranews.com/castilla-y-leon/item/17587-la-junta-refuerza-la-prevencion-del-consumo-de-drogas-con-un-nuevo-programa-europeo-dirigido-a-adolescentes"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adslzone.net/2016/11/17/debes-dejar-portatil-siempre-enchufado-aunque-no-lo-estes-usando/" TargetMode="External"/><Relationship Id="rId11" Type="http://schemas.openxmlformats.org/officeDocument/2006/relationships/image" Target="../media/image3.png"/><Relationship Id="rId5" Type="http://schemas.openxmlformats.org/officeDocument/2006/relationships/image" Target="../media/image7.jpg"/><Relationship Id="rId10" Type="http://schemas.openxmlformats.org/officeDocument/2006/relationships/hyperlink" Target="https://www.shiftelearning.com/blogshift/bid/274966/Mi-organizaci-n-necesita-mLearning-Las-preguntas-que-usted-se-debe-hacer" TargetMode="External"/><Relationship Id="rId4" Type="http://schemas.openxmlformats.org/officeDocument/2006/relationships/hyperlink" Target="https://www.youtube.com/watch?v=SEoqc3uVjbQ"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16">
            <a:extLst>
              <a:ext uri="{FF2B5EF4-FFF2-40B4-BE49-F238E27FC236}">
                <a16:creationId xmlns:a16="http://schemas.microsoft.com/office/drawing/2014/main" id="{9FF5F0A7-AD64-F101-D1C0-8A063CAAAF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696" r="25696"/>
          <a:stretch/>
        </p:blipFill>
        <p:spPr>
          <a:xfrm>
            <a:off x="894520" y="1702957"/>
            <a:ext cx="3858338" cy="4475675"/>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6" name="Hexágono 5" descr="Hexágono sólido de color oscuro en medio de énfasis de imagen">
            <a:extLst>
              <a:ext uri="{FF2B5EF4-FFF2-40B4-BE49-F238E27FC236}">
                <a16:creationId xmlns:a16="http://schemas.microsoft.com/office/drawing/2014/main" id="{12047A3C-4EFB-3C2B-92AF-423C82471F00}"/>
              </a:ext>
            </a:extLst>
          </p:cNvPr>
          <p:cNvSpPr/>
          <p:nvPr/>
        </p:nvSpPr>
        <p:spPr>
          <a:xfrm rot="19895179">
            <a:off x="1774012" y="2813755"/>
            <a:ext cx="1979076" cy="1846467"/>
          </a:xfrm>
          <a:prstGeom prst="hexago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 name="CuadroTexto 8">
            <a:extLst>
              <a:ext uri="{FF2B5EF4-FFF2-40B4-BE49-F238E27FC236}">
                <a16:creationId xmlns:a16="http://schemas.microsoft.com/office/drawing/2014/main" id="{A61DCB9B-51C9-BC2E-AF17-0FE6549B999E}"/>
              </a:ext>
            </a:extLst>
          </p:cNvPr>
          <p:cNvSpPr txBox="1"/>
          <p:nvPr/>
        </p:nvSpPr>
        <p:spPr>
          <a:xfrm>
            <a:off x="2763550" y="396958"/>
            <a:ext cx="6429088" cy="830997"/>
          </a:xfrm>
          <a:prstGeom prst="rect">
            <a:avLst/>
          </a:prstGeom>
          <a:noFill/>
        </p:spPr>
        <p:txBody>
          <a:bodyPr wrap="square">
            <a:spAutoFit/>
          </a:bodyPr>
          <a:lstStyle/>
          <a:p>
            <a:pPr algn="ctr">
              <a:tabLst>
                <a:tab pos="2806065" algn="ctr"/>
                <a:tab pos="5612130" algn="r"/>
              </a:tabLst>
            </a:pPr>
            <a:r>
              <a:rPr lang="es-CL"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CENTRO DE FORMACIÓN INTEGRAL CERFOM LTDA.</a:t>
            </a:r>
            <a:endPar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2806065" algn="ctr"/>
                <a:tab pos="5612130" algn="r"/>
              </a:tabLst>
            </a:pPr>
            <a:r>
              <a:rPr lang="es-CL"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76.988.274-K</a:t>
            </a:r>
            <a:endPar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2806065" algn="ctr"/>
                <a:tab pos="5612130" algn="r"/>
              </a:tabLst>
            </a:pPr>
            <a:r>
              <a:rPr lang="es-CL"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Dpto. DOCENCIA.</a:t>
            </a:r>
            <a:endPar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2806065" algn="ctr"/>
                <a:tab pos="5612130" algn="r"/>
              </a:tabLst>
            </a:pPr>
            <a:r>
              <a:rPr lang="es-CL"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CALAMA.</a:t>
            </a:r>
            <a:endPar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FC02281C-4A64-004B-C9EB-165A0549D733}"/>
              </a:ext>
            </a:extLst>
          </p:cNvPr>
          <p:cNvSpPr/>
          <p:nvPr/>
        </p:nvSpPr>
        <p:spPr>
          <a:xfrm>
            <a:off x="5223752" y="2454116"/>
            <a:ext cx="5986795" cy="1754326"/>
          </a:xfrm>
          <a:prstGeom prst="rect">
            <a:avLst/>
          </a:prstGeom>
          <a:noFill/>
          <a:ln>
            <a:noFill/>
          </a:ln>
        </p:spPr>
        <p:txBody>
          <a:bodyPr wrap="square" lIns="91440" tIns="45720" rIns="91440" bIns="45720">
            <a:spAutoFit/>
          </a:bodyPr>
          <a:lstStyle/>
          <a:p>
            <a:pPr algn="ctr"/>
            <a:r>
              <a:rPr lang="es-ES" sz="5400" dirty="0">
                <a:ln w="0"/>
                <a:effectLst>
                  <a:outerShdw blurRad="38100" dist="25400" dir="5400000" algn="ctr" rotWithShape="0">
                    <a:srgbClr val="6E747A">
                      <a:alpha val="43000"/>
                    </a:srgbClr>
                  </a:outerShdw>
                </a:effectLst>
              </a:rPr>
              <a:t>TRABAJOS EN CALIENTE</a:t>
            </a:r>
            <a:endParaRPr lang="es-ES" sz="5400" b="0" cap="none" spc="0" dirty="0">
              <a:ln w="0"/>
              <a:effectLst>
                <a:outerShdw blurRad="38100" dist="25400" dir="5400000" algn="ctr" rotWithShape="0">
                  <a:srgbClr val="6E747A">
                    <a:alpha val="43000"/>
                  </a:srgbClr>
                </a:outerShdw>
              </a:effectLst>
            </a:endParaRPr>
          </a:p>
        </p:txBody>
      </p:sp>
      <p:pic>
        <p:nvPicPr>
          <p:cNvPr id="2" name="Picture 70978">
            <a:extLst>
              <a:ext uri="{FF2B5EF4-FFF2-40B4-BE49-F238E27FC236}">
                <a16:creationId xmlns:a16="http://schemas.microsoft.com/office/drawing/2014/main" id="{3B4B60CE-5FD1-F591-5DAF-3951F907A4C7}"/>
              </a:ext>
            </a:extLst>
          </p:cNvPr>
          <p:cNvPicPr/>
          <p:nvPr/>
        </p:nvPicPr>
        <p:blipFill>
          <a:blip r:embed="rId4">
            <a:alphaModFix/>
          </a:blip>
          <a:stretch>
            <a:fillRect/>
          </a:stretch>
        </p:blipFill>
        <p:spPr>
          <a:xfrm>
            <a:off x="10328603" y="117074"/>
            <a:ext cx="1426372" cy="559767"/>
          </a:xfrm>
          <a:prstGeom prst="rect">
            <a:avLst/>
          </a:prstGeom>
          <a:ln>
            <a:noFill/>
          </a:ln>
          <a:effectLst>
            <a:outerShdw blurRad="190500" algn="tl" rotWithShape="0">
              <a:srgbClr val="000000">
                <a:alpha val="70000"/>
              </a:srgbClr>
            </a:outerShdw>
          </a:effectLst>
        </p:spPr>
      </p:pic>
      <p:pic>
        <p:nvPicPr>
          <p:cNvPr id="4" name="Imagen 3" descr="Logotipo, nombre de la empresa&#10;&#10;Descripción generada automáticamente">
            <a:extLst>
              <a:ext uri="{FF2B5EF4-FFF2-40B4-BE49-F238E27FC236}">
                <a16:creationId xmlns:a16="http://schemas.microsoft.com/office/drawing/2014/main" id="{F642B465-CFD8-2BFD-165D-8AE73C8005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309" y="3004774"/>
            <a:ext cx="1918203" cy="1133302"/>
          </a:xfrm>
          <a:prstGeom prst="rect">
            <a:avLst/>
          </a:prstGeom>
        </p:spPr>
      </p:pic>
      <p:pic>
        <p:nvPicPr>
          <p:cNvPr id="3" name="Picture 70978">
            <a:extLst>
              <a:ext uri="{FF2B5EF4-FFF2-40B4-BE49-F238E27FC236}">
                <a16:creationId xmlns:a16="http://schemas.microsoft.com/office/drawing/2014/main" id="{E4EED824-2287-B45B-6ED6-2904F18ADFDD}"/>
              </a:ext>
            </a:extLst>
          </p:cNvPr>
          <p:cNvPicPr/>
          <p:nvPr/>
        </p:nvPicPr>
        <p:blipFill>
          <a:blip r:embed="rId4">
            <a:alphaModFix/>
          </a:blip>
          <a:stretch>
            <a:fillRect/>
          </a:stretch>
        </p:blipFill>
        <p:spPr>
          <a:xfrm>
            <a:off x="10223828" y="5898749"/>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492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3537" y="2276147"/>
            <a:ext cx="10564923" cy="4581853"/>
          </a:xfrm>
          <a:prstGeom prst="rect">
            <a:avLst/>
          </a:prstGeom>
        </p:spPr>
        <p:txBody>
          <a:bodyPr vert="horz" wrap="square" lIns="0" tIns="2879" rIns="0" bIns="0" rtlCol="0">
            <a:spAutoFit/>
          </a:bodyPr>
          <a:lstStyle/>
          <a:p>
            <a:pPr marL="11516" marR="4607" algn="just">
              <a:lnSpc>
                <a:spcPct val="103299"/>
              </a:lnSpc>
              <a:spcBef>
                <a:spcPts val="23"/>
              </a:spcBef>
            </a:pPr>
            <a:r>
              <a:rPr lang="es-CL" sz="2400" dirty="0">
                <a:latin typeface="Arial Nova" panose="020B0504020202020204" pitchFamily="34" charset="0"/>
              </a:rPr>
              <a:t>	Conocer </a:t>
            </a:r>
            <a:r>
              <a:rPr sz="2400" dirty="0" err="1">
                <a:latin typeface="Arial Nova" panose="020B0504020202020204" pitchFamily="34" charset="0"/>
              </a:rPr>
              <a:t>los</a:t>
            </a:r>
            <a:r>
              <a:rPr sz="2400" dirty="0">
                <a:latin typeface="Arial Nova" panose="020B0504020202020204" pitchFamily="34" charset="0"/>
              </a:rPr>
              <a:t> requisitos necesarios para realizar trabajos en caliente que involucren  actividades de oxicorte, soldaduras o cualquier otra actividad que genere una fuente de ignición, chispas o  llama abierta en áreas donde exista riesgo potencial de incendio o de explosiones.</a:t>
            </a:r>
          </a:p>
          <a:p>
            <a:pPr marL="11516" algn="just">
              <a:spcBef>
                <a:spcPts val="68"/>
              </a:spcBef>
            </a:pPr>
            <a:r>
              <a:rPr sz="2400" dirty="0">
                <a:latin typeface="Arial Nova" panose="020B0504020202020204" pitchFamily="34" charset="0"/>
              </a:rPr>
              <a:t>como por </a:t>
            </a:r>
            <a:r>
              <a:rPr sz="2400" dirty="0" err="1">
                <a:latin typeface="Arial Nova" panose="020B0504020202020204" pitchFamily="34" charset="0"/>
              </a:rPr>
              <a:t>ejemplo</a:t>
            </a:r>
            <a:r>
              <a:rPr sz="2400" dirty="0">
                <a:latin typeface="Arial Nova" panose="020B0504020202020204" pitchFamily="34" charset="0"/>
              </a:rPr>
              <a:t>:</a:t>
            </a:r>
            <a:endParaRPr lang="es-CL" sz="2400" dirty="0">
              <a:latin typeface="Arial Nova" panose="020B0504020202020204" pitchFamily="34" charset="0"/>
            </a:endParaRPr>
          </a:p>
          <a:p>
            <a:pPr marL="11516" algn="just">
              <a:spcBef>
                <a:spcPts val="68"/>
              </a:spcBef>
            </a:pPr>
            <a:endParaRPr lang="es-CL" sz="2400" dirty="0">
              <a:latin typeface="Arial Nova" panose="020B0504020202020204" pitchFamily="34" charset="0"/>
            </a:endParaRPr>
          </a:p>
          <a:p>
            <a:pPr marL="116891" indent="-105950">
              <a:spcBef>
                <a:spcPts val="91"/>
              </a:spcBef>
              <a:buChar char="-"/>
              <a:tabLst>
                <a:tab pos="117466" algn="l"/>
              </a:tabLst>
            </a:pPr>
            <a:r>
              <a:rPr lang="es-CL" sz="2400" dirty="0">
                <a:latin typeface="Arial Nova" panose="020B0504020202020204" pitchFamily="34" charset="0"/>
              </a:rPr>
              <a:t>Trabajos de Corte.</a:t>
            </a:r>
          </a:p>
          <a:p>
            <a:pPr marL="116891" indent="-105950">
              <a:spcBef>
                <a:spcPts val="68"/>
              </a:spcBef>
              <a:buChar char="-"/>
              <a:tabLst>
                <a:tab pos="117466" algn="l"/>
              </a:tabLst>
            </a:pPr>
            <a:r>
              <a:rPr lang="es-CL" sz="2400" dirty="0">
                <a:latin typeface="Arial Nova" panose="020B0504020202020204" pitchFamily="34" charset="0"/>
              </a:rPr>
              <a:t>Trabajos de Amolado.</a:t>
            </a:r>
          </a:p>
          <a:p>
            <a:pPr marL="116891" indent="-105950">
              <a:spcBef>
                <a:spcPts val="91"/>
              </a:spcBef>
              <a:buChar char="-"/>
              <a:tabLst>
                <a:tab pos="117466" algn="l"/>
              </a:tabLst>
            </a:pPr>
            <a:r>
              <a:rPr lang="es-CL" sz="2400" dirty="0">
                <a:latin typeface="Arial Nova" panose="020B0504020202020204" pitchFamily="34" charset="0"/>
              </a:rPr>
              <a:t>Trabajos de Soldadura.</a:t>
            </a:r>
          </a:p>
          <a:p>
            <a:pPr marL="147409" indent="-106526">
              <a:spcBef>
                <a:spcPts val="68"/>
              </a:spcBef>
              <a:buChar char="-"/>
              <a:tabLst>
                <a:tab pos="147985" algn="l"/>
              </a:tabLst>
            </a:pPr>
            <a:r>
              <a:rPr lang="es-CL" sz="2400" dirty="0">
                <a:latin typeface="Arial Nova" panose="020B0504020202020204" pitchFamily="34" charset="0"/>
              </a:rPr>
              <a:t>Trabajos similares que produzcan chispas, llamas o calor.</a:t>
            </a:r>
          </a:p>
          <a:p>
            <a:pPr marL="147409" indent="-106526">
              <a:spcBef>
                <a:spcPts val="68"/>
              </a:spcBef>
              <a:buChar char="-"/>
              <a:tabLst>
                <a:tab pos="147985" algn="l"/>
              </a:tabLst>
            </a:pPr>
            <a:endParaRPr lang="es-CL" sz="2400" dirty="0">
              <a:latin typeface="Arial Nova" panose="020B0504020202020204" pitchFamily="34" charset="0"/>
            </a:endParaRPr>
          </a:p>
          <a:p>
            <a:pPr marL="11516" algn="just">
              <a:spcBef>
                <a:spcPts val="68"/>
              </a:spcBef>
            </a:pPr>
            <a:endParaRPr sz="2400" dirty="0">
              <a:latin typeface="Arial Nova" panose="020B0504020202020204" pitchFamily="34" charset="0"/>
            </a:endParaRPr>
          </a:p>
        </p:txBody>
      </p:sp>
      <p:sp>
        <p:nvSpPr>
          <p:cNvPr id="5" name="object 5"/>
          <p:cNvSpPr txBox="1">
            <a:spLocks noGrp="1"/>
          </p:cNvSpPr>
          <p:nvPr>
            <p:ph type="title"/>
          </p:nvPr>
        </p:nvSpPr>
        <p:spPr>
          <a:xfrm>
            <a:off x="5037062" y="428325"/>
            <a:ext cx="2117875" cy="442516"/>
          </a:xfrm>
          <a:prstGeom prst="rect">
            <a:avLst/>
          </a:prstGeom>
        </p:spPr>
        <p:txBody>
          <a:bodyPr vert="horz" wrap="square" lIns="0" tIns="11516" rIns="0" bIns="0" rtlCol="0" anchor="ctr">
            <a:spAutoFit/>
          </a:bodyPr>
          <a:lstStyle/>
          <a:p>
            <a:pPr marL="11516">
              <a:lnSpc>
                <a:spcPct val="100000"/>
              </a:lnSpc>
              <a:spcBef>
                <a:spcPts val="91"/>
              </a:spcBef>
            </a:pPr>
            <a:r>
              <a:rPr sz="2800" b="1" dirty="0">
                <a:solidFill>
                  <a:schemeClr val="accent5">
                    <a:lumMod val="60000"/>
                    <a:lumOff val="40000"/>
                  </a:schemeClr>
                </a:solidFill>
                <a:latin typeface="Arial Nova" panose="020B0504020202020204" pitchFamily="34" charset="0"/>
              </a:rPr>
              <a:t>OBJETIVOS</a:t>
            </a:r>
          </a:p>
        </p:txBody>
      </p:sp>
      <p:pic>
        <p:nvPicPr>
          <p:cNvPr id="3" name="Picture 70978">
            <a:extLst>
              <a:ext uri="{FF2B5EF4-FFF2-40B4-BE49-F238E27FC236}">
                <a16:creationId xmlns:a16="http://schemas.microsoft.com/office/drawing/2014/main" id="{90991A84-6E11-9B63-F780-75DDDE04BD0C}"/>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BFD2271-A515-86C9-DD6A-4B6AAA064A56}"/>
              </a:ext>
            </a:extLst>
          </p:cNvPr>
          <p:cNvSpPr txBox="1"/>
          <p:nvPr/>
        </p:nvSpPr>
        <p:spPr>
          <a:xfrm>
            <a:off x="784808" y="2014767"/>
            <a:ext cx="10261602" cy="4524315"/>
          </a:xfrm>
          <a:prstGeom prst="rect">
            <a:avLst/>
          </a:prstGeom>
          <a:noFill/>
        </p:spPr>
        <p:txBody>
          <a:bodyPr wrap="square">
            <a:spAutoFit/>
          </a:bodyPr>
          <a:lstStyle/>
          <a:p>
            <a:pPr algn="just"/>
            <a:r>
              <a:rPr lang="es-CL" sz="2400" b="1" dirty="0">
                <a:latin typeface="Arial Nova" panose="020B0504020202020204" pitchFamily="34" charset="0"/>
              </a:rPr>
              <a:t>Características de los Trabajos en Caliente:</a:t>
            </a:r>
          </a:p>
          <a:p>
            <a:pPr algn="just"/>
            <a:endParaRPr lang="es-CL" sz="2400" b="1" dirty="0">
              <a:latin typeface="Arial Nova" panose="020B0504020202020204" pitchFamily="34" charset="0"/>
            </a:endParaRPr>
          </a:p>
          <a:p>
            <a:pPr marL="342900" indent="-342900" algn="just">
              <a:buFont typeface="Wingdings" panose="05000000000000000000" pitchFamily="2" charset="2"/>
              <a:buChar char="ü"/>
            </a:pPr>
            <a:r>
              <a:rPr lang="es-CL" sz="2400" b="1" dirty="0">
                <a:latin typeface="Arial Nova" panose="020B0504020202020204" pitchFamily="34" charset="0"/>
              </a:rPr>
              <a:t>Generación de Chispas o Llamas:</a:t>
            </a:r>
            <a:r>
              <a:rPr lang="es-CL" sz="2400" dirty="0">
                <a:latin typeface="Arial Nova" panose="020B0504020202020204" pitchFamily="34" charset="0"/>
              </a:rPr>
              <a:t> Uso de equipos que emiten chispas o llamas, como soldadoras y cortadoras de plasma.</a:t>
            </a:r>
          </a:p>
          <a:p>
            <a:pPr marL="342900" indent="-342900" algn="just">
              <a:buFont typeface="Wingdings" panose="05000000000000000000" pitchFamily="2" charset="2"/>
              <a:buChar char="ü"/>
            </a:pPr>
            <a:endParaRPr lang="es-CL" sz="2400" dirty="0">
              <a:latin typeface="Arial Nova" panose="020B0504020202020204" pitchFamily="34" charset="0"/>
            </a:endParaRPr>
          </a:p>
          <a:p>
            <a:pPr marL="342900" indent="-342900" algn="just">
              <a:buFont typeface="Wingdings" panose="05000000000000000000" pitchFamily="2" charset="2"/>
              <a:buChar char="ü"/>
            </a:pPr>
            <a:r>
              <a:rPr lang="es-CL" sz="2400" b="1" dirty="0">
                <a:latin typeface="Arial Nova" panose="020B0504020202020204" pitchFamily="34" charset="0"/>
              </a:rPr>
              <a:t>Elevadas Temperaturas:</a:t>
            </a:r>
            <a:r>
              <a:rPr lang="es-CL" sz="2400" dirty="0">
                <a:latin typeface="Arial Nova" panose="020B0504020202020204" pitchFamily="34" charset="0"/>
              </a:rPr>
              <a:t> Operaciones que implican la generación de calor suficiente para encender materiales combustibles.</a:t>
            </a:r>
          </a:p>
          <a:p>
            <a:pPr marL="342900" indent="-342900" algn="just">
              <a:buFont typeface="Wingdings" panose="05000000000000000000" pitchFamily="2" charset="2"/>
              <a:buChar char="ü"/>
            </a:pPr>
            <a:endParaRPr lang="es-CL" sz="2400" dirty="0">
              <a:latin typeface="Arial Nova" panose="020B0504020202020204" pitchFamily="34" charset="0"/>
            </a:endParaRPr>
          </a:p>
          <a:p>
            <a:pPr marL="342900" indent="-342900" algn="just">
              <a:buFont typeface="Wingdings" panose="05000000000000000000" pitchFamily="2" charset="2"/>
              <a:buChar char="ü"/>
            </a:pPr>
            <a:r>
              <a:rPr lang="es-CL" sz="2400" b="1" dirty="0">
                <a:latin typeface="Arial Nova" panose="020B0504020202020204" pitchFamily="34" charset="0"/>
              </a:rPr>
              <a:t>Riesgo de Incendio y Explosión:</a:t>
            </a:r>
            <a:r>
              <a:rPr lang="es-CL" sz="2400" dirty="0">
                <a:latin typeface="Arial Nova" panose="020B0504020202020204" pitchFamily="34" charset="0"/>
              </a:rPr>
              <a:t> Potencial de iniciar incendios o explosiones debido a la presencia de materiales inflamables o atmósferas explosivas.</a:t>
            </a:r>
          </a:p>
          <a:p>
            <a:pPr algn="just"/>
            <a:endParaRPr lang="es-CL" sz="2400" dirty="0">
              <a:latin typeface="Arial Nova" panose="020B0504020202020204" pitchFamily="34" charset="0"/>
            </a:endParaRPr>
          </a:p>
        </p:txBody>
      </p:sp>
    </p:spTree>
    <p:extLst>
      <p:ext uri="{BB962C8B-B14F-4D97-AF65-F5344CB8AC3E}">
        <p14:creationId xmlns:p14="http://schemas.microsoft.com/office/powerpoint/2010/main" val="298777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E8769-FD99-8906-36A2-158518E2D6B9}"/>
              </a:ext>
            </a:extLst>
          </p:cNvPr>
          <p:cNvSpPr>
            <a:spLocks noGrp="1"/>
          </p:cNvSpPr>
          <p:nvPr>
            <p:ph type="title"/>
          </p:nvPr>
        </p:nvSpPr>
        <p:spPr/>
        <p:txBody>
          <a:bodyPr/>
          <a:lstStyle/>
          <a:p>
            <a:r>
              <a:rPr lang="es-CL" dirty="0"/>
              <a:t> </a:t>
            </a:r>
          </a:p>
        </p:txBody>
      </p:sp>
      <p:sp>
        <p:nvSpPr>
          <p:cNvPr id="5" name="CuadroTexto 4">
            <a:extLst>
              <a:ext uri="{FF2B5EF4-FFF2-40B4-BE49-F238E27FC236}">
                <a16:creationId xmlns:a16="http://schemas.microsoft.com/office/drawing/2014/main" id="{597FAF6F-862B-083C-99D4-1346F2AE1894}"/>
              </a:ext>
            </a:extLst>
          </p:cNvPr>
          <p:cNvSpPr txBox="1"/>
          <p:nvPr/>
        </p:nvSpPr>
        <p:spPr>
          <a:xfrm>
            <a:off x="447398" y="2034068"/>
            <a:ext cx="11297203" cy="4401205"/>
          </a:xfrm>
          <a:prstGeom prst="rect">
            <a:avLst/>
          </a:prstGeom>
          <a:noFill/>
        </p:spPr>
        <p:txBody>
          <a:bodyPr wrap="square">
            <a:spAutoFit/>
          </a:bodyPr>
          <a:lstStyle/>
          <a:p>
            <a:pPr algn="just"/>
            <a:r>
              <a:rPr lang="es-CL" sz="2000" b="1" dirty="0">
                <a:latin typeface="Arial Nova" panose="020B0504020202020204" pitchFamily="34" charset="0"/>
              </a:rPr>
              <a:t>Ejemplos Comunes de Trabajos en Caliente:</a:t>
            </a:r>
          </a:p>
          <a:p>
            <a:pPr algn="just"/>
            <a:endParaRPr lang="es-CL" sz="2000" b="1" dirty="0">
              <a:latin typeface="Arial Nova" panose="020B0504020202020204" pitchFamily="34" charset="0"/>
            </a:endParaRPr>
          </a:p>
          <a:p>
            <a:pPr marL="342900" indent="-342900" algn="just">
              <a:buFont typeface="Wingdings" panose="05000000000000000000" pitchFamily="2" charset="2"/>
              <a:buChar char="ü"/>
            </a:pPr>
            <a:r>
              <a:rPr lang="es-CL" sz="2000" b="1" dirty="0">
                <a:latin typeface="Arial Nova" panose="020B0504020202020204" pitchFamily="34" charset="0"/>
              </a:rPr>
              <a:t>Soldadura:</a:t>
            </a:r>
            <a:r>
              <a:rPr lang="es-CL" sz="2000" dirty="0">
                <a:latin typeface="Arial Nova" panose="020B0504020202020204" pitchFamily="34" charset="0"/>
              </a:rPr>
              <a:t> Unión de materiales metálicos mediante la fusión producida por una fuente de calor.</a:t>
            </a:r>
          </a:p>
          <a:p>
            <a:pPr marL="342900" indent="-342900" algn="just">
              <a:buFont typeface="Wingdings" panose="05000000000000000000" pitchFamily="2" charset="2"/>
              <a:buChar char="ü"/>
            </a:pPr>
            <a:endParaRPr lang="es-CL" sz="2000" dirty="0">
              <a:latin typeface="Arial Nova" panose="020B0504020202020204" pitchFamily="34" charset="0"/>
            </a:endParaRPr>
          </a:p>
          <a:p>
            <a:pPr marL="342900" indent="-342900" algn="just">
              <a:buFont typeface="Wingdings" panose="05000000000000000000" pitchFamily="2" charset="2"/>
              <a:buChar char="ü"/>
            </a:pPr>
            <a:r>
              <a:rPr lang="es-CL" sz="2000" b="1" dirty="0">
                <a:latin typeface="Arial Nova" panose="020B0504020202020204" pitchFamily="34" charset="0"/>
              </a:rPr>
              <a:t>Corte con Soplete:</a:t>
            </a:r>
            <a:r>
              <a:rPr lang="es-CL" sz="2000" dirty="0">
                <a:latin typeface="Arial Nova" panose="020B0504020202020204" pitchFamily="34" charset="0"/>
              </a:rPr>
              <a:t> Uso de una llama para cortar materiales metálicos.</a:t>
            </a:r>
          </a:p>
          <a:p>
            <a:pPr marL="342900" indent="-342900" algn="just">
              <a:buFont typeface="Wingdings" panose="05000000000000000000" pitchFamily="2" charset="2"/>
              <a:buChar char="ü"/>
            </a:pPr>
            <a:endParaRPr lang="es-CL" sz="2000" b="1" dirty="0">
              <a:latin typeface="Arial Nova" panose="020B0504020202020204" pitchFamily="34" charset="0"/>
            </a:endParaRPr>
          </a:p>
          <a:p>
            <a:pPr marL="342900" indent="-342900" algn="just">
              <a:buFont typeface="Wingdings" panose="05000000000000000000" pitchFamily="2" charset="2"/>
              <a:buChar char="ü"/>
            </a:pPr>
            <a:r>
              <a:rPr lang="es-CL" sz="2000" b="1" dirty="0">
                <a:latin typeface="Arial Nova" panose="020B0504020202020204" pitchFamily="34" charset="0"/>
              </a:rPr>
              <a:t>Esmerilado:</a:t>
            </a:r>
            <a:r>
              <a:rPr lang="es-CL" sz="2000" dirty="0">
                <a:latin typeface="Arial Nova" panose="020B0504020202020204" pitchFamily="34" charset="0"/>
              </a:rPr>
              <a:t> Proceso de desgaste de superficies metálicas mediante fricción que genera chispas.</a:t>
            </a:r>
          </a:p>
          <a:p>
            <a:pPr marL="342900" indent="-342900" algn="just">
              <a:buFont typeface="Wingdings" panose="05000000000000000000" pitchFamily="2" charset="2"/>
              <a:buChar char="ü"/>
            </a:pPr>
            <a:endParaRPr lang="es-CL" sz="2000" spc="-59" dirty="0">
              <a:latin typeface="Arial Nova" panose="020B0504020202020204" pitchFamily="34" charset="0"/>
              <a:cs typeface="Tahoma"/>
            </a:endParaRPr>
          </a:p>
          <a:p>
            <a:pPr marL="342900" indent="-342900" algn="just">
              <a:buFont typeface="Wingdings" panose="05000000000000000000" pitchFamily="2" charset="2"/>
              <a:buChar char="ü"/>
            </a:pPr>
            <a:r>
              <a:rPr lang="es-CL" sz="2000" dirty="0">
                <a:latin typeface="Arial Nova" panose="020B0504020202020204" pitchFamily="34" charset="0"/>
              </a:rPr>
              <a:t>La soldadura y los procesos relacionados comprenden soldadura y corte por arco, soldadura y corte con oxígeno-gas  combustible, soldadura blanda (</a:t>
            </a:r>
            <a:r>
              <a:rPr lang="es-CL" sz="2000" dirty="0" err="1">
                <a:latin typeface="Arial Nova" panose="020B0504020202020204" pitchFamily="34" charset="0"/>
              </a:rPr>
              <a:t>soldering</a:t>
            </a:r>
            <a:r>
              <a:rPr lang="es-CL" sz="2000" dirty="0">
                <a:latin typeface="Arial Nova" panose="020B0504020202020204" pitchFamily="34" charset="0"/>
              </a:rPr>
              <a:t>) a llama abierta, soldadura fuerte (</a:t>
            </a:r>
            <a:r>
              <a:rPr lang="es-CL" sz="2000" dirty="0" err="1">
                <a:latin typeface="Arial Nova" panose="020B0504020202020204" pitchFamily="34" charset="0"/>
              </a:rPr>
              <a:t>brazing</a:t>
            </a:r>
            <a:r>
              <a:rPr lang="es-CL" sz="2000" dirty="0">
                <a:latin typeface="Arial Nova" panose="020B0504020202020204" pitchFamily="34" charset="0"/>
              </a:rPr>
              <a:t>), y pulverización térmica, entre otros.</a:t>
            </a:r>
          </a:p>
          <a:p>
            <a:pPr algn="just"/>
            <a:endParaRPr lang="es-CL" sz="2000" b="1" dirty="0">
              <a:latin typeface="Arial Nova" panose="020B0504020202020204" pitchFamily="34" charset="0"/>
            </a:endParaRPr>
          </a:p>
        </p:txBody>
      </p:sp>
      <p:pic>
        <p:nvPicPr>
          <p:cNvPr id="3" name="Picture 70978">
            <a:extLst>
              <a:ext uri="{FF2B5EF4-FFF2-40B4-BE49-F238E27FC236}">
                <a16:creationId xmlns:a16="http://schemas.microsoft.com/office/drawing/2014/main" id="{11500D82-14D1-7538-7F8A-68115A08C88E}"/>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525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30CB862-08F6-8ABB-E82E-B747142F8D26}"/>
              </a:ext>
            </a:extLst>
          </p:cNvPr>
          <p:cNvSpPr txBox="1"/>
          <p:nvPr/>
        </p:nvSpPr>
        <p:spPr>
          <a:xfrm>
            <a:off x="665138" y="2003105"/>
            <a:ext cx="10252363" cy="3785652"/>
          </a:xfrm>
          <a:prstGeom prst="rect">
            <a:avLst/>
          </a:prstGeom>
          <a:noFill/>
        </p:spPr>
        <p:txBody>
          <a:bodyPr wrap="square">
            <a:spAutoFit/>
          </a:bodyPr>
          <a:lstStyle/>
          <a:p>
            <a:r>
              <a:rPr lang="es-CL" sz="2400" dirty="0">
                <a:latin typeface="Arial Nova" panose="020B0504020202020204" pitchFamily="34" charset="0"/>
              </a:rPr>
              <a:t>¿SABÍA QUE?</a:t>
            </a:r>
            <a:br>
              <a:rPr lang="es-CL" sz="2400" dirty="0">
                <a:latin typeface="Arial Nova" panose="020B0504020202020204" pitchFamily="34" charset="0"/>
              </a:rPr>
            </a:br>
            <a:endParaRPr lang="es-CL" sz="2400" dirty="0">
              <a:latin typeface="Arial Nova" panose="020B0504020202020204" pitchFamily="34" charset="0"/>
            </a:endParaRPr>
          </a:p>
          <a:p>
            <a:pPr algn="just"/>
            <a:r>
              <a:rPr lang="es-CL" sz="2400" dirty="0">
                <a:latin typeface="Arial Nova" panose="020B0504020202020204" pitchFamily="34" charset="0"/>
              </a:rPr>
              <a:t>	Los incendios pueden producirse después de que un trabajo en caliente se haya terminado.  El guardia de incendios debe quedarse en el sitio durante un mínimo de 60 minutos para  supervisar las cenizas ardientes conforme a NFPA 51B, Norma para la prevención de  incendios durante soldadura, corte y otros trabajos en caliente. La persona  que otorga la autorización podría exigir que el guardia de incendios permanezca más tiempo  en el sitio, según las condiciones del sitio de trabajo.</a:t>
            </a:r>
          </a:p>
        </p:txBody>
      </p:sp>
      <p:pic>
        <p:nvPicPr>
          <p:cNvPr id="2" name="Picture 70978">
            <a:extLst>
              <a:ext uri="{FF2B5EF4-FFF2-40B4-BE49-F238E27FC236}">
                <a16:creationId xmlns:a16="http://schemas.microsoft.com/office/drawing/2014/main" id="{AE7F3F8D-F9BC-A22D-B27C-02A7B30DD26B}"/>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3202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382556" y="1985283"/>
            <a:ext cx="5606189" cy="4179436"/>
          </a:xfrm>
          <a:prstGeom prst="rect">
            <a:avLst/>
          </a:prstGeom>
        </p:spPr>
        <p:txBody>
          <a:bodyPr vert="horz" wrap="square" lIns="0" tIns="11516" rIns="0" bIns="0" rtlCol="0">
            <a:spAutoFit/>
          </a:bodyPr>
          <a:lstStyle/>
          <a:p>
            <a:pPr marL="11516" algn="ctr">
              <a:spcBef>
                <a:spcPts val="91"/>
              </a:spcBef>
            </a:pPr>
            <a:r>
              <a:rPr b="1" dirty="0">
                <a:latin typeface="Arial Nova" panose="020B0504020202020204" pitchFamily="34" charset="0"/>
              </a:rPr>
              <a:t>Use el proceso «Reconocer, evaluar y </a:t>
            </a:r>
            <a:r>
              <a:rPr b="1" dirty="0" err="1">
                <a:latin typeface="Arial Nova" panose="020B0504020202020204" pitchFamily="34" charset="0"/>
              </a:rPr>
              <a:t>controlar</a:t>
            </a:r>
            <a:r>
              <a:rPr b="1" dirty="0">
                <a:latin typeface="Arial Nova" panose="020B0504020202020204" pitchFamily="34" charset="0"/>
              </a:rPr>
              <a:t>»</a:t>
            </a:r>
            <a:endParaRPr lang="es-CL" b="1" dirty="0">
              <a:latin typeface="Arial Nova" panose="020B0504020202020204" pitchFamily="34" charset="0"/>
            </a:endParaRPr>
          </a:p>
          <a:p>
            <a:pPr marL="11516" algn="ctr">
              <a:spcBef>
                <a:spcPts val="91"/>
              </a:spcBef>
            </a:pPr>
            <a:endParaRPr b="1" dirty="0">
              <a:latin typeface="Arial Nova" panose="020B0504020202020204" pitchFamily="34" charset="0"/>
            </a:endParaRPr>
          </a:p>
          <a:p>
            <a:pPr marL="11516" marR="5182" algn="just">
              <a:spcBef>
                <a:spcPts val="45"/>
              </a:spcBef>
            </a:pPr>
            <a:r>
              <a:rPr dirty="0">
                <a:latin typeface="Arial Nova" panose="020B0504020202020204" pitchFamily="34" charset="0"/>
              </a:rPr>
              <a:t>Un proceso para reducir los peligros de los trabajos en caliente se denomina «Reconocer, evaluar y controlar».  </a:t>
            </a:r>
            <a:endParaRPr lang="es-CL" dirty="0">
              <a:latin typeface="Arial Nova" panose="020B0504020202020204" pitchFamily="34" charset="0"/>
            </a:endParaRPr>
          </a:p>
          <a:p>
            <a:pPr marL="11516" marR="5182" algn="just">
              <a:spcBef>
                <a:spcPts val="45"/>
              </a:spcBef>
            </a:pPr>
            <a:endParaRPr lang="es-CL" dirty="0">
              <a:latin typeface="Arial Nova" panose="020B0504020202020204" pitchFamily="34" charset="0"/>
            </a:endParaRPr>
          </a:p>
          <a:p>
            <a:pPr marL="11516" marR="5182" algn="just">
              <a:spcBef>
                <a:spcPts val="45"/>
              </a:spcBef>
            </a:pPr>
            <a:r>
              <a:rPr dirty="0">
                <a:latin typeface="Arial Nova" panose="020B0504020202020204" pitchFamily="34" charset="0"/>
              </a:rPr>
              <a:t>Este proceso se </a:t>
            </a:r>
            <a:r>
              <a:rPr dirty="0" err="1">
                <a:latin typeface="Arial Nova" panose="020B0504020202020204" pitchFamily="34" charset="0"/>
              </a:rPr>
              <a:t>aborda</a:t>
            </a:r>
            <a:r>
              <a:rPr dirty="0">
                <a:latin typeface="Arial Nova" panose="020B0504020202020204" pitchFamily="34" charset="0"/>
              </a:rPr>
              <a:t> </a:t>
            </a:r>
            <a:r>
              <a:rPr dirty="0" err="1">
                <a:latin typeface="Arial Nova" panose="020B0504020202020204" pitchFamily="34" charset="0"/>
              </a:rPr>
              <a:t>en</a:t>
            </a:r>
            <a:r>
              <a:rPr dirty="0">
                <a:latin typeface="Arial Nova" panose="020B0504020202020204" pitchFamily="34" charset="0"/>
              </a:rPr>
              <a:t> y se centra en lo </a:t>
            </a:r>
            <a:r>
              <a:rPr dirty="0" err="1">
                <a:latin typeface="Arial Nova" panose="020B0504020202020204" pitchFamily="34" charset="0"/>
              </a:rPr>
              <a:t>siguiente</a:t>
            </a:r>
            <a:r>
              <a:rPr dirty="0">
                <a:latin typeface="Arial Nova" panose="020B0504020202020204" pitchFamily="34" charset="0"/>
              </a:rPr>
              <a:t>:</a:t>
            </a:r>
            <a:endParaRPr lang="es-CL" dirty="0">
              <a:latin typeface="Arial Nova" panose="020B0504020202020204" pitchFamily="34" charset="0"/>
            </a:endParaRPr>
          </a:p>
          <a:p>
            <a:pPr marL="11516" marR="5182" algn="just">
              <a:spcBef>
                <a:spcPts val="45"/>
              </a:spcBef>
            </a:pPr>
            <a:endParaRPr lang="es-CL" dirty="0">
              <a:latin typeface="Arial Nova" panose="020B0504020202020204" pitchFamily="34" charset="0"/>
            </a:endParaRPr>
          </a:p>
          <a:p>
            <a:pPr marL="354416" marR="5182" indent="-342900" algn="just">
              <a:spcBef>
                <a:spcPts val="45"/>
              </a:spcBef>
              <a:buFont typeface="Wingdings" panose="05000000000000000000" pitchFamily="2" charset="2"/>
              <a:buChar char="ü"/>
            </a:pPr>
            <a:r>
              <a:rPr lang="es-CL" b="1" dirty="0">
                <a:latin typeface="Arial Nova" panose="020B0504020202020204" pitchFamily="34" charset="0"/>
              </a:rPr>
              <a:t>Reconocer: </a:t>
            </a:r>
            <a:r>
              <a:rPr lang="es-CL" dirty="0">
                <a:latin typeface="Arial Nova" panose="020B0504020202020204" pitchFamily="34" charset="0"/>
              </a:rPr>
              <a:t>determinar si existen riesgos antes de  comenzar el trabajo en caliente.</a:t>
            </a:r>
          </a:p>
          <a:p>
            <a:pPr marL="354416" marR="5182" indent="-342900" algn="just">
              <a:spcBef>
                <a:spcPts val="45"/>
              </a:spcBef>
              <a:buFont typeface="Wingdings" panose="05000000000000000000" pitchFamily="2" charset="2"/>
              <a:buChar char="ü"/>
            </a:pPr>
            <a:r>
              <a:rPr b="1" dirty="0" err="1">
                <a:latin typeface="Arial Nova" panose="020B0504020202020204" pitchFamily="34" charset="0"/>
              </a:rPr>
              <a:t>Evaluar</a:t>
            </a:r>
            <a:r>
              <a:rPr b="1" dirty="0">
                <a:latin typeface="Arial Nova" panose="020B0504020202020204" pitchFamily="34" charset="0"/>
              </a:rPr>
              <a:t>: </a:t>
            </a:r>
            <a:r>
              <a:rPr dirty="0">
                <a:latin typeface="Arial Nova" panose="020B0504020202020204" pitchFamily="34" charset="0"/>
              </a:rPr>
              <a:t>determinar si existen peligros, especialmente los que podrían generar un incendio (líquidos o gases  inﬂamables y combustibles, y combustibles simples).</a:t>
            </a:r>
            <a:endParaRPr lang="es-CL" dirty="0">
              <a:latin typeface="Arial Nova" panose="020B0504020202020204" pitchFamily="34" charset="0"/>
            </a:endParaRPr>
          </a:p>
          <a:p>
            <a:pPr marL="354416" marR="5182" indent="-342900" algn="just">
              <a:spcBef>
                <a:spcPts val="45"/>
              </a:spcBef>
              <a:buFont typeface="Wingdings" panose="05000000000000000000" pitchFamily="2" charset="2"/>
              <a:buChar char="ü"/>
            </a:pPr>
            <a:r>
              <a:rPr b="1" dirty="0" err="1">
                <a:latin typeface="Arial Nova" panose="020B0504020202020204" pitchFamily="34" charset="0"/>
              </a:rPr>
              <a:t>Controlar</a:t>
            </a:r>
            <a:r>
              <a:rPr b="1" dirty="0">
                <a:latin typeface="Arial Nova" panose="020B0504020202020204" pitchFamily="34" charset="0"/>
              </a:rPr>
              <a:t>: </a:t>
            </a:r>
            <a:r>
              <a:rPr dirty="0">
                <a:latin typeface="Arial Nova" panose="020B0504020202020204" pitchFamily="34" charset="0"/>
              </a:rPr>
              <a:t>adoptar las medidas adecuadas para eliminar o minimizar los </a:t>
            </a:r>
            <a:r>
              <a:rPr dirty="0" err="1">
                <a:latin typeface="Arial Nova" panose="020B0504020202020204" pitchFamily="34" charset="0"/>
              </a:rPr>
              <a:t>peligros</a:t>
            </a:r>
            <a:r>
              <a:rPr dirty="0">
                <a:latin typeface="Arial Nova" panose="020B0504020202020204" pitchFamily="34" charset="0"/>
              </a:rPr>
              <a:t>.</a:t>
            </a:r>
          </a:p>
        </p:txBody>
      </p:sp>
      <p:pic>
        <p:nvPicPr>
          <p:cNvPr id="9" name="object 9"/>
          <p:cNvPicPr/>
          <p:nvPr/>
        </p:nvPicPr>
        <p:blipFill>
          <a:blip r:embed="rId2" cstate="print"/>
          <a:stretch>
            <a:fillRect/>
          </a:stretch>
        </p:blipFill>
        <p:spPr>
          <a:xfrm>
            <a:off x="7271048" y="2519028"/>
            <a:ext cx="4650364" cy="2659461"/>
          </a:xfrm>
          <a:prstGeom prst="rect">
            <a:avLst/>
          </a:prstGeom>
        </p:spPr>
      </p:pic>
      <p:sp>
        <p:nvSpPr>
          <p:cNvPr id="10" name="object 10"/>
          <p:cNvSpPr txBox="1">
            <a:spLocks noGrp="1"/>
          </p:cNvSpPr>
          <p:nvPr>
            <p:ph type="sldNum" sz="quarter" idx="12"/>
          </p:nvPr>
        </p:nvSpPr>
        <p:spPr>
          <a:prstGeom prst="rect">
            <a:avLst/>
          </a:prstGeom>
        </p:spPr>
        <p:txBody>
          <a:bodyPr vert="horz" wrap="square" lIns="0" tIns="0" rIns="0" bIns="0" rtlCol="0">
            <a:spAutoFit/>
          </a:bodyPr>
          <a:lstStyle>
            <a:defPPr>
              <a:defRPr lang="es-CL"/>
            </a:defPPr>
            <a:lvl1pPr marL="0" algn="l" defTabSz="914400" rtl="0" eaLnBrk="1" latinLnBrk="0" hangingPunct="1">
              <a:defRPr sz="1850" b="0" i="0" kern="1200">
                <a:solidFill>
                  <a:srgbClr val="231F20"/>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s-CL" spc="-5" smtClean="0">
                <a:solidFill>
                  <a:schemeClr val="accent5">
                    <a:lumMod val="20000"/>
                    <a:lumOff val="80000"/>
                  </a:schemeClr>
                </a:solidFill>
              </a:rPr>
              <a:pPr marL="38100">
                <a:spcBef>
                  <a:spcPts val="170"/>
                </a:spcBef>
              </a:pPr>
              <a:t>14</a:t>
            </a:fld>
            <a:endParaRPr spc="-5" dirty="0">
              <a:solidFill>
                <a:schemeClr val="accent5">
                  <a:lumMod val="20000"/>
                  <a:lumOff val="80000"/>
                </a:schemeClr>
              </a:solidFill>
            </a:endParaRPr>
          </a:p>
        </p:txBody>
      </p:sp>
      <p:pic>
        <p:nvPicPr>
          <p:cNvPr id="2" name="Picture 70978">
            <a:extLst>
              <a:ext uri="{FF2B5EF4-FFF2-40B4-BE49-F238E27FC236}">
                <a16:creationId xmlns:a16="http://schemas.microsoft.com/office/drawing/2014/main" id="{F5AC83EE-F13B-44D1-A4B1-BC939BCD5E89}"/>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8D23FAF-05C2-7F20-0B64-9C669BE587D2}"/>
              </a:ext>
            </a:extLst>
          </p:cNvPr>
          <p:cNvSpPr txBox="1"/>
          <p:nvPr/>
        </p:nvSpPr>
        <p:spPr>
          <a:xfrm>
            <a:off x="738908" y="2089854"/>
            <a:ext cx="10714184" cy="3785652"/>
          </a:xfrm>
          <a:prstGeom prst="rect">
            <a:avLst/>
          </a:prstGeom>
          <a:noFill/>
        </p:spPr>
        <p:txBody>
          <a:bodyPr wrap="square">
            <a:spAutoFit/>
          </a:bodyPr>
          <a:lstStyle/>
          <a:p>
            <a:pPr algn="just"/>
            <a:r>
              <a:rPr lang="es-CL" sz="2400" dirty="0">
                <a:latin typeface="Arial Nova" panose="020B0504020202020204" pitchFamily="34" charset="0"/>
              </a:rPr>
              <a:t>	El permiso para trabajos en caliente ayuda a reconocer posibles peligros a la persona que otorga la autorización, a  la que realiza el trabajo en caliente y al guardia de incendios. Las áreas se pueden proteger usando almohadillas  para soldar, mantas o cortinas, apartando los combustibles y dejando un radio libre de 35 pies (11 m.) alrededor  del trabajo en caliente o trasladando el trabajo en caliente a un área donde no haya combustibles.</a:t>
            </a:r>
          </a:p>
          <a:p>
            <a:pPr algn="just"/>
            <a:endParaRPr lang="es-CL" sz="2400" dirty="0">
              <a:latin typeface="Arial Nova" panose="020B0504020202020204" pitchFamily="34" charset="0"/>
            </a:endParaRPr>
          </a:p>
          <a:p>
            <a:pPr algn="just"/>
            <a:r>
              <a:rPr lang="es-CL" sz="2400" dirty="0" err="1">
                <a:latin typeface="Arial Nova" panose="020B0504020202020204" pitchFamily="34" charset="0"/>
              </a:rPr>
              <a:t>Identiﬁque</a:t>
            </a:r>
            <a:r>
              <a:rPr lang="es-CL" sz="2400" dirty="0">
                <a:latin typeface="Arial Nova" panose="020B0504020202020204" pitchFamily="34" charset="0"/>
              </a:rPr>
              <a:t> alternativas al trabajo en caliente. Los peligros de los trabajos en caliente se pueden evitar si hay un método alternativo para realizar el trabajo.  </a:t>
            </a:r>
          </a:p>
          <a:p>
            <a:pPr algn="just"/>
            <a:endParaRPr lang="es-CL" sz="2400" dirty="0">
              <a:latin typeface="Arial Nova" panose="020B0504020202020204" pitchFamily="34" charset="0"/>
            </a:endParaRPr>
          </a:p>
        </p:txBody>
      </p:sp>
      <p:pic>
        <p:nvPicPr>
          <p:cNvPr id="2" name="Picture 70978">
            <a:extLst>
              <a:ext uri="{FF2B5EF4-FFF2-40B4-BE49-F238E27FC236}">
                <a16:creationId xmlns:a16="http://schemas.microsoft.com/office/drawing/2014/main" id="{E232780D-97AF-36AB-0AD7-2B2F960B80CA}"/>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3219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5069" y="1078871"/>
            <a:ext cx="7419109" cy="623454"/>
          </a:xfrm>
        </p:spPr>
        <p:txBody>
          <a:bodyPr>
            <a:normAutofit/>
          </a:bodyPr>
          <a:lstStyle/>
          <a:p>
            <a:pPr algn="ctr"/>
            <a:r>
              <a:rPr lang="es-CL" sz="2800" b="1" dirty="0">
                <a:solidFill>
                  <a:schemeClr val="accent5">
                    <a:lumMod val="60000"/>
                    <a:lumOff val="40000"/>
                  </a:schemeClr>
                </a:solidFill>
                <a:latin typeface="Arial" panose="020B0604020202020204" pitchFamily="34" charset="0"/>
                <a:cs typeface="Arial" panose="020B0604020202020204" pitchFamily="34" charset="0"/>
              </a:rPr>
              <a:t>INFORMACIÓN RELEVANTE</a:t>
            </a:r>
          </a:p>
        </p:txBody>
      </p:sp>
      <p:grpSp>
        <p:nvGrpSpPr>
          <p:cNvPr id="3" name="Grupo 2">
            <a:extLst>
              <a:ext uri="{FF2B5EF4-FFF2-40B4-BE49-F238E27FC236}">
                <a16:creationId xmlns:a16="http://schemas.microsoft.com/office/drawing/2014/main" id="{117551C5-C702-2801-BF8D-22E35857BC73}"/>
              </a:ext>
            </a:extLst>
          </p:cNvPr>
          <p:cNvGrpSpPr/>
          <p:nvPr/>
        </p:nvGrpSpPr>
        <p:grpSpPr>
          <a:xfrm>
            <a:off x="1253688" y="2679967"/>
            <a:ext cx="9275227" cy="1677359"/>
            <a:chOff x="578020" y="2768626"/>
            <a:chExt cx="8129756" cy="1352803"/>
          </a:xfrm>
        </p:grpSpPr>
        <p:pic>
          <p:nvPicPr>
            <p:cNvPr id="5" name="Imagen 4"/>
            <p:cNvPicPr>
              <a:picLocks noChangeAspect="1"/>
            </p:cNvPicPr>
            <p:nvPr/>
          </p:nvPicPr>
          <p:blipFill>
            <a:blip r:embed="rId2"/>
            <a:stretch>
              <a:fillRect/>
            </a:stretch>
          </p:blipFill>
          <p:spPr>
            <a:xfrm>
              <a:off x="578020" y="2768626"/>
              <a:ext cx="1422355" cy="1320748"/>
            </a:xfrm>
            <a:prstGeom prst="rect">
              <a:avLst/>
            </a:prstGeom>
            <a:ln w="28575">
              <a:solidFill>
                <a:srgbClr val="FF0000"/>
              </a:solidFill>
            </a:ln>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530" r="1044"/>
            <a:stretch/>
          </p:blipFill>
          <p:spPr>
            <a:xfrm>
              <a:off x="2335051" y="2768627"/>
              <a:ext cx="1422355" cy="1320747"/>
            </a:xfrm>
            <a:prstGeom prst="rect">
              <a:avLst/>
            </a:prstGeom>
            <a:ln w="28575">
              <a:solidFill>
                <a:srgbClr val="FF0000"/>
              </a:solidFill>
            </a:ln>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27177"/>
            <a:stretch/>
          </p:blipFill>
          <p:spPr>
            <a:xfrm>
              <a:off x="3989177" y="2768627"/>
              <a:ext cx="1422355" cy="1320747"/>
            </a:xfrm>
            <a:prstGeom prst="rect">
              <a:avLst/>
            </a:prstGeom>
            <a:ln w="28575">
              <a:solidFill>
                <a:srgbClr val="FF0000"/>
              </a:solidFill>
            </a:ln>
          </p:spPr>
        </p:pic>
        <p:pic>
          <p:nvPicPr>
            <p:cNvPr id="8" name="Imagen 7"/>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p:blipFill>
          <p:spPr>
            <a:xfrm>
              <a:off x="5643303" y="2768626"/>
              <a:ext cx="1416351" cy="1331461"/>
            </a:xfrm>
            <a:prstGeom prst="rect">
              <a:avLst/>
            </a:prstGeom>
            <a:ln w="28575">
              <a:solidFill>
                <a:srgbClr val="FF0000"/>
              </a:solidFill>
            </a:ln>
          </p:spPr>
        </p:pic>
        <p:pic>
          <p:nvPicPr>
            <p:cNvPr id="9" name="Imagen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p:blipFill>
          <p:spPr>
            <a:xfrm>
              <a:off x="7291425" y="2768626"/>
              <a:ext cx="1416351" cy="1352803"/>
            </a:xfrm>
            <a:prstGeom prst="rect">
              <a:avLst/>
            </a:prstGeom>
            <a:ln w="28575">
              <a:solidFill>
                <a:srgbClr val="FF0000"/>
              </a:solidFill>
            </a:ln>
          </p:spPr>
        </p:pic>
      </p:grpSp>
      <p:pic>
        <p:nvPicPr>
          <p:cNvPr id="10" name="Picture 70978"/>
          <p:cNvPicPr/>
          <p:nvPr/>
        </p:nvPicPr>
        <p:blipFill>
          <a:blip r:embed="rId11">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646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9234308-AD75-1198-996A-2896190A7DFD}"/>
              </a:ext>
            </a:extLst>
          </p:cNvPr>
          <p:cNvSpPr txBox="1">
            <a:spLocks noGrp="1"/>
          </p:cNvSpPr>
          <p:nvPr>
            <p:ph type="title"/>
          </p:nvPr>
        </p:nvSpPr>
        <p:spPr>
          <a:xfrm>
            <a:off x="526189" y="1798158"/>
            <a:ext cx="10515600" cy="444352"/>
          </a:xfrm>
          <a:prstGeom prst="rect">
            <a:avLst/>
          </a:prstGeom>
        </p:spPr>
        <p:txBody>
          <a:bodyPr vert="horz" wrap="square" lIns="0" tIns="13335" rIns="0" bIns="0" rtlCol="0" anchor="ctr">
            <a:spAutoFit/>
          </a:bodyPr>
          <a:lstStyle/>
          <a:p>
            <a:pPr marL="12700" marR="5080" algn="ctr">
              <a:lnSpc>
                <a:spcPct val="100000"/>
              </a:lnSpc>
              <a:spcBef>
                <a:spcPts val="105"/>
              </a:spcBef>
            </a:pPr>
            <a:r>
              <a:rPr lang="es-CL" sz="2800" b="1" dirty="0">
                <a:solidFill>
                  <a:schemeClr val="tx1"/>
                </a:solidFill>
                <a:latin typeface="Arial Nova" panose="020B0504020202020204" pitchFamily="34" charset="0"/>
              </a:rPr>
              <a:t>REGLAMENTO DEL PARTICIPANTE</a:t>
            </a:r>
          </a:p>
        </p:txBody>
      </p:sp>
      <p:sp>
        <p:nvSpPr>
          <p:cNvPr id="5" name="CuadroTexto 4">
            <a:extLst>
              <a:ext uri="{FF2B5EF4-FFF2-40B4-BE49-F238E27FC236}">
                <a16:creationId xmlns:a16="http://schemas.microsoft.com/office/drawing/2014/main" id="{A4F4D62E-277C-E68B-4CF9-5BE43481F70C}"/>
              </a:ext>
            </a:extLst>
          </p:cNvPr>
          <p:cNvSpPr txBox="1"/>
          <p:nvPr/>
        </p:nvSpPr>
        <p:spPr>
          <a:xfrm>
            <a:off x="526189" y="2319698"/>
            <a:ext cx="10515600" cy="2862322"/>
          </a:xfrm>
          <a:prstGeom prst="rect">
            <a:avLst/>
          </a:prstGeom>
          <a:noFill/>
        </p:spPr>
        <p:txBody>
          <a:bodyPr wrap="square" rtlCol="0">
            <a:spAutoFit/>
          </a:bodyPr>
          <a:lstStyle/>
          <a:p>
            <a:pPr marL="342900" indent="-342900">
              <a:buClr>
                <a:schemeClr val="accent5">
                  <a:lumMod val="20000"/>
                  <a:lumOff val="80000"/>
                </a:schemeClr>
              </a:buClr>
              <a:buFont typeface="+mj-lt"/>
              <a:buAutoNum type="arabicParenR"/>
            </a:pPr>
            <a:r>
              <a:rPr lang="es-CL" sz="2000" b="1" dirty="0">
                <a:latin typeface="Arial Nova" panose="020B0504020202020204" pitchFamily="34" charset="0"/>
                <a:cs typeface="Arial" panose="020B0604020202020204" pitchFamily="34" charset="0"/>
              </a:rPr>
              <a:t>REGLAS DEL OTEC:</a:t>
            </a:r>
          </a:p>
          <a:p>
            <a:pPr>
              <a:buClr>
                <a:schemeClr val="accent5">
                  <a:lumMod val="20000"/>
                  <a:lumOff val="80000"/>
                </a:schemeClr>
              </a:buClr>
            </a:pPr>
            <a:endParaRPr lang="es-CL" sz="2000" b="1" dirty="0">
              <a:latin typeface="Arial Nova" panose="020B0504020202020204" pitchFamily="34" charset="0"/>
              <a:cs typeface="Arial" panose="020B0604020202020204" pitchFamily="34" charset="0"/>
            </a:endParaRPr>
          </a:p>
          <a:p>
            <a:pPr marL="800100" lvl="1" indent="-342900">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Asistencia y puntualidad.</a:t>
            </a:r>
          </a:p>
          <a:p>
            <a:pPr marL="800100" lvl="1" indent="-342900">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Participación y compromiso.</a:t>
            </a:r>
          </a:p>
          <a:p>
            <a:pPr marL="800100" lvl="1" indent="-342900">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Respeto, cortesía e inclusión.</a:t>
            </a:r>
          </a:p>
          <a:p>
            <a:pPr marL="800100" lvl="1" indent="-342900">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Cumplimiento de tareas y deberes.</a:t>
            </a:r>
          </a:p>
          <a:p>
            <a:pPr marL="800100" lvl="1" indent="-342900">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Uso adecuado de los recursos.</a:t>
            </a:r>
          </a:p>
          <a:p>
            <a:pPr marL="800100" lvl="1" indent="-342900">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Uso adecuado de la infraestructura/plataforma.</a:t>
            </a:r>
          </a:p>
          <a:p>
            <a:pPr marL="800100" lvl="1" indent="-342900">
              <a:buClr>
                <a:schemeClr val="accent5">
                  <a:lumMod val="20000"/>
                  <a:lumOff val="80000"/>
                </a:schemeClr>
              </a:buClr>
              <a:buFont typeface="Wingdings" panose="05000000000000000000" pitchFamily="2" charset="2"/>
              <a:buChar char="ü"/>
            </a:pPr>
            <a:endParaRPr lang="es-CL" sz="2000" dirty="0">
              <a:latin typeface="Arial Nova" panose="020B05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7D09F97-C866-F0C6-C5A1-E378F9C350A8}"/>
              </a:ext>
            </a:extLst>
          </p:cNvPr>
          <p:cNvSpPr txBox="1"/>
          <p:nvPr/>
        </p:nvSpPr>
        <p:spPr>
          <a:xfrm>
            <a:off x="649941" y="4953033"/>
            <a:ext cx="10515600" cy="1631216"/>
          </a:xfrm>
          <a:prstGeom prst="rect">
            <a:avLst/>
          </a:prstGeom>
          <a:noFill/>
        </p:spPr>
        <p:txBody>
          <a:bodyPr wrap="square" rtlCol="0">
            <a:spAutoFit/>
          </a:bodyPr>
          <a:lstStyle/>
          <a:p>
            <a:pPr marL="457200" indent="-457200" algn="just">
              <a:buClr>
                <a:schemeClr val="accent5">
                  <a:lumMod val="20000"/>
                  <a:lumOff val="80000"/>
                </a:schemeClr>
              </a:buClr>
              <a:buFont typeface="+mj-lt"/>
              <a:buAutoNum type="arabicParenR" startAt="2"/>
            </a:pPr>
            <a:r>
              <a:rPr lang="es-CL" sz="2000" b="1" dirty="0">
                <a:latin typeface="Arial Nova" panose="020B0504020202020204" pitchFamily="34" charset="0"/>
                <a:cs typeface="Arial" panose="020B0604020202020204" pitchFamily="34" charset="0"/>
              </a:rPr>
              <a:t>PROCEDIMIENTO DE RETIRO Y DE DEVOLUCIÓN:</a:t>
            </a:r>
          </a:p>
          <a:p>
            <a:pPr algn="just">
              <a:buClr>
                <a:schemeClr val="accent5">
                  <a:lumMod val="20000"/>
                  <a:lumOff val="80000"/>
                </a:schemeClr>
              </a:buClr>
            </a:pPr>
            <a:endParaRPr lang="es-CL" sz="2000" b="1" dirty="0">
              <a:latin typeface="Arial Nova" panose="020B0504020202020204" pitchFamily="34" charset="0"/>
              <a:cs typeface="Arial" panose="020B0604020202020204" pitchFamily="34" charset="0"/>
            </a:endParaRPr>
          </a:p>
          <a:p>
            <a:pPr marL="800100" lvl="1" indent="-342900" algn="just">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Una vez terminado el curso, se le solicita a la persona o empresa contratante, el retiro de la documentación y en caso de algún error en los documentos se procede a solicitar los cambios correspondientes.</a:t>
            </a:r>
          </a:p>
        </p:txBody>
      </p:sp>
      <p:pic>
        <p:nvPicPr>
          <p:cNvPr id="2" name="Picture 70978">
            <a:extLst>
              <a:ext uri="{FF2B5EF4-FFF2-40B4-BE49-F238E27FC236}">
                <a16:creationId xmlns:a16="http://schemas.microsoft.com/office/drawing/2014/main" id="{99273B10-7D2A-F4D8-9D4B-24230265D218}"/>
              </a:ext>
            </a:extLst>
          </p:cNvPr>
          <p:cNvPicPr/>
          <p:nvPr/>
        </p:nvPicPr>
        <p:blipFill>
          <a:blip r:embed="rId2">
            <a:alphaModFix/>
          </a:blip>
          <a:stretch>
            <a:fillRect/>
          </a:stretch>
        </p:blipFill>
        <p:spPr>
          <a:xfrm>
            <a:off x="10328603" y="117074"/>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151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4A08B5E-79EE-CE7F-B988-BB43B5138236}"/>
              </a:ext>
            </a:extLst>
          </p:cNvPr>
          <p:cNvSpPr txBox="1"/>
          <p:nvPr/>
        </p:nvSpPr>
        <p:spPr>
          <a:xfrm>
            <a:off x="589016" y="2273854"/>
            <a:ext cx="10515600" cy="1015663"/>
          </a:xfrm>
          <a:prstGeom prst="rect">
            <a:avLst/>
          </a:prstGeom>
          <a:noFill/>
        </p:spPr>
        <p:txBody>
          <a:bodyPr wrap="square" rtlCol="0">
            <a:spAutoFit/>
          </a:bodyPr>
          <a:lstStyle/>
          <a:p>
            <a:pPr marL="457200" indent="-457200" algn="just">
              <a:buClr>
                <a:schemeClr val="accent5">
                  <a:lumMod val="20000"/>
                  <a:lumOff val="80000"/>
                </a:schemeClr>
              </a:buClr>
              <a:buFont typeface="+mj-lt"/>
              <a:buAutoNum type="arabicParenR" startAt="3"/>
            </a:pPr>
            <a:r>
              <a:rPr lang="es-CL" sz="2000" b="1" dirty="0">
                <a:latin typeface="Arial Nova" panose="020B0504020202020204" pitchFamily="34" charset="0"/>
                <a:cs typeface="Arial" panose="020B0604020202020204" pitchFamily="34" charset="0"/>
              </a:rPr>
              <a:t>CANAL PARA CONSULTAS O RECLAMOS:</a:t>
            </a:r>
          </a:p>
          <a:p>
            <a:pPr algn="just">
              <a:buClr>
                <a:schemeClr val="accent5">
                  <a:lumMod val="20000"/>
                  <a:lumOff val="80000"/>
                </a:schemeClr>
              </a:buClr>
            </a:pPr>
            <a:endParaRPr lang="es-CL" sz="2000" b="1" dirty="0">
              <a:latin typeface="Arial Nova" panose="020B0504020202020204" pitchFamily="34" charset="0"/>
              <a:cs typeface="Arial" panose="020B0604020202020204" pitchFamily="34" charset="0"/>
            </a:endParaRPr>
          </a:p>
          <a:p>
            <a:pPr marL="800100" lvl="1" indent="-342900" algn="just">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Fono consultas y reclamos: + 55 2 866713</a:t>
            </a:r>
          </a:p>
        </p:txBody>
      </p:sp>
      <p:sp>
        <p:nvSpPr>
          <p:cNvPr id="6" name="CuadroTexto 5">
            <a:extLst>
              <a:ext uri="{FF2B5EF4-FFF2-40B4-BE49-F238E27FC236}">
                <a16:creationId xmlns:a16="http://schemas.microsoft.com/office/drawing/2014/main" id="{C00C03F0-68D8-7788-3CAA-D89C1F2DD514}"/>
              </a:ext>
            </a:extLst>
          </p:cNvPr>
          <p:cNvSpPr txBox="1"/>
          <p:nvPr/>
        </p:nvSpPr>
        <p:spPr>
          <a:xfrm>
            <a:off x="526189" y="3873621"/>
            <a:ext cx="10515600" cy="1631216"/>
          </a:xfrm>
          <a:prstGeom prst="rect">
            <a:avLst/>
          </a:prstGeom>
          <a:noFill/>
        </p:spPr>
        <p:txBody>
          <a:bodyPr wrap="square" rtlCol="0">
            <a:spAutoFit/>
          </a:bodyPr>
          <a:lstStyle/>
          <a:p>
            <a:pPr marL="457200" indent="-457200" algn="just">
              <a:buClr>
                <a:schemeClr val="accent5">
                  <a:lumMod val="20000"/>
                  <a:lumOff val="80000"/>
                </a:schemeClr>
              </a:buClr>
              <a:buFont typeface="+mj-lt"/>
              <a:buAutoNum type="arabicParenR" startAt="4"/>
            </a:pPr>
            <a:r>
              <a:rPr lang="es-CL" sz="2000" b="1" dirty="0">
                <a:latin typeface="Arial Nova" panose="020B0504020202020204" pitchFamily="34" charset="0"/>
                <a:cs typeface="Arial" panose="020B0604020202020204" pitchFamily="34" charset="0"/>
              </a:rPr>
              <a:t>NORMAS PARA APROBAR LA ACTIVIDAD:</a:t>
            </a:r>
          </a:p>
          <a:p>
            <a:pPr algn="just">
              <a:buClr>
                <a:schemeClr val="accent5">
                  <a:lumMod val="20000"/>
                  <a:lumOff val="80000"/>
                </a:schemeClr>
              </a:buClr>
            </a:pPr>
            <a:endParaRPr lang="es-CL" sz="2000" b="1" dirty="0">
              <a:latin typeface="Arial Nova" panose="020B0504020202020204" pitchFamily="34" charset="0"/>
              <a:cs typeface="Arial" panose="020B0604020202020204" pitchFamily="34" charset="0"/>
            </a:endParaRPr>
          </a:p>
          <a:p>
            <a:pPr marL="800100" lvl="1" indent="-342900" algn="just">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Asistencia superior al 75%.</a:t>
            </a:r>
          </a:p>
          <a:p>
            <a:pPr marL="800100" lvl="1" indent="-342900" algn="just">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Realizar las actividades prácticas según indica el relator.</a:t>
            </a:r>
          </a:p>
          <a:p>
            <a:pPr marL="800100" lvl="1" indent="-342900" algn="just">
              <a:buClr>
                <a:schemeClr val="accent5">
                  <a:lumMod val="20000"/>
                  <a:lumOff val="80000"/>
                </a:schemeClr>
              </a:buClr>
              <a:buFont typeface="Wingdings" panose="05000000000000000000" pitchFamily="2" charset="2"/>
              <a:buChar char="ü"/>
            </a:pPr>
            <a:r>
              <a:rPr lang="es-CL" sz="2000" dirty="0">
                <a:latin typeface="Arial Nova" panose="020B0504020202020204" pitchFamily="34" charset="0"/>
                <a:cs typeface="Arial" panose="020B0604020202020204" pitchFamily="34" charset="0"/>
              </a:rPr>
              <a:t>Nota de aprobación 4.0</a:t>
            </a:r>
          </a:p>
        </p:txBody>
      </p:sp>
      <p:sp>
        <p:nvSpPr>
          <p:cNvPr id="7" name="CuadroTexto 6">
            <a:extLst>
              <a:ext uri="{FF2B5EF4-FFF2-40B4-BE49-F238E27FC236}">
                <a16:creationId xmlns:a16="http://schemas.microsoft.com/office/drawing/2014/main" id="{6B74FF59-D45A-8F67-E950-758F077BC79B}"/>
              </a:ext>
            </a:extLst>
          </p:cNvPr>
          <p:cNvSpPr txBox="1"/>
          <p:nvPr/>
        </p:nvSpPr>
        <p:spPr>
          <a:xfrm>
            <a:off x="589016" y="5618866"/>
            <a:ext cx="10515600" cy="707886"/>
          </a:xfrm>
          <a:prstGeom prst="rect">
            <a:avLst/>
          </a:prstGeom>
          <a:noFill/>
        </p:spPr>
        <p:txBody>
          <a:bodyPr wrap="square" rtlCol="0">
            <a:spAutoFit/>
          </a:bodyPr>
          <a:lstStyle/>
          <a:p>
            <a:pPr marL="457200" indent="-457200" algn="just">
              <a:buClr>
                <a:schemeClr val="accent5">
                  <a:lumMod val="20000"/>
                  <a:lumOff val="80000"/>
                </a:schemeClr>
              </a:buClr>
              <a:buFont typeface="+mj-lt"/>
              <a:buAutoNum type="arabicParenR" startAt="5"/>
            </a:pPr>
            <a:r>
              <a:rPr lang="es-CL" sz="2000" b="1" dirty="0">
                <a:latin typeface="Arial Nova" panose="020B0504020202020204" pitchFamily="34" charset="0"/>
                <a:cs typeface="Arial" panose="020B0604020202020204" pitchFamily="34" charset="0"/>
              </a:rPr>
              <a:t>DECLARACIÓN DEBERES Y DERECHOS DE LOS PARTICIPANTES Y DEL OTEC:</a:t>
            </a:r>
          </a:p>
          <a:p>
            <a:pPr algn="ctr">
              <a:buClr>
                <a:schemeClr val="accent5">
                  <a:lumMod val="20000"/>
                  <a:lumOff val="80000"/>
                </a:schemeClr>
              </a:buClr>
            </a:pPr>
            <a:r>
              <a:rPr lang="es-CL" sz="2000" b="1" dirty="0">
                <a:latin typeface="Arial Nova" panose="020B0504020202020204" pitchFamily="34" charset="0"/>
                <a:cs typeface="Arial" panose="020B0604020202020204" pitchFamily="34" charset="0"/>
              </a:rPr>
              <a:t>(Revisar en la siguiente diapositiva)</a:t>
            </a:r>
          </a:p>
        </p:txBody>
      </p:sp>
      <p:pic>
        <p:nvPicPr>
          <p:cNvPr id="2" name="Picture 70978">
            <a:extLst>
              <a:ext uri="{FF2B5EF4-FFF2-40B4-BE49-F238E27FC236}">
                <a16:creationId xmlns:a16="http://schemas.microsoft.com/office/drawing/2014/main" id="{2D2EC0AE-5826-9B80-A5D4-E0243E45D8AC}"/>
              </a:ext>
            </a:extLst>
          </p:cNvPr>
          <p:cNvPicPr/>
          <p:nvPr/>
        </p:nvPicPr>
        <p:blipFill>
          <a:blip r:embed="rId2">
            <a:alphaModFix/>
          </a:blip>
          <a:stretch>
            <a:fillRect/>
          </a:stretch>
        </p:blipFill>
        <p:spPr>
          <a:xfrm>
            <a:off x="10328603" y="117074"/>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2033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B61D0-4C9D-2DA4-453A-651D8F6553D1}"/>
              </a:ext>
            </a:extLst>
          </p:cNvPr>
          <p:cNvSpPr>
            <a:spLocks noGrp="1"/>
          </p:cNvSpPr>
          <p:nvPr>
            <p:ph type="title"/>
          </p:nvPr>
        </p:nvSpPr>
        <p:spPr>
          <a:xfrm>
            <a:off x="-205273" y="1608560"/>
            <a:ext cx="12192000" cy="1143000"/>
          </a:xfrm>
        </p:spPr>
        <p:txBody>
          <a:bodyPr>
            <a:normAutofit/>
          </a:bodyPr>
          <a:lstStyle/>
          <a:p>
            <a:pPr algn="ctr"/>
            <a:r>
              <a:rPr lang="es-CL" sz="2800" b="1" dirty="0">
                <a:solidFill>
                  <a:schemeClr val="tx1"/>
                </a:solidFill>
                <a:latin typeface="Arial Nova" panose="020B0504020202020204" pitchFamily="34" charset="0"/>
              </a:rPr>
              <a:t>INTRODUCCIÓN </a:t>
            </a:r>
          </a:p>
        </p:txBody>
      </p:sp>
      <p:sp>
        <p:nvSpPr>
          <p:cNvPr id="5" name="CuadroTexto 4">
            <a:extLst>
              <a:ext uri="{FF2B5EF4-FFF2-40B4-BE49-F238E27FC236}">
                <a16:creationId xmlns:a16="http://schemas.microsoft.com/office/drawing/2014/main" id="{02693659-DFC6-06A5-5BA8-BDC7BD2BED3B}"/>
              </a:ext>
            </a:extLst>
          </p:cNvPr>
          <p:cNvSpPr txBox="1"/>
          <p:nvPr/>
        </p:nvSpPr>
        <p:spPr>
          <a:xfrm>
            <a:off x="205273" y="2642128"/>
            <a:ext cx="11485984" cy="1938992"/>
          </a:xfrm>
          <a:prstGeom prst="rect">
            <a:avLst/>
          </a:prstGeom>
          <a:noFill/>
        </p:spPr>
        <p:txBody>
          <a:bodyPr wrap="square">
            <a:spAutoFit/>
          </a:bodyPr>
          <a:lstStyle/>
          <a:p>
            <a:pPr algn="just"/>
            <a:r>
              <a:rPr lang="es-CL" sz="2400" dirty="0">
                <a:latin typeface="Arial Nova" panose="020B0504020202020204" pitchFamily="34" charset="0"/>
              </a:rPr>
              <a:t>	Los trabajos en caliente son actividades que involucran el uso de herramientas y equipos que generan calor, chispas, o llamas abiertas capaces de encender materiales inflamables o combustibles. Estas actividades incluyen, pero no se limitan a, soldadura, corte, esmerilado, y el uso de sopletes y otras herramientas que producen altas temperaturas.</a:t>
            </a:r>
          </a:p>
        </p:txBody>
      </p:sp>
      <p:pic>
        <p:nvPicPr>
          <p:cNvPr id="8" name="object 8"/>
          <p:cNvPicPr/>
          <p:nvPr/>
        </p:nvPicPr>
        <p:blipFill>
          <a:blip r:embed="rId2" cstate="print"/>
          <a:stretch>
            <a:fillRect/>
          </a:stretch>
        </p:blipFill>
        <p:spPr>
          <a:xfrm>
            <a:off x="2527793" y="5043188"/>
            <a:ext cx="2199612" cy="1464381"/>
          </a:xfrm>
          <a:prstGeom prst="rect">
            <a:avLst/>
          </a:prstGeom>
        </p:spPr>
      </p:pic>
      <p:pic>
        <p:nvPicPr>
          <p:cNvPr id="15" name="object 15"/>
          <p:cNvPicPr/>
          <p:nvPr/>
        </p:nvPicPr>
        <p:blipFill>
          <a:blip r:embed="rId3" cstate="print"/>
          <a:stretch>
            <a:fillRect/>
          </a:stretch>
        </p:blipFill>
        <p:spPr>
          <a:xfrm>
            <a:off x="7334725" y="5040148"/>
            <a:ext cx="2196576" cy="1464381"/>
          </a:xfrm>
          <a:prstGeom prst="rect">
            <a:avLst/>
          </a:prstGeom>
        </p:spPr>
      </p:pic>
      <p:pic>
        <p:nvPicPr>
          <p:cNvPr id="9" name="object 9"/>
          <p:cNvPicPr/>
          <p:nvPr/>
        </p:nvPicPr>
        <p:blipFill>
          <a:blip r:embed="rId4" cstate="print"/>
          <a:stretch>
            <a:fillRect/>
          </a:stretch>
        </p:blipFill>
        <p:spPr>
          <a:xfrm>
            <a:off x="4930120" y="5040148"/>
            <a:ext cx="2201132" cy="1467421"/>
          </a:xfrm>
          <a:prstGeom prst="rect">
            <a:avLst/>
          </a:prstGeom>
        </p:spPr>
      </p:pic>
    </p:spTree>
    <p:extLst>
      <p:ext uri="{BB962C8B-B14F-4D97-AF65-F5344CB8AC3E}">
        <p14:creationId xmlns:p14="http://schemas.microsoft.com/office/powerpoint/2010/main" val="377916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33B18B0-4392-517E-C4A3-1A58D97BFE0F}"/>
              </a:ext>
            </a:extLst>
          </p:cNvPr>
          <p:cNvSpPr txBox="1"/>
          <p:nvPr/>
        </p:nvSpPr>
        <p:spPr>
          <a:xfrm>
            <a:off x="528075" y="2075753"/>
            <a:ext cx="11135850" cy="4938018"/>
          </a:xfrm>
          <a:prstGeom prst="rect">
            <a:avLst/>
          </a:prstGeom>
          <a:noFill/>
        </p:spPr>
        <p:txBody>
          <a:bodyPr wrap="square">
            <a:spAutoFit/>
          </a:bodyPr>
          <a:lstStyle/>
          <a:p>
            <a:pPr algn="just"/>
            <a:r>
              <a:rPr lang="es-CL" sz="2400" b="1" dirty="0">
                <a:latin typeface="Arial Nova" panose="020B0504020202020204" pitchFamily="34" charset="0"/>
              </a:rPr>
              <a:t>Importancia de la Seguridad en Trabajos en Caliente:</a:t>
            </a:r>
          </a:p>
          <a:p>
            <a:pPr algn="just"/>
            <a:endParaRPr lang="es-CL" sz="2400" b="1" dirty="0">
              <a:latin typeface="Arial Nova" panose="020B0504020202020204" pitchFamily="34" charset="0"/>
            </a:endParaRPr>
          </a:p>
          <a:p>
            <a:pPr algn="just"/>
            <a:r>
              <a:rPr lang="es-CL" sz="2400" dirty="0">
                <a:latin typeface="Arial Nova" panose="020B0504020202020204" pitchFamily="34" charset="0"/>
              </a:rPr>
              <a:t>	Debido al alto riesgo de incendios y accidentes asociados, es crucial implementar y seguir estrictas medidas de seguridad. Esto incluye el uso de equipos de protección personal, la evaluación de riesgos, la preparación adecuada del área de trabajo, y la implementación de procedimientos de respuesta ante emergencias.</a:t>
            </a:r>
          </a:p>
          <a:p>
            <a:pPr algn="just"/>
            <a:endParaRPr lang="es-CL" sz="2400" dirty="0">
              <a:latin typeface="Arial Nova" panose="020B0504020202020204" pitchFamily="34" charset="0"/>
            </a:endParaRPr>
          </a:p>
          <a:p>
            <a:pPr marL="11516" marR="4607" algn="just">
              <a:lnSpc>
                <a:spcPct val="103299"/>
              </a:lnSpc>
              <a:spcBef>
                <a:spcPts val="23"/>
              </a:spcBef>
            </a:pPr>
            <a:r>
              <a:rPr lang="es-CL" sz="2400" dirty="0">
                <a:latin typeface="Arial Nova" panose="020B0504020202020204" pitchFamily="34" charset="0"/>
              </a:rPr>
              <a:t>Los riesgos </a:t>
            </a:r>
            <a:r>
              <a:rPr lang="es-CL" sz="2400" dirty="0" err="1">
                <a:latin typeface="Arial Nova" panose="020B0504020202020204" pitchFamily="34" charset="0"/>
              </a:rPr>
              <a:t>especíﬁcos</a:t>
            </a:r>
            <a:r>
              <a:rPr lang="es-CL" sz="2400" dirty="0">
                <a:latin typeface="Arial Nova" panose="020B0504020202020204" pitchFamily="34" charset="0"/>
              </a:rPr>
              <a:t> deben de ser evaluados para evitar perdidas humanas, al equipo, materiales, al  proceso y al medio ambiente. Estas medidas están compiladas en un documento denominado PERMISO de  TRABAJO EN CALIENTE que servirá como herramienta preventiva </a:t>
            </a:r>
            <a:r>
              <a:rPr lang="es-CL" sz="2400" dirty="0" err="1">
                <a:latin typeface="Arial Nova" panose="020B0504020202020204" pitchFamily="34" charset="0"/>
              </a:rPr>
              <a:t>INSITU</a:t>
            </a:r>
            <a:r>
              <a:rPr lang="es-CL" sz="2400" dirty="0">
                <a:latin typeface="Arial Nova" panose="020B0504020202020204" pitchFamily="34" charset="0"/>
              </a:rPr>
              <a:t>.</a:t>
            </a:r>
          </a:p>
          <a:p>
            <a:pPr algn="just"/>
            <a:endParaRPr lang="es-CL" sz="2400" b="1" dirty="0">
              <a:latin typeface="Arial Nova" panose="020B0504020202020204" pitchFamily="34" charset="0"/>
            </a:endParaRPr>
          </a:p>
        </p:txBody>
      </p:sp>
    </p:spTree>
    <p:extLst>
      <p:ext uri="{BB962C8B-B14F-4D97-AF65-F5344CB8AC3E}">
        <p14:creationId xmlns:p14="http://schemas.microsoft.com/office/powerpoint/2010/main" val="400804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215507" y="2051057"/>
            <a:ext cx="7630356" cy="496633"/>
          </a:xfrm>
          <a:prstGeom prst="rect">
            <a:avLst/>
          </a:prstGeom>
        </p:spPr>
        <p:txBody>
          <a:bodyPr vert="horz" wrap="square" lIns="0" tIns="11516" rIns="0" bIns="0" rtlCol="0" anchor="ctr">
            <a:spAutoFit/>
          </a:bodyPr>
          <a:lstStyle/>
          <a:p>
            <a:pPr marL="11516" algn="ctr">
              <a:lnSpc>
                <a:spcPct val="150000"/>
              </a:lnSpc>
              <a:spcBef>
                <a:spcPts val="91"/>
              </a:spcBef>
            </a:pPr>
            <a:r>
              <a:rPr sz="2400" b="1" dirty="0">
                <a:solidFill>
                  <a:schemeClr val="tx1"/>
                </a:solidFill>
                <a:latin typeface="Arial Nova" panose="020B0504020202020204" pitchFamily="34" charset="0"/>
              </a:rPr>
              <a:t>REFERENCIAS</a:t>
            </a:r>
            <a:r>
              <a:rPr sz="2400" b="1" spc="-23" dirty="0">
                <a:solidFill>
                  <a:schemeClr val="tx1"/>
                </a:solidFill>
                <a:latin typeface="Arial Nova" panose="020B0504020202020204" pitchFamily="34" charset="0"/>
              </a:rPr>
              <a:t> </a:t>
            </a:r>
            <a:r>
              <a:rPr sz="2400" b="1" dirty="0">
                <a:solidFill>
                  <a:schemeClr val="tx1"/>
                </a:solidFill>
                <a:latin typeface="Arial Nova" panose="020B0504020202020204" pitchFamily="34" charset="0"/>
              </a:rPr>
              <a:t>LEGALES</a:t>
            </a:r>
            <a:r>
              <a:rPr sz="2400" b="1" spc="-23" dirty="0">
                <a:solidFill>
                  <a:schemeClr val="tx1"/>
                </a:solidFill>
                <a:latin typeface="Arial Nova" panose="020B0504020202020204" pitchFamily="34" charset="0"/>
              </a:rPr>
              <a:t> </a:t>
            </a:r>
            <a:r>
              <a:rPr sz="2400" b="1" spc="-5" dirty="0">
                <a:solidFill>
                  <a:schemeClr val="tx1"/>
                </a:solidFill>
                <a:latin typeface="Arial Nova" panose="020B0504020202020204" pitchFamily="34" charset="0"/>
              </a:rPr>
              <a:t>Y</a:t>
            </a:r>
            <a:r>
              <a:rPr sz="2400" b="1" spc="-23" dirty="0">
                <a:solidFill>
                  <a:schemeClr val="tx1"/>
                </a:solidFill>
                <a:latin typeface="Arial Nova" panose="020B0504020202020204" pitchFamily="34" charset="0"/>
              </a:rPr>
              <a:t> </a:t>
            </a:r>
            <a:r>
              <a:rPr sz="2400" b="1" dirty="0">
                <a:solidFill>
                  <a:schemeClr val="tx1"/>
                </a:solidFill>
                <a:latin typeface="Arial Nova" panose="020B0504020202020204" pitchFamily="34" charset="0"/>
              </a:rPr>
              <a:t>OTRAS</a:t>
            </a:r>
            <a:r>
              <a:rPr sz="2400" b="1" spc="-23" dirty="0">
                <a:solidFill>
                  <a:schemeClr val="tx1"/>
                </a:solidFill>
                <a:latin typeface="Arial Nova" panose="020B0504020202020204" pitchFamily="34" charset="0"/>
              </a:rPr>
              <a:t> </a:t>
            </a:r>
            <a:r>
              <a:rPr sz="2400" b="1" dirty="0">
                <a:solidFill>
                  <a:schemeClr val="tx1"/>
                </a:solidFill>
                <a:latin typeface="Arial Nova" panose="020B0504020202020204" pitchFamily="34" charset="0"/>
              </a:rPr>
              <a:t>NORMAS</a:t>
            </a:r>
          </a:p>
        </p:txBody>
      </p:sp>
      <p:sp>
        <p:nvSpPr>
          <p:cNvPr id="8" name="object 8"/>
          <p:cNvSpPr txBox="1"/>
          <p:nvPr/>
        </p:nvSpPr>
        <p:spPr>
          <a:xfrm>
            <a:off x="910224" y="3138559"/>
            <a:ext cx="10371551" cy="2635424"/>
          </a:xfrm>
          <a:prstGeom prst="rect">
            <a:avLst/>
          </a:prstGeom>
        </p:spPr>
        <p:txBody>
          <a:bodyPr vert="horz" wrap="square" lIns="0" tIns="11516" rIns="0" bIns="0" rtlCol="0">
            <a:spAutoFit/>
          </a:bodyPr>
          <a:lstStyle/>
          <a:p>
            <a:pPr marL="232054" indent="-221114" algn="just">
              <a:spcBef>
                <a:spcPts val="73"/>
              </a:spcBef>
              <a:buFont typeface="Wingdings"/>
              <a:buChar char=""/>
              <a:tabLst>
                <a:tab pos="232630" algn="l"/>
              </a:tabLst>
            </a:pPr>
            <a:r>
              <a:rPr lang="es-CL" sz="2400" dirty="0">
                <a:latin typeface="Arial Nova" panose="020B0504020202020204" pitchFamily="34" charset="0"/>
              </a:rPr>
              <a:t>Ley </a:t>
            </a:r>
            <a:r>
              <a:rPr lang="es-CL" sz="2400" dirty="0" err="1">
                <a:latin typeface="Arial Nova" panose="020B0504020202020204" pitchFamily="34" charset="0"/>
              </a:rPr>
              <a:t>Nº</a:t>
            </a:r>
            <a:r>
              <a:rPr lang="es-CL" sz="2400" dirty="0">
                <a:latin typeface="Arial Nova" panose="020B0504020202020204" pitchFamily="34" charset="0"/>
              </a:rPr>
              <a:t> 16.744 de 1968, del Ministerio del Trabajo y Previsión Social, Subsecretaría de Previsión Social	Establece normas sobre Accidentes del Trabajo y Enfermedades Profesionales.</a:t>
            </a:r>
            <a:endParaRPr lang="es-CL" sz="2400" spc="-100" dirty="0">
              <a:latin typeface="Arial Nova" panose="020B0504020202020204" pitchFamily="34" charset="0"/>
              <a:cs typeface="Tahoma"/>
            </a:endParaRPr>
          </a:p>
          <a:p>
            <a:pPr marL="231479" indent="-220537" algn="just">
              <a:spcBef>
                <a:spcPts val="73"/>
              </a:spcBef>
              <a:buFont typeface="Wingdings"/>
              <a:buChar char=""/>
              <a:tabLst>
                <a:tab pos="232054" algn="l"/>
              </a:tabLst>
            </a:pPr>
            <a:r>
              <a:rPr sz="2400" spc="-95" dirty="0">
                <a:latin typeface="Arial Nova" panose="020B0504020202020204" pitchFamily="34" charset="0"/>
                <a:cs typeface="Tahoma"/>
              </a:rPr>
              <a:t>OSHA</a:t>
            </a:r>
            <a:r>
              <a:rPr sz="2400" spc="-290" dirty="0">
                <a:latin typeface="Arial Nova" panose="020B0504020202020204" pitchFamily="34" charset="0"/>
                <a:cs typeface="Tahoma"/>
              </a:rPr>
              <a:t> </a:t>
            </a:r>
            <a:endParaRPr lang="es-CL" sz="2400" spc="-290" dirty="0">
              <a:latin typeface="Arial Nova" panose="020B0504020202020204" pitchFamily="34" charset="0"/>
              <a:cs typeface="Tahoma"/>
            </a:endParaRPr>
          </a:p>
          <a:p>
            <a:pPr marL="231479" indent="-220537" algn="just">
              <a:spcBef>
                <a:spcPts val="73"/>
              </a:spcBef>
              <a:buFont typeface="Wingdings"/>
              <a:buChar char=""/>
              <a:tabLst>
                <a:tab pos="232054" algn="l"/>
              </a:tabLst>
            </a:pPr>
            <a:r>
              <a:rPr sz="2400" spc="-100" dirty="0">
                <a:latin typeface="Arial Nova" panose="020B0504020202020204" pitchFamily="34" charset="0"/>
                <a:cs typeface="Tahoma"/>
              </a:rPr>
              <a:t>NFPA</a:t>
            </a:r>
            <a:r>
              <a:rPr sz="2400" spc="-258" dirty="0">
                <a:latin typeface="Arial Nova" panose="020B0504020202020204" pitchFamily="34" charset="0"/>
                <a:cs typeface="Tahoma"/>
              </a:rPr>
              <a:t> </a:t>
            </a:r>
            <a:r>
              <a:rPr sz="2400" spc="-82" dirty="0">
                <a:latin typeface="Arial Nova" panose="020B0504020202020204" pitchFamily="34" charset="0"/>
                <a:cs typeface="Tahoma"/>
              </a:rPr>
              <a:t>51B,</a:t>
            </a:r>
            <a:r>
              <a:rPr sz="2400" spc="-258" dirty="0">
                <a:latin typeface="Arial Nova" panose="020B0504020202020204" pitchFamily="34" charset="0"/>
                <a:cs typeface="Tahoma"/>
              </a:rPr>
              <a:t> </a:t>
            </a:r>
            <a:r>
              <a:rPr sz="2400" spc="-95" dirty="0">
                <a:latin typeface="Arial Nova" panose="020B0504020202020204" pitchFamily="34" charset="0"/>
                <a:cs typeface="Tahoma"/>
              </a:rPr>
              <a:t>Daños</a:t>
            </a:r>
            <a:r>
              <a:rPr sz="2400" spc="-258" dirty="0">
                <a:latin typeface="Arial Nova" panose="020B0504020202020204" pitchFamily="34" charset="0"/>
                <a:cs typeface="Tahoma"/>
              </a:rPr>
              <a:t> </a:t>
            </a:r>
            <a:r>
              <a:rPr sz="2400" spc="-82" dirty="0">
                <a:latin typeface="Arial Nova" panose="020B0504020202020204" pitchFamily="34" charset="0"/>
                <a:cs typeface="Tahoma"/>
              </a:rPr>
              <a:t>estructurales</a:t>
            </a:r>
            <a:r>
              <a:rPr sz="2400" spc="-254" dirty="0">
                <a:latin typeface="Arial Nova" panose="020B0504020202020204" pitchFamily="34" charset="0"/>
                <a:cs typeface="Tahoma"/>
              </a:rPr>
              <a:t> </a:t>
            </a:r>
            <a:r>
              <a:rPr sz="2400" spc="-68" dirty="0">
                <a:latin typeface="Arial Nova" panose="020B0504020202020204" pitchFamily="34" charset="0"/>
                <a:cs typeface="Tahoma"/>
              </a:rPr>
              <a:t>originados</a:t>
            </a:r>
            <a:r>
              <a:rPr sz="2400" spc="-258" dirty="0">
                <a:latin typeface="Arial Nova" panose="020B0504020202020204" pitchFamily="34" charset="0"/>
                <a:cs typeface="Tahoma"/>
              </a:rPr>
              <a:t> </a:t>
            </a:r>
            <a:r>
              <a:rPr sz="2400" spc="-127" dirty="0">
                <a:latin typeface="Arial Nova" panose="020B0504020202020204" pitchFamily="34" charset="0"/>
                <a:cs typeface="Tahoma"/>
              </a:rPr>
              <a:t>de</a:t>
            </a:r>
            <a:r>
              <a:rPr sz="2400" spc="-258" dirty="0">
                <a:latin typeface="Arial Nova" panose="020B0504020202020204" pitchFamily="34" charset="0"/>
                <a:cs typeface="Tahoma"/>
              </a:rPr>
              <a:t> </a:t>
            </a:r>
            <a:r>
              <a:rPr sz="2400" spc="-68" dirty="0">
                <a:latin typeface="Arial Nova" panose="020B0504020202020204" pitchFamily="34" charset="0"/>
                <a:cs typeface="Tahoma"/>
              </a:rPr>
              <a:t>incendios</a:t>
            </a:r>
            <a:r>
              <a:rPr sz="2400" spc="-258" dirty="0">
                <a:latin typeface="Arial Nova" panose="020B0504020202020204" pitchFamily="34" charset="0"/>
                <a:cs typeface="Tahoma"/>
              </a:rPr>
              <a:t> </a:t>
            </a:r>
            <a:r>
              <a:rPr sz="2400" spc="-109" dirty="0">
                <a:latin typeface="Arial Nova" panose="020B0504020202020204" pitchFamily="34" charset="0"/>
                <a:cs typeface="Tahoma"/>
              </a:rPr>
              <a:t>durante</a:t>
            </a:r>
            <a:r>
              <a:rPr sz="2400" spc="-254" dirty="0">
                <a:latin typeface="Arial Nova" panose="020B0504020202020204" pitchFamily="34" charset="0"/>
                <a:cs typeface="Tahoma"/>
              </a:rPr>
              <a:t> </a:t>
            </a:r>
            <a:r>
              <a:rPr sz="2400" spc="-86" dirty="0">
                <a:latin typeface="Arial Nova" panose="020B0504020202020204" pitchFamily="34" charset="0"/>
                <a:cs typeface="Tahoma"/>
              </a:rPr>
              <a:t>soldadura,</a:t>
            </a:r>
            <a:r>
              <a:rPr sz="2400" spc="-258" dirty="0">
                <a:latin typeface="Arial Nova" panose="020B0504020202020204" pitchFamily="34" charset="0"/>
                <a:cs typeface="Tahoma"/>
              </a:rPr>
              <a:t> </a:t>
            </a:r>
            <a:r>
              <a:rPr sz="2400" spc="-86" dirty="0">
                <a:latin typeface="Arial Nova" panose="020B0504020202020204" pitchFamily="34" charset="0"/>
                <a:cs typeface="Tahoma"/>
              </a:rPr>
              <a:t>corte</a:t>
            </a:r>
            <a:r>
              <a:rPr sz="2400" spc="-258" dirty="0">
                <a:latin typeface="Arial Nova" panose="020B0504020202020204" pitchFamily="34" charset="0"/>
                <a:cs typeface="Tahoma"/>
              </a:rPr>
              <a:t> </a:t>
            </a:r>
            <a:r>
              <a:rPr sz="2400" spc="-100" dirty="0">
                <a:latin typeface="Arial Nova" panose="020B0504020202020204" pitchFamily="34" charset="0"/>
                <a:cs typeface="Tahoma"/>
              </a:rPr>
              <a:t>y</a:t>
            </a:r>
            <a:r>
              <a:rPr sz="2400" spc="-254" dirty="0">
                <a:latin typeface="Arial Nova" panose="020B0504020202020204" pitchFamily="34" charset="0"/>
                <a:cs typeface="Tahoma"/>
              </a:rPr>
              <a:t> </a:t>
            </a:r>
            <a:r>
              <a:rPr sz="2400" spc="-63" dirty="0">
                <a:latin typeface="Arial Nova" panose="020B0504020202020204" pitchFamily="34" charset="0"/>
                <a:cs typeface="Tahoma"/>
              </a:rPr>
              <a:t>otros</a:t>
            </a:r>
            <a:r>
              <a:rPr sz="2400" spc="-258" dirty="0">
                <a:latin typeface="Arial Nova" panose="020B0504020202020204" pitchFamily="34" charset="0"/>
                <a:cs typeface="Tahoma"/>
              </a:rPr>
              <a:t> </a:t>
            </a:r>
            <a:r>
              <a:rPr sz="2400" spc="-95" dirty="0">
                <a:latin typeface="Arial Nova" panose="020B0504020202020204" pitchFamily="34" charset="0"/>
                <a:cs typeface="Tahoma"/>
              </a:rPr>
              <a:t>trabajos</a:t>
            </a:r>
            <a:r>
              <a:rPr sz="2400" spc="-258" dirty="0">
                <a:latin typeface="Arial Nova" panose="020B0504020202020204" pitchFamily="34" charset="0"/>
                <a:cs typeface="Tahoma"/>
              </a:rPr>
              <a:t> </a:t>
            </a:r>
            <a:r>
              <a:rPr sz="2400" spc="-127" dirty="0">
                <a:latin typeface="Arial Nova" panose="020B0504020202020204" pitchFamily="34" charset="0"/>
                <a:cs typeface="Tahoma"/>
              </a:rPr>
              <a:t>en </a:t>
            </a:r>
            <a:r>
              <a:rPr sz="2400" spc="-553" dirty="0">
                <a:latin typeface="Arial Nova" panose="020B0504020202020204" pitchFamily="34" charset="0"/>
                <a:cs typeface="Tahoma"/>
              </a:rPr>
              <a:t> </a:t>
            </a:r>
            <a:r>
              <a:rPr sz="2400" spc="-91" dirty="0">
                <a:latin typeface="Arial Nova" panose="020B0504020202020204" pitchFamily="34" charset="0"/>
                <a:cs typeface="Tahoma"/>
              </a:rPr>
              <a:t>caliente.</a:t>
            </a:r>
            <a:endParaRPr sz="2400" dirty="0">
              <a:latin typeface="Arial Nova" panose="020B0504020202020204" pitchFamily="34" charset="0"/>
              <a:cs typeface="Tahoma"/>
            </a:endParaRPr>
          </a:p>
          <a:p>
            <a:pPr marL="231479" indent="-220537" algn="just">
              <a:spcBef>
                <a:spcPts val="73"/>
              </a:spcBef>
              <a:buFont typeface="Wingdings"/>
              <a:buChar char=""/>
              <a:tabLst>
                <a:tab pos="232054" algn="l"/>
              </a:tabLst>
            </a:pPr>
            <a:r>
              <a:rPr sz="2400" spc="-91" dirty="0">
                <a:latin typeface="Arial Nova" panose="020B0504020202020204" pitchFamily="34" charset="0"/>
                <a:cs typeface="Tahoma"/>
              </a:rPr>
              <a:t>ANSI</a:t>
            </a:r>
            <a:r>
              <a:rPr sz="2400" spc="-295" dirty="0">
                <a:latin typeface="Arial Nova" panose="020B0504020202020204" pitchFamily="34" charset="0"/>
                <a:cs typeface="Tahoma"/>
              </a:rPr>
              <a:t> </a:t>
            </a:r>
            <a:r>
              <a:rPr lang="es-CL" sz="2400" spc="-91" dirty="0">
                <a:latin typeface="Arial Nova" panose="020B0504020202020204" pitchFamily="34" charset="0"/>
                <a:cs typeface="Tahoma"/>
              </a:rPr>
              <a:t>-</a:t>
            </a:r>
            <a:r>
              <a:rPr sz="2400" spc="-290" dirty="0">
                <a:latin typeface="Arial Nova" panose="020B0504020202020204" pitchFamily="34" charset="0"/>
                <a:cs typeface="Tahoma"/>
              </a:rPr>
              <a:t> </a:t>
            </a:r>
            <a:r>
              <a:rPr sz="2400" spc="-86" dirty="0">
                <a:latin typeface="Arial Nova" panose="020B0504020202020204" pitchFamily="34" charset="0"/>
                <a:cs typeface="Tahoma"/>
              </a:rPr>
              <a:t>Seguridad</a:t>
            </a:r>
            <a:r>
              <a:rPr sz="2400" spc="-295" dirty="0">
                <a:latin typeface="Arial Nova" panose="020B0504020202020204" pitchFamily="34" charset="0"/>
                <a:cs typeface="Tahoma"/>
              </a:rPr>
              <a:t> </a:t>
            </a:r>
            <a:r>
              <a:rPr sz="2400" spc="-127" dirty="0">
                <a:latin typeface="Arial Nova" panose="020B0504020202020204" pitchFamily="34" charset="0"/>
                <a:cs typeface="Tahoma"/>
              </a:rPr>
              <a:t>en</a:t>
            </a:r>
            <a:r>
              <a:rPr sz="2400" spc="-290" dirty="0">
                <a:latin typeface="Arial Nova" panose="020B0504020202020204" pitchFamily="34" charset="0"/>
                <a:cs typeface="Tahoma"/>
              </a:rPr>
              <a:t> </a:t>
            </a:r>
            <a:r>
              <a:rPr sz="2400" spc="-86" dirty="0">
                <a:latin typeface="Arial Nova" panose="020B0504020202020204" pitchFamily="34" charset="0"/>
                <a:cs typeface="Tahoma"/>
              </a:rPr>
              <a:t>soldadura,</a:t>
            </a:r>
            <a:r>
              <a:rPr sz="2400" spc="-295" dirty="0">
                <a:latin typeface="Arial Nova" panose="020B0504020202020204" pitchFamily="34" charset="0"/>
                <a:cs typeface="Tahoma"/>
              </a:rPr>
              <a:t> </a:t>
            </a:r>
            <a:r>
              <a:rPr sz="2400" spc="-86" dirty="0">
                <a:latin typeface="Arial Nova" panose="020B0504020202020204" pitchFamily="34" charset="0"/>
                <a:cs typeface="Tahoma"/>
              </a:rPr>
              <a:t>corte</a:t>
            </a:r>
            <a:r>
              <a:rPr sz="2400" spc="-290" dirty="0">
                <a:latin typeface="Arial Nova" panose="020B0504020202020204" pitchFamily="34" charset="0"/>
                <a:cs typeface="Tahoma"/>
              </a:rPr>
              <a:t> </a:t>
            </a:r>
            <a:r>
              <a:rPr sz="2400" spc="-100" dirty="0">
                <a:latin typeface="Arial Nova" panose="020B0504020202020204" pitchFamily="34" charset="0"/>
                <a:cs typeface="Tahoma"/>
              </a:rPr>
              <a:t>y</a:t>
            </a:r>
            <a:r>
              <a:rPr sz="2400" spc="-295" dirty="0">
                <a:latin typeface="Arial Nova" panose="020B0504020202020204" pitchFamily="34" charset="0"/>
                <a:cs typeface="Tahoma"/>
              </a:rPr>
              <a:t> </a:t>
            </a:r>
            <a:r>
              <a:rPr sz="2400" spc="-63" dirty="0" err="1">
                <a:latin typeface="Arial Nova" panose="020B0504020202020204" pitchFamily="34" charset="0"/>
                <a:cs typeface="Tahoma"/>
              </a:rPr>
              <a:t>procesos</a:t>
            </a:r>
            <a:r>
              <a:rPr sz="2400" spc="-290" dirty="0">
                <a:latin typeface="Arial Nova" panose="020B0504020202020204" pitchFamily="34" charset="0"/>
                <a:cs typeface="Tahoma"/>
              </a:rPr>
              <a:t> </a:t>
            </a:r>
            <a:r>
              <a:rPr sz="2400" spc="-68" dirty="0" err="1">
                <a:latin typeface="Arial Nova" panose="020B0504020202020204" pitchFamily="34" charset="0"/>
                <a:cs typeface="Tahoma"/>
              </a:rPr>
              <a:t>asociados</a:t>
            </a:r>
            <a:r>
              <a:rPr sz="2400" spc="-86" dirty="0">
                <a:latin typeface="Arial Nova" panose="020B0504020202020204" pitchFamily="34" charset="0"/>
                <a:cs typeface="Tahoma"/>
              </a:rPr>
              <a:t>.</a:t>
            </a:r>
            <a:endParaRPr sz="2400" dirty="0">
              <a:latin typeface="Arial Nova" panose="020B0504020202020204" pitchFamily="34" charset="0"/>
              <a:cs typeface="Tahoma"/>
            </a:endParaRPr>
          </a:p>
        </p:txBody>
      </p:sp>
      <p:pic>
        <p:nvPicPr>
          <p:cNvPr id="2" name="Picture 70978">
            <a:extLst>
              <a:ext uri="{FF2B5EF4-FFF2-40B4-BE49-F238E27FC236}">
                <a16:creationId xmlns:a16="http://schemas.microsoft.com/office/drawing/2014/main" id="{A2202681-815D-8942-DF2D-8ED2517F328F}"/>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7B569B-568B-C839-B24D-BE7AB409C409}"/>
              </a:ext>
            </a:extLst>
          </p:cNvPr>
          <p:cNvSpPr txBox="1"/>
          <p:nvPr/>
        </p:nvSpPr>
        <p:spPr>
          <a:xfrm>
            <a:off x="743716" y="2211117"/>
            <a:ext cx="10256981" cy="3785652"/>
          </a:xfrm>
          <a:prstGeom prst="rect">
            <a:avLst/>
          </a:prstGeom>
          <a:noFill/>
        </p:spPr>
        <p:txBody>
          <a:bodyPr wrap="square">
            <a:spAutoFit/>
          </a:bodyPr>
          <a:lstStyle/>
          <a:p>
            <a:pPr algn="just"/>
            <a:r>
              <a:rPr lang="es-CL" sz="2400" b="1" dirty="0">
                <a:latin typeface="Arial Nova" panose="020B0504020202020204" pitchFamily="34" charset="0"/>
              </a:rPr>
              <a:t>Legislación y Normativa Aplicable:</a:t>
            </a:r>
          </a:p>
          <a:p>
            <a:pPr algn="just"/>
            <a:endParaRPr lang="es-CL" sz="2400" b="1" dirty="0">
              <a:latin typeface="Arial Nova" panose="020B0504020202020204" pitchFamily="34" charset="0"/>
            </a:endParaRPr>
          </a:p>
          <a:p>
            <a:pPr algn="just"/>
            <a:r>
              <a:rPr lang="es-CL" sz="2400" dirty="0">
                <a:latin typeface="Arial Nova" panose="020B0504020202020204" pitchFamily="34" charset="0"/>
              </a:rPr>
              <a:t>	La ejecución de trabajos en caliente está regulada por diversas normativas y estándares de seguridad industrial que varían según el país y la industria. Estas regulaciones buscan minimizar los riesgos y proteger la salud y seguridad de los trabajadores.</a:t>
            </a:r>
            <a:br>
              <a:rPr lang="es-CL" sz="2400" dirty="0">
                <a:latin typeface="Arial Nova" panose="020B0504020202020204" pitchFamily="34" charset="0"/>
              </a:rPr>
            </a:br>
            <a:endParaRPr lang="es-CL" sz="2400" dirty="0">
              <a:latin typeface="Arial Nova" panose="020B0504020202020204" pitchFamily="34" charset="0"/>
            </a:endParaRPr>
          </a:p>
          <a:p>
            <a:pPr marL="342900" indent="-342900" algn="just">
              <a:buFont typeface="Wingdings" panose="05000000000000000000" pitchFamily="2" charset="2"/>
              <a:buChar char="ü"/>
            </a:pPr>
            <a:r>
              <a:rPr lang="es-CL" sz="2400" b="1" dirty="0">
                <a:latin typeface="Arial Nova" panose="020B0504020202020204" pitchFamily="34" charset="0"/>
              </a:rPr>
              <a:t>Normas </a:t>
            </a:r>
            <a:r>
              <a:rPr lang="es-CL" sz="2400" b="1" dirty="0" err="1">
                <a:latin typeface="Arial Nova" panose="020B0504020202020204" pitchFamily="34" charset="0"/>
              </a:rPr>
              <a:t>OSHA</a:t>
            </a:r>
            <a:r>
              <a:rPr lang="es-CL" sz="2400" b="1" dirty="0">
                <a:latin typeface="Arial Nova" panose="020B0504020202020204" pitchFamily="34" charset="0"/>
              </a:rPr>
              <a:t> (</a:t>
            </a:r>
            <a:r>
              <a:rPr lang="es-CL" sz="2400" b="1" dirty="0" err="1">
                <a:latin typeface="Arial Nova" panose="020B0504020202020204" pitchFamily="34" charset="0"/>
              </a:rPr>
              <a:t>Occupational</a:t>
            </a:r>
            <a:r>
              <a:rPr lang="es-CL" sz="2400" b="1" dirty="0">
                <a:latin typeface="Arial Nova" panose="020B0504020202020204" pitchFamily="34" charset="0"/>
              </a:rPr>
              <a:t> Safety and </a:t>
            </a:r>
            <a:r>
              <a:rPr lang="es-CL" sz="2400" b="1" dirty="0" err="1">
                <a:latin typeface="Arial Nova" panose="020B0504020202020204" pitchFamily="34" charset="0"/>
              </a:rPr>
              <a:t>Health</a:t>
            </a:r>
            <a:r>
              <a:rPr lang="es-CL" sz="2400" b="1" dirty="0">
                <a:latin typeface="Arial Nova" panose="020B0504020202020204" pitchFamily="34" charset="0"/>
              </a:rPr>
              <a:t> </a:t>
            </a:r>
            <a:r>
              <a:rPr lang="es-CL" sz="2400" b="1" dirty="0" err="1">
                <a:latin typeface="Arial Nova" panose="020B0504020202020204" pitchFamily="34" charset="0"/>
              </a:rPr>
              <a:t>Administration</a:t>
            </a:r>
            <a:r>
              <a:rPr lang="es-CL" sz="2400" b="1" dirty="0">
                <a:latin typeface="Arial Nova" panose="020B0504020202020204" pitchFamily="34" charset="0"/>
              </a:rPr>
              <a:t>).</a:t>
            </a:r>
            <a:r>
              <a:rPr lang="es-CL" sz="2400" dirty="0">
                <a:latin typeface="Arial Nova" panose="020B0504020202020204" pitchFamily="34" charset="0"/>
              </a:rPr>
              <a:t> </a:t>
            </a:r>
          </a:p>
          <a:p>
            <a:pPr marL="342900" indent="-342900" algn="just">
              <a:buFont typeface="Wingdings" panose="05000000000000000000" pitchFamily="2" charset="2"/>
              <a:buChar char="ü"/>
            </a:pPr>
            <a:r>
              <a:rPr lang="es-CL" sz="2400" b="1" dirty="0">
                <a:latin typeface="Arial Nova" panose="020B0504020202020204" pitchFamily="34" charset="0"/>
              </a:rPr>
              <a:t>Normativas ISO (International </a:t>
            </a:r>
            <a:r>
              <a:rPr lang="es-CL" sz="2400" b="1" dirty="0" err="1">
                <a:latin typeface="Arial Nova" panose="020B0504020202020204" pitchFamily="34" charset="0"/>
              </a:rPr>
              <a:t>Organization</a:t>
            </a:r>
            <a:r>
              <a:rPr lang="es-CL" sz="2400" b="1" dirty="0">
                <a:latin typeface="Arial Nova" panose="020B0504020202020204" pitchFamily="34" charset="0"/>
              </a:rPr>
              <a:t> </a:t>
            </a:r>
            <a:r>
              <a:rPr lang="es-CL" sz="2400" b="1" dirty="0" err="1">
                <a:latin typeface="Arial Nova" panose="020B0504020202020204" pitchFamily="34" charset="0"/>
              </a:rPr>
              <a:t>for</a:t>
            </a:r>
            <a:r>
              <a:rPr lang="es-CL" sz="2400" b="1" dirty="0">
                <a:latin typeface="Arial Nova" panose="020B0504020202020204" pitchFamily="34" charset="0"/>
              </a:rPr>
              <a:t> </a:t>
            </a:r>
            <a:r>
              <a:rPr lang="es-CL" sz="2400" b="1" dirty="0" err="1">
                <a:latin typeface="Arial Nova" panose="020B0504020202020204" pitchFamily="34" charset="0"/>
              </a:rPr>
              <a:t>Standardization</a:t>
            </a:r>
            <a:r>
              <a:rPr lang="es-CL" sz="2400" b="1" dirty="0">
                <a:latin typeface="Arial Nova" panose="020B0504020202020204" pitchFamily="34" charset="0"/>
              </a:rPr>
              <a:t>).</a:t>
            </a:r>
            <a:r>
              <a:rPr lang="es-CL" sz="2400" dirty="0">
                <a:latin typeface="Arial Nova" panose="020B0504020202020204" pitchFamily="34" charset="0"/>
              </a:rPr>
              <a:t> </a:t>
            </a:r>
          </a:p>
          <a:p>
            <a:pPr marL="342900" indent="-342900" algn="just">
              <a:buFont typeface="Wingdings" panose="05000000000000000000" pitchFamily="2" charset="2"/>
              <a:buChar char="ü"/>
            </a:pPr>
            <a:r>
              <a:rPr lang="es-CL" sz="2400" b="1" dirty="0">
                <a:latin typeface="Arial Nova" panose="020B0504020202020204" pitchFamily="34" charset="0"/>
              </a:rPr>
              <a:t>Reglamentos Locales.</a:t>
            </a:r>
            <a:r>
              <a:rPr lang="es-CL" sz="2400" dirty="0">
                <a:latin typeface="Arial Nova" panose="020B0504020202020204" pitchFamily="34" charset="0"/>
              </a:rPr>
              <a:t> </a:t>
            </a:r>
          </a:p>
        </p:txBody>
      </p:sp>
      <p:pic>
        <p:nvPicPr>
          <p:cNvPr id="2" name="Picture 70978">
            <a:extLst>
              <a:ext uri="{FF2B5EF4-FFF2-40B4-BE49-F238E27FC236}">
                <a16:creationId xmlns:a16="http://schemas.microsoft.com/office/drawing/2014/main" id="{71529587-86FC-D9E7-2042-E1C2D1074AEC}"/>
              </a:ext>
            </a:extLst>
          </p:cNvPr>
          <p:cNvPicPr/>
          <p:nvPr/>
        </p:nvPicPr>
        <p:blipFill>
          <a:blip r:embed="rId2">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582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91606" y="1905048"/>
            <a:ext cx="10216564" cy="4874498"/>
          </a:xfrm>
          <a:prstGeom prst="rect">
            <a:avLst/>
          </a:prstGeom>
        </p:spPr>
        <p:txBody>
          <a:bodyPr vert="horz" wrap="square" lIns="0" tIns="11516" rIns="0" bIns="0" rtlCol="0">
            <a:spAutoFit/>
          </a:bodyPr>
          <a:lstStyle/>
          <a:p>
            <a:pPr marL="11516" algn="ctr">
              <a:spcBef>
                <a:spcPts val="91"/>
              </a:spcBef>
            </a:pPr>
            <a:r>
              <a:rPr sz="2800" b="1" dirty="0">
                <a:latin typeface="Arial Nova" panose="020B0504020202020204" pitchFamily="34" charset="0"/>
              </a:rPr>
              <a:t>Caso de estudio: asociarse para fomentar la </a:t>
            </a:r>
            <a:r>
              <a:rPr sz="2800" b="1" dirty="0" err="1">
                <a:latin typeface="Arial Nova" panose="020B0504020202020204" pitchFamily="34" charset="0"/>
              </a:rPr>
              <a:t>seguridad</a:t>
            </a:r>
            <a:br>
              <a:rPr lang="es-CL" sz="2400" dirty="0">
                <a:latin typeface="Arial Nova" panose="020B0504020202020204" pitchFamily="34" charset="0"/>
              </a:rPr>
            </a:br>
            <a:endParaRPr sz="2400" dirty="0">
              <a:latin typeface="Arial Nova" panose="020B0504020202020204" pitchFamily="34" charset="0"/>
            </a:endParaRPr>
          </a:p>
          <a:p>
            <a:pPr marL="11516" marR="4607" algn="just">
              <a:spcBef>
                <a:spcPts val="23"/>
              </a:spcBef>
              <a:buChar char="•"/>
              <a:tabLst>
                <a:tab pos="159502" algn="l"/>
              </a:tabLst>
            </a:pPr>
            <a:r>
              <a:rPr sz="2400" dirty="0">
                <a:latin typeface="Arial Nova" panose="020B0504020202020204" pitchFamily="34" charset="0"/>
              </a:rPr>
              <a:t>En marzo de 2014, un incendio en Boston, MA, se cobró la vida del bombero Michael Kennedy y la del teniente Edward Walsh.  Se determinó que la causa del incendio fue una soldadura no autorizada y que los trabajadores no tuvieron en cuenta factores  como los vientos fuertes y los materiales combustibles cercanos.</a:t>
            </a:r>
          </a:p>
          <a:p>
            <a:pPr>
              <a:spcBef>
                <a:spcPts val="41"/>
              </a:spcBef>
              <a:buFont typeface="Tahoma"/>
              <a:buChar char="•"/>
            </a:pPr>
            <a:endParaRPr sz="2400" dirty="0">
              <a:latin typeface="Arial Nova" panose="020B0504020202020204" pitchFamily="34" charset="0"/>
            </a:endParaRPr>
          </a:p>
          <a:p>
            <a:pPr marL="11516" marR="4607" algn="just">
              <a:buChar char="•"/>
              <a:tabLst>
                <a:tab pos="105950" algn="l"/>
              </a:tabLst>
            </a:pPr>
            <a:r>
              <a:rPr sz="2400" dirty="0">
                <a:latin typeface="Arial Nova" panose="020B0504020202020204" pitchFamily="34" charset="0"/>
              </a:rPr>
              <a:t>La ciudad de Boston ante esto aprobó una ordenanza que exige a las personas en determinados puestos obtener un certiﬁcado  de seguridad para trabajos en caliente. El Departamento de Bomberos de Boston y la División de Servicios de Inspección de  Boston se asociaron con la NFPA para crear un programa de capacitación y </a:t>
            </a:r>
            <a:r>
              <a:rPr sz="2400" dirty="0" err="1">
                <a:latin typeface="Arial Nova" panose="020B0504020202020204" pitchFamily="34" charset="0"/>
              </a:rPr>
              <a:t>certiﬁcación</a:t>
            </a:r>
            <a:r>
              <a:rPr sz="2400" dirty="0">
                <a:latin typeface="Arial Nova" panose="020B0504020202020204" pitchFamily="34" charset="0"/>
              </a:rPr>
              <a:t>.</a:t>
            </a:r>
          </a:p>
        </p:txBody>
      </p:sp>
    </p:spTree>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7364E7FC-3535-41DD-A7F8-5438F94CF5B7}" vid="{C10226FB-E541-491B-86E7-D655C7FB70AC}"/>
    </a:ext>
  </a:extLst>
</a:theme>
</file>

<file path=docProps/app.xml><?xml version="1.0" encoding="utf-8"?>
<Properties xmlns="http://schemas.openxmlformats.org/officeDocument/2006/extended-properties" xmlns:vt="http://schemas.openxmlformats.org/officeDocument/2006/docPropsVTypes">
  <Template>Tema1</Template>
  <TotalTime>16548</TotalTime>
  <Words>1116</Words>
  <Application>Microsoft Office PowerPoint</Application>
  <PresentationFormat>Panorámica</PresentationFormat>
  <Paragraphs>90</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Nova</vt:lpstr>
      <vt:lpstr>Calibri</vt:lpstr>
      <vt:lpstr>Tahoma</vt:lpstr>
      <vt:lpstr>Wingdings</vt:lpstr>
      <vt:lpstr>Tema1</vt:lpstr>
      <vt:lpstr>Presentación de PowerPoint</vt:lpstr>
      <vt:lpstr>INFORMACIÓN RELEVANTE</vt:lpstr>
      <vt:lpstr>REGLAMENTO DEL PARTICIPANTE</vt:lpstr>
      <vt:lpstr>Presentación de PowerPoint</vt:lpstr>
      <vt:lpstr>INTRODUCCIÓN </vt:lpstr>
      <vt:lpstr>Presentación de PowerPoint</vt:lpstr>
      <vt:lpstr>REFERENCIAS LEGALES Y OTRAS NORMAS</vt:lpstr>
      <vt:lpstr>Presentación de PowerPoint</vt:lpstr>
      <vt:lpstr>Presentación de PowerPoint</vt:lpstr>
      <vt:lpstr>OBJETIVOS</vt:lpstr>
      <vt:lpstr>Presentación de PowerPoint</vt:lpstr>
      <vt:lpstr>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Cerfom Calama</dc:creator>
  <cp:lastModifiedBy>Cerfom Calama</cp:lastModifiedBy>
  <cp:revision>29</cp:revision>
  <dcterms:created xsi:type="dcterms:W3CDTF">2023-01-14T22:53:54Z</dcterms:created>
  <dcterms:modified xsi:type="dcterms:W3CDTF">2025-04-25T17:35:07Z</dcterms:modified>
</cp:coreProperties>
</file>