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526" r:id="rId2"/>
    <p:sldId id="269" r:id="rId3"/>
    <p:sldId id="527" r:id="rId4"/>
    <p:sldId id="528" r:id="rId5"/>
    <p:sldId id="270" r:id="rId6"/>
    <p:sldId id="271" r:id="rId7"/>
    <p:sldId id="529" r:id="rId8"/>
    <p:sldId id="272" r:id="rId9"/>
    <p:sldId id="53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ODULO N°2- PELIGROS ASOCIADOS CON EL TRABAJO EN CALIENTE" id="{1385D2CB-37F4-4658-8F74-2E42D0B2CFF1}">
          <p14:sldIdLst>
            <p14:sldId id="526"/>
            <p14:sldId id="269"/>
            <p14:sldId id="527"/>
            <p14:sldId id="528"/>
            <p14:sldId id="270"/>
            <p14:sldId id="271"/>
            <p14:sldId id="529"/>
            <p14:sldId id="272"/>
            <p14:sldId id="53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rfom Calama" userId="6ab196ffe9424f1e" providerId="LiveId" clId="{87391352-3081-46F5-A841-F2F4BACB7C29}"/>
    <pc:docChg chg="undo redo custSel addSld delSld addSection delSection modSection">
      <pc:chgData name="Cerfom Calama" userId="6ab196ffe9424f1e" providerId="LiveId" clId="{87391352-3081-46F5-A841-F2F4BACB7C29}" dt="2025-04-22T17:53:56.664" v="62" actId="47"/>
      <pc:docMkLst>
        <pc:docMk/>
      </pc:docMkLst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2784923029" sldId="256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0" sldId="259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0" sldId="262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0" sldId="266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0" sldId="267"/>
        </pc:sldMkLst>
      </pc:sldChg>
      <pc:sldChg chg="add del">
        <pc:chgData name="Cerfom Calama" userId="6ab196ffe9424f1e" providerId="LiveId" clId="{87391352-3081-46F5-A841-F2F4BACB7C29}" dt="2025-04-22T17:52:44.609" v="48" actId="18676"/>
        <pc:sldMkLst>
          <pc:docMk/>
          <pc:sldMk cId="0" sldId="269"/>
        </pc:sldMkLst>
      </pc:sldChg>
      <pc:sldChg chg="add del">
        <pc:chgData name="Cerfom Calama" userId="6ab196ffe9424f1e" providerId="LiveId" clId="{87391352-3081-46F5-A841-F2F4BACB7C29}" dt="2025-04-22T17:52:44.609" v="48" actId="18676"/>
        <pc:sldMkLst>
          <pc:docMk/>
          <pc:sldMk cId="0" sldId="270"/>
        </pc:sldMkLst>
      </pc:sldChg>
      <pc:sldChg chg="add del">
        <pc:chgData name="Cerfom Calama" userId="6ab196ffe9424f1e" providerId="LiveId" clId="{87391352-3081-46F5-A841-F2F4BACB7C29}" dt="2025-04-22T17:52:44.609" v="48" actId="18676"/>
        <pc:sldMkLst>
          <pc:docMk/>
          <pc:sldMk cId="0" sldId="271"/>
        </pc:sldMkLst>
      </pc:sldChg>
      <pc:sldChg chg="add del">
        <pc:chgData name="Cerfom Calama" userId="6ab196ffe9424f1e" providerId="LiveId" clId="{87391352-3081-46F5-A841-F2F4BACB7C29}" dt="2025-04-22T17:52:44.609" v="48" actId="18676"/>
        <pc:sldMkLst>
          <pc:docMk/>
          <pc:sldMk cId="0" sldId="272"/>
        </pc:sldMkLst>
      </pc:sldChg>
      <pc:sldChg chg="add del">
        <pc:chgData name="Cerfom Calama" userId="6ab196ffe9424f1e" providerId="LiveId" clId="{87391352-3081-46F5-A841-F2F4BACB7C29}" dt="2025-04-22T17:53:49.406" v="58" actId="47"/>
        <pc:sldMkLst>
          <pc:docMk/>
          <pc:sldMk cId="0" sldId="274"/>
        </pc:sldMkLst>
      </pc:sldChg>
      <pc:sldChg chg="add del">
        <pc:chgData name="Cerfom Calama" userId="6ab196ffe9424f1e" providerId="LiveId" clId="{87391352-3081-46F5-A841-F2F4BACB7C29}" dt="2025-04-22T17:53:50.850" v="59" actId="47"/>
        <pc:sldMkLst>
          <pc:docMk/>
          <pc:sldMk cId="0" sldId="276"/>
        </pc:sldMkLst>
      </pc:sldChg>
      <pc:sldChg chg="add del">
        <pc:chgData name="Cerfom Calama" userId="6ab196ffe9424f1e" providerId="LiveId" clId="{87391352-3081-46F5-A841-F2F4BACB7C29}" dt="2025-04-22T17:53:50.850" v="59" actId="47"/>
        <pc:sldMkLst>
          <pc:docMk/>
          <pc:sldMk cId="0" sldId="277"/>
        </pc:sldMkLst>
      </pc:sldChg>
      <pc:sldChg chg="add del">
        <pc:chgData name="Cerfom Calama" userId="6ab196ffe9424f1e" providerId="LiveId" clId="{87391352-3081-46F5-A841-F2F4BACB7C29}" dt="2025-04-22T17:53:50.850" v="59" actId="47"/>
        <pc:sldMkLst>
          <pc:docMk/>
          <pc:sldMk cId="0" sldId="278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0" sldId="280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0" sldId="281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283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296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297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298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299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307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308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309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311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0" sldId="313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1845023798" sldId="325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422439917" sldId="326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2936462047" sldId="327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1591519397" sldId="516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4120336488" sldId="517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3779164574" sldId="519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2987770512" sldId="520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985255192" sldId="521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4008049843" sldId="522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2785824104" sldId="523"/>
        </pc:sldMkLst>
      </pc:sldChg>
      <pc:sldChg chg="del">
        <pc:chgData name="Cerfom Calama" userId="6ab196ffe9424f1e" providerId="LiveId" clId="{87391352-3081-46F5-A841-F2F4BACB7C29}" dt="2025-04-22T17:53:56.664" v="62" actId="47"/>
        <pc:sldMkLst>
          <pc:docMk/>
          <pc:sldMk cId="1032025240" sldId="525"/>
        </pc:sldMkLst>
      </pc:sldChg>
      <pc:sldChg chg="add del">
        <pc:chgData name="Cerfom Calama" userId="6ab196ffe9424f1e" providerId="LiveId" clId="{87391352-3081-46F5-A841-F2F4BACB7C29}" dt="2025-04-22T17:52:44.609" v="48" actId="18676"/>
        <pc:sldMkLst>
          <pc:docMk/>
          <pc:sldMk cId="2832193747" sldId="526"/>
        </pc:sldMkLst>
      </pc:sldChg>
      <pc:sldChg chg="add del">
        <pc:chgData name="Cerfom Calama" userId="6ab196ffe9424f1e" providerId="LiveId" clId="{87391352-3081-46F5-A841-F2F4BACB7C29}" dt="2025-04-22T17:52:44.609" v="48" actId="18676"/>
        <pc:sldMkLst>
          <pc:docMk/>
          <pc:sldMk cId="2634277213" sldId="527"/>
        </pc:sldMkLst>
      </pc:sldChg>
      <pc:sldChg chg="add del">
        <pc:chgData name="Cerfom Calama" userId="6ab196ffe9424f1e" providerId="LiveId" clId="{87391352-3081-46F5-A841-F2F4BACB7C29}" dt="2025-04-22T17:52:44.609" v="48" actId="18676"/>
        <pc:sldMkLst>
          <pc:docMk/>
          <pc:sldMk cId="3001610705" sldId="528"/>
        </pc:sldMkLst>
      </pc:sldChg>
      <pc:sldChg chg="add del">
        <pc:chgData name="Cerfom Calama" userId="6ab196ffe9424f1e" providerId="LiveId" clId="{87391352-3081-46F5-A841-F2F4BACB7C29}" dt="2025-04-22T17:52:44.609" v="48" actId="18676"/>
        <pc:sldMkLst>
          <pc:docMk/>
          <pc:sldMk cId="800249866" sldId="529"/>
        </pc:sldMkLst>
      </pc:sldChg>
      <pc:sldChg chg="add del">
        <pc:chgData name="Cerfom Calama" userId="6ab196ffe9424f1e" providerId="LiveId" clId="{87391352-3081-46F5-A841-F2F4BACB7C29}" dt="2025-04-22T17:52:44.609" v="48" actId="18676"/>
        <pc:sldMkLst>
          <pc:docMk/>
          <pc:sldMk cId="2832658384" sldId="530"/>
        </pc:sldMkLst>
      </pc:sldChg>
      <pc:sldChg chg="add del">
        <pc:chgData name="Cerfom Calama" userId="6ab196ffe9424f1e" providerId="LiveId" clId="{87391352-3081-46F5-A841-F2F4BACB7C29}" dt="2025-04-22T17:53:49.406" v="58" actId="47"/>
        <pc:sldMkLst>
          <pc:docMk/>
          <pc:sldMk cId="3258969345" sldId="531"/>
        </pc:sldMkLst>
      </pc:sldChg>
      <pc:sldChg chg="add del">
        <pc:chgData name="Cerfom Calama" userId="6ab196ffe9424f1e" providerId="LiveId" clId="{87391352-3081-46F5-A841-F2F4BACB7C29}" dt="2025-04-22T17:53:49.406" v="58" actId="47"/>
        <pc:sldMkLst>
          <pc:docMk/>
          <pc:sldMk cId="842190611" sldId="532"/>
        </pc:sldMkLst>
      </pc:sldChg>
      <pc:sldChg chg="add del">
        <pc:chgData name="Cerfom Calama" userId="6ab196ffe9424f1e" providerId="LiveId" clId="{87391352-3081-46F5-A841-F2F4BACB7C29}" dt="2025-04-22T17:53:50.850" v="59" actId="47"/>
        <pc:sldMkLst>
          <pc:docMk/>
          <pc:sldMk cId="615429754" sldId="533"/>
        </pc:sldMkLst>
      </pc:sldChg>
      <pc:sldChg chg="add del">
        <pc:chgData name="Cerfom Calama" userId="6ab196ffe9424f1e" providerId="LiveId" clId="{87391352-3081-46F5-A841-F2F4BACB7C29}" dt="2025-04-22T17:53:50.850" v="59" actId="47"/>
        <pc:sldMkLst>
          <pc:docMk/>
          <pc:sldMk cId="3462570643" sldId="534"/>
        </pc:sldMkLst>
      </pc:sldChg>
      <pc:sldChg chg="add del">
        <pc:chgData name="Cerfom Calama" userId="6ab196ffe9424f1e" providerId="LiveId" clId="{87391352-3081-46F5-A841-F2F4BACB7C29}" dt="2025-04-22T17:53:50.850" v="59" actId="47"/>
        <pc:sldMkLst>
          <pc:docMk/>
          <pc:sldMk cId="3179739922" sldId="535"/>
        </pc:sldMkLst>
      </pc:sldChg>
      <pc:sldChg chg="add del">
        <pc:chgData name="Cerfom Calama" userId="6ab196ffe9424f1e" providerId="LiveId" clId="{87391352-3081-46F5-A841-F2F4BACB7C29}" dt="2025-04-22T17:53:50.850" v="59" actId="47"/>
        <pc:sldMkLst>
          <pc:docMk/>
          <pc:sldMk cId="4189152748" sldId="536"/>
        </pc:sldMkLst>
      </pc:sldChg>
      <pc:sldChg chg="add del">
        <pc:chgData name="Cerfom Calama" userId="6ab196ffe9424f1e" providerId="LiveId" clId="{87391352-3081-46F5-A841-F2F4BACB7C29}" dt="2025-04-22T17:53:50.850" v="59" actId="47"/>
        <pc:sldMkLst>
          <pc:docMk/>
          <pc:sldMk cId="1329579802" sldId="537"/>
        </pc:sldMkLst>
      </pc:sldChg>
      <pc:sldChg chg="add del">
        <pc:chgData name="Cerfom Calama" userId="6ab196ffe9424f1e" providerId="LiveId" clId="{87391352-3081-46F5-A841-F2F4BACB7C29}" dt="2025-04-22T17:53:50.850" v="59" actId="47"/>
        <pc:sldMkLst>
          <pc:docMk/>
          <pc:sldMk cId="99165121" sldId="538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1272016791" sldId="539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4041120244" sldId="540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690136276" sldId="542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1314780597" sldId="543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2409664720" sldId="544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1052052613" sldId="545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3629575901" sldId="546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890046258" sldId="547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763899262" sldId="548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3818679742" sldId="549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237872589" sldId="550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3600836780" sldId="551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1635115574" sldId="552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3748505350" sldId="553"/>
        </pc:sldMkLst>
      </pc:sldChg>
      <pc:sldChg chg="add del">
        <pc:chgData name="Cerfom Calama" userId="6ab196ffe9424f1e" providerId="LiveId" clId="{87391352-3081-46F5-A841-F2F4BACB7C29}" dt="2025-04-22T17:53:52.690" v="60" actId="47"/>
        <pc:sldMkLst>
          <pc:docMk/>
          <pc:sldMk cId="2380780339" sldId="554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2396455777" sldId="555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1169148674" sldId="556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3970487375" sldId="557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1017253548" sldId="558"/>
        </pc:sldMkLst>
      </pc:sldChg>
      <pc:sldChg chg="add del">
        <pc:chgData name="Cerfom Calama" userId="6ab196ffe9424f1e" providerId="LiveId" clId="{87391352-3081-46F5-A841-F2F4BACB7C29}" dt="2025-04-22T17:53:54.395" v="61" actId="47"/>
        <pc:sldMkLst>
          <pc:docMk/>
          <pc:sldMk cId="3581627619" sldId="559"/>
        </pc:sldMkLst>
      </pc:sldChg>
      <pc:sldMasterChg chg="addSldLayout delSldLayout">
        <pc:chgData name="Cerfom Calama" userId="6ab196ffe9424f1e" providerId="LiveId" clId="{87391352-3081-46F5-A841-F2F4BACB7C29}" dt="2025-04-22T17:53:54.395" v="61" actId="47"/>
        <pc:sldMasterMkLst>
          <pc:docMk/>
          <pc:sldMasterMk cId="1986798511" sldId="2147483662"/>
        </pc:sldMasterMkLst>
        <pc:sldLayoutChg chg="add del">
          <pc:chgData name="Cerfom Calama" userId="6ab196ffe9424f1e" providerId="LiveId" clId="{87391352-3081-46F5-A841-F2F4BACB7C29}" dt="2025-04-22T17:53:54.395" v="61" actId="47"/>
          <pc:sldLayoutMkLst>
            <pc:docMk/>
            <pc:sldMasterMk cId="1986798511" sldId="2147483662"/>
            <pc:sldLayoutMk cId="1683829028" sldId="2147483674"/>
          </pc:sldLayoutMkLst>
        </pc:sldLayoutChg>
        <pc:sldLayoutChg chg="add del">
          <pc:chgData name="Cerfom Calama" userId="6ab196ffe9424f1e" providerId="LiveId" clId="{87391352-3081-46F5-A841-F2F4BACB7C29}" dt="2025-04-22T17:53:54.395" v="61" actId="47"/>
          <pc:sldLayoutMkLst>
            <pc:docMk/>
            <pc:sldMasterMk cId="1986798511" sldId="2147483662"/>
            <pc:sldLayoutMk cId="3701443666" sldId="214748367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3071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6203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4718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18711"/>
            <a:ext cx="121920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3429001"/>
            <a:ext cx="10972800" cy="2697163"/>
          </a:xfrm>
        </p:spPr>
        <p:txBody>
          <a:bodyPr/>
          <a:lstStyle>
            <a:lvl1pPr algn="just">
              <a:defRPr>
                <a:solidFill>
                  <a:schemeClr val="tx2"/>
                </a:solidFill>
              </a:defRPr>
            </a:lvl1pPr>
            <a:lvl2pPr algn="just">
              <a:defRPr>
                <a:solidFill>
                  <a:schemeClr val="tx2"/>
                </a:solidFill>
              </a:defRPr>
            </a:lvl2pPr>
            <a:lvl3pPr algn="just">
              <a:defRPr>
                <a:solidFill>
                  <a:schemeClr val="tx2"/>
                </a:solidFill>
              </a:defRPr>
            </a:lvl3pPr>
            <a:lvl4pPr algn="just">
              <a:defRPr>
                <a:solidFill>
                  <a:schemeClr val="tx2"/>
                </a:solidFill>
              </a:defRPr>
            </a:lvl4pPr>
            <a:lvl5pPr algn="just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480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5294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3895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6752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172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32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952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4543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2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8679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8D23FAF-05C2-7F20-0B64-9C669BE587D2}"/>
              </a:ext>
            </a:extLst>
          </p:cNvPr>
          <p:cNvSpPr txBox="1"/>
          <p:nvPr/>
        </p:nvSpPr>
        <p:spPr>
          <a:xfrm>
            <a:off x="738908" y="2089854"/>
            <a:ext cx="1071418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L" sz="2400" dirty="0">
                <a:latin typeface="Arial Nova" panose="020B0504020202020204" pitchFamily="34" charset="0"/>
              </a:rPr>
              <a:t>	El permiso para trabajos en caliente ayuda a reconocer posibles peligros a la persona que otorga la autorización, a  la que realiza el trabajo en caliente y al guardia de incendios. Las áreas se pueden proteger usando almohadillas  para soldar, mantas o cortinas, apartando los combustibles y dejando un radio libre de 35 pies (11 m.) alrededor  del trabajo en caliente o trasladando el trabajo en caliente a un área donde no haya combustibles.</a:t>
            </a:r>
          </a:p>
          <a:p>
            <a:pPr algn="just"/>
            <a:endParaRPr lang="es-CL" sz="2400" dirty="0">
              <a:latin typeface="Arial Nova" panose="020B0504020202020204" pitchFamily="34" charset="0"/>
            </a:endParaRPr>
          </a:p>
          <a:p>
            <a:pPr algn="just"/>
            <a:r>
              <a:rPr lang="es-CL" sz="2400" dirty="0" err="1">
                <a:latin typeface="Arial Nova" panose="020B0504020202020204" pitchFamily="34" charset="0"/>
              </a:rPr>
              <a:t>Identiﬁque</a:t>
            </a:r>
            <a:r>
              <a:rPr lang="es-CL" sz="2400" dirty="0">
                <a:latin typeface="Arial Nova" panose="020B0504020202020204" pitchFamily="34" charset="0"/>
              </a:rPr>
              <a:t> alternativas al trabajo en caliente. Los peligros de los trabajos en caliente se pueden evitar si hay un método alternativo para realizar el trabajo.  </a:t>
            </a:r>
          </a:p>
          <a:p>
            <a:pPr algn="just"/>
            <a:endParaRPr lang="es-CL" sz="2400" dirty="0">
              <a:latin typeface="Arial Nova" panose="020B0504020202020204" pitchFamily="34" charset="0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E232780D-97AF-36AB-0AD7-2B2F960B80CA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219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693" y="2184721"/>
            <a:ext cx="8718256" cy="380960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/>
          <a:p>
            <a:pPr marL="11516" algn="ctr">
              <a:lnSpc>
                <a:spcPct val="100000"/>
              </a:lnSpc>
              <a:spcBef>
                <a:spcPts val="91"/>
              </a:spcBef>
            </a:pPr>
            <a:r>
              <a:rPr lang="es-CL" sz="2400" b="1" dirty="0">
                <a:solidFill>
                  <a:schemeClr val="tx1"/>
                </a:solidFill>
                <a:latin typeface="Arial Nova" panose="020B0504020202020204" pitchFamily="34" charset="0"/>
              </a:rPr>
              <a:t>PELIGROS</a:t>
            </a:r>
            <a:r>
              <a:rPr lang="es-CL" sz="2400" b="1" spc="-18" dirty="0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dirty="0">
                <a:solidFill>
                  <a:schemeClr val="tx1"/>
                </a:solidFill>
                <a:latin typeface="Arial Nova" panose="020B0504020202020204" pitchFamily="34" charset="0"/>
              </a:rPr>
              <a:t>ASOCIADOS</a:t>
            </a:r>
            <a:r>
              <a:rPr lang="es-CL" sz="2400" b="1" spc="-14" dirty="0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dirty="0">
                <a:solidFill>
                  <a:schemeClr val="tx1"/>
                </a:solidFill>
                <a:latin typeface="Arial Nova" panose="020B0504020202020204" pitchFamily="34" charset="0"/>
              </a:rPr>
              <a:t>CON</a:t>
            </a:r>
            <a:r>
              <a:rPr lang="es-CL" sz="2400" b="1" spc="-18" dirty="0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spc="-5" dirty="0">
                <a:solidFill>
                  <a:schemeClr val="tx1"/>
                </a:solidFill>
                <a:latin typeface="Arial Nova" panose="020B0504020202020204" pitchFamily="34" charset="0"/>
              </a:rPr>
              <a:t>EL</a:t>
            </a:r>
            <a:r>
              <a:rPr lang="es-CL" sz="2400" b="1" spc="-14" dirty="0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dirty="0">
                <a:solidFill>
                  <a:schemeClr val="tx1"/>
                </a:solidFill>
                <a:latin typeface="Arial Nova" panose="020B0504020202020204" pitchFamily="34" charset="0"/>
              </a:rPr>
              <a:t>TRABAJO</a:t>
            </a:r>
            <a:r>
              <a:rPr lang="es-CL" sz="2400" b="1" spc="-14" dirty="0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spc="-5" dirty="0">
                <a:solidFill>
                  <a:schemeClr val="tx1"/>
                </a:solidFill>
                <a:latin typeface="Arial Nova" panose="020B0504020202020204" pitchFamily="34" charset="0"/>
              </a:rPr>
              <a:t>EN</a:t>
            </a:r>
            <a:r>
              <a:rPr lang="es-CL" sz="2400" b="1" spc="-18" dirty="0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dirty="0">
                <a:solidFill>
                  <a:schemeClr val="tx1"/>
                </a:solidFill>
                <a:latin typeface="Arial Nova" panose="020B0504020202020204" pitchFamily="34" charset="0"/>
              </a:rPr>
              <a:t>CALIENTE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50" b="0" i="0" kern="1200">
                <a:solidFill>
                  <a:srgbClr val="231F20"/>
                </a:solidFill>
                <a:latin typeface="Arial MT"/>
                <a:ea typeface="+mn-ea"/>
                <a:cs typeface="Arial M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 algn="just">
              <a:spcBef>
                <a:spcPts val="170"/>
              </a:spcBef>
            </a:pPr>
            <a:fld id="{81D60167-4931-47E6-BA6A-407CBD079E47}" type="slidenum">
              <a:rPr lang="es-CL" sz="2400" spc="-5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Nova" panose="020B0504020202020204" pitchFamily="34" charset="0"/>
              </a:rPr>
              <a:pPr marL="38100" algn="just">
                <a:spcBef>
                  <a:spcPts val="170"/>
                </a:spcBef>
              </a:pPr>
              <a:t>2</a:t>
            </a:fld>
            <a:endParaRPr sz="2400" spc="-5" dirty="0">
              <a:solidFill>
                <a:schemeClr val="accent5">
                  <a:lumMod val="20000"/>
                  <a:lumOff val="80000"/>
                </a:schemeClr>
              </a:solidFill>
              <a:latin typeface="Arial Nova" panose="020B05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621" y="2805361"/>
            <a:ext cx="8094624" cy="3836482"/>
          </a:xfrm>
          <a:prstGeom prst="rect">
            <a:avLst/>
          </a:prstGeom>
        </p:spPr>
        <p:txBody>
          <a:bodyPr vert="horz" wrap="square" lIns="0" tIns="90979" rIns="0" bIns="0" rtlCol="0">
            <a:spAutoFit/>
          </a:bodyPr>
          <a:lstStyle/>
          <a:p>
            <a:pPr marL="359023" indent="-342900" algn="just">
              <a:spcBef>
                <a:spcPts val="716"/>
              </a:spcBef>
              <a:buFont typeface="Wingdings" panose="05000000000000000000" pitchFamily="2" charset="2"/>
              <a:buChar char="ü"/>
            </a:pPr>
            <a:r>
              <a:rPr sz="2000" spc="-59" dirty="0">
                <a:latin typeface="Arial Nova" panose="020B0504020202020204" pitchFamily="34" charset="0"/>
                <a:cs typeface="Tahoma"/>
              </a:rPr>
              <a:t>Material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4" dirty="0">
                <a:latin typeface="Arial Nova" panose="020B0504020202020204" pitchFamily="34" charset="0"/>
                <a:cs typeface="Tahoma"/>
              </a:rPr>
              <a:t>combustible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5" dirty="0">
                <a:latin typeface="Arial Nova" panose="020B0504020202020204" pitchFamily="34" charset="0"/>
                <a:cs typeface="Tahoma"/>
              </a:rPr>
              <a:t>en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77" dirty="0" err="1">
                <a:latin typeface="Arial Nova" panose="020B0504020202020204" pitchFamily="34" charset="0"/>
                <a:cs typeface="Tahoma"/>
              </a:rPr>
              <a:t>alta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86" dirty="0" err="1">
                <a:latin typeface="Arial Nova" panose="020B0504020202020204" pitchFamily="34" charset="0"/>
                <a:cs typeface="Tahoma"/>
              </a:rPr>
              <a:t>temperatura</a:t>
            </a:r>
            <a:r>
              <a:rPr lang="es-CL" sz="2000" spc="-86" dirty="0">
                <a:latin typeface="Arial Nova" panose="020B0504020202020204" pitchFamily="34" charset="0"/>
                <a:cs typeface="Tahoma"/>
              </a:rPr>
              <a:t>: </a:t>
            </a:r>
            <a:r>
              <a:rPr sz="2000" spc="-50" dirty="0">
                <a:latin typeface="Arial Nova" panose="020B0504020202020204" pitchFamily="34" charset="0"/>
                <a:cs typeface="Tahoma"/>
              </a:rPr>
              <a:t>El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0" dirty="0">
                <a:latin typeface="Arial Nova" panose="020B0504020202020204" pitchFamily="34" charset="0"/>
                <a:cs typeface="Tahoma"/>
              </a:rPr>
              <a:t>calor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3" dirty="0">
                <a:latin typeface="Arial Nova" panose="020B0504020202020204" pitchFamily="34" charset="0"/>
                <a:cs typeface="Tahoma"/>
              </a:rPr>
              <a:t>intenso,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41" dirty="0">
                <a:latin typeface="Arial Nova" panose="020B0504020202020204" pitchFamily="34" charset="0"/>
                <a:cs typeface="Tahoma"/>
              </a:rPr>
              <a:t>las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45" dirty="0">
                <a:latin typeface="Arial Nova" panose="020B0504020202020204" pitchFamily="34" charset="0"/>
                <a:cs typeface="Tahoma"/>
              </a:rPr>
              <a:t>chispas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o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41" dirty="0">
                <a:latin typeface="Arial Nova" panose="020B0504020202020204" pitchFamily="34" charset="0"/>
                <a:cs typeface="Tahoma"/>
              </a:rPr>
              <a:t>las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4" dirty="0">
                <a:latin typeface="Arial Nova" panose="020B0504020202020204" pitchFamily="34" charset="0"/>
                <a:cs typeface="Tahoma"/>
              </a:rPr>
              <a:t>salpicaduras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metal</a:t>
            </a:r>
            <a:r>
              <a:rPr sz="2000" spc="9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1" dirty="0">
                <a:latin typeface="Arial Nova" panose="020B0504020202020204" pitchFamily="34" charset="0"/>
                <a:cs typeface="Tahoma"/>
              </a:rPr>
              <a:t>que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se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producen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durante </a:t>
            </a:r>
            <a:r>
              <a:rPr sz="2000" spc="-63" dirty="0">
                <a:latin typeface="Arial Nova" panose="020B0504020202020204" pitchFamily="34" charset="0"/>
                <a:cs typeface="Tahoma"/>
              </a:rPr>
              <a:t>el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trabajo </a:t>
            </a:r>
            <a:r>
              <a:rPr sz="2000" spc="-95" dirty="0">
                <a:latin typeface="Arial Nova" panose="020B0504020202020204" pitchFamily="34" charset="0"/>
                <a:cs typeface="Tahoma"/>
              </a:rPr>
              <a:t>en </a:t>
            </a:r>
            <a:r>
              <a:rPr sz="2000" spc="-413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caliente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1" dirty="0">
                <a:latin typeface="Arial Nova" panose="020B0504020202020204" pitchFamily="34" charset="0"/>
                <a:cs typeface="Tahoma"/>
              </a:rPr>
              <a:t>pueden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crear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0" dirty="0">
                <a:latin typeface="Arial Nova" panose="020B0504020202020204" pitchFamily="34" charset="0"/>
                <a:cs typeface="Tahoma"/>
              </a:rPr>
              <a:t>peligros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 err="1">
                <a:latin typeface="Arial Nova" panose="020B0504020202020204" pitchFamily="34" charset="0"/>
                <a:cs typeface="Tahoma"/>
              </a:rPr>
              <a:t>incendio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.</a:t>
            </a:r>
            <a:endParaRPr lang="es-CL" sz="2000" spc="-59" dirty="0">
              <a:latin typeface="Arial Nova" panose="020B0504020202020204" pitchFamily="34" charset="0"/>
              <a:cs typeface="Tahoma"/>
            </a:endParaRPr>
          </a:p>
          <a:p>
            <a:pPr marL="16123" algn="just">
              <a:spcBef>
                <a:spcPts val="716"/>
              </a:spcBef>
            </a:pPr>
            <a:endParaRPr sz="2000" dirty="0">
              <a:latin typeface="Arial Nova" panose="020B0504020202020204" pitchFamily="34" charset="0"/>
              <a:cs typeface="Tahoma"/>
            </a:endParaRPr>
          </a:p>
          <a:p>
            <a:pPr marL="359023" indent="-342900" algn="just">
              <a:spcBef>
                <a:spcPts val="716"/>
              </a:spcBef>
              <a:buFont typeface="Wingdings" panose="05000000000000000000" pitchFamily="2" charset="2"/>
              <a:buChar char="ü"/>
            </a:pPr>
            <a:r>
              <a:rPr sz="2000" spc="-73" dirty="0" err="1">
                <a:latin typeface="Arial Nova" panose="020B0504020202020204" pitchFamily="34" charset="0"/>
                <a:cs typeface="Tahoma"/>
              </a:rPr>
              <a:t>Descarga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 err="1">
                <a:latin typeface="Arial Nova" panose="020B0504020202020204" pitchFamily="34" charset="0"/>
                <a:cs typeface="Tahoma"/>
              </a:rPr>
              <a:t>eléctrica</a:t>
            </a:r>
            <a:r>
              <a:rPr lang="es-CL" sz="2000" dirty="0">
                <a:latin typeface="Arial Nova" panose="020B0504020202020204" pitchFamily="34" charset="0"/>
                <a:cs typeface="Tahoma"/>
              </a:rPr>
              <a:t>: </a:t>
            </a:r>
            <a:r>
              <a:rPr sz="2000" spc="-9" dirty="0">
                <a:latin typeface="Arial Nova" panose="020B0504020202020204" pitchFamily="34" charset="0"/>
                <a:cs typeface="Tahoma"/>
              </a:rPr>
              <a:t>Si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toca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45" dirty="0">
                <a:latin typeface="Arial Nova" panose="020B0504020202020204" pitchFamily="34" charset="0"/>
                <a:cs typeface="Tahoma"/>
              </a:rPr>
              <a:t>dos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objetos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4" dirty="0">
                <a:latin typeface="Arial Nova" panose="020B0504020202020204" pitchFamily="34" charset="0"/>
                <a:cs typeface="Tahoma"/>
              </a:rPr>
              <a:t>metálicos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3" dirty="0">
                <a:latin typeface="Arial Nova" panose="020B0504020202020204" pitchFamily="34" charset="0"/>
                <a:cs typeface="Tahoma"/>
              </a:rPr>
              <a:t>cargados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4" dirty="0">
                <a:latin typeface="Arial Nova" panose="020B0504020202020204" pitchFamily="34" charset="0"/>
                <a:cs typeface="Tahoma"/>
              </a:rPr>
              <a:t>con</a:t>
            </a:r>
            <a:r>
              <a:rPr sz="20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electricidad,</a:t>
            </a:r>
            <a:r>
              <a:rPr sz="20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73" dirty="0">
                <a:latin typeface="Arial Nova" panose="020B0504020202020204" pitchFamily="34" charset="0"/>
                <a:cs typeface="Tahoma"/>
              </a:rPr>
              <a:t>usted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73" dirty="0">
                <a:latin typeface="Arial Nova" panose="020B0504020202020204" pitchFamily="34" charset="0"/>
                <a:cs typeface="Tahoma"/>
              </a:rPr>
              <a:t>formará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parte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del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45" dirty="0">
                <a:latin typeface="Arial Nova" panose="020B0504020202020204" pitchFamily="34" charset="0"/>
                <a:cs typeface="Tahoma"/>
              </a:rPr>
              <a:t>circuito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4" dirty="0">
                <a:latin typeface="Arial Nova" panose="020B0504020202020204" pitchFamily="34" charset="0"/>
                <a:cs typeface="Tahoma"/>
              </a:rPr>
              <a:t>eléctrico. </a:t>
            </a:r>
            <a:r>
              <a:rPr sz="2000" spc="-408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23" dirty="0">
                <a:latin typeface="Arial Nova" panose="020B0504020202020204" pitchFamily="34" charset="0"/>
                <a:cs typeface="Tahoma"/>
              </a:rPr>
              <a:t>Los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voltajes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más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4" dirty="0">
                <a:latin typeface="Arial Nova" panose="020B0504020202020204" pitchFamily="34" charset="0"/>
                <a:cs typeface="Tahoma"/>
              </a:rPr>
              <a:t>altos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5" dirty="0">
                <a:latin typeface="Arial Nova" panose="020B0504020202020204" pitchFamily="34" charset="0"/>
                <a:cs typeface="Tahoma"/>
              </a:rPr>
              <a:t>aumentan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3" dirty="0">
                <a:latin typeface="Arial Nova" panose="020B0504020202020204" pitchFamily="34" charset="0"/>
                <a:cs typeface="Tahoma"/>
              </a:rPr>
              <a:t>el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0" dirty="0">
                <a:latin typeface="Arial Nova" panose="020B0504020202020204" pitchFamily="34" charset="0"/>
                <a:cs typeface="Tahoma"/>
              </a:rPr>
              <a:t>riesgo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45" dirty="0">
                <a:latin typeface="Arial Nova" panose="020B0504020202020204" pitchFamily="34" charset="0"/>
                <a:cs typeface="Tahoma"/>
              </a:rPr>
              <a:t>lesión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o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86" dirty="0" err="1">
                <a:latin typeface="Arial Nova" panose="020B0504020202020204" pitchFamily="34" charset="0"/>
                <a:cs typeface="Tahoma"/>
              </a:rPr>
              <a:t>muerte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.</a:t>
            </a:r>
            <a:endParaRPr lang="es-CL" sz="2000" spc="-86" dirty="0">
              <a:latin typeface="Arial Nova" panose="020B0504020202020204" pitchFamily="34" charset="0"/>
              <a:cs typeface="Tahoma"/>
            </a:endParaRPr>
          </a:p>
          <a:p>
            <a:pPr marL="359023" indent="-342900" algn="just">
              <a:spcBef>
                <a:spcPts val="716"/>
              </a:spcBef>
              <a:buFont typeface="Wingdings" panose="05000000000000000000" pitchFamily="2" charset="2"/>
              <a:buChar char="ü"/>
            </a:pPr>
            <a:endParaRPr sz="2000" dirty="0">
              <a:latin typeface="Arial Nova" panose="020B0504020202020204" pitchFamily="34" charset="0"/>
              <a:cs typeface="Tahoma"/>
            </a:endParaRPr>
          </a:p>
          <a:p>
            <a:pPr marL="359023" indent="-342900" algn="just">
              <a:spcBef>
                <a:spcPts val="748"/>
              </a:spcBef>
              <a:buFont typeface="Wingdings" panose="05000000000000000000" pitchFamily="2" charset="2"/>
              <a:buChar char="ü"/>
            </a:pPr>
            <a:r>
              <a:rPr sz="2000" spc="-63" dirty="0">
                <a:latin typeface="Arial Nova" panose="020B0504020202020204" pitchFamily="34" charset="0"/>
                <a:cs typeface="Tahoma"/>
              </a:rPr>
              <a:t>A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r</a:t>
            </a:r>
            <a:r>
              <a:rPr sz="2000" spc="-45" dirty="0">
                <a:latin typeface="Arial Nova" panose="020B0504020202020204" pitchFamily="34" charset="0"/>
                <a:cs typeface="Tahoma"/>
              </a:rPr>
              <a:t>co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4" dirty="0" err="1">
                <a:latin typeface="Arial Nova" panose="020B0504020202020204" pitchFamily="34" charset="0"/>
                <a:cs typeface="Tahoma"/>
              </a:rPr>
              <a:t>eléctrico</a:t>
            </a:r>
            <a:r>
              <a:rPr lang="es-CL" sz="2000" spc="-54" dirty="0">
                <a:latin typeface="Arial Nova" panose="020B0504020202020204" pitchFamily="34" charset="0"/>
                <a:cs typeface="Tahoma"/>
              </a:rPr>
              <a:t>: </a:t>
            </a:r>
            <a:r>
              <a:rPr sz="2000" spc="-50" dirty="0">
                <a:latin typeface="Arial Nova" panose="020B0504020202020204" pitchFamily="34" charset="0"/>
                <a:cs typeface="Tahoma"/>
              </a:rPr>
              <a:t>El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arco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4" dirty="0">
                <a:latin typeface="Arial Nova" panose="020B0504020202020204" pitchFamily="34" charset="0"/>
                <a:cs typeface="Tahoma"/>
              </a:rPr>
              <a:t>eléctrico</a:t>
            </a:r>
            <a:r>
              <a:rPr sz="20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se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produce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73" dirty="0">
                <a:latin typeface="Arial Nova" panose="020B0504020202020204" pitchFamily="34" charset="0"/>
                <a:cs typeface="Tahoma"/>
              </a:rPr>
              <a:t>cuando</a:t>
            </a:r>
            <a:r>
              <a:rPr sz="20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1" dirty="0">
                <a:latin typeface="Arial Nova" panose="020B0504020202020204" pitchFamily="34" charset="0"/>
                <a:cs typeface="Tahoma"/>
              </a:rPr>
              <a:t>una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3" dirty="0">
                <a:latin typeface="Arial Nova" panose="020B0504020202020204" pitchFamily="34" charset="0"/>
                <a:cs typeface="Tahoma"/>
              </a:rPr>
              <a:t>corriente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eléctrica</a:t>
            </a:r>
            <a:r>
              <a:rPr sz="2000" spc="3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sale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0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41" dirty="0" err="1">
                <a:latin typeface="Arial Nova" panose="020B0504020202020204" pitchFamily="34" charset="0"/>
                <a:cs typeface="Tahoma"/>
              </a:rPr>
              <a:t>su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trayectoria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3" dirty="0">
                <a:latin typeface="Arial Nova" panose="020B0504020202020204" pitchFamily="34" charset="0"/>
                <a:cs typeface="Tahoma"/>
              </a:rPr>
              <a:t>prevista</a:t>
            </a:r>
            <a:r>
              <a:rPr sz="2000" spc="-77" dirty="0">
                <a:latin typeface="Arial Nova" panose="020B0504020202020204" pitchFamily="34" charset="0"/>
                <a:cs typeface="Tahoma"/>
              </a:rPr>
              <a:t> y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77" dirty="0">
                <a:latin typeface="Arial Nova" panose="020B0504020202020204" pitchFamily="34" charset="0"/>
                <a:cs typeface="Tahoma"/>
              </a:rPr>
              <a:t>viaja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113" dirty="0">
                <a:latin typeface="Arial Nova" panose="020B0504020202020204" pitchFamily="34" charset="0"/>
                <a:cs typeface="Tahoma"/>
              </a:rPr>
              <a:t>a </a:t>
            </a:r>
            <a:r>
              <a:rPr sz="2000" spc="-408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73" dirty="0">
                <a:latin typeface="Arial Nova" panose="020B0504020202020204" pitchFamily="34" charset="0"/>
                <a:cs typeface="Tahoma"/>
              </a:rPr>
              <a:t>través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del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aire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82" dirty="0">
                <a:latin typeface="Arial Nova" panose="020B0504020202020204" pitchFamily="34" charset="0"/>
                <a:cs typeface="Tahoma"/>
              </a:rPr>
              <a:t>un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conductor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113" dirty="0">
                <a:latin typeface="Arial Nova" panose="020B0504020202020204" pitchFamily="34" charset="0"/>
                <a:cs typeface="Tahoma"/>
              </a:rPr>
              <a:t>a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otro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59" dirty="0">
                <a:latin typeface="Arial Nova" panose="020B0504020202020204" pitchFamily="34" charset="0"/>
                <a:cs typeface="Tahoma"/>
              </a:rPr>
              <a:t>o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113" dirty="0">
                <a:latin typeface="Arial Nova" panose="020B0504020202020204" pitchFamily="34" charset="0"/>
                <a:cs typeface="Tahoma"/>
              </a:rPr>
              <a:t>a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3" dirty="0">
                <a:latin typeface="Arial Nova" panose="020B0504020202020204" pitchFamily="34" charset="0"/>
                <a:cs typeface="Tahoma"/>
              </a:rPr>
              <a:t>la</a:t>
            </a:r>
            <a:r>
              <a:rPr sz="20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sz="2000" spc="-68" dirty="0">
                <a:latin typeface="Arial Nova" panose="020B0504020202020204" pitchFamily="34" charset="0"/>
                <a:cs typeface="Tahoma"/>
              </a:rPr>
              <a:t>tierra.</a:t>
            </a:r>
            <a:endParaRPr sz="2000" dirty="0">
              <a:latin typeface="Arial Nova" panose="020B0504020202020204" pitchFamily="34" charset="0"/>
              <a:cs typeface="Tahom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234602" y="1954092"/>
            <a:ext cx="1708942" cy="3541939"/>
            <a:chOff x="8204680" y="708722"/>
            <a:chExt cx="2231812" cy="4420590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40487" y="708722"/>
              <a:ext cx="1588548" cy="161467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04680" y="3514633"/>
              <a:ext cx="2231812" cy="1614679"/>
            </a:xfrm>
            <a:prstGeom prst="rect">
              <a:avLst/>
            </a:prstGeom>
          </p:spPr>
        </p:pic>
      </p:grpSp>
      <p:pic>
        <p:nvPicPr>
          <p:cNvPr id="3" name="Picture 70978">
            <a:extLst>
              <a:ext uri="{FF2B5EF4-FFF2-40B4-BE49-F238E27FC236}">
                <a16:creationId xmlns:a16="http://schemas.microsoft.com/office/drawing/2014/main" id="{AFD7AAF7-22DE-3D22-1BF4-2870A60E46D6}"/>
              </a:ext>
            </a:extLst>
          </p:cNvPr>
          <p:cNvPicPr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ED39BFD-6643-43B6-6E1F-65EB070E3DA9}"/>
              </a:ext>
            </a:extLst>
          </p:cNvPr>
          <p:cNvSpPr txBox="1"/>
          <p:nvPr/>
        </p:nvSpPr>
        <p:spPr>
          <a:xfrm>
            <a:off x="625415" y="1999673"/>
            <a:ext cx="105537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295" indent="-342900" algn="just">
              <a:spcBef>
                <a:spcPts val="376"/>
              </a:spcBef>
              <a:buFont typeface="Wingdings" panose="05000000000000000000" pitchFamily="2" charset="2"/>
              <a:buChar char="ü"/>
            </a:pPr>
            <a:r>
              <a:rPr lang="es-CL" sz="2400" spc="-54" dirty="0">
                <a:latin typeface="Arial Nova" panose="020B0504020202020204" pitchFamily="34" charset="0"/>
                <a:cs typeface="Tahoma"/>
              </a:rPr>
              <a:t>Altas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temperaturas</a:t>
            </a:r>
            <a:r>
              <a:rPr lang="es-CL" sz="2400" dirty="0">
                <a:latin typeface="Arial Nova" panose="020B0504020202020204" pitchFamily="34" charset="0"/>
                <a:cs typeface="Tahoma"/>
              </a:rPr>
              <a:t>: </a:t>
            </a:r>
            <a:r>
              <a:rPr lang="es-CL" sz="2400" spc="-54" dirty="0">
                <a:latin typeface="Arial Nova" panose="020B0504020202020204" pitchFamily="34" charset="0"/>
                <a:cs typeface="Tahoma"/>
              </a:rPr>
              <a:t>La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energía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radiante,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41" dirty="0">
                <a:latin typeface="Arial Nova" panose="020B0504020202020204" pitchFamily="34" charset="0"/>
                <a:cs typeface="Tahoma"/>
              </a:rPr>
              <a:t>las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45" dirty="0">
                <a:latin typeface="Arial Nova" panose="020B0504020202020204" pitchFamily="34" charset="0"/>
                <a:cs typeface="Tahoma"/>
              </a:rPr>
              <a:t>chispas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o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la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salpicadura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metal</a:t>
            </a:r>
            <a:r>
              <a:rPr lang="es-CL" sz="2400" spc="36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1" dirty="0">
                <a:latin typeface="Arial Nova" panose="020B0504020202020204" pitchFamily="34" charset="0"/>
                <a:cs typeface="Tahoma"/>
              </a:rPr>
              <a:t>pueden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provocar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quemaduras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graves. </a:t>
            </a:r>
            <a:r>
              <a:rPr lang="es-CL" sz="2400" spc="-413" dirty="0">
                <a:latin typeface="Arial Nova" panose="020B0504020202020204" pitchFamily="34" charset="0"/>
                <a:cs typeface="Tahoma"/>
              </a:rPr>
              <a:t> </a:t>
            </a:r>
          </a:p>
          <a:p>
            <a:pPr marL="14395" algn="just">
              <a:spcBef>
                <a:spcPts val="376"/>
              </a:spcBef>
            </a:pPr>
            <a:endParaRPr lang="es-CL" sz="2400" spc="-413" dirty="0">
              <a:latin typeface="Arial Nova" panose="020B0504020202020204" pitchFamily="34" charset="0"/>
              <a:cs typeface="Tahoma"/>
            </a:endParaRPr>
          </a:p>
          <a:p>
            <a:pPr marL="357295" indent="-342900" algn="just">
              <a:spcBef>
                <a:spcPts val="376"/>
              </a:spcBef>
              <a:buFont typeface="Wingdings" panose="05000000000000000000" pitchFamily="2" charset="2"/>
              <a:buChar char="ü"/>
            </a:pPr>
            <a:r>
              <a:rPr lang="es-CL" sz="2400" spc="-63" dirty="0">
                <a:latin typeface="Arial Nova" panose="020B0504020202020204" pitchFamily="34" charset="0"/>
                <a:cs typeface="Tahoma"/>
              </a:rPr>
              <a:t>Gases</a:t>
            </a:r>
            <a:r>
              <a:rPr lang="es-CL" sz="2400" spc="-91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 err="1">
                <a:latin typeface="Arial Nova" panose="020B0504020202020204" pitchFamily="34" charset="0"/>
                <a:cs typeface="Tahoma"/>
              </a:rPr>
              <a:t>inﬂamables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: </a:t>
            </a:r>
            <a:r>
              <a:rPr lang="es-CL" sz="2400" spc="-9" dirty="0">
                <a:latin typeface="Arial Nova" panose="020B0504020202020204" pitchFamily="34" charset="0"/>
                <a:cs typeface="Tahoma"/>
              </a:rPr>
              <a:t>Si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se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permite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41" dirty="0">
                <a:latin typeface="Arial Nova" panose="020B0504020202020204" pitchFamily="34" charset="0"/>
                <a:cs typeface="Tahoma"/>
              </a:rPr>
              <a:t>su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acumulación,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27" dirty="0">
                <a:latin typeface="Arial Nova" panose="020B0504020202020204" pitchFamily="34" charset="0"/>
                <a:cs typeface="Tahoma"/>
              </a:rPr>
              <a:t>los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gases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 err="1">
                <a:latin typeface="Arial Nova" panose="020B0504020202020204" pitchFamily="34" charset="0"/>
                <a:cs typeface="Tahoma"/>
              </a:rPr>
              <a:t>inﬂamables</a:t>
            </a:r>
            <a:r>
              <a:rPr lang="es-CL" sz="2400" spc="-131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1" dirty="0">
                <a:latin typeface="Arial Nova" panose="020B0504020202020204" pitchFamily="34" charset="0"/>
                <a:cs typeface="Tahoma"/>
              </a:rPr>
              <a:t>pueden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detonar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o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explotar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4" dirty="0">
                <a:latin typeface="Arial Nova" panose="020B0504020202020204" pitchFamily="34" charset="0"/>
                <a:cs typeface="Tahoma"/>
              </a:rPr>
              <a:t>con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resultados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4" dirty="0" err="1">
                <a:latin typeface="Arial Nova" panose="020B0504020202020204" pitchFamily="34" charset="0"/>
                <a:cs typeface="Tahoma"/>
              </a:rPr>
              <a:t>catastróﬁcos</a:t>
            </a:r>
            <a:r>
              <a:rPr lang="es-CL" sz="2400" spc="-54" dirty="0">
                <a:latin typeface="Arial Nova" panose="020B0504020202020204" pitchFamily="34" charset="0"/>
                <a:cs typeface="Tahoma"/>
              </a:rPr>
              <a:t>. </a:t>
            </a:r>
            <a:r>
              <a:rPr lang="es-CL" sz="2400" spc="-413" dirty="0">
                <a:latin typeface="Arial Nova" panose="020B0504020202020204" pitchFamily="34" charset="0"/>
                <a:cs typeface="Tahoma"/>
              </a:rPr>
              <a:t> </a:t>
            </a:r>
          </a:p>
          <a:p>
            <a:pPr marL="357295" indent="-342900" algn="just">
              <a:spcBef>
                <a:spcPts val="376"/>
              </a:spcBef>
              <a:buFont typeface="Wingdings" panose="05000000000000000000" pitchFamily="2" charset="2"/>
              <a:buChar char="ü"/>
            </a:pPr>
            <a:endParaRPr lang="es-CL" sz="2400" spc="-413" dirty="0">
              <a:latin typeface="Arial Nova" panose="020B0504020202020204" pitchFamily="34" charset="0"/>
              <a:cs typeface="Tahoma"/>
            </a:endParaRPr>
          </a:p>
          <a:p>
            <a:pPr marL="357295" indent="-342900" algn="just">
              <a:spcBef>
                <a:spcPts val="376"/>
              </a:spcBef>
              <a:buFont typeface="Wingdings" panose="05000000000000000000" pitchFamily="2" charset="2"/>
              <a:buChar char="ü"/>
            </a:pPr>
            <a:r>
              <a:rPr lang="es-CL" sz="2400" spc="-54" dirty="0">
                <a:latin typeface="Arial Nova" panose="020B0504020202020204" pitchFamily="34" charset="0"/>
                <a:cs typeface="Tahoma"/>
              </a:rPr>
              <a:t>Luz</a:t>
            </a:r>
            <a:r>
              <a:rPr lang="es-CL" sz="2400" spc="-91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intensa</a:t>
            </a:r>
            <a:r>
              <a:rPr lang="es-CL" sz="2400" dirty="0">
                <a:latin typeface="Arial Nova" panose="020B0504020202020204" pitchFamily="34" charset="0"/>
                <a:cs typeface="Tahoma"/>
              </a:rPr>
              <a:t>: </a:t>
            </a:r>
            <a:r>
              <a:rPr lang="es-CL" sz="2400" spc="-54" dirty="0">
                <a:latin typeface="Arial Nova" panose="020B0504020202020204" pitchFamily="34" charset="0"/>
                <a:cs typeface="Tahoma"/>
              </a:rPr>
              <a:t>La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4" dirty="0">
                <a:latin typeface="Arial Nova" panose="020B0504020202020204" pitchFamily="34" charset="0"/>
                <a:cs typeface="Tahoma"/>
              </a:rPr>
              <a:t>luz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altamente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resplandeciente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la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soldadura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por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arco</a:t>
            </a:r>
            <a:r>
              <a:rPr lang="es-CL" sz="2400" spc="103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1" dirty="0">
                <a:latin typeface="Arial Nova" panose="020B0504020202020204" pitchFamily="34" charset="0"/>
                <a:cs typeface="Tahoma"/>
              </a:rPr>
              <a:t>puede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provocar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daños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graves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13" dirty="0">
                <a:latin typeface="Arial Nova" panose="020B0504020202020204" pitchFamily="34" charset="0"/>
                <a:cs typeface="Tahoma"/>
              </a:rPr>
              <a:t>a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27" dirty="0">
                <a:latin typeface="Arial Nova" panose="020B0504020202020204" pitchFamily="34" charset="0"/>
                <a:cs typeface="Tahoma"/>
              </a:rPr>
              <a:t>los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ojos.</a:t>
            </a:r>
            <a:endParaRPr lang="es-CL" sz="2400" dirty="0">
              <a:latin typeface="Arial Nova" panose="020B0504020202020204" pitchFamily="34" charset="0"/>
              <a:cs typeface="Tahoma"/>
            </a:endParaRPr>
          </a:p>
          <a:p>
            <a:pPr marL="19002" algn="just">
              <a:spcBef>
                <a:spcPts val="833"/>
              </a:spcBef>
            </a:pPr>
            <a:endParaRPr lang="es-CL" sz="2400" dirty="0">
              <a:latin typeface="Arial Nova" panose="020B0504020202020204" pitchFamily="34" charset="0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7385" y="5208375"/>
            <a:ext cx="2805234" cy="1649625"/>
          </a:xfrm>
          <a:prstGeom prst="rect">
            <a:avLst/>
          </a:prstGeom>
        </p:spPr>
      </p:pic>
      <p:pic>
        <p:nvPicPr>
          <p:cNvPr id="2" name="Picture 70978">
            <a:extLst>
              <a:ext uri="{FF2B5EF4-FFF2-40B4-BE49-F238E27FC236}">
                <a16:creationId xmlns:a16="http://schemas.microsoft.com/office/drawing/2014/main" id="{22EA60F2-BA46-5D4B-A2B0-6EEC906550D9}"/>
              </a:ext>
            </a:extLst>
          </p:cNvPr>
          <p:cNvPicPr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3427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/>
          </p:cNvSpPr>
          <p:nvPr/>
        </p:nvSpPr>
        <p:spPr>
          <a:xfrm>
            <a:off x="1196109" y="2111646"/>
            <a:ext cx="9799781" cy="442516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16">
              <a:lnSpc>
                <a:spcPct val="100000"/>
              </a:lnSpc>
              <a:spcBef>
                <a:spcPts val="91"/>
              </a:spcBef>
            </a:pPr>
            <a:r>
              <a:rPr lang="es-CL" sz="2800" b="1" dirty="0">
                <a:latin typeface="Arial Nova" panose="020B0504020202020204" pitchFamily="34" charset="0"/>
              </a:rPr>
              <a:t>RIESGOS</a:t>
            </a:r>
            <a:r>
              <a:rPr lang="es-CL" sz="2800" b="1" spc="-18" dirty="0">
                <a:latin typeface="Arial Nova" panose="020B0504020202020204" pitchFamily="34" charset="0"/>
              </a:rPr>
              <a:t> </a:t>
            </a:r>
            <a:r>
              <a:rPr lang="es-CL" sz="2800" b="1" dirty="0">
                <a:latin typeface="Arial Nova" panose="020B0504020202020204" pitchFamily="34" charset="0"/>
              </a:rPr>
              <a:t>EXISTENTES</a:t>
            </a:r>
            <a:r>
              <a:rPr lang="es-CL" sz="2800" b="1" spc="-14" dirty="0">
                <a:latin typeface="Arial Nova" panose="020B0504020202020204" pitchFamily="34" charset="0"/>
              </a:rPr>
              <a:t> </a:t>
            </a:r>
            <a:r>
              <a:rPr lang="es-CL" sz="2800" b="1" spc="-5" dirty="0">
                <a:latin typeface="Arial Nova" panose="020B0504020202020204" pitchFamily="34" charset="0"/>
              </a:rPr>
              <a:t>EN</a:t>
            </a:r>
            <a:r>
              <a:rPr lang="es-CL" sz="2800" b="1" spc="-14" dirty="0">
                <a:latin typeface="Arial Nova" panose="020B0504020202020204" pitchFamily="34" charset="0"/>
              </a:rPr>
              <a:t> </a:t>
            </a:r>
            <a:r>
              <a:rPr lang="es-CL" sz="2800" b="1" dirty="0">
                <a:latin typeface="Arial Nova" panose="020B0504020202020204" pitchFamily="34" charset="0"/>
              </a:rPr>
              <a:t>LOS</a:t>
            </a:r>
            <a:r>
              <a:rPr lang="es-CL" sz="2800" b="1" spc="-14" dirty="0">
                <a:latin typeface="Arial Nova" panose="020B0504020202020204" pitchFamily="34" charset="0"/>
              </a:rPr>
              <a:t> </a:t>
            </a:r>
            <a:r>
              <a:rPr lang="es-CL" sz="2800" b="1" dirty="0">
                <a:latin typeface="Arial Nova" panose="020B0504020202020204" pitchFamily="34" charset="0"/>
              </a:rPr>
              <a:t>TRABAJOS</a:t>
            </a:r>
            <a:r>
              <a:rPr lang="es-CL" sz="2800" b="1" spc="-18" dirty="0">
                <a:latin typeface="Arial Nova" panose="020B0504020202020204" pitchFamily="34" charset="0"/>
              </a:rPr>
              <a:t> </a:t>
            </a:r>
            <a:r>
              <a:rPr lang="es-CL" sz="2800" b="1" spc="-5" dirty="0">
                <a:latin typeface="Arial Nova" panose="020B0504020202020204" pitchFamily="34" charset="0"/>
              </a:rPr>
              <a:t>EN</a:t>
            </a:r>
            <a:r>
              <a:rPr lang="es-CL" sz="2800" b="1" spc="-14" dirty="0">
                <a:latin typeface="Arial Nova" panose="020B0504020202020204" pitchFamily="34" charset="0"/>
              </a:rPr>
              <a:t> </a:t>
            </a:r>
            <a:r>
              <a:rPr lang="es-CL" sz="2800" b="1" dirty="0">
                <a:latin typeface="Arial Nova" panose="020B0504020202020204" pitchFamily="34" charset="0"/>
              </a:rPr>
              <a:t>CALIENTE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93FE129-D7BB-7625-CF0C-49F510EF1E2C}"/>
              </a:ext>
            </a:extLst>
          </p:cNvPr>
          <p:cNvSpPr txBox="1"/>
          <p:nvPr/>
        </p:nvSpPr>
        <p:spPr>
          <a:xfrm>
            <a:off x="205740" y="2694517"/>
            <a:ext cx="11157528" cy="4003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569" marR="307487" indent="-342900" algn="just">
              <a:spcBef>
                <a:spcPts val="91"/>
              </a:spcBef>
              <a:buClr>
                <a:schemeClr val="accent5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197505" algn="l"/>
                <a:tab pos="198081" algn="l"/>
              </a:tabLst>
            </a:pPr>
            <a:r>
              <a:rPr lang="es-CL" sz="2000" b="1" dirty="0">
                <a:latin typeface="Arial Nova" panose="020B0504020202020204" pitchFamily="34" charset="0"/>
              </a:rPr>
              <a:t>Irritación de los ojos</a:t>
            </a:r>
            <a:r>
              <a:rPr lang="es-CL" sz="2000" dirty="0">
                <a:latin typeface="Arial Nova" panose="020B0504020202020204" pitchFamily="34" charset="0"/>
              </a:rPr>
              <a:t>: Coloque cortinas para soldadura a </a:t>
            </a:r>
            <a:r>
              <a:rPr lang="es-CL" sz="2000" dirty="0" err="1">
                <a:latin typeface="Arial Nova" panose="020B0504020202020204" pitchFamily="34" charset="0"/>
              </a:rPr>
              <a:t>ﬁn</a:t>
            </a:r>
            <a:r>
              <a:rPr lang="es-CL" sz="2000" dirty="0">
                <a:latin typeface="Arial Nova" panose="020B0504020202020204" pitchFamily="34" charset="0"/>
              </a:rPr>
              <a:t> de proteger a los empleados de la luz intensa. Proporcione  lentes con el grado de sombra adecuado.</a:t>
            </a:r>
          </a:p>
          <a:p>
            <a:pPr marL="356144" marR="292516" indent="-342900" algn="just">
              <a:spcBef>
                <a:spcPts val="666"/>
              </a:spcBef>
              <a:buClr>
                <a:schemeClr val="accent5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197505" algn="l"/>
                <a:tab pos="198081" algn="l"/>
              </a:tabLst>
            </a:pPr>
            <a:r>
              <a:rPr lang="es-CL" sz="2000" b="1" dirty="0">
                <a:latin typeface="Arial Nova" panose="020B0504020202020204" pitchFamily="34" charset="0"/>
              </a:rPr>
              <a:t>Electrocución por descarga </a:t>
            </a:r>
            <a:r>
              <a:rPr lang="es-CL" sz="2000" b="1" dirty="0" err="1">
                <a:latin typeface="Arial Nova" panose="020B0504020202020204" pitchFamily="34" charset="0"/>
              </a:rPr>
              <a:t>electrica</a:t>
            </a:r>
            <a:r>
              <a:rPr lang="es-CL" sz="2000" b="1" dirty="0">
                <a:latin typeface="Arial Nova" panose="020B0504020202020204" pitchFamily="34" charset="0"/>
              </a:rPr>
              <a:t>: </a:t>
            </a:r>
            <a:r>
              <a:rPr lang="es-CL" sz="2000" dirty="0">
                <a:latin typeface="Arial Nova" panose="020B0504020202020204" pitchFamily="34" charset="0"/>
              </a:rPr>
              <a:t>Mantenga las condiciones de trabajo secas y proporcione el equipo de protección  personal adecuado.</a:t>
            </a:r>
          </a:p>
          <a:p>
            <a:pPr marL="365932" indent="-342900" algn="just">
              <a:spcBef>
                <a:spcPts val="553"/>
              </a:spcBef>
              <a:buClr>
                <a:schemeClr val="accent5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207870" algn="l"/>
                <a:tab pos="208446" algn="l"/>
              </a:tabLst>
            </a:pPr>
            <a:r>
              <a:rPr lang="es-CL" sz="2000" b="1" dirty="0">
                <a:latin typeface="Arial Nova" panose="020B0504020202020204" pitchFamily="34" charset="0"/>
              </a:rPr>
              <a:t>Electrocución por arco eléctrico: </a:t>
            </a:r>
            <a:r>
              <a:rPr lang="es-CL" sz="2000" dirty="0">
                <a:latin typeface="Arial Nova" panose="020B0504020202020204" pitchFamily="34" charset="0"/>
              </a:rPr>
              <a:t>Proporcione resistencias de puesta a tierra y equipo de protección personal adecuado.</a:t>
            </a:r>
          </a:p>
          <a:p>
            <a:pPr marL="355567" indent="-342900" algn="just">
              <a:spcBef>
                <a:spcPts val="780"/>
              </a:spcBef>
              <a:buClr>
                <a:schemeClr val="accent5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197505" algn="l"/>
                <a:tab pos="198081" algn="l"/>
              </a:tabLst>
            </a:pPr>
            <a:r>
              <a:rPr lang="es-CL" sz="2000" b="1" dirty="0">
                <a:latin typeface="Arial Nova" panose="020B0504020202020204" pitchFamily="34" charset="0"/>
              </a:rPr>
              <a:t>Quemaduras: </a:t>
            </a:r>
            <a:r>
              <a:rPr lang="es-CL" sz="2000" dirty="0">
                <a:latin typeface="Arial Nova" panose="020B0504020202020204" pitchFamily="34" charset="0"/>
              </a:rPr>
              <a:t>Instale protectores y proporcione equipo de protección personal adecuados.</a:t>
            </a:r>
          </a:p>
          <a:p>
            <a:pPr marL="355567" indent="-342900" algn="just">
              <a:spcBef>
                <a:spcPts val="1029"/>
              </a:spcBef>
              <a:buClr>
                <a:schemeClr val="accent5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197505" algn="l"/>
                <a:tab pos="198081" algn="l"/>
              </a:tabLst>
            </a:pPr>
            <a:r>
              <a:rPr lang="es-CL" sz="2000" b="1" dirty="0">
                <a:latin typeface="Arial Nova" panose="020B0504020202020204" pitchFamily="34" charset="0"/>
              </a:rPr>
              <a:t>Intoxicación por humos metálicos: </a:t>
            </a:r>
            <a:r>
              <a:rPr lang="es-CL" sz="2000" dirty="0">
                <a:latin typeface="Arial Nova" panose="020B0504020202020204" pitchFamily="34" charset="0"/>
              </a:rPr>
              <a:t>Ventile adecuadamente las áreas de trabajo y provea máscaras respiratorias adecuadas.</a:t>
            </a:r>
          </a:p>
          <a:p>
            <a:pPr marL="353840" indent="-342900" algn="just">
              <a:spcBef>
                <a:spcPts val="1020"/>
              </a:spcBef>
              <a:buClr>
                <a:schemeClr val="accent5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195778" algn="l"/>
                <a:tab pos="196354" algn="l"/>
              </a:tabLst>
            </a:pPr>
            <a:r>
              <a:rPr lang="es-CL" sz="2000" b="1" dirty="0">
                <a:latin typeface="Arial Nova" panose="020B0504020202020204" pitchFamily="34" charset="0"/>
              </a:rPr>
              <a:t>Incrustación de partículas en los ojos y rostro</a:t>
            </a:r>
            <a:r>
              <a:rPr lang="es-CL" sz="2000" dirty="0">
                <a:latin typeface="Arial Nova" panose="020B0504020202020204" pitchFamily="34" charset="0"/>
              </a:rPr>
              <a:t>: Proyección de chispas o esquirlas a los ojos, la cara, las extremidades, etc.</a:t>
            </a:r>
          </a:p>
        </p:txBody>
      </p:sp>
    </p:spTree>
    <p:extLst>
      <p:ext uri="{BB962C8B-B14F-4D97-AF65-F5344CB8AC3E}">
        <p14:creationId xmlns:p14="http://schemas.microsoft.com/office/powerpoint/2010/main" val="300161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0463" y="2895509"/>
            <a:ext cx="2878001" cy="25161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694218" y="5499671"/>
            <a:ext cx="6086764" cy="1118462"/>
          </a:xfrm>
          <a:prstGeom prst="rect">
            <a:avLst/>
          </a:prstGeom>
        </p:spPr>
        <p:txBody>
          <a:bodyPr vert="horz" wrap="square" lIns="0" tIns="10365" rIns="0" bIns="0" rtlCol="0">
            <a:spAutoFit/>
          </a:bodyPr>
          <a:lstStyle/>
          <a:p>
            <a:pPr marL="11516" marR="4607" algn="just">
              <a:spcBef>
                <a:spcPts val="82"/>
              </a:spcBef>
            </a:pPr>
            <a:r>
              <a:rPr sz="2400" b="1" spc="-5" dirty="0">
                <a:latin typeface="Arial Nova" panose="020B0504020202020204" pitchFamily="34" charset="0"/>
                <a:cs typeface="Tahoma"/>
              </a:rPr>
              <a:t>Un soldador usa un </a:t>
            </a:r>
            <a:r>
              <a:rPr sz="2400" b="1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b="1" spc="-5" dirty="0">
                <a:latin typeface="Arial Nova" panose="020B0504020202020204" pitchFamily="34" charset="0"/>
                <a:cs typeface="Tahoma"/>
              </a:rPr>
              <a:t>conducto de extracción </a:t>
            </a:r>
            <a:r>
              <a:rPr sz="2400" b="1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b="1" spc="-5" dirty="0">
                <a:latin typeface="Arial Nova" panose="020B0504020202020204" pitchFamily="34" charset="0"/>
                <a:cs typeface="Tahoma"/>
              </a:rPr>
              <a:t>local para quitar </a:t>
            </a:r>
            <a:r>
              <a:rPr sz="2400" b="1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b="1" spc="-5" dirty="0">
                <a:latin typeface="Arial Nova" panose="020B0504020202020204" pitchFamily="34" charset="0"/>
                <a:cs typeface="Tahoma"/>
              </a:rPr>
              <a:t>rápidamente</a:t>
            </a:r>
            <a:r>
              <a:rPr sz="2400" b="1" spc="-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b="1" spc="-5" dirty="0">
                <a:latin typeface="Arial Nova" panose="020B0504020202020204" pitchFamily="34" charset="0"/>
                <a:cs typeface="Tahoma"/>
              </a:rPr>
              <a:t>los</a:t>
            </a:r>
            <a:r>
              <a:rPr sz="2400" b="1" spc="-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b="1" spc="-5" dirty="0">
                <a:latin typeface="Arial Nova" panose="020B0504020202020204" pitchFamily="34" charset="0"/>
                <a:cs typeface="Tahoma"/>
              </a:rPr>
              <a:t>vapores </a:t>
            </a:r>
            <a:r>
              <a:rPr sz="2400" b="1" spc="-38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b="1" spc="-5" dirty="0">
                <a:latin typeface="Arial Nova" panose="020B0504020202020204" pitchFamily="34" charset="0"/>
                <a:cs typeface="Tahoma"/>
              </a:rPr>
              <a:t>y</a:t>
            </a:r>
            <a:r>
              <a:rPr sz="2400" b="1" spc="-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b="1" spc="-5" dirty="0">
                <a:latin typeface="Arial Nova" panose="020B0504020202020204" pitchFamily="34" charset="0"/>
                <a:cs typeface="Tahoma"/>
              </a:rPr>
              <a:t>gases</a:t>
            </a:r>
            <a:r>
              <a:rPr sz="2400" b="1" spc="-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b="1" spc="-5" dirty="0">
                <a:latin typeface="Arial Nova" panose="020B0504020202020204" pitchFamily="34" charset="0"/>
                <a:cs typeface="Tahoma"/>
              </a:rPr>
              <a:t>tóxicos.</a:t>
            </a:r>
            <a:endParaRPr sz="2400" dirty="0">
              <a:latin typeface="Arial Nova" panose="020B0504020202020204" pitchFamily="34" charset="0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6442" y="3748177"/>
            <a:ext cx="2900621" cy="2530584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50" b="0" i="0" kern="1200">
                <a:solidFill>
                  <a:srgbClr val="231F20"/>
                </a:solidFill>
                <a:latin typeface="Arial MT"/>
                <a:ea typeface="+mn-ea"/>
                <a:cs typeface="Arial M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170"/>
              </a:spcBef>
            </a:pPr>
            <a:fld id="{81D60167-4931-47E6-BA6A-407CBD079E47}" type="slidenum">
              <a:rPr lang="es-CL" spc="-5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Nova" panose="020B0504020202020204" pitchFamily="34" charset="0"/>
              </a:rPr>
              <a:pPr marL="38100">
                <a:spcBef>
                  <a:spcPts val="170"/>
                </a:spcBef>
              </a:pPr>
              <a:t>5</a:t>
            </a:fld>
            <a:endParaRPr spc="-5" dirty="0">
              <a:solidFill>
                <a:schemeClr val="accent5">
                  <a:lumMod val="20000"/>
                  <a:lumOff val="80000"/>
                </a:schemeClr>
              </a:solidFill>
              <a:latin typeface="Arial Nova" panose="020B0504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6458E46-26C4-F16D-65EC-40D83FD91A7B}"/>
              </a:ext>
            </a:extLst>
          </p:cNvPr>
          <p:cNvSpPr txBox="1"/>
          <p:nvPr/>
        </p:nvSpPr>
        <p:spPr>
          <a:xfrm>
            <a:off x="185963" y="2075174"/>
            <a:ext cx="69030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L" sz="2400" b="1" dirty="0">
                <a:latin typeface="Arial Nova" panose="020B0504020202020204" pitchFamily="34" charset="0"/>
              </a:rPr>
              <a:t>Una cortina para  soldadura protege a los  empleados de la  exposición directa a los  rayos durante tareas de soldadura y corte por arco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9671" y="2549648"/>
            <a:ext cx="10417830" cy="3605741"/>
          </a:xfrm>
          <a:prstGeom prst="rect">
            <a:avLst/>
          </a:prstGeom>
        </p:spPr>
        <p:txBody>
          <a:bodyPr vert="horz" wrap="square" lIns="0" tIns="9789" rIns="0" bIns="0" rtlCol="0">
            <a:spAutoFit/>
          </a:bodyPr>
          <a:lstStyle/>
          <a:p>
            <a:pPr marL="11516" marR="4607" algn="just">
              <a:spcBef>
                <a:spcPts val="77"/>
              </a:spcBef>
            </a:pPr>
            <a:r>
              <a:rPr sz="2400" dirty="0">
                <a:latin typeface="Arial Nova" panose="020B0504020202020204" pitchFamily="34" charset="0"/>
              </a:rPr>
              <a:t>En función de la evaluación de riesgos de los peligros, el supervisor establecerá controles de  peligros para cada riesgo.</a:t>
            </a:r>
          </a:p>
          <a:p>
            <a:pPr marL="11516" algn="just">
              <a:spcBef>
                <a:spcPts val="1750"/>
              </a:spcBef>
            </a:pPr>
            <a:r>
              <a:rPr sz="2400" dirty="0">
                <a:latin typeface="Arial Nova" panose="020B0504020202020204" pitchFamily="34" charset="0"/>
              </a:rPr>
              <a:t>Control de los materiales combustibles:</a:t>
            </a:r>
          </a:p>
          <a:p>
            <a:pPr marL="412862" indent="-401345" algn="just">
              <a:spcBef>
                <a:spcPts val="1097"/>
              </a:spcBef>
              <a:buChar char="•"/>
              <a:tabLst>
                <a:tab pos="412285" algn="l"/>
                <a:tab pos="412862" algn="l"/>
              </a:tabLst>
            </a:pPr>
            <a:r>
              <a:rPr sz="2400" dirty="0">
                <a:latin typeface="Arial Nova" panose="020B0504020202020204" pitchFamily="34" charset="0"/>
              </a:rPr>
              <a:t>Quitar todo el material combustible a una distancia de 2 m. aprox del área de trabajo.</a:t>
            </a:r>
          </a:p>
          <a:p>
            <a:pPr marL="412862" marR="617277" indent="-401345" algn="just">
              <a:spcBef>
                <a:spcPts val="1043"/>
              </a:spcBef>
              <a:buChar char="•"/>
              <a:tabLst>
                <a:tab pos="412285" algn="l"/>
                <a:tab pos="412862" algn="l"/>
              </a:tabLst>
            </a:pPr>
            <a:r>
              <a:rPr sz="2400" dirty="0">
                <a:latin typeface="Arial Nova" panose="020B0504020202020204" pitchFamily="34" charset="0"/>
              </a:rPr>
              <a:t>Retirar los combustibles ubicados al otro lado de las divisiones o cielo rasos que  serán soldados o cortados.</a:t>
            </a:r>
          </a:p>
          <a:p>
            <a:pPr marL="412862" indent="-401345" algn="just">
              <a:spcBef>
                <a:spcPts val="1102"/>
              </a:spcBef>
              <a:buChar char="•"/>
              <a:tabLst>
                <a:tab pos="412285" algn="l"/>
                <a:tab pos="412862" algn="l"/>
              </a:tabLst>
            </a:pPr>
            <a:r>
              <a:rPr sz="2400" dirty="0">
                <a:latin typeface="Arial Nova" panose="020B0504020202020204" pitchFamily="34" charset="0"/>
              </a:rPr>
              <a:t>Evitar materiales combustibles no removibles, como pisos de </a:t>
            </a:r>
            <a:r>
              <a:rPr sz="2400" dirty="0" err="1">
                <a:latin typeface="Arial Nova" panose="020B0504020202020204" pitchFamily="34" charset="0"/>
              </a:rPr>
              <a:t>madera</a:t>
            </a:r>
            <a:r>
              <a:rPr sz="2400" dirty="0">
                <a:latin typeface="Arial Nova" panose="020B0504020202020204" pitchFamily="34" charset="0"/>
              </a:rPr>
              <a:t>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58788" y="1816075"/>
            <a:ext cx="3425188" cy="380960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/>
          <a:p>
            <a:pPr marL="11516">
              <a:lnSpc>
                <a:spcPct val="100000"/>
              </a:lnSpc>
              <a:spcBef>
                <a:spcPts val="91"/>
              </a:spcBef>
            </a:pPr>
            <a:r>
              <a:rPr sz="2400" b="1" dirty="0">
                <a:solidFill>
                  <a:schemeClr val="tx1"/>
                </a:solidFill>
                <a:latin typeface="Arial Nova" panose="020B0504020202020204" pitchFamily="34" charset="0"/>
              </a:rPr>
              <a:t>Control de los riesgos</a:t>
            </a:r>
          </a:p>
        </p:txBody>
      </p:sp>
      <p:pic>
        <p:nvPicPr>
          <p:cNvPr id="4" name="Picture 70978">
            <a:extLst>
              <a:ext uri="{FF2B5EF4-FFF2-40B4-BE49-F238E27FC236}">
                <a16:creationId xmlns:a16="http://schemas.microsoft.com/office/drawing/2014/main" id="{2B0A130D-ABA9-F82A-CF2D-E484A213B5BA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1B9B662-066A-D0F4-588B-03F7D223E9F6}"/>
              </a:ext>
            </a:extLst>
          </p:cNvPr>
          <p:cNvSpPr txBox="1"/>
          <p:nvPr/>
        </p:nvSpPr>
        <p:spPr>
          <a:xfrm>
            <a:off x="730544" y="2264261"/>
            <a:ext cx="10575636" cy="3611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243" algn="just">
              <a:spcBef>
                <a:spcPts val="1746"/>
              </a:spcBef>
            </a:pPr>
            <a:r>
              <a:rPr lang="es-CL" sz="2400" dirty="0">
                <a:latin typeface="Arial Nova" panose="020B0504020202020204" pitchFamily="34" charset="0"/>
              </a:rPr>
              <a:t>Si no se pueden retirar o evitar los riesgos de incendio:</a:t>
            </a:r>
          </a:p>
          <a:p>
            <a:pPr marL="388677" marR="809024" indent="-375433" algn="just">
              <a:spcBef>
                <a:spcPts val="1061"/>
              </a:spcBef>
              <a:buChar char="•"/>
              <a:tabLst>
                <a:tab pos="388677" algn="l"/>
                <a:tab pos="389252" algn="l"/>
              </a:tabLst>
            </a:pPr>
            <a:r>
              <a:rPr lang="es-CL" sz="2400" dirty="0">
                <a:latin typeface="Arial Nova" panose="020B0504020202020204" pitchFamily="34" charset="0"/>
              </a:rPr>
              <a:t>Cubrir los pisos o materiales combustibles con mantas contra incendios u otro  material no combustible adecuado, a </a:t>
            </a:r>
            <a:r>
              <a:rPr lang="es-CL" sz="2400" dirty="0" err="1">
                <a:latin typeface="Arial Nova" panose="020B0504020202020204" pitchFamily="34" charset="0"/>
              </a:rPr>
              <a:t>ﬁn</a:t>
            </a:r>
            <a:r>
              <a:rPr lang="es-CL" sz="2400" dirty="0">
                <a:latin typeface="Arial Nova" panose="020B0504020202020204" pitchFamily="34" charset="0"/>
              </a:rPr>
              <a:t> de contener la escoria y las chispas.</a:t>
            </a:r>
          </a:p>
          <a:p>
            <a:pPr marL="388677" indent="-376009" algn="just">
              <a:spcBef>
                <a:spcPts val="1102"/>
              </a:spcBef>
              <a:buChar char="•"/>
              <a:tabLst>
                <a:tab pos="388677" algn="l"/>
                <a:tab pos="389252" algn="l"/>
              </a:tabLst>
            </a:pPr>
            <a:r>
              <a:rPr lang="es-CL" sz="2400" dirty="0">
                <a:latin typeface="Arial Nova" panose="020B0504020202020204" pitchFamily="34" charset="0"/>
              </a:rPr>
              <a:t>Usar protecciones.</a:t>
            </a:r>
          </a:p>
          <a:p>
            <a:pPr marL="388677" indent="-376009" algn="just">
              <a:spcBef>
                <a:spcPts val="1084"/>
              </a:spcBef>
              <a:buChar char="•"/>
              <a:tabLst>
                <a:tab pos="388677" algn="l"/>
                <a:tab pos="389252" algn="l"/>
              </a:tabLst>
            </a:pPr>
            <a:r>
              <a:rPr lang="es-CL" sz="2400" dirty="0">
                <a:latin typeface="Arial Nova" panose="020B0504020202020204" pitchFamily="34" charset="0"/>
              </a:rPr>
              <a:t>Establecer restricciones.</a:t>
            </a:r>
          </a:p>
          <a:p>
            <a:pPr marL="388677" indent="-376009" algn="just">
              <a:spcBef>
                <a:spcPts val="1097"/>
              </a:spcBef>
              <a:buChar char="•"/>
              <a:tabLst>
                <a:tab pos="388677" algn="l"/>
                <a:tab pos="389252" algn="l"/>
              </a:tabLst>
            </a:pPr>
            <a:r>
              <a:rPr lang="es-CL" sz="2400" dirty="0">
                <a:latin typeface="Arial Nova" panose="020B0504020202020204" pitchFamily="34" charset="0"/>
              </a:rPr>
              <a:t>En algunos casos, es posible que se prohíba completamente el trabajos en caliente.</a:t>
            </a: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4E0B83A5-D4D5-2A74-2C57-E8E652EC497D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0249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2794787"/>
            <a:ext cx="10398921" cy="4205905"/>
          </a:xfrm>
          <a:prstGeom prst="rect">
            <a:avLst/>
          </a:prstGeom>
        </p:spPr>
        <p:txBody>
          <a:bodyPr vert="horz" wrap="square" lIns="0" tIns="9789" rIns="0" bIns="0" rtlCol="0">
            <a:spAutoFit/>
          </a:bodyPr>
          <a:lstStyle/>
          <a:p>
            <a:pPr marL="33397" marR="643765" algn="just">
              <a:spcBef>
                <a:spcPts val="77"/>
              </a:spcBef>
            </a:pPr>
            <a:r>
              <a:rPr sz="2400" dirty="0">
                <a:latin typeface="Arial Nova" panose="020B0504020202020204" pitchFamily="34" charset="0"/>
              </a:rPr>
              <a:t>Ciertos entornos, como pozos, embarcaciones y otros espacios conﬁnados requieren  medidas de precaución adicionales.</a:t>
            </a:r>
          </a:p>
          <a:p>
            <a:pPr marL="469867" indent="-458927" algn="just">
              <a:spcBef>
                <a:spcPts val="1474"/>
              </a:spcBef>
              <a:buChar char="•"/>
              <a:tabLst>
                <a:tab pos="469867" algn="l"/>
                <a:tab pos="470443" algn="l"/>
              </a:tabLst>
            </a:pPr>
            <a:r>
              <a:rPr sz="2400" dirty="0">
                <a:latin typeface="Arial Nova" panose="020B0504020202020204" pitchFamily="34" charset="0"/>
              </a:rPr>
              <a:t>Retire toda fuente de ignición del área de trabajo en caliente.</a:t>
            </a:r>
          </a:p>
          <a:p>
            <a:pPr marL="471595" marR="366220" indent="-457775" algn="just">
              <a:spcBef>
                <a:spcPts val="1591"/>
              </a:spcBef>
              <a:buChar char="•"/>
              <a:tabLst>
                <a:tab pos="472171" algn="l"/>
                <a:tab pos="472746" algn="l"/>
              </a:tabLst>
            </a:pPr>
            <a:r>
              <a:rPr sz="2400" dirty="0">
                <a:latin typeface="Arial Nova" panose="020B0504020202020204" pitchFamily="34" charset="0"/>
              </a:rPr>
              <a:t>Use los conductos de ventilación locales para mantener la exposición dentro de los  límites aceptables.</a:t>
            </a:r>
          </a:p>
          <a:p>
            <a:pPr marL="469867" indent="-458927" algn="just">
              <a:spcBef>
                <a:spcPts val="1138"/>
              </a:spcBef>
              <a:buChar char="•"/>
              <a:tabLst>
                <a:tab pos="469867" algn="l"/>
                <a:tab pos="470443" algn="l"/>
              </a:tabLst>
            </a:pPr>
            <a:r>
              <a:rPr sz="2400" dirty="0">
                <a:latin typeface="Arial Nova" panose="020B0504020202020204" pitchFamily="34" charset="0"/>
              </a:rPr>
              <a:t>Cumpla con el programa de protección respiratoria de su organización.</a:t>
            </a:r>
          </a:p>
          <a:p>
            <a:pPr marL="480232" marR="560847" indent="-461229" algn="just">
              <a:spcBef>
                <a:spcPts val="1383"/>
              </a:spcBef>
              <a:buChar char="•"/>
              <a:tabLst>
                <a:tab pos="477929" algn="l"/>
                <a:tab pos="479081" algn="l"/>
              </a:tabLst>
            </a:pPr>
            <a:r>
              <a:rPr sz="2400" dirty="0">
                <a:latin typeface="Arial Nova" panose="020B0504020202020204" pitchFamily="34" charset="0"/>
              </a:rPr>
              <a:t>Su supervisor se encargará de controlar y evaluar la calidad del aire, los posibles  contaminantes y las fuentes de ignición.</a:t>
            </a:r>
          </a:p>
          <a:p>
            <a:pPr marL="390405" marR="4607" indent="-361614" algn="just">
              <a:spcBef>
                <a:spcPts val="1206"/>
              </a:spcBef>
              <a:buChar char="•"/>
              <a:tabLst>
                <a:tab pos="405376" algn="l"/>
                <a:tab pos="405952" algn="l"/>
              </a:tabLst>
            </a:pPr>
            <a:endParaRPr sz="2400" dirty="0">
              <a:latin typeface="Arial Nova" panose="020B05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2134611"/>
            <a:ext cx="9641008" cy="380960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/>
          <a:p>
            <a:pPr marL="11516" algn="just">
              <a:lnSpc>
                <a:spcPct val="100000"/>
              </a:lnSpc>
              <a:spcBef>
                <a:spcPts val="91"/>
              </a:spcBef>
            </a:pPr>
            <a:r>
              <a:rPr sz="2400" b="1" dirty="0">
                <a:solidFill>
                  <a:schemeClr val="tx1"/>
                </a:solidFill>
                <a:latin typeface="Arial Nova" panose="020B0504020202020204" pitchFamily="34" charset="0"/>
              </a:rPr>
              <a:t>Control de riesgos de trabajos en caliente en espacios conﬁnados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8737600" y="6354248"/>
            <a:ext cx="2844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50" b="0" i="0" kern="1200">
                <a:solidFill>
                  <a:srgbClr val="231F20"/>
                </a:solidFill>
                <a:latin typeface="Arial MT"/>
                <a:ea typeface="+mn-ea"/>
                <a:cs typeface="Arial M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 algn="just">
              <a:spcBef>
                <a:spcPts val="170"/>
              </a:spcBef>
            </a:pPr>
            <a:fld id="{81D60167-4931-47E6-BA6A-407CBD079E47}" type="slidenum">
              <a:rPr lang="es-CL" sz="2400">
                <a:solidFill>
                  <a:schemeClr val="tx1"/>
                </a:solidFill>
                <a:latin typeface="Arial Nova" panose="020B0504020202020204" pitchFamily="34" charset="0"/>
              </a:rPr>
              <a:pPr marL="38100" algn="just">
                <a:spcBef>
                  <a:spcPts val="170"/>
                </a:spcBef>
              </a:pPr>
              <a:t>8</a:t>
            </a:fld>
            <a:endParaRPr sz="2400" dirty="0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pic>
        <p:nvPicPr>
          <p:cNvPr id="4" name="Picture 70978">
            <a:extLst>
              <a:ext uri="{FF2B5EF4-FFF2-40B4-BE49-F238E27FC236}">
                <a16:creationId xmlns:a16="http://schemas.microsoft.com/office/drawing/2014/main" id="{E57132AE-FD11-9728-C3BC-A01BBFE222FB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64E23B8-F61C-DB56-6E1B-C596100DE73F}"/>
              </a:ext>
            </a:extLst>
          </p:cNvPr>
          <p:cNvSpPr txBox="1"/>
          <p:nvPr/>
        </p:nvSpPr>
        <p:spPr>
          <a:xfrm>
            <a:off x="678524" y="2006955"/>
            <a:ext cx="10409382" cy="3993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0405" marR="4607" indent="-361614" algn="just">
              <a:spcBef>
                <a:spcPts val="1206"/>
              </a:spcBef>
              <a:buChar char="•"/>
              <a:tabLst>
                <a:tab pos="405376" algn="l"/>
                <a:tab pos="405952" algn="l"/>
              </a:tabLst>
            </a:pPr>
            <a:r>
              <a:rPr lang="es-CL" sz="2400" dirty="0">
                <a:latin typeface="Arial Nova" panose="020B0504020202020204" pitchFamily="34" charset="0"/>
              </a:rPr>
              <a:t>Antes de comenzar el trabajo en caliente en embarcaciones que anteriormente contenían  materiales </a:t>
            </a:r>
            <a:r>
              <a:rPr lang="es-CL" sz="2400" dirty="0" err="1">
                <a:latin typeface="Arial Nova" panose="020B0504020202020204" pitchFamily="34" charset="0"/>
              </a:rPr>
              <a:t>inﬂamables</a:t>
            </a:r>
            <a:r>
              <a:rPr lang="es-CL" sz="2400" dirty="0">
                <a:latin typeface="Arial Nova" panose="020B0504020202020204" pitchFamily="34" charset="0"/>
              </a:rPr>
              <a:t> o tóxicos, límpielas minuciosamente.</a:t>
            </a:r>
          </a:p>
          <a:p>
            <a:pPr marL="401345" indent="-377161" algn="just">
              <a:spcBef>
                <a:spcPts val="1061"/>
              </a:spcBef>
              <a:buChar char="•"/>
              <a:tabLst>
                <a:tab pos="401345" algn="l"/>
                <a:tab pos="401921" algn="l"/>
              </a:tabLst>
            </a:pPr>
            <a:r>
              <a:rPr lang="es-CL" sz="2400" dirty="0">
                <a:latin typeface="Arial Nova" panose="020B0504020202020204" pitchFamily="34" charset="0"/>
              </a:rPr>
              <a:t>Siempre ventile y purgue los espacios huecos.</a:t>
            </a:r>
          </a:p>
          <a:p>
            <a:pPr marL="401345" indent="-377161" algn="just">
              <a:spcBef>
                <a:spcPts val="1002"/>
              </a:spcBef>
              <a:buChar char="•"/>
              <a:tabLst>
                <a:tab pos="401345" algn="l"/>
                <a:tab pos="401921" algn="l"/>
              </a:tabLst>
            </a:pPr>
            <a:r>
              <a:rPr lang="es-CL" sz="2400" dirty="0">
                <a:latin typeface="Arial Nova" panose="020B0504020202020204" pitchFamily="34" charset="0"/>
              </a:rPr>
              <a:t>Asegúrese de que no se fugue el oxígeno o use la máscara respiratoria provista.</a:t>
            </a:r>
          </a:p>
          <a:p>
            <a:pPr marL="401345" indent="-377161" algn="just">
              <a:spcBef>
                <a:spcPts val="1084"/>
              </a:spcBef>
              <a:buChar char="•"/>
              <a:tabLst>
                <a:tab pos="401345" algn="l"/>
                <a:tab pos="401921" algn="l"/>
              </a:tabLst>
            </a:pPr>
            <a:r>
              <a:rPr lang="es-CL" sz="2400" dirty="0">
                <a:latin typeface="Arial Nova" panose="020B0504020202020204" pitchFamily="34" charset="0"/>
              </a:rPr>
              <a:t>No ingrese cilindros o máquinas soldadoras en espacios </a:t>
            </a:r>
            <a:r>
              <a:rPr lang="es-CL" sz="2400" dirty="0" err="1">
                <a:latin typeface="Arial Nova" panose="020B0504020202020204" pitchFamily="34" charset="0"/>
              </a:rPr>
              <a:t>conﬁnados</a:t>
            </a:r>
            <a:r>
              <a:rPr lang="es-CL" sz="2400" dirty="0">
                <a:latin typeface="Arial Nova" panose="020B0504020202020204" pitchFamily="34" charset="0"/>
              </a:rPr>
              <a:t>.</a:t>
            </a:r>
          </a:p>
          <a:p>
            <a:pPr marL="401345" indent="-377161" algn="just">
              <a:spcBef>
                <a:spcPts val="1301"/>
              </a:spcBef>
              <a:buChar char="•"/>
              <a:tabLst>
                <a:tab pos="401345" algn="l"/>
                <a:tab pos="401921" algn="l"/>
              </a:tabLst>
            </a:pPr>
            <a:r>
              <a:rPr lang="es-CL" sz="2400" dirty="0">
                <a:latin typeface="Arial Nova" panose="020B0504020202020204" pitchFamily="34" charset="0"/>
              </a:rPr>
              <a:t>Siga las normas relacionadas con el trabajo en espacios </a:t>
            </a:r>
            <a:r>
              <a:rPr lang="es-CL" sz="2400" dirty="0" err="1">
                <a:latin typeface="Arial Nova" panose="020B0504020202020204" pitchFamily="34" charset="0"/>
              </a:rPr>
              <a:t>conﬁnados</a:t>
            </a:r>
            <a:r>
              <a:rPr lang="es-CL" sz="2400" dirty="0">
                <a:latin typeface="Arial Nova" panose="020B0504020202020204" pitchFamily="34" charset="0"/>
              </a:rPr>
              <a:t> de su organización.</a:t>
            </a:r>
            <a:endParaRPr lang="es-CL" sz="2400" dirty="0"/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FB3D3839-1AFD-C1EE-F0A6-2D2DAE22EC22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26583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a1" id="{7364E7FC-3535-41DD-A7F8-5438F94CF5B7}" vid="{C10226FB-E541-491B-86E7-D655C7FB70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16604</TotalTime>
  <Words>737</Words>
  <Application>Microsoft Office PowerPoint</Application>
  <PresentationFormat>Panorámica</PresentationFormat>
  <Paragraphs>48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Nova</vt:lpstr>
      <vt:lpstr>Calibri</vt:lpstr>
      <vt:lpstr>Wingdings</vt:lpstr>
      <vt:lpstr>Tema1</vt:lpstr>
      <vt:lpstr>Presentación de PowerPoint</vt:lpstr>
      <vt:lpstr>PELIGROS ASOCIADOS CON EL TRABAJO EN CALIENTE</vt:lpstr>
      <vt:lpstr>Presentación de PowerPoint</vt:lpstr>
      <vt:lpstr>Presentación de PowerPoint</vt:lpstr>
      <vt:lpstr>Presentación de PowerPoint</vt:lpstr>
      <vt:lpstr>Control de los riesgos</vt:lpstr>
      <vt:lpstr>Presentación de PowerPoint</vt:lpstr>
      <vt:lpstr>Control de riesgos de trabajos en caliente en espacios conﬁnados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Cerfom Calama</dc:creator>
  <cp:lastModifiedBy>Cerfom Calama</cp:lastModifiedBy>
  <cp:revision>29</cp:revision>
  <dcterms:created xsi:type="dcterms:W3CDTF">2023-01-14T22:53:54Z</dcterms:created>
  <dcterms:modified xsi:type="dcterms:W3CDTF">2025-04-22T17:54:00Z</dcterms:modified>
</cp:coreProperties>
</file>