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539" r:id="rId2"/>
    <p:sldId id="540" r:id="rId3"/>
    <p:sldId id="545" r:id="rId4"/>
    <p:sldId id="542" r:id="rId5"/>
    <p:sldId id="553" r:id="rId6"/>
    <p:sldId id="280" r:id="rId7"/>
    <p:sldId id="543" r:id="rId8"/>
    <p:sldId id="544" r:id="rId9"/>
    <p:sldId id="546" r:id="rId10"/>
    <p:sldId id="281" r:id="rId11"/>
    <p:sldId id="55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ODULO N°5-EPP PARA TRABAJOS EN CALIENTES" id="{02D2F9F0-295C-44B0-AC75-B9F2653E7381}">
          <p14:sldIdLst>
            <p14:sldId id="539"/>
            <p14:sldId id="540"/>
            <p14:sldId id="545"/>
            <p14:sldId id="542"/>
            <p14:sldId id="553"/>
            <p14:sldId id="280"/>
            <p14:sldId id="543"/>
            <p14:sldId id="544"/>
            <p14:sldId id="546"/>
            <p14:sldId id="281"/>
            <p14:sldId id="55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4660"/>
  </p:normalViewPr>
  <p:slideViewPr>
    <p:cSldViewPr snapToGrid="0">
      <p:cViewPr>
        <p:scale>
          <a:sx n="100" d="100"/>
          <a:sy n="100" d="100"/>
        </p:scale>
        <p:origin x="115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3071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6203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4718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18711"/>
            <a:ext cx="121920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3429001"/>
            <a:ext cx="10972800" cy="2697163"/>
          </a:xfrm>
        </p:spPr>
        <p:txBody>
          <a:bodyPr/>
          <a:lstStyle>
            <a:lvl1pPr algn="just">
              <a:defRPr>
                <a:solidFill>
                  <a:schemeClr val="tx2"/>
                </a:solidFill>
              </a:defRPr>
            </a:lvl1pPr>
            <a:lvl2pPr algn="just">
              <a:defRPr>
                <a:solidFill>
                  <a:schemeClr val="tx2"/>
                </a:solidFill>
              </a:defRPr>
            </a:lvl2pPr>
            <a:lvl3pPr algn="just">
              <a:defRPr>
                <a:solidFill>
                  <a:schemeClr val="tx2"/>
                </a:solidFill>
              </a:defRPr>
            </a:lvl3pPr>
            <a:lvl4pPr algn="just">
              <a:defRPr>
                <a:solidFill>
                  <a:schemeClr val="tx2"/>
                </a:solidFill>
              </a:defRPr>
            </a:lvl4pPr>
            <a:lvl5pPr algn="just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480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5294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3895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6752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172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32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952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4543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2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0239-8CF9-4ED3-963A-0F1D0B3EE72B}" type="datetimeFigureOut">
              <a:rPr lang="es-CL" smtClean="0"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A036-2D2E-4785-A1E2-78516186DC0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8679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 txBox="1">
            <a:spLocks/>
          </p:cNvSpPr>
          <p:nvPr/>
        </p:nvSpPr>
        <p:spPr>
          <a:xfrm>
            <a:off x="2792307" y="1922614"/>
            <a:ext cx="6503869" cy="442516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16" algn="just">
              <a:lnSpc>
                <a:spcPct val="100000"/>
              </a:lnSpc>
              <a:spcBef>
                <a:spcPts val="91"/>
              </a:spcBef>
            </a:pPr>
            <a:r>
              <a:rPr lang="es-CL" sz="2800" b="1" dirty="0">
                <a:latin typeface="Arial Nova" panose="020B0504020202020204" pitchFamily="34" charset="0"/>
              </a:rPr>
              <a:t>EPP</a:t>
            </a:r>
            <a:r>
              <a:rPr lang="es-CL" sz="2800" b="1" spc="-23" dirty="0">
                <a:latin typeface="Arial Nova" panose="020B0504020202020204" pitchFamily="34" charset="0"/>
              </a:rPr>
              <a:t> </a:t>
            </a:r>
            <a:r>
              <a:rPr lang="es-CL" sz="2800" b="1" dirty="0">
                <a:latin typeface="Arial Nova" panose="020B0504020202020204" pitchFamily="34" charset="0"/>
              </a:rPr>
              <a:t>PARA</a:t>
            </a:r>
            <a:r>
              <a:rPr lang="es-CL" sz="2800" b="1" spc="-23" dirty="0">
                <a:latin typeface="Arial Nova" panose="020B0504020202020204" pitchFamily="34" charset="0"/>
              </a:rPr>
              <a:t> </a:t>
            </a:r>
            <a:r>
              <a:rPr lang="es-CL" sz="2800" b="1" dirty="0">
                <a:latin typeface="Arial Nova" panose="020B0504020202020204" pitchFamily="34" charset="0"/>
              </a:rPr>
              <a:t>TRABAJOS</a:t>
            </a:r>
            <a:r>
              <a:rPr lang="es-CL" sz="2800" b="1" spc="-23" dirty="0">
                <a:latin typeface="Arial Nova" panose="020B0504020202020204" pitchFamily="34" charset="0"/>
              </a:rPr>
              <a:t> </a:t>
            </a:r>
            <a:r>
              <a:rPr lang="es-CL" sz="2800" b="1" spc="-5" dirty="0">
                <a:latin typeface="Arial Nova" panose="020B0504020202020204" pitchFamily="34" charset="0"/>
              </a:rPr>
              <a:t>EN</a:t>
            </a:r>
            <a:r>
              <a:rPr lang="es-CL" sz="2800" b="1" spc="-23" dirty="0">
                <a:latin typeface="Arial Nova" panose="020B0504020202020204" pitchFamily="34" charset="0"/>
              </a:rPr>
              <a:t> </a:t>
            </a:r>
            <a:r>
              <a:rPr lang="es-CL" sz="2800" b="1" dirty="0">
                <a:latin typeface="Arial Nova" panose="020B0504020202020204" pitchFamily="34" charset="0"/>
              </a:rPr>
              <a:t>CALIENTES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57964" y="2626779"/>
            <a:ext cx="10357042" cy="1200542"/>
          </a:xfrm>
          <a:prstGeom prst="rect">
            <a:avLst/>
          </a:prstGeom>
        </p:spPr>
        <p:txBody>
          <a:bodyPr vert="horz" wrap="square" lIns="0" tIns="53551" rIns="0" bIns="0" rtlCol="0">
            <a:spAutoFit/>
          </a:bodyPr>
          <a:lstStyle/>
          <a:p>
            <a:pPr marL="11516" algn="just">
              <a:spcBef>
                <a:spcPts val="422"/>
              </a:spcBef>
            </a:pPr>
            <a:r>
              <a:rPr sz="2400" b="1" spc="63" dirty="0">
                <a:latin typeface="Arial Nova" panose="020B0504020202020204" pitchFamily="34" charset="0"/>
                <a:cs typeface="Arial"/>
              </a:rPr>
              <a:t>PROTECCIÓN</a:t>
            </a:r>
            <a:r>
              <a:rPr sz="2400" b="1" spc="-14" dirty="0">
                <a:latin typeface="Arial Nova" panose="020B0504020202020204" pitchFamily="34" charset="0"/>
                <a:cs typeface="Arial"/>
              </a:rPr>
              <a:t> </a:t>
            </a:r>
            <a:r>
              <a:rPr sz="2400" b="1" spc="68" dirty="0">
                <a:latin typeface="Arial Nova" panose="020B0504020202020204" pitchFamily="34" charset="0"/>
                <a:cs typeface="Arial"/>
              </a:rPr>
              <a:t>PERSONAL</a:t>
            </a:r>
            <a:endParaRPr sz="2400" dirty="0">
              <a:latin typeface="Arial Nova" panose="020B0504020202020204" pitchFamily="34" charset="0"/>
              <a:cs typeface="Arial"/>
            </a:endParaRPr>
          </a:p>
          <a:p>
            <a:pPr marL="11516" marR="191746" algn="just">
              <a:spcBef>
                <a:spcPts val="336"/>
              </a:spcBef>
            </a:pPr>
            <a:r>
              <a:rPr sz="2400" spc="36" dirty="0">
                <a:latin typeface="Arial Nova" panose="020B0504020202020204" pitchFamily="34" charset="0"/>
                <a:cs typeface="Arial MT"/>
              </a:rPr>
              <a:t>Siempre </a:t>
            </a:r>
            <a:r>
              <a:rPr sz="2400" spc="27" dirty="0">
                <a:latin typeface="Arial Nova" panose="020B0504020202020204" pitchFamily="34" charset="0"/>
                <a:cs typeface="Arial MT"/>
              </a:rPr>
              <a:t>utilice </a:t>
            </a:r>
            <a:r>
              <a:rPr sz="2400" spc="36" dirty="0">
                <a:latin typeface="Arial Nova" panose="020B0504020202020204" pitchFamily="34" charset="0"/>
                <a:cs typeface="Arial MT"/>
              </a:rPr>
              <a:t>todo </a:t>
            </a:r>
            <a:r>
              <a:rPr sz="2400" spc="27" dirty="0">
                <a:latin typeface="Arial Nova" panose="020B0504020202020204" pitchFamily="34" charset="0"/>
                <a:cs typeface="Arial MT"/>
              </a:rPr>
              <a:t>el </a:t>
            </a:r>
            <a:r>
              <a:rPr sz="2400" spc="36" dirty="0">
                <a:latin typeface="Arial Nova" panose="020B0504020202020204" pitchFamily="34" charset="0"/>
                <a:cs typeface="Arial MT"/>
              </a:rPr>
              <a:t>equipo </a:t>
            </a:r>
            <a:r>
              <a:rPr sz="2400" spc="41" dirty="0">
                <a:latin typeface="Arial Nova" panose="020B0504020202020204" pitchFamily="34" charset="0"/>
                <a:cs typeface="Arial MT"/>
              </a:rPr>
              <a:t>de </a:t>
            </a:r>
            <a:r>
              <a:rPr sz="2400" spc="32" dirty="0">
                <a:latin typeface="Arial Nova" panose="020B0504020202020204" pitchFamily="34" charset="0"/>
                <a:cs typeface="Arial MT"/>
              </a:rPr>
              <a:t>protección </a:t>
            </a:r>
            <a:r>
              <a:rPr sz="2400" spc="36" dirty="0">
                <a:latin typeface="Arial Nova" panose="020B0504020202020204" pitchFamily="34" charset="0"/>
                <a:cs typeface="Arial MT"/>
              </a:rPr>
              <a:t> necesario</a:t>
            </a:r>
            <a:r>
              <a:rPr sz="2400" spc="14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36" dirty="0">
                <a:latin typeface="Arial Nova" panose="020B0504020202020204" pitchFamily="34" charset="0"/>
                <a:cs typeface="Arial MT"/>
              </a:rPr>
              <a:t>para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27" dirty="0">
                <a:latin typeface="Arial Nova" panose="020B0504020202020204" pitchFamily="34" charset="0"/>
                <a:cs typeface="Arial MT"/>
              </a:rPr>
              <a:t>el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27" dirty="0">
                <a:latin typeface="Arial Nova" panose="020B0504020202020204" pitchFamily="34" charset="0"/>
                <a:cs typeface="Arial MT"/>
              </a:rPr>
              <a:t>tipo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41" dirty="0">
                <a:latin typeface="Arial Nova" panose="020B0504020202020204" pitchFamily="34" charset="0"/>
                <a:cs typeface="Arial MT"/>
              </a:rPr>
              <a:t>de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36" dirty="0">
                <a:latin typeface="Arial Nova" panose="020B0504020202020204" pitchFamily="34" charset="0"/>
                <a:cs typeface="Arial MT"/>
              </a:rPr>
              <a:t>soldadura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41" dirty="0">
                <a:latin typeface="Arial Nova" panose="020B0504020202020204" pitchFamily="34" charset="0"/>
                <a:cs typeface="Arial MT"/>
              </a:rPr>
              <a:t>a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 realizar. </a:t>
            </a:r>
            <a:r>
              <a:rPr sz="2400" spc="-18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32" dirty="0">
                <a:latin typeface="Arial Nova" panose="020B0504020202020204" pitchFamily="34" charset="0"/>
                <a:cs typeface="Arial MT"/>
              </a:rPr>
              <a:t>El</a:t>
            </a:r>
            <a:r>
              <a:rPr sz="2400" spc="14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36" dirty="0">
                <a:latin typeface="Arial Nova" panose="020B0504020202020204" pitchFamily="34" charset="0"/>
                <a:cs typeface="Arial MT"/>
              </a:rPr>
              <a:t>equipo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32" dirty="0">
                <a:latin typeface="Arial Nova" panose="020B0504020202020204" pitchFamily="34" charset="0"/>
                <a:cs typeface="Arial MT"/>
              </a:rPr>
              <a:t>consiste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32" dirty="0">
                <a:latin typeface="Arial Nova" panose="020B0504020202020204" pitchFamily="34" charset="0"/>
                <a:cs typeface="Arial MT"/>
              </a:rPr>
              <a:t>en:</a:t>
            </a:r>
            <a:endParaRPr sz="2400" dirty="0"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B0E72DAA-0E4C-7064-1CC5-5FE5FB58BAE0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2016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69026" y="693342"/>
            <a:ext cx="6124983" cy="290807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/>
          <a:p>
            <a:pPr marL="11516">
              <a:lnSpc>
                <a:spcPct val="100000"/>
              </a:lnSpc>
              <a:spcBef>
                <a:spcPts val="91"/>
              </a:spcBef>
            </a:pPr>
            <a:r>
              <a:rPr sz="1814" spc="-86" dirty="0">
                <a:latin typeface="Trebuchet MS"/>
                <a:cs typeface="Trebuchet MS"/>
              </a:rPr>
              <a:t>CONSIDERACIONES</a:t>
            </a:r>
            <a:r>
              <a:rPr sz="1814" spc="-322" dirty="0">
                <a:latin typeface="Trebuchet MS"/>
                <a:cs typeface="Trebuchet MS"/>
              </a:rPr>
              <a:t> </a:t>
            </a:r>
            <a:r>
              <a:rPr sz="1814" spc="-86" dirty="0">
                <a:latin typeface="Trebuchet MS"/>
                <a:cs typeface="Trebuchet MS"/>
              </a:rPr>
              <a:t>DE</a:t>
            </a:r>
            <a:r>
              <a:rPr sz="1814" spc="-317" dirty="0">
                <a:latin typeface="Trebuchet MS"/>
                <a:cs typeface="Trebuchet MS"/>
              </a:rPr>
              <a:t> </a:t>
            </a:r>
            <a:r>
              <a:rPr sz="1814" spc="-86" dirty="0">
                <a:latin typeface="Trebuchet MS"/>
                <a:cs typeface="Trebuchet MS"/>
              </a:rPr>
              <a:t>USO</a:t>
            </a:r>
            <a:r>
              <a:rPr sz="1814" spc="-317" dirty="0">
                <a:latin typeface="Trebuchet MS"/>
                <a:cs typeface="Trebuchet MS"/>
              </a:rPr>
              <a:t> </a:t>
            </a:r>
            <a:r>
              <a:rPr sz="1814" spc="-73" dirty="0">
                <a:latin typeface="Trebuchet MS"/>
                <a:cs typeface="Trebuchet MS"/>
              </a:rPr>
              <a:t>DEL</a:t>
            </a:r>
            <a:r>
              <a:rPr sz="1814" spc="-322" dirty="0">
                <a:latin typeface="Trebuchet MS"/>
                <a:cs typeface="Trebuchet MS"/>
              </a:rPr>
              <a:t> </a:t>
            </a:r>
            <a:r>
              <a:rPr sz="1814" spc="-95" dirty="0">
                <a:latin typeface="Trebuchet MS"/>
                <a:cs typeface="Trebuchet MS"/>
              </a:rPr>
              <a:t>EQUIPOS</a:t>
            </a:r>
            <a:r>
              <a:rPr sz="1814" spc="-317" dirty="0">
                <a:latin typeface="Trebuchet MS"/>
                <a:cs typeface="Trebuchet MS"/>
              </a:rPr>
              <a:t> </a:t>
            </a:r>
            <a:r>
              <a:rPr sz="1814" spc="-86" dirty="0">
                <a:latin typeface="Trebuchet MS"/>
                <a:cs typeface="Trebuchet MS"/>
              </a:rPr>
              <a:t>DE</a:t>
            </a:r>
            <a:r>
              <a:rPr sz="1814" spc="-317" dirty="0">
                <a:latin typeface="Trebuchet MS"/>
                <a:cs typeface="Trebuchet MS"/>
              </a:rPr>
              <a:t> </a:t>
            </a:r>
            <a:r>
              <a:rPr sz="1814" spc="-122" dirty="0">
                <a:latin typeface="Trebuchet MS"/>
                <a:cs typeface="Trebuchet MS"/>
              </a:rPr>
              <a:t>PROTECCIÓN</a:t>
            </a:r>
            <a:r>
              <a:rPr sz="1814" spc="-317" dirty="0">
                <a:latin typeface="Trebuchet MS"/>
                <a:cs typeface="Trebuchet MS"/>
              </a:rPr>
              <a:t> </a:t>
            </a:r>
            <a:r>
              <a:rPr sz="1814" spc="-73" dirty="0">
                <a:latin typeface="Trebuchet MS"/>
                <a:cs typeface="Trebuchet MS"/>
              </a:rPr>
              <a:t>PERSONAL</a:t>
            </a:r>
            <a:endParaRPr sz="1814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s-CL"/>
            </a:defPPr>
            <a:lvl1pPr marL="0" algn="l" defTabSz="914400" rtl="0" eaLnBrk="1" latinLnBrk="0" hangingPunct="1">
              <a:defRPr sz="1850" b="0" i="0" kern="1200">
                <a:solidFill>
                  <a:srgbClr val="231F20"/>
                </a:solidFill>
                <a:latin typeface="Arial MT"/>
                <a:ea typeface="+mn-ea"/>
                <a:cs typeface="Arial M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170"/>
              </a:spcBef>
            </a:pPr>
            <a:fld id="{81D60167-4931-47E6-BA6A-407CBD079E47}" type="slidenum">
              <a:rPr lang="es-CL" spc="-5" smtClean="0"/>
              <a:pPr marL="38100">
                <a:spcBef>
                  <a:spcPts val="170"/>
                </a:spcBef>
              </a:pPr>
              <a:t>10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561313" y="2053440"/>
            <a:ext cx="10548198" cy="4551593"/>
          </a:xfrm>
          <a:prstGeom prst="rect">
            <a:avLst/>
          </a:prstGeom>
        </p:spPr>
        <p:txBody>
          <a:bodyPr vert="horz" wrap="square" lIns="0" tIns="3455" rIns="0" bIns="0" rtlCol="0">
            <a:spAutoFit/>
          </a:bodyPr>
          <a:lstStyle/>
          <a:p>
            <a:pPr marL="105950" indent="-95010" algn="just">
              <a:spcBef>
                <a:spcPts val="59"/>
              </a:spcBef>
              <a:buChar char="-"/>
              <a:tabLst>
                <a:tab pos="106526" algn="l"/>
              </a:tabLst>
            </a:pPr>
            <a:r>
              <a:rPr sz="2400" spc="-50" dirty="0" err="1">
                <a:latin typeface="Arial Nova" panose="020B0504020202020204" pitchFamily="34" charset="0"/>
                <a:cs typeface="Tahoma"/>
              </a:rPr>
              <a:t>Asimismo</a:t>
            </a:r>
            <a:r>
              <a:rPr sz="2400" spc="-50" dirty="0">
                <a:latin typeface="Arial Nova" panose="020B0504020202020204" pitchFamily="34" charset="0"/>
                <a:cs typeface="Tahoma"/>
              </a:rPr>
              <a:t>,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no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debe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mantenerse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09" dirty="0">
                <a:latin typeface="Arial Nova" panose="020B0504020202020204" pitchFamily="34" charset="0"/>
                <a:cs typeface="Tahoma"/>
              </a:rPr>
              <a:t>en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27" dirty="0">
                <a:latin typeface="Arial Nova" panose="020B0504020202020204" pitchFamily="34" charset="0"/>
                <a:cs typeface="Tahoma"/>
              </a:rPr>
              <a:t>los</a:t>
            </a:r>
            <a:r>
              <a:rPr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32" dirty="0">
                <a:latin typeface="Arial Nova" panose="020B0504020202020204" pitchFamily="34" charset="0"/>
                <a:cs typeface="Tahoma"/>
              </a:rPr>
              <a:t>bolsillos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material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inﬂamable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o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combustible.</a:t>
            </a:r>
            <a:endParaRPr lang="es-CL" sz="2400" spc="-63" dirty="0">
              <a:latin typeface="Arial Nova" panose="020B0504020202020204" pitchFamily="34" charset="0"/>
              <a:cs typeface="Tahoma"/>
            </a:endParaRPr>
          </a:p>
          <a:p>
            <a:pPr marL="105950" indent="-95010" algn="just">
              <a:spcBef>
                <a:spcPts val="59"/>
              </a:spcBef>
              <a:buChar char="-"/>
              <a:tabLst>
                <a:tab pos="106526" algn="l"/>
              </a:tabLst>
            </a:pP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11516" marR="4607" algn="just">
              <a:lnSpc>
                <a:spcPct val="103299"/>
              </a:lnSpc>
              <a:buChar char="-"/>
              <a:tabLst>
                <a:tab pos="166411" algn="l"/>
              </a:tabLst>
            </a:pPr>
            <a:r>
              <a:rPr sz="2400" spc="-9" dirty="0">
                <a:latin typeface="Arial Nova" panose="020B0504020202020204" pitchFamily="34" charset="0"/>
                <a:cs typeface="Tahoma"/>
              </a:rPr>
              <a:t>Si </a:t>
            </a:r>
            <a:r>
              <a:rPr sz="2400" spc="-27" dirty="0">
                <a:latin typeface="Arial Nova" panose="020B0504020202020204" pitchFamily="34" charset="0"/>
                <a:cs typeface="Tahoma"/>
              </a:rPr>
              <a:t>los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trabajos </a:t>
            </a:r>
            <a:r>
              <a:rPr sz="2400" spc="-109" dirty="0">
                <a:latin typeface="Arial Nova" panose="020B0504020202020204" pitchFamily="34" charset="0"/>
                <a:cs typeface="Tahoma"/>
              </a:rPr>
              <a:t>en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caliente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se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realizan </a:t>
            </a:r>
            <a:r>
              <a:rPr sz="2400" spc="-109" dirty="0">
                <a:latin typeface="Arial Nova" panose="020B0504020202020204" pitchFamily="34" charset="0"/>
                <a:cs typeface="Tahoma"/>
              </a:rPr>
              <a:t>en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altura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o </a:t>
            </a:r>
            <a:r>
              <a:rPr sz="2400" spc="-109" dirty="0">
                <a:latin typeface="Arial Nova" panose="020B0504020202020204" pitchFamily="34" charset="0"/>
                <a:cs typeface="Tahoma"/>
              </a:rPr>
              <a:t>en </a:t>
            </a:r>
            <a:r>
              <a:rPr sz="2400" spc="-91" dirty="0">
                <a:latin typeface="Arial Nova" panose="020B0504020202020204" pitchFamily="34" charset="0"/>
                <a:cs typeface="Tahoma"/>
              </a:rPr>
              <a:t>un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espacio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conﬁnado,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se 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debe </a:t>
            </a:r>
            <a:r>
              <a:rPr sz="2400" spc="-86" dirty="0">
                <a:latin typeface="Arial Nova" panose="020B0504020202020204" pitchFamily="34" charset="0"/>
                <a:cs typeface="Tahoma"/>
              </a:rPr>
              <a:t>dar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cumplimiento </a:t>
            </a:r>
            <a:r>
              <a:rPr sz="2400" spc="-127" dirty="0">
                <a:latin typeface="Arial Nova" panose="020B0504020202020204" pitchFamily="34" charset="0"/>
                <a:cs typeface="Tahoma"/>
              </a:rPr>
              <a:t>a</a:t>
            </a:r>
            <a:r>
              <a:rPr sz="2400" spc="-1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27" dirty="0">
                <a:latin typeface="Arial Nova" panose="020B0504020202020204" pitchFamily="34" charset="0"/>
                <a:cs typeface="Tahoma"/>
              </a:rPr>
              <a:t>los </a:t>
            </a:r>
            <a:r>
              <a:rPr sz="2400" spc="-2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procedimientos</a:t>
            </a:r>
            <a:r>
              <a:rPr sz="2400" spc="-25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 err="1">
                <a:latin typeface="Arial Nova" panose="020B0504020202020204" pitchFamily="34" charset="0"/>
                <a:cs typeface="Tahoma"/>
              </a:rPr>
              <a:t>respectivos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.</a:t>
            </a:r>
            <a:endParaRPr lang="es-CL" sz="2400" spc="-63" dirty="0">
              <a:latin typeface="Arial Nova" panose="020B0504020202020204" pitchFamily="34" charset="0"/>
              <a:cs typeface="Tahoma"/>
            </a:endParaRPr>
          </a:p>
          <a:p>
            <a:pPr marL="11516" marR="4607" algn="just">
              <a:lnSpc>
                <a:spcPct val="103299"/>
              </a:lnSpc>
              <a:buChar char="-"/>
              <a:tabLst>
                <a:tab pos="166411" algn="l"/>
              </a:tabLst>
            </a:pP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11516" marR="4607" algn="just">
              <a:lnSpc>
                <a:spcPct val="103299"/>
              </a:lnSpc>
              <a:buChar char="-"/>
              <a:tabLst>
                <a:tab pos="120922" algn="l"/>
              </a:tabLst>
            </a:pPr>
            <a:r>
              <a:rPr sz="2400" spc="-73" dirty="0">
                <a:latin typeface="Arial Nova" panose="020B0504020202020204" pitchFamily="34" charset="0"/>
                <a:cs typeface="Tahoma"/>
              </a:rPr>
              <a:t>Para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evitar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la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exposición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del</a:t>
            </a:r>
            <a:r>
              <a:rPr sz="2400" spc="-131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personal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27" dirty="0">
                <a:latin typeface="Arial Nova" panose="020B0504020202020204" pitchFamily="34" charset="0"/>
                <a:cs typeface="Tahoma"/>
              </a:rPr>
              <a:t>a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la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llama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del</a:t>
            </a:r>
            <a:r>
              <a:rPr sz="2400" spc="-131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arco,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chispas,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6" dirty="0">
                <a:latin typeface="Arial Nova" panose="020B0504020202020204" pitchFamily="34" charset="0"/>
                <a:cs typeface="Tahoma"/>
              </a:rPr>
              <a:t>fuego,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pedazos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131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1" dirty="0">
                <a:latin typeface="Arial Nova" panose="020B0504020202020204" pitchFamily="34" charset="0"/>
                <a:cs typeface="Tahoma"/>
              </a:rPr>
              <a:t>metal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caliente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1" dirty="0">
                <a:latin typeface="Arial Nova" panose="020B0504020202020204" pitchFamily="34" charset="0"/>
                <a:cs typeface="Tahoma"/>
              </a:rPr>
              <a:t>u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otros</a:t>
            </a:r>
            <a:r>
              <a:rPr sz="2400" spc="-1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materiales </a:t>
            </a:r>
            <a:r>
              <a:rPr sz="2400" spc="-47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inﬂamables,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combustibles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o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similares,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se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dispondrá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obligatoriamente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el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uso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0" dirty="0">
                <a:latin typeface="Arial Nova" panose="020B0504020202020204" pitchFamily="34" charset="0"/>
                <a:cs typeface="Tahoma"/>
              </a:rPr>
              <a:t>-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pantallas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protectoras,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1" dirty="0">
                <a:latin typeface="Arial Nova" panose="020B0504020202020204" pitchFamily="34" charset="0"/>
                <a:cs typeface="Tahoma"/>
              </a:rPr>
              <a:t>mantas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ignifugas </a:t>
            </a:r>
            <a:r>
              <a:rPr sz="2400" spc="-47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o</a:t>
            </a:r>
            <a:r>
              <a:rPr sz="2400" spc="-25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biombos.</a:t>
            </a: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105950" indent="-95010" algn="just">
              <a:spcBef>
                <a:spcPts val="63"/>
              </a:spcBef>
              <a:buChar char="-"/>
              <a:tabLst>
                <a:tab pos="106526" algn="l"/>
              </a:tabLst>
            </a:pPr>
            <a:r>
              <a:rPr sz="2400" spc="-45" dirty="0">
                <a:latin typeface="Arial Nova" panose="020B0504020202020204" pitchFamily="34" charset="0"/>
                <a:cs typeface="Tahoma"/>
              </a:rPr>
              <a:t>Las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6" dirty="0">
                <a:latin typeface="Arial Nova" panose="020B0504020202020204" pitchFamily="34" charset="0"/>
                <a:cs typeface="Tahoma"/>
              </a:rPr>
              <a:t>áreas</a:t>
            </a:r>
            <a:r>
              <a:rPr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soldadura</a:t>
            </a:r>
            <a:r>
              <a:rPr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arco</a:t>
            </a:r>
            <a:r>
              <a:rPr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eléctrico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deben</a:t>
            </a:r>
            <a:r>
              <a:rPr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encontrarse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aisladas</a:t>
            </a:r>
            <a:r>
              <a:rPr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visualmente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del</a:t>
            </a:r>
            <a:r>
              <a:rPr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resto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del</a:t>
            </a:r>
            <a:r>
              <a:rPr sz="2400" spc="150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ambiente</a:t>
            </a:r>
            <a:r>
              <a:rPr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1" dirty="0" err="1">
                <a:latin typeface="Arial Nova" panose="020B0504020202020204" pitchFamily="34" charset="0"/>
                <a:cs typeface="Tahoma"/>
              </a:rPr>
              <a:t>trabajo</a:t>
            </a:r>
            <a:r>
              <a:rPr sz="2400" spc="-91" dirty="0">
                <a:latin typeface="Arial Nova" panose="020B0504020202020204" pitchFamily="34" charset="0"/>
                <a:cs typeface="Tahoma"/>
              </a:rPr>
              <a:t>.</a:t>
            </a:r>
            <a:endParaRPr lang="es-CL" sz="2400" spc="-91" dirty="0">
              <a:latin typeface="Arial Nova" panose="020B0504020202020204" pitchFamily="34" charset="0"/>
              <a:cs typeface="Tahoma"/>
            </a:endParaRPr>
          </a:p>
          <a:p>
            <a:pPr marL="105950" indent="-95010" algn="just">
              <a:spcBef>
                <a:spcPts val="63"/>
              </a:spcBef>
              <a:buChar char="-"/>
              <a:tabLst>
                <a:tab pos="106526" algn="l"/>
              </a:tabLst>
            </a:pPr>
            <a:endParaRPr sz="2400" dirty="0">
              <a:latin typeface="Arial Nova" panose="020B0504020202020204" pitchFamily="34" charset="0"/>
              <a:cs typeface="Tahoma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360E6352-6E6A-780E-104E-FE7F1EE74D2F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4AED55A-0534-924D-2F5B-2828FB6A681F}"/>
              </a:ext>
            </a:extLst>
          </p:cNvPr>
          <p:cNvSpPr txBox="1"/>
          <p:nvPr/>
        </p:nvSpPr>
        <p:spPr>
          <a:xfrm>
            <a:off x="692727" y="2337384"/>
            <a:ext cx="10529454" cy="1213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5950" indent="-95010" algn="just">
              <a:spcBef>
                <a:spcPts val="63"/>
              </a:spcBef>
              <a:buChar char="-"/>
              <a:tabLst>
                <a:tab pos="106526" algn="l"/>
              </a:tabLst>
            </a:pPr>
            <a:r>
              <a:rPr lang="es-CL" sz="2400" spc="-77" dirty="0">
                <a:latin typeface="Arial Nova" panose="020B0504020202020204" pitchFamily="34" charset="0"/>
                <a:cs typeface="Tahoma"/>
              </a:rPr>
              <a:t>No</a:t>
            </a:r>
            <a:r>
              <a:rPr lang="es-CL" sz="2400" spc="-254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usar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lentes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contacto</a:t>
            </a:r>
            <a:r>
              <a:rPr lang="es-CL" sz="2400" spc="-254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al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realizar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trabajos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soldadura</a:t>
            </a:r>
            <a:r>
              <a:rPr lang="es-CL" sz="2400" spc="-254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y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corte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9" dirty="0">
                <a:latin typeface="Arial Nova" panose="020B0504020202020204" pitchFamily="34" charset="0"/>
                <a:cs typeface="Tahoma"/>
              </a:rPr>
              <a:t>en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caliente.</a:t>
            </a:r>
            <a:endParaRPr lang="es-CL" sz="2400" dirty="0">
              <a:latin typeface="Arial Nova" panose="020B0504020202020204" pitchFamily="34" charset="0"/>
              <a:cs typeface="Tahoma"/>
            </a:endParaRPr>
          </a:p>
          <a:p>
            <a:pPr marL="105950" indent="-95010" algn="just">
              <a:spcBef>
                <a:spcPts val="59"/>
              </a:spcBef>
              <a:buChar char="-"/>
              <a:tabLst>
                <a:tab pos="106526" algn="l"/>
              </a:tabLst>
            </a:pPr>
            <a:r>
              <a:rPr lang="es-CL" sz="2400" spc="-95" dirty="0">
                <a:latin typeface="Arial Nova" panose="020B0504020202020204" pitchFamily="34" charset="0"/>
                <a:cs typeface="Tahoma"/>
              </a:rPr>
              <a:t>En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27" dirty="0">
                <a:latin typeface="Arial Nova" panose="020B0504020202020204" pitchFamily="34" charset="0"/>
                <a:cs typeface="Tahoma"/>
              </a:rPr>
              <a:t>los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trabajos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9" dirty="0">
                <a:latin typeface="Arial Nova" panose="020B0504020202020204" pitchFamily="34" charset="0"/>
                <a:cs typeface="Tahoma"/>
              </a:rPr>
              <a:t>en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ambientes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cerrados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como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talleres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se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dispondrá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sistemas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extracción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humos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y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ventilación.</a:t>
            </a:r>
            <a:endParaRPr lang="es-CL" sz="2400" dirty="0">
              <a:latin typeface="Arial Nova" panose="020B0504020202020204" pitchFamily="34" charset="0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6917" y="4055495"/>
            <a:ext cx="9041075" cy="1573794"/>
          </a:xfrm>
          <a:prstGeom prst="rect">
            <a:avLst/>
          </a:prstGeom>
        </p:spPr>
      </p:pic>
      <p:pic>
        <p:nvPicPr>
          <p:cNvPr id="6" name="Picture 70978">
            <a:extLst>
              <a:ext uri="{FF2B5EF4-FFF2-40B4-BE49-F238E27FC236}">
                <a16:creationId xmlns:a16="http://schemas.microsoft.com/office/drawing/2014/main" id="{370F30AD-8828-2E15-539B-356188794B2A}"/>
              </a:ext>
            </a:extLst>
          </p:cNvPr>
          <p:cNvPicPr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078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834068" y="1914718"/>
            <a:ext cx="10287552" cy="4520555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205567" indent="-194626" algn="just">
              <a:spcBef>
                <a:spcPts val="91"/>
              </a:spcBef>
              <a:buFont typeface="Wingdings"/>
              <a:buChar char=""/>
              <a:tabLst>
                <a:tab pos="206142" algn="l"/>
              </a:tabLst>
            </a:pPr>
            <a:r>
              <a:rPr sz="2400" spc="-54" dirty="0">
                <a:latin typeface="Arial Nova" panose="020B0504020202020204" pitchFamily="34" charset="0"/>
                <a:cs typeface="Tahoma"/>
              </a:rPr>
              <a:t>Casco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con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Protector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Facial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6" dirty="0">
                <a:latin typeface="Arial Nova" panose="020B0504020202020204" pitchFamily="34" charset="0"/>
                <a:cs typeface="Tahoma"/>
              </a:rPr>
              <a:t>para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ayudantes.</a:t>
            </a: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205567" indent="-194626" algn="just">
              <a:spcBef>
                <a:spcPts val="54"/>
              </a:spcBef>
              <a:buFont typeface="Wingdings"/>
              <a:buChar char=""/>
              <a:tabLst>
                <a:tab pos="206142" algn="l"/>
              </a:tabLst>
            </a:pPr>
            <a:r>
              <a:rPr sz="2400" spc="-54" dirty="0">
                <a:latin typeface="Arial Nova" panose="020B0504020202020204" pitchFamily="34" charset="0"/>
                <a:cs typeface="Tahoma"/>
              </a:rPr>
              <a:t>Casco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seguridad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6" dirty="0">
                <a:latin typeface="Arial Nova" panose="020B0504020202020204" pitchFamily="34" charset="0"/>
                <a:cs typeface="Tahoma"/>
              </a:rPr>
              <a:t>para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el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soldado</a:t>
            </a:r>
            <a:r>
              <a:rPr sz="2400" spc="-145" dirty="0">
                <a:latin typeface="Arial Nova" panose="020B0504020202020204" pitchFamily="34" charset="0"/>
                <a:cs typeface="Tahoma"/>
              </a:rPr>
              <a:t>r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.</a:t>
            </a: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205567" marR="4607" indent="-194051" algn="just">
              <a:buFont typeface="Wingdings"/>
              <a:buChar char=""/>
              <a:tabLst>
                <a:tab pos="206142" algn="l"/>
              </a:tabLst>
            </a:pPr>
            <a:r>
              <a:rPr sz="2400" spc="-86" dirty="0">
                <a:latin typeface="Arial Nova" panose="020B0504020202020204" pitchFamily="34" charset="0"/>
                <a:cs typeface="Tahoma"/>
              </a:rPr>
              <a:t>Careta</a:t>
            </a:r>
            <a:r>
              <a:rPr sz="2400" spc="-150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1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soldar,</a:t>
            </a:r>
            <a:r>
              <a:rPr sz="2400" spc="-150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con</a:t>
            </a:r>
            <a:r>
              <a:rPr sz="2400" spc="-1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41" dirty="0">
                <a:latin typeface="Arial Nova" panose="020B0504020202020204" pitchFamily="34" charset="0"/>
                <a:cs typeface="Tahoma"/>
              </a:rPr>
              <a:t>ﬁltros</a:t>
            </a:r>
            <a:r>
              <a:rPr sz="2400" spc="-1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150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41" dirty="0">
                <a:latin typeface="Arial Nova" panose="020B0504020202020204" pitchFamily="34" charset="0"/>
                <a:cs typeface="Tahoma"/>
              </a:rPr>
              <a:t>vidrios</a:t>
            </a:r>
            <a:r>
              <a:rPr sz="2400" spc="-1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adecuados</a:t>
            </a:r>
            <a:r>
              <a:rPr sz="2400" spc="-150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en</a:t>
            </a:r>
            <a:r>
              <a:rPr sz="2400" spc="-1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el</a:t>
            </a:r>
            <a:r>
              <a:rPr sz="2400" spc="-145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visor.</a:t>
            </a:r>
            <a:r>
              <a:rPr sz="2400" spc="-150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En </a:t>
            </a:r>
            <a:r>
              <a:rPr sz="2400" spc="-41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41" dirty="0">
                <a:latin typeface="Arial Nova" panose="020B0504020202020204" pitchFamily="34" charset="0"/>
                <a:cs typeface="Tahoma"/>
              </a:rPr>
              <a:t>la</a:t>
            </a:r>
            <a:r>
              <a:rPr sz="2400" spc="-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45" dirty="0">
                <a:latin typeface="Arial Nova" panose="020B0504020202020204" pitchFamily="34" charset="0"/>
                <a:cs typeface="Tahoma"/>
              </a:rPr>
              <a:t>careta</a:t>
            </a:r>
            <a:r>
              <a:rPr sz="2400" spc="-41" dirty="0">
                <a:latin typeface="Arial Nova" panose="020B0504020202020204" pitchFamily="34" charset="0"/>
                <a:cs typeface="Tahoma"/>
              </a:rPr>
              <a:t> se</a:t>
            </a:r>
            <a:r>
              <a:rPr sz="2400" spc="-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deberá</a:t>
            </a:r>
            <a:r>
              <a:rPr sz="2400" spc="-50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14" dirty="0">
                <a:latin typeface="Arial Nova" panose="020B0504020202020204" pitchFamily="34" charset="0"/>
                <a:cs typeface="Tahoma"/>
              </a:rPr>
              <a:t>colocar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una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41" dirty="0">
                <a:latin typeface="Arial Nova" panose="020B0504020202020204" pitchFamily="34" charset="0"/>
                <a:cs typeface="Tahoma"/>
              </a:rPr>
              <a:t>luna</a:t>
            </a:r>
            <a:r>
              <a:rPr sz="2400" spc="-36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23" dirty="0">
                <a:latin typeface="Arial Nova" panose="020B0504020202020204" pitchFamily="34" charset="0"/>
                <a:cs typeface="Tahoma"/>
              </a:rPr>
              <a:t>policarbonato </a:t>
            </a:r>
            <a:r>
              <a:rPr sz="2400" spc="-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transparente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1" dirty="0">
                <a:latin typeface="Arial Nova" panose="020B0504020202020204" pitchFamily="34" charset="0"/>
                <a:cs typeface="Tahoma"/>
              </a:rPr>
              <a:t>que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proteja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el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45" dirty="0">
                <a:latin typeface="Arial Nova" panose="020B0504020202020204" pitchFamily="34" charset="0"/>
                <a:cs typeface="Tahoma"/>
              </a:rPr>
              <a:t>rostro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del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2" dirty="0">
                <a:latin typeface="Arial Nova" panose="020B0504020202020204" pitchFamily="34" charset="0"/>
                <a:cs typeface="Tahoma"/>
              </a:rPr>
              <a:t>trabajado</a:t>
            </a:r>
            <a:r>
              <a:rPr sz="2400" spc="-145" dirty="0">
                <a:latin typeface="Arial Nova" panose="020B0504020202020204" pitchFamily="34" charset="0"/>
                <a:cs typeface="Tahoma"/>
              </a:rPr>
              <a:t>r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.</a:t>
            </a: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205567" indent="-194626">
              <a:spcBef>
                <a:spcPts val="54"/>
              </a:spcBef>
              <a:buFont typeface="Wingdings"/>
              <a:buChar char=""/>
              <a:tabLst>
                <a:tab pos="206142" algn="l"/>
              </a:tabLst>
            </a:pPr>
            <a:r>
              <a:rPr sz="2400" spc="-86" dirty="0">
                <a:latin typeface="Arial Nova" panose="020B0504020202020204" pitchFamily="34" charset="0"/>
                <a:cs typeface="Tahoma"/>
              </a:rPr>
              <a:t>Careta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esmeril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6" dirty="0">
                <a:latin typeface="Arial Nova" panose="020B0504020202020204" pitchFamily="34" charset="0"/>
                <a:cs typeface="Tahoma"/>
              </a:rPr>
              <a:t>para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trabajos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1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esmerilado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o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0" dirty="0">
                <a:latin typeface="Arial Nova" panose="020B0504020202020204" pitchFamily="34" charset="0"/>
                <a:cs typeface="Tahoma"/>
              </a:rPr>
              <a:t>uso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sopletes</a:t>
            </a: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205567" indent="-194626">
              <a:spcBef>
                <a:spcPts val="54"/>
              </a:spcBef>
              <a:buFont typeface="Wingdings"/>
              <a:buChar char=""/>
              <a:tabLst>
                <a:tab pos="206142" algn="l"/>
              </a:tabLst>
            </a:pPr>
            <a:r>
              <a:rPr sz="2400" spc="-63" dirty="0">
                <a:latin typeface="Arial Nova" panose="020B0504020202020204" pitchFamily="34" charset="0"/>
                <a:cs typeface="Tahoma"/>
              </a:rPr>
              <a:t>Lentes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seguridad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tipo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googles.</a:t>
            </a: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205567" indent="-194626">
              <a:spcBef>
                <a:spcPts val="54"/>
              </a:spcBef>
              <a:buFont typeface="Wingdings"/>
              <a:buChar char=""/>
              <a:tabLst>
                <a:tab pos="206142" algn="l"/>
              </a:tabLst>
            </a:pPr>
            <a:r>
              <a:rPr sz="2400" spc="-50" dirty="0">
                <a:latin typeface="Arial Nova" panose="020B0504020202020204" pitchFamily="34" charset="0"/>
                <a:cs typeface="Tahoma"/>
              </a:rPr>
              <a:t>Polainas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y/o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escarpines.</a:t>
            </a: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205567" marR="4607" indent="-194626">
              <a:buFont typeface="Wingdings"/>
              <a:buChar char=""/>
              <a:tabLst>
                <a:tab pos="206142" algn="l"/>
              </a:tabLst>
            </a:pPr>
            <a:r>
              <a:rPr sz="2400" spc="-63" dirty="0">
                <a:latin typeface="Arial Nova" panose="020B0504020202020204" pitchFamily="34" charset="0"/>
                <a:cs typeface="Tahoma"/>
              </a:rPr>
              <a:t>Ropa</a:t>
            </a:r>
            <a:r>
              <a:rPr sz="2400" spc="-10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cuero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completa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(casaca,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pantalón,</a:t>
            </a:r>
            <a:r>
              <a:rPr sz="2400" spc="-109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8" dirty="0">
                <a:latin typeface="Arial Nova" panose="020B0504020202020204" pitchFamily="34" charset="0"/>
                <a:cs typeface="Tahoma"/>
              </a:rPr>
              <a:t>gorra,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escarpines</a:t>
            </a:r>
            <a:r>
              <a:rPr sz="2400" spc="-10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y </a:t>
            </a:r>
            <a:r>
              <a:rPr sz="2400" spc="-413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guantes</a:t>
            </a:r>
            <a:r>
              <a:rPr sz="2400" spc="-227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hasta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el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codo.)</a:t>
            </a: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205567" indent="-194626">
              <a:spcBef>
                <a:spcPts val="54"/>
              </a:spcBef>
              <a:buFont typeface="Wingdings"/>
              <a:buChar char=""/>
              <a:tabLst>
                <a:tab pos="206142" algn="l"/>
              </a:tabLst>
            </a:pPr>
            <a:r>
              <a:rPr sz="2400" spc="-77" dirty="0">
                <a:latin typeface="Arial Nova" panose="020B0504020202020204" pitchFamily="34" charset="0"/>
                <a:cs typeface="Tahoma"/>
              </a:rPr>
              <a:t>Zapatos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seguridad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con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refo</a:t>
            </a:r>
            <a:r>
              <a:rPr sz="2400" spc="-27" dirty="0">
                <a:latin typeface="Arial Nova" panose="020B0504020202020204" pitchFamily="34" charset="0"/>
                <a:cs typeface="Tahoma"/>
              </a:rPr>
              <a:t>r</a:t>
            </a:r>
            <a:r>
              <a:rPr sz="2400" spc="-77" dirty="0">
                <a:latin typeface="Arial Nova" panose="020B0504020202020204" pitchFamily="34" charset="0"/>
                <a:cs typeface="Tahoma"/>
              </a:rPr>
              <a:t>zamiento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95" dirty="0">
                <a:latin typeface="Arial Nova" panose="020B0504020202020204" pitchFamily="34" charset="0"/>
                <a:cs typeface="Tahoma"/>
              </a:rPr>
              <a:t>en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41" dirty="0">
                <a:latin typeface="Arial Nova" panose="020B0504020202020204" pitchFamily="34" charset="0"/>
                <a:cs typeface="Tahoma"/>
              </a:rPr>
              <a:t>las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73" dirty="0">
                <a:latin typeface="Arial Nova" panose="020B0504020202020204" pitchFamily="34" charset="0"/>
                <a:cs typeface="Tahoma"/>
              </a:rPr>
              <a:t>puntas.</a:t>
            </a:r>
            <a:endParaRPr sz="2400" dirty="0">
              <a:latin typeface="Arial Nova" panose="020B0504020202020204" pitchFamily="34" charset="0"/>
              <a:cs typeface="Tahoma"/>
            </a:endParaRPr>
          </a:p>
          <a:p>
            <a:pPr marL="205567" indent="-194626">
              <a:spcBef>
                <a:spcPts val="54"/>
              </a:spcBef>
              <a:buFont typeface="Wingdings"/>
              <a:buChar char=""/>
              <a:tabLst>
                <a:tab pos="206142" algn="l"/>
              </a:tabLst>
            </a:pPr>
            <a:r>
              <a:rPr sz="2400" spc="-54" dirty="0">
                <a:latin typeface="Arial Nova" panose="020B0504020202020204" pitchFamily="34" charset="0"/>
                <a:cs typeface="Tahoma"/>
              </a:rPr>
              <a:t>Respirador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4" dirty="0">
                <a:latin typeface="Arial Nova" panose="020B0504020202020204" pitchFamily="34" charset="0"/>
                <a:cs typeface="Tahoma"/>
              </a:rPr>
              <a:t>con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41" dirty="0">
                <a:latin typeface="Arial Nova" panose="020B0504020202020204" pitchFamily="34" charset="0"/>
                <a:cs typeface="Tahoma"/>
              </a:rPr>
              <a:t>ﬁltros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86" dirty="0">
                <a:latin typeface="Arial Nova" panose="020B0504020202020204" pitchFamily="34" charset="0"/>
                <a:cs typeface="Tahoma"/>
              </a:rPr>
              <a:t>para</a:t>
            </a:r>
            <a:r>
              <a:rPr sz="2400" spc="-218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63" dirty="0">
                <a:latin typeface="Arial Nova" panose="020B0504020202020204" pitchFamily="34" charset="0"/>
                <a:cs typeface="Tahoma"/>
              </a:rPr>
              <a:t>humos</a:t>
            </a:r>
            <a:r>
              <a:rPr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sz="2400" spc="-59" dirty="0" err="1">
                <a:latin typeface="Arial Nova" panose="020B0504020202020204" pitchFamily="34" charset="0"/>
                <a:cs typeface="Tahoma"/>
              </a:rPr>
              <a:t>metálicos</a:t>
            </a:r>
            <a:r>
              <a:rPr sz="2400" spc="-59" dirty="0">
                <a:latin typeface="Arial Nova" panose="020B0504020202020204" pitchFamily="34" charset="0"/>
                <a:cs typeface="Tahoma"/>
              </a:rPr>
              <a:t>.</a:t>
            </a:r>
            <a:endParaRPr sz="2400" dirty="0">
              <a:latin typeface="Arial Nova" panose="020B0504020202020204" pitchFamily="34" charset="0"/>
              <a:cs typeface="Tahoma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719CE6A6-D258-BD2A-C56E-5CFE50B3F313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112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64768F8-1CB9-9139-BB97-4CA39EB78257}"/>
              </a:ext>
            </a:extLst>
          </p:cNvPr>
          <p:cNvSpPr txBox="1"/>
          <p:nvPr/>
        </p:nvSpPr>
        <p:spPr>
          <a:xfrm>
            <a:off x="699959" y="2248272"/>
            <a:ext cx="10049164" cy="1964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5567" marR="4607" indent="-194051" algn="just">
              <a:buFont typeface="Wingdings"/>
              <a:buChar char=""/>
              <a:tabLst>
                <a:tab pos="206142" algn="l"/>
              </a:tabLst>
            </a:pP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10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haber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presencia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91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grasas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y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pinturas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complementar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la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" dirty="0">
                <a:latin typeface="Arial Nova" panose="020B0504020202020204" pitchFamily="34" charset="0"/>
                <a:cs typeface="Tahoma"/>
              </a:rPr>
              <a:t>protección respiratoria </a:t>
            </a:r>
            <a:r>
              <a:rPr lang="es-CL" sz="2400" spc="-18" dirty="0">
                <a:latin typeface="Arial Nova" panose="020B0504020202020204" pitchFamily="34" charset="0"/>
                <a:cs typeface="Tahoma"/>
              </a:rPr>
              <a:t>con </a:t>
            </a:r>
            <a:r>
              <a:rPr lang="es-CL" sz="2400" spc="5" dirty="0" err="1">
                <a:latin typeface="Arial Nova" panose="020B0504020202020204" pitchFamily="34" charset="0"/>
                <a:cs typeface="Tahoma"/>
              </a:rPr>
              <a:t>ﬁltros</a:t>
            </a:r>
            <a:r>
              <a:rPr lang="es-CL" sz="2400" spc="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45" dirty="0">
                <a:latin typeface="Arial Nova" panose="020B0504020202020204" pitchFamily="34" charset="0"/>
                <a:cs typeface="Tahoma"/>
              </a:rPr>
              <a:t>para</a:t>
            </a:r>
            <a:r>
              <a:rPr lang="es-CL" sz="2400" spc="-41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41" dirty="0" err="1">
                <a:latin typeface="Arial Nova" panose="020B0504020202020204" pitchFamily="34" charset="0"/>
                <a:cs typeface="Tahoma"/>
              </a:rPr>
              <a:t>VOC</a:t>
            </a:r>
            <a:r>
              <a:rPr lang="es-CL" sz="2400" spc="-41" dirty="0">
                <a:latin typeface="Arial Nova" panose="020B0504020202020204" pitchFamily="34" charset="0"/>
                <a:cs typeface="Tahoma"/>
              </a:rPr>
              <a:t>.</a:t>
            </a:r>
            <a:r>
              <a:rPr lang="es-CL" sz="2400" spc="-36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23" dirty="0">
                <a:latin typeface="Arial Nova" panose="020B0504020202020204" pitchFamily="34" charset="0"/>
                <a:cs typeface="Tahoma"/>
              </a:rPr>
              <a:t>(vapores </a:t>
            </a:r>
            <a:r>
              <a:rPr lang="es-CL" sz="2400" spc="-1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metálicos)</a:t>
            </a:r>
            <a:endParaRPr lang="es-CL" sz="2400" dirty="0">
              <a:latin typeface="Arial Nova" panose="020B0504020202020204" pitchFamily="34" charset="0"/>
              <a:cs typeface="Tahoma"/>
            </a:endParaRPr>
          </a:p>
          <a:p>
            <a:pPr marL="205567" indent="-194626" algn="just">
              <a:spcBef>
                <a:spcPts val="54"/>
              </a:spcBef>
              <a:buFont typeface="Wingdings"/>
              <a:buChar char=""/>
              <a:tabLst>
                <a:tab pos="206142" algn="l"/>
              </a:tabLst>
            </a:pPr>
            <a:r>
              <a:rPr lang="es-CL" sz="2400" spc="-50" dirty="0">
                <a:latin typeface="Arial Nova" panose="020B0504020202020204" pitchFamily="34" charset="0"/>
                <a:cs typeface="Tahoma"/>
              </a:rPr>
              <a:t>Protección</a:t>
            </a:r>
            <a:r>
              <a:rPr lang="es-CL"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auditiva</a:t>
            </a:r>
            <a:r>
              <a:rPr lang="es-CL"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adecuada.</a:t>
            </a:r>
            <a:endParaRPr lang="es-CL" sz="2400" dirty="0">
              <a:latin typeface="Arial Nova" panose="020B0504020202020204" pitchFamily="34" charset="0"/>
              <a:cs typeface="Tahoma"/>
            </a:endParaRPr>
          </a:p>
          <a:p>
            <a:pPr marL="205567" marR="4607" indent="-194626" algn="just">
              <a:buFont typeface="Wingdings"/>
              <a:buChar char=""/>
              <a:tabLst>
                <a:tab pos="206142" algn="l"/>
              </a:tabLst>
            </a:pPr>
            <a:r>
              <a:rPr lang="es-CL" sz="2400" spc="-77" dirty="0">
                <a:latin typeface="Arial Nova" panose="020B0504020202020204" pitchFamily="34" charset="0"/>
                <a:cs typeface="Tahoma"/>
              </a:rPr>
              <a:t>Delantal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de 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un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largo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tal </a:t>
            </a:r>
            <a:r>
              <a:rPr lang="es-CL" sz="2400" spc="-91" dirty="0">
                <a:latin typeface="Arial Nova" panose="020B0504020202020204" pitchFamily="34" charset="0"/>
                <a:cs typeface="Tahoma"/>
              </a:rPr>
              <a:t>que quede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por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debajo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de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la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polaina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(ayudante).</a:t>
            </a:r>
            <a:endParaRPr lang="es-CL" sz="2400" dirty="0">
              <a:latin typeface="Arial Nova" panose="020B0504020202020204" pitchFamily="34" charset="0"/>
              <a:cs typeface="Tahoma"/>
            </a:endParaRPr>
          </a:p>
          <a:p>
            <a:pPr marL="205567" indent="-194626" algn="just">
              <a:spcBef>
                <a:spcPts val="54"/>
              </a:spcBef>
              <a:buFont typeface="Wingdings"/>
              <a:buChar char=""/>
              <a:tabLst>
                <a:tab pos="206142" algn="l"/>
              </a:tabLst>
            </a:pPr>
            <a:r>
              <a:rPr lang="es-CL" sz="2400" spc="-77" dirty="0">
                <a:latin typeface="Arial Nova" panose="020B0504020202020204" pitchFamily="34" charset="0"/>
                <a:cs typeface="Tahoma"/>
              </a:rPr>
              <a:t>Guantes</a:t>
            </a:r>
            <a:r>
              <a:rPr lang="es-CL"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caña</a:t>
            </a:r>
            <a:r>
              <a:rPr lang="es-CL"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larga</a:t>
            </a:r>
            <a:r>
              <a:rPr lang="es-CL"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4" dirty="0">
                <a:latin typeface="Arial Nova" panose="020B0504020202020204" pitchFamily="34" charset="0"/>
                <a:cs typeface="Tahoma"/>
              </a:rPr>
              <a:t>con</a:t>
            </a:r>
            <a:r>
              <a:rPr lang="es-CL"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tratamiento</a:t>
            </a:r>
            <a:r>
              <a:rPr lang="es-CL" sz="2400" spc="-222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ignifugo.</a:t>
            </a:r>
            <a:endParaRPr lang="es-CL" sz="2400" dirty="0">
              <a:latin typeface="Arial Nova" panose="020B0504020202020204" pitchFamily="34" charset="0"/>
              <a:cs typeface="Tahoma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1BE985CC-28C4-DC56-A81E-40F26058F602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205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083" y="1998936"/>
            <a:ext cx="2032001" cy="4340346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2475432" y="2081802"/>
            <a:ext cx="9337964" cy="4652763"/>
          </a:xfrm>
          <a:prstGeom prst="rect">
            <a:avLst/>
          </a:prstGeom>
        </p:spPr>
        <p:txBody>
          <a:bodyPr vert="horz" wrap="square" lIns="0" tIns="10365" rIns="0" bIns="0" rtlCol="0">
            <a:spAutoFit/>
          </a:bodyPr>
          <a:lstStyle/>
          <a:p>
            <a:pPr marL="11516">
              <a:spcBef>
                <a:spcPts val="82"/>
              </a:spcBef>
            </a:pPr>
            <a:r>
              <a:rPr lang="es-CL" sz="2000" b="1" spc="18" dirty="0">
                <a:latin typeface="Arial Nova" panose="020B0504020202020204" pitchFamily="34" charset="0"/>
                <a:cs typeface="Arial"/>
              </a:rPr>
              <a:t>GORRO</a:t>
            </a:r>
            <a:r>
              <a:rPr lang="es-CL" sz="2000" spc="18" dirty="0">
                <a:latin typeface="Arial Nova" panose="020B0504020202020204" pitchFamily="34" charset="0"/>
                <a:cs typeface="Arial MT"/>
              </a:rPr>
              <a:t>:</a:t>
            </a:r>
            <a:r>
              <a:rPr lang="es-CL" sz="2000" spc="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Protege</a:t>
            </a:r>
            <a:r>
              <a:rPr lang="es-CL" sz="2000" spc="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el</a:t>
            </a:r>
            <a:r>
              <a:rPr lang="es-CL" sz="2000" spc="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cabello</a:t>
            </a:r>
            <a:r>
              <a:rPr lang="es-CL" sz="2000" spc="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000" spc="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el</a:t>
            </a:r>
            <a:r>
              <a:rPr lang="es-CL" sz="2000" spc="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cuero</a:t>
            </a:r>
            <a:r>
              <a:rPr lang="es-CL" sz="2000" spc="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cabelludo,</a:t>
            </a:r>
            <a:r>
              <a:rPr lang="es-CL" sz="2000" spc="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especialmente </a:t>
            </a:r>
            <a:r>
              <a:rPr lang="es-CL" sz="2000" spc="-141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cuando</a:t>
            </a:r>
            <a:r>
              <a:rPr lang="es-CL" sz="20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se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hace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soldadura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en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posiciones.</a:t>
            </a:r>
            <a:endParaRPr lang="es-CL" sz="2000" dirty="0">
              <a:latin typeface="Arial Nova" panose="020B0504020202020204" pitchFamily="34" charset="0"/>
              <a:cs typeface="Arial MT"/>
            </a:endParaRPr>
          </a:p>
          <a:p>
            <a:pPr marL="11516">
              <a:spcBef>
                <a:spcPts val="82"/>
              </a:spcBef>
            </a:pPr>
            <a:endParaRPr lang="es-CL" sz="2000" b="1" spc="14" dirty="0">
              <a:latin typeface="Arial Nova" panose="020B0504020202020204" pitchFamily="34" charset="0"/>
              <a:cs typeface="Arial"/>
            </a:endParaRPr>
          </a:p>
          <a:p>
            <a:pPr marL="11516">
              <a:spcBef>
                <a:spcPts val="82"/>
              </a:spcBef>
            </a:pPr>
            <a:r>
              <a:rPr sz="2000" b="1" spc="14" dirty="0" err="1">
                <a:latin typeface="Arial Nova" panose="020B0504020202020204" pitchFamily="34" charset="0"/>
                <a:cs typeface="Arial"/>
              </a:rPr>
              <a:t>MASCARILLAS</a:t>
            </a:r>
            <a:r>
              <a:rPr sz="2000" b="1" spc="68" dirty="0">
                <a:latin typeface="Arial Nova" panose="020B0504020202020204" pitchFamily="34" charset="0"/>
                <a:cs typeface="Arial"/>
              </a:rPr>
              <a:t> </a:t>
            </a:r>
            <a:r>
              <a:rPr sz="2000" b="1" spc="9" dirty="0">
                <a:latin typeface="Arial Nova" panose="020B0504020202020204" pitchFamily="34" charset="0"/>
                <a:cs typeface="Arial"/>
              </a:rPr>
              <a:t>RESPIRATORIAS</a:t>
            </a:r>
            <a:r>
              <a:rPr sz="2000" b="1" spc="50" dirty="0">
                <a:latin typeface="Arial Nova" panose="020B0504020202020204" pitchFamily="34" charset="0"/>
                <a:cs typeface="Arial"/>
              </a:rPr>
              <a:t> </a:t>
            </a:r>
            <a:r>
              <a:rPr sz="2000" b="1" spc="5" dirty="0">
                <a:latin typeface="Arial Nova" panose="020B0504020202020204" pitchFamily="34" charset="0"/>
                <a:cs typeface="Arial"/>
              </a:rPr>
              <a:t>PARA</a:t>
            </a:r>
            <a:r>
              <a:rPr sz="2000" b="1" spc="18" dirty="0">
                <a:latin typeface="Arial Nova" panose="020B0504020202020204" pitchFamily="34" charset="0"/>
                <a:cs typeface="Arial"/>
              </a:rPr>
              <a:t> HUMOS</a:t>
            </a:r>
            <a:r>
              <a:rPr sz="2000" b="1" spc="50" dirty="0">
                <a:latin typeface="Arial Nova" panose="020B0504020202020204" pitchFamily="34" charset="0"/>
                <a:cs typeface="Arial"/>
              </a:rPr>
              <a:t> </a:t>
            </a:r>
            <a:r>
              <a:rPr sz="2000" b="1" spc="14" dirty="0">
                <a:latin typeface="Arial Nova" panose="020B0504020202020204" pitchFamily="34" charset="0"/>
                <a:cs typeface="Arial"/>
              </a:rPr>
              <a:t>METÁLICOS:</a:t>
            </a:r>
            <a:endParaRPr sz="2000" dirty="0">
              <a:latin typeface="Arial Nova" panose="020B0504020202020204" pitchFamily="34" charset="0"/>
              <a:cs typeface="Arial"/>
            </a:endParaRPr>
          </a:p>
          <a:p>
            <a:pPr marL="11516" marR="4607">
              <a:spcBef>
                <a:spcPts val="45"/>
              </a:spcBef>
            </a:pPr>
            <a:r>
              <a:rPr sz="2000" spc="14" dirty="0">
                <a:latin typeface="Arial Nova" panose="020B0504020202020204" pitchFamily="34" charset="0"/>
                <a:cs typeface="Arial MT"/>
              </a:rPr>
              <a:t>Esta</a:t>
            </a:r>
            <a:r>
              <a:rPr sz="2000" spc="41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14" dirty="0">
                <a:latin typeface="Arial Nova" panose="020B0504020202020204" pitchFamily="34" charset="0"/>
                <a:cs typeface="Arial MT"/>
              </a:rPr>
              <a:t>mascarilla</a:t>
            </a:r>
            <a:r>
              <a:rPr sz="20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14" dirty="0">
                <a:latin typeface="Arial Nova" panose="020B0504020202020204" pitchFamily="34" charset="0"/>
                <a:cs typeface="Arial MT"/>
              </a:rPr>
              <a:t>debe</a:t>
            </a:r>
            <a:r>
              <a:rPr sz="20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14" dirty="0">
                <a:latin typeface="Arial Nova" panose="020B0504020202020204" pitchFamily="34" charset="0"/>
                <a:cs typeface="Arial MT"/>
              </a:rPr>
              <a:t>usarla</a:t>
            </a:r>
            <a:r>
              <a:rPr sz="2000" spc="41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14" dirty="0">
                <a:latin typeface="Arial Nova" panose="020B0504020202020204" pitchFamily="34" charset="0"/>
                <a:cs typeface="Arial MT"/>
              </a:rPr>
              <a:t>siempre</a:t>
            </a:r>
            <a:r>
              <a:rPr sz="2000" spc="41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14" dirty="0">
                <a:latin typeface="Arial Nova" panose="020B0504020202020204" pitchFamily="34" charset="0"/>
                <a:cs typeface="Arial MT"/>
              </a:rPr>
              <a:t>debajo</a:t>
            </a:r>
            <a:r>
              <a:rPr sz="20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14" dirty="0">
                <a:latin typeface="Arial Nova" panose="020B0504020202020204" pitchFamily="34" charset="0"/>
                <a:cs typeface="Arial MT"/>
              </a:rPr>
              <a:t>de</a:t>
            </a:r>
            <a:r>
              <a:rPr sz="20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9" dirty="0">
                <a:latin typeface="Arial Nova" panose="020B0504020202020204" pitchFamily="34" charset="0"/>
                <a:cs typeface="Arial MT"/>
              </a:rPr>
              <a:t>la</a:t>
            </a:r>
            <a:r>
              <a:rPr sz="2000" spc="41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18" dirty="0">
                <a:latin typeface="Arial Nova" panose="020B0504020202020204" pitchFamily="34" charset="0"/>
                <a:cs typeface="Arial MT"/>
              </a:rPr>
              <a:t>máscara</a:t>
            </a:r>
            <a:r>
              <a:rPr sz="20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14" dirty="0">
                <a:latin typeface="Arial Nova" panose="020B0504020202020204" pitchFamily="34" charset="0"/>
                <a:cs typeface="Arial MT"/>
              </a:rPr>
              <a:t>para </a:t>
            </a:r>
            <a:r>
              <a:rPr sz="20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-9" dirty="0">
                <a:latin typeface="Arial Nova" panose="020B0504020202020204" pitchFamily="34" charset="0"/>
                <a:cs typeface="Arial MT"/>
              </a:rPr>
              <a:t>soldar.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dirty="0">
                <a:latin typeface="Arial Nova" panose="020B0504020202020204" pitchFamily="34" charset="0"/>
                <a:cs typeface="Arial MT"/>
              </a:rPr>
              <a:t>Estas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dirty="0">
                <a:latin typeface="Arial Nova" panose="020B0504020202020204" pitchFamily="34" charset="0"/>
                <a:cs typeface="Arial MT"/>
              </a:rPr>
              <a:t>deben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dirty="0">
                <a:latin typeface="Arial Nova" panose="020B0504020202020204" pitchFamily="34" charset="0"/>
                <a:cs typeface="Arial MT"/>
              </a:rPr>
              <a:t>ser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dirty="0">
                <a:latin typeface="Arial Nova" panose="020B0504020202020204" pitchFamily="34" charset="0"/>
                <a:cs typeface="Arial MT"/>
              </a:rPr>
              <a:t>reemplazadas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dirty="0">
                <a:latin typeface="Arial Nova" panose="020B0504020202020204" pitchFamily="34" charset="0"/>
                <a:cs typeface="Arial MT"/>
              </a:rPr>
              <a:t>al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5" dirty="0">
                <a:latin typeface="Arial Nova" panose="020B0504020202020204" pitchFamily="34" charset="0"/>
                <a:cs typeface="Arial MT"/>
              </a:rPr>
              <a:t>menos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5" dirty="0">
                <a:latin typeface="Arial Nova" panose="020B0504020202020204" pitchFamily="34" charset="0"/>
                <a:cs typeface="Arial MT"/>
              </a:rPr>
              <a:t>una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5" dirty="0">
                <a:latin typeface="Arial Nova" panose="020B0504020202020204" pitchFamily="34" charset="0"/>
                <a:cs typeface="Arial MT"/>
              </a:rPr>
              <a:t>vez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spc="14" dirty="0">
                <a:latin typeface="Arial Nova" panose="020B0504020202020204" pitchFamily="34" charset="0"/>
                <a:cs typeface="Arial MT"/>
              </a:rPr>
              <a:t>a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dirty="0">
                <a:latin typeface="Arial Nova" panose="020B0504020202020204" pitchFamily="34" charset="0"/>
                <a:cs typeface="Arial MT"/>
              </a:rPr>
              <a:t>la</a:t>
            </a:r>
            <a:r>
              <a:rPr sz="20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000" dirty="0" err="1">
                <a:latin typeface="Arial Nova" panose="020B0504020202020204" pitchFamily="34" charset="0"/>
                <a:cs typeface="Arial MT"/>
              </a:rPr>
              <a:t>semana</a:t>
            </a:r>
            <a:r>
              <a:rPr sz="2000" dirty="0">
                <a:latin typeface="Arial Nova" panose="020B0504020202020204" pitchFamily="34" charset="0"/>
                <a:cs typeface="Arial MT"/>
              </a:rPr>
              <a:t>.</a:t>
            </a:r>
            <a:br>
              <a:rPr lang="es-CL" sz="2000" dirty="0">
                <a:latin typeface="Arial Nova" panose="020B0504020202020204" pitchFamily="34" charset="0"/>
                <a:cs typeface="Arial MT"/>
              </a:rPr>
            </a:br>
            <a:br>
              <a:rPr lang="es-CL" sz="2000" dirty="0">
                <a:latin typeface="Arial Nova" panose="020B0504020202020204" pitchFamily="34" charset="0"/>
                <a:cs typeface="Arial MT"/>
              </a:rPr>
            </a:br>
            <a:r>
              <a:rPr lang="es-CL" sz="2000" b="1" spc="18" dirty="0">
                <a:latin typeface="Arial Nova" panose="020B0504020202020204" pitchFamily="34" charset="0"/>
                <a:cs typeface="Arial"/>
              </a:rPr>
              <a:t>MÁSCARA</a:t>
            </a:r>
            <a:r>
              <a:rPr lang="es-CL" sz="2000" b="1" spc="-27" dirty="0">
                <a:latin typeface="Arial Nova" panose="020B0504020202020204" pitchFamily="34" charset="0"/>
                <a:cs typeface="Arial"/>
              </a:rPr>
              <a:t> </a:t>
            </a:r>
            <a:r>
              <a:rPr lang="es-CL" sz="2000" b="1" spc="18" dirty="0">
                <a:latin typeface="Arial Nova" panose="020B0504020202020204" pitchFamily="34" charset="0"/>
                <a:cs typeface="Arial"/>
              </a:rPr>
              <a:t>DE</a:t>
            </a:r>
            <a:r>
              <a:rPr lang="es-CL" sz="2000" b="1" spc="5" dirty="0">
                <a:latin typeface="Arial Nova" panose="020B0504020202020204" pitchFamily="34" charset="0"/>
                <a:cs typeface="Arial"/>
              </a:rPr>
              <a:t> </a:t>
            </a:r>
            <a:r>
              <a:rPr lang="es-CL" sz="2000" b="1" spc="14" dirty="0">
                <a:latin typeface="Arial Nova" panose="020B0504020202020204" pitchFamily="34" charset="0"/>
                <a:cs typeface="Arial"/>
              </a:rPr>
              <a:t>SOLDAR:</a:t>
            </a:r>
            <a:r>
              <a:rPr lang="es-CL" sz="2000" b="1" spc="-9" dirty="0">
                <a:latin typeface="Arial Nova" panose="020B0504020202020204" pitchFamily="34" charset="0"/>
                <a:cs typeface="Arial"/>
              </a:rPr>
              <a:t> </a:t>
            </a:r>
            <a:r>
              <a:rPr lang="es-CL" sz="2000" spc="5" dirty="0" err="1">
                <a:latin typeface="Arial Nova" panose="020B0504020202020204" pitchFamily="34" charset="0"/>
                <a:cs typeface="Arial MT"/>
              </a:rPr>
              <a:t>Proteje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los ojos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,la cara,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el cuello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debe </a:t>
            </a:r>
            <a:r>
              <a:rPr lang="es-CL" sz="2000" spc="-1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23" dirty="0">
                <a:latin typeface="Arial Nova" panose="020B0504020202020204" pitchFamily="34" charset="0"/>
                <a:cs typeface="Arial MT"/>
              </a:rPr>
              <a:t>estar</a:t>
            </a:r>
            <a:r>
              <a:rPr lang="es-CL" sz="2000" spc="9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23" dirty="0">
                <a:latin typeface="Arial Nova" panose="020B0504020202020204" pitchFamily="34" charset="0"/>
                <a:cs typeface="Arial MT"/>
              </a:rPr>
              <a:t>provista</a:t>
            </a:r>
            <a:r>
              <a:rPr lang="es-CL" sz="2000" spc="9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23" dirty="0"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000" spc="9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23" dirty="0" err="1">
                <a:latin typeface="Arial Nova" panose="020B0504020202020204" pitchFamily="34" charset="0"/>
                <a:cs typeface="Arial MT"/>
              </a:rPr>
              <a:t>ﬁltros</a:t>
            </a:r>
            <a:r>
              <a:rPr lang="es-CL" sz="2000" spc="1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27" dirty="0">
                <a:latin typeface="Arial Nova" panose="020B0504020202020204" pitchFamily="34" charset="0"/>
                <a:cs typeface="Arial MT"/>
              </a:rPr>
              <a:t>inactínicos</a:t>
            </a:r>
            <a:r>
              <a:rPr lang="es-CL" sz="2000" spc="9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23" dirty="0"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000" spc="9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27" dirty="0">
                <a:latin typeface="Arial Nova" panose="020B0504020202020204" pitchFamily="34" charset="0"/>
                <a:cs typeface="Arial MT"/>
              </a:rPr>
              <a:t>acuerdo</a:t>
            </a:r>
            <a:r>
              <a:rPr lang="es-CL" sz="2000" spc="1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8" dirty="0">
                <a:latin typeface="Arial Nova" panose="020B0504020202020204" pitchFamily="34" charset="0"/>
                <a:cs typeface="Arial MT"/>
              </a:rPr>
              <a:t>al</a:t>
            </a:r>
            <a:r>
              <a:rPr lang="es-CL" sz="2000" spc="9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23" dirty="0">
                <a:latin typeface="Arial Nova" panose="020B0504020202020204" pitchFamily="34" charset="0"/>
                <a:cs typeface="Arial MT"/>
              </a:rPr>
              <a:t>proceso</a:t>
            </a:r>
            <a:r>
              <a:rPr lang="es-CL" sz="2000" spc="9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e </a:t>
            </a:r>
            <a:r>
              <a:rPr lang="es-CL" sz="20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intensidades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corriente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empleadas.</a:t>
            </a:r>
            <a:endParaRPr lang="es-CL" sz="2000" dirty="0">
              <a:latin typeface="Arial Nova" panose="020B0504020202020204" pitchFamily="34" charset="0"/>
              <a:cs typeface="Arial MT"/>
            </a:endParaRPr>
          </a:p>
          <a:p>
            <a:pPr marL="11516" marR="4607">
              <a:spcBef>
                <a:spcPts val="45"/>
              </a:spcBef>
            </a:pPr>
            <a:endParaRPr lang="es-CL" sz="2000" dirty="0">
              <a:latin typeface="Arial Nova" panose="020B0504020202020204" pitchFamily="34" charset="0"/>
              <a:cs typeface="Arial MT"/>
            </a:endParaRPr>
          </a:p>
          <a:p>
            <a:pPr marL="11516" marR="4607">
              <a:spcBef>
                <a:spcPts val="45"/>
              </a:spcBef>
            </a:pPr>
            <a:r>
              <a:rPr lang="es-CL" sz="2000" b="1" spc="9" dirty="0">
                <a:latin typeface="Arial Nova" panose="020B0504020202020204" pitchFamily="34" charset="0"/>
                <a:cs typeface="Arial"/>
              </a:rPr>
              <a:t>GUANTES</a:t>
            </a:r>
            <a:r>
              <a:rPr lang="es-CL" sz="2000" b="1" spc="-5" dirty="0">
                <a:latin typeface="Arial Nova" panose="020B0504020202020204" pitchFamily="34" charset="0"/>
                <a:cs typeface="Arial"/>
              </a:rPr>
              <a:t> </a:t>
            </a:r>
            <a:r>
              <a:rPr lang="es-CL" sz="2000" b="1" spc="18" dirty="0">
                <a:latin typeface="Arial Nova" panose="020B0504020202020204" pitchFamily="34" charset="0"/>
                <a:cs typeface="Arial"/>
              </a:rPr>
              <a:t>DE</a:t>
            </a:r>
            <a:r>
              <a:rPr lang="es-CL" sz="2000" b="1" spc="-5" dirty="0">
                <a:latin typeface="Arial Nova" panose="020B0504020202020204" pitchFamily="34" charset="0"/>
                <a:cs typeface="Arial"/>
              </a:rPr>
              <a:t> </a:t>
            </a:r>
            <a:r>
              <a:rPr lang="es-CL" sz="2000" b="1" spc="9" dirty="0">
                <a:latin typeface="Arial Nova" panose="020B0504020202020204" pitchFamily="34" charset="0"/>
                <a:cs typeface="Arial"/>
              </a:rPr>
              <a:t>CUERO:</a:t>
            </a:r>
            <a:r>
              <a:rPr lang="es-CL" sz="2000" b="1" spc="-9" dirty="0">
                <a:latin typeface="Arial Nova" panose="020B0504020202020204" pitchFamily="34" charset="0"/>
                <a:cs typeface="Arial"/>
              </a:rPr>
              <a:t> 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Tipo</a:t>
            </a:r>
            <a:r>
              <a:rPr lang="es-CL" sz="2000" spc="-14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mosquetero</a:t>
            </a:r>
            <a:r>
              <a:rPr lang="es-CL" sz="20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con</a:t>
            </a:r>
            <a:r>
              <a:rPr lang="es-CL" sz="20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costura</a:t>
            </a:r>
            <a:r>
              <a:rPr lang="es-CL" sz="2000" spc="-14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interna,</a:t>
            </a:r>
            <a:r>
              <a:rPr lang="es-CL" sz="20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para </a:t>
            </a:r>
            <a:r>
              <a:rPr lang="es-CL" sz="2000" spc="-1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proteger</a:t>
            </a:r>
            <a:r>
              <a:rPr lang="es-CL" sz="20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las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manos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muñecas</a:t>
            </a:r>
            <a:br>
              <a:rPr lang="es-CL" sz="2000" spc="14" dirty="0">
                <a:latin typeface="Arial Nova" panose="020B0504020202020204" pitchFamily="34" charset="0"/>
                <a:cs typeface="Arial MT"/>
              </a:rPr>
            </a:br>
            <a:br>
              <a:rPr lang="es-CL" sz="2000" spc="14" dirty="0">
                <a:latin typeface="Arial Nova" panose="020B0504020202020204" pitchFamily="34" charset="0"/>
                <a:cs typeface="Arial MT"/>
              </a:rPr>
            </a:br>
            <a:endParaRPr sz="2000" dirty="0"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C45DDB39-3A0C-6BFB-0F5E-20777C25C6F4}"/>
              </a:ext>
            </a:extLst>
          </p:cNvPr>
          <p:cNvPicPr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013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FEB8F1C-E5E2-B99A-33D6-581B1C60F796}"/>
              </a:ext>
            </a:extLst>
          </p:cNvPr>
          <p:cNvSpPr txBox="1"/>
          <p:nvPr/>
        </p:nvSpPr>
        <p:spPr>
          <a:xfrm>
            <a:off x="2199040" y="2060588"/>
            <a:ext cx="892041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516" marR="4607" algn="just">
              <a:spcBef>
                <a:spcPts val="45"/>
              </a:spcBef>
            </a:pPr>
            <a:r>
              <a:rPr lang="es-CL" sz="2000" b="1" spc="14" dirty="0">
                <a:latin typeface="Arial Nova" panose="020B0504020202020204" pitchFamily="34" charset="0"/>
                <a:cs typeface="Arial"/>
              </a:rPr>
              <a:t>COLETO </a:t>
            </a:r>
            <a:r>
              <a:rPr lang="es-CL" sz="2000" b="1" spc="18" dirty="0">
                <a:latin typeface="Arial Nova" panose="020B0504020202020204" pitchFamily="34" charset="0"/>
                <a:cs typeface="Arial"/>
              </a:rPr>
              <a:t>O </a:t>
            </a:r>
            <a:r>
              <a:rPr lang="es-CL" sz="2000" b="1" spc="9" dirty="0">
                <a:latin typeface="Arial Nova" panose="020B0504020202020204" pitchFamily="34" charset="0"/>
                <a:cs typeface="Arial"/>
              </a:rPr>
              <a:t>DELANTAL </a:t>
            </a:r>
            <a:r>
              <a:rPr lang="es-CL" sz="2000" b="1" spc="18" dirty="0">
                <a:latin typeface="Arial Nova" panose="020B0504020202020204" pitchFamily="34" charset="0"/>
                <a:cs typeface="Arial"/>
              </a:rPr>
              <a:t>DE</a:t>
            </a:r>
            <a:r>
              <a:rPr lang="es-CL" sz="2000" b="1" spc="14" dirty="0">
                <a:latin typeface="Arial Nova" panose="020B0504020202020204" pitchFamily="34" charset="0"/>
                <a:cs typeface="Arial"/>
              </a:rPr>
              <a:t> CUERO:</a:t>
            </a:r>
            <a:r>
              <a:rPr lang="es-CL" sz="2000" b="1" spc="18" dirty="0">
                <a:latin typeface="Arial Nova" panose="020B0504020202020204" pitchFamily="34" charset="0"/>
                <a:cs typeface="Arial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Para</a:t>
            </a:r>
            <a:r>
              <a:rPr lang="es-CL" sz="2000" spc="23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protegerse</a:t>
            </a:r>
            <a:r>
              <a:rPr lang="es-CL" sz="2000" spc="23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0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salpica- </a:t>
            </a:r>
            <a:r>
              <a:rPr lang="es-CL" sz="2000" spc="-136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duras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exposición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a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rayos ultravioletas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del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arco.</a:t>
            </a:r>
            <a:br>
              <a:rPr lang="es-CL" sz="2000" spc="5" dirty="0">
                <a:latin typeface="Arial Nova" panose="020B0504020202020204" pitchFamily="34" charset="0"/>
                <a:cs typeface="Arial MT"/>
              </a:rPr>
            </a:br>
            <a:br>
              <a:rPr lang="es-CL" sz="2000" spc="5" dirty="0">
                <a:latin typeface="Arial Nova" panose="020B0504020202020204" pitchFamily="34" charset="0"/>
                <a:cs typeface="Arial MT"/>
              </a:rPr>
            </a:br>
            <a:r>
              <a:rPr lang="es-CL" sz="2000" b="1" spc="14" dirty="0">
                <a:latin typeface="Arial Nova" panose="020B0504020202020204" pitchFamily="34" charset="0"/>
                <a:cs typeface="Arial"/>
              </a:rPr>
              <a:t>POLAINAS Y </a:t>
            </a:r>
            <a:r>
              <a:rPr lang="es-CL" sz="2000" b="1" spc="18" dirty="0">
                <a:latin typeface="Arial Nova" panose="020B0504020202020204" pitchFamily="34" charset="0"/>
                <a:cs typeface="Arial"/>
              </a:rPr>
              <a:t>CASACA DE </a:t>
            </a:r>
            <a:r>
              <a:rPr lang="es-CL" sz="2000" b="1" spc="14" dirty="0">
                <a:latin typeface="Arial Nova" panose="020B0504020202020204" pitchFamily="34" charset="0"/>
                <a:cs typeface="Arial"/>
              </a:rPr>
              <a:t>CUERO: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Cuando es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necesario hacer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soldadura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en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posiciones verticales y sobre cabeza,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deben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usarse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estos </a:t>
            </a:r>
            <a:r>
              <a:rPr lang="es-CL" sz="2000" dirty="0">
                <a:latin typeface="Arial Nova" panose="020B0504020202020204" pitchFamily="34" charset="0"/>
                <a:cs typeface="Arial MT"/>
              </a:rPr>
              <a:t>aditamentos, 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para </a:t>
            </a:r>
            <a:r>
              <a:rPr lang="es-CL" sz="2000" dirty="0">
                <a:latin typeface="Arial Nova" panose="020B0504020202020204" pitchFamily="34" charset="0"/>
                <a:cs typeface="Arial MT"/>
              </a:rPr>
              <a:t>evitar 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las severas quemaduras que puedan </a:t>
            </a:r>
            <a:r>
              <a:rPr lang="es-CL" sz="2000" spc="-141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ocasionar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las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salpicaduras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del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metal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fundido</a:t>
            </a:r>
            <a:br>
              <a:rPr lang="es-CL" sz="2000" spc="9" dirty="0">
                <a:latin typeface="Arial Nova" panose="020B0504020202020204" pitchFamily="34" charset="0"/>
                <a:cs typeface="Arial MT"/>
              </a:rPr>
            </a:br>
            <a:br>
              <a:rPr lang="es-CL" sz="2000" spc="9" dirty="0">
                <a:latin typeface="Arial Nova" panose="020B0504020202020204" pitchFamily="34" charset="0"/>
                <a:cs typeface="Arial MT"/>
              </a:rPr>
            </a:br>
            <a:r>
              <a:rPr lang="es-CL" sz="2000" b="1" dirty="0">
                <a:latin typeface="Arial Nova" panose="020B0504020202020204" pitchFamily="34" charset="0"/>
                <a:cs typeface="Arial"/>
              </a:rPr>
              <a:t>ZAPATOS </a:t>
            </a:r>
            <a:r>
              <a:rPr lang="es-CL" sz="2000" b="1" spc="18" dirty="0">
                <a:latin typeface="Arial Nova" panose="020B0504020202020204" pitchFamily="34" charset="0"/>
                <a:cs typeface="Arial"/>
              </a:rPr>
              <a:t>DE </a:t>
            </a:r>
            <a:r>
              <a:rPr lang="es-CL" sz="2000" b="1" spc="14" dirty="0">
                <a:latin typeface="Arial Nova" panose="020B0504020202020204" pitchFamily="34" charset="0"/>
                <a:cs typeface="Arial"/>
              </a:rPr>
              <a:t>SEGURIDAD: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Que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cubran los tobillos para evitar el </a:t>
            </a:r>
            <a:r>
              <a:rPr lang="es-CL" sz="2000" spc="-141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atrape</a:t>
            </a:r>
            <a:r>
              <a:rPr lang="es-CL" sz="20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salpicaduras.</a:t>
            </a:r>
            <a:endParaRPr lang="es-CL" sz="2000" dirty="0">
              <a:latin typeface="Arial Nova" panose="020B0504020202020204" pitchFamily="34" charset="0"/>
              <a:cs typeface="Arial MT"/>
            </a:endParaRPr>
          </a:p>
          <a:p>
            <a:pPr marL="11516" marR="4607" algn="just">
              <a:spcBef>
                <a:spcPts val="45"/>
              </a:spcBef>
            </a:pPr>
            <a:endParaRPr lang="es-CL" sz="2000" dirty="0">
              <a:latin typeface="Arial Nova" panose="020B0504020202020204" pitchFamily="34" charset="0"/>
              <a:cs typeface="Arial MT"/>
            </a:endParaRPr>
          </a:p>
          <a:p>
            <a:pPr marL="11516" marR="4607" algn="just">
              <a:spcBef>
                <a:spcPts val="45"/>
              </a:spcBef>
            </a:pPr>
            <a:r>
              <a:rPr lang="es-CL" sz="2000" spc="9" dirty="0">
                <a:latin typeface="Arial Nova" panose="020B0504020202020204" pitchFamily="34" charset="0"/>
                <a:cs typeface="Arial MT"/>
              </a:rPr>
              <a:t>IMPORTANTE: Evite tener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en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los bolsillos todo material </a:t>
            </a:r>
            <a:r>
              <a:rPr lang="es-CL" sz="2000" spc="9" dirty="0" err="1">
                <a:latin typeface="Arial Nova" panose="020B0504020202020204" pitchFamily="34" charset="0"/>
                <a:cs typeface="Arial MT"/>
              </a:rPr>
              <a:t>inﬂamable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-141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como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fósforos, encendedores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o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papel celofán.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No use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ropa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de </a:t>
            </a:r>
            <a:r>
              <a:rPr lang="es-CL" sz="20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material</a:t>
            </a:r>
            <a:r>
              <a:rPr lang="es-CL" sz="20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sintético,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use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ropa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14" dirty="0"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0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000" spc="9" dirty="0">
                <a:latin typeface="Arial Nova" panose="020B0504020202020204" pitchFamily="34" charset="0"/>
                <a:cs typeface="Arial MT"/>
              </a:rPr>
              <a:t>algodón.</a:t>
            </a:r>
            <a:endParaRPr lang="es-CL" sz="2000" dirty="0"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6" name="object 5">
            <a:extLst>
              <a:ext uri="{FF2B5EF4-FFF2-40B4-BE49-F238E27FC236}">
                <a16:creationId xmlns:a16="http://schemas.microsoft.com/office/drawing/2014/main" id="{FA59AEAF-408D-3354-F69C-A7C588AF9FA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113" y="2006430"/>
            <a:ext cx="2032001" cy="4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50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ject 15"/>
          <p:cNvPicPr/>
          <p:nvPr/>
        </p:nvPicPr>
        <p:blipFill rotWithShape="1">
          <a:blip r:embed="rId2" cstate="print"/>
          <a:srcRect l="-1186" t="57953" r="1397" b="13490"/>
          <a:stretch/>
        </p:blipFill>
        <p:spPr>
          <a:xfrm>
            <a:off x="1958843" y="3360289"/>
            <a:ext cx="7345424" cy="2816085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153969" y="2071906"/>
            <a:ext cx="9098710" cy="383867"/>
          </a:xfrm>
          <a:prstGeom prst="rect">
            <a:avLst/>
          </a:prstGeom>
        </p:spPr>
        <p:txBody>
          <a:bodyPr vert="horz" wrap="square" lIns="0" tIns="14395" rIns="0" bIns="0" rtlCol="0">
            <a:spAutoFit/>
          </a:bodyPr>
          <a:lstStyle/>
          <a:p>
            <a:pPr marL="11516" algn="ctr">
              <a:spcBef>
                <a:spcPts val="113"/>
              </a:spcBef>
            </a:pPr>
            <a:r>
              <a:rPr sz="2400" b="1" spc="68" dirty="0">
                <a:latin typeface="Arial"/>
                <a:cs typeface="Arial"/>
              </a:rPr>
              <a:t>SEGURIDAD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68" dirty="0">
                <a:latin typeface="Arial"/>
                <a:cs typeface="Arial"/>
              </a:rPr>
              <a:t>EN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68" dirty="0">
                <a:latin typeface="Arial"/>
                <a:cs typeface="Arial"/>
              </a:rPr>
              <a:t>OPERACIONES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73" dirty="0">
                <a:latin typeface="Arial"/>
                <a:cs typeface="Arial"/>
              </a:rPr>
              <a:t>DE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73" dirty="0">
                <a:latin typeface="Arial"/>
                <a:cs typeface="Arial"/>
              </a:rPr>
              <a:t>SOLDADURA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571285" y="3816598"/>
            <a:ext cx="3653442" cy="2267985"/>
            <a:chOff x="7088357" y="4713349"/>
            <a:chExt cx="2435225" cy="1397635"/>
          </a:xfrm>
        </p:grpSpPr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80436" y="5360987"/>
              <a:ext cx="350662" cy="309166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8284903" y="4721539"/>
              <a:ext cx="234950" cy="748030"/>
            </a:xfrm>
            <a:custGeom>
              <a:avLst/>
              <a:gdLst/>
              <a:ahLst/>
              <a:cxnLst/>
              <a:rect l="l" t="t" r="r" b="b"/>
              <a:pathLst>
                <a:path w="234950" h="748029">
                  <a:moveTo>
                    <a:pt x="217479" y="0"/>
                  </a:moveTo>
                  <a:lnTo>
                    <a:pt x="129780" y="0"/>
                  </a:lnTo>
                  <a:lnTo>
                    <a:pt x="129780" y="583319"/>
                  </a:lnTo>
                  <a:lnTo>
                    <a:pt x="110310" y="616179"/>
                  </a:lnTo>
                  <a:lnTo>
                    <a:pt x="0" y="644159"/>
                  </a:lnTo>
                  <a:lnTo>
                    <a:pt x="82476" y="747868"/>
                  </a:lnTo>
                  <a:lnTo>
                    <a:pt x="234510" y="630756"/>
                  </a:lnTo>
                  <a:lnTo>
                    <a:pt x="217479" y="0"/>
                  </a:lnTo>
                  <a:close/>
                </a:path>
              </a:pathLst>
            </a:custGeom>
            <a:solidFill>
              <a:srgbClr val="989A9B"/>
            </a:solidFill>
          </p:spPr>
          <p:txBody>
            <a:bodyPr wrap="square" lIns="0" tIns="0" rIns="0" bIns="0" rtlCol="0"/>
            <a:lstStyle/>
            <a:p>
              <a:endParaRPr sz="1632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8284903" y="4721539"/>
              <a:ext cx="234950" cy="748030"/>
            </a:xfrm>
            <a:custGeom>
              <a:avLst/>
              <a:gdLst/>
              <a:ahLst/>
              <a:cxnLst/>
              <a:rect l="l" t="t" r="r" b="b"/>
              <a:pathLst>
                <a:path w="234950" h="748029">
                  <a:moveTo>
                    <a:pt x="129780" y="0"/>
                  </a:moveTo>
                  <a:lnTo>
                    <a:pt x="129780" y="583319"/>
                  </a:lnTo>
                  <a:lnTo>
                    <a:pt x="110310" y="616179"/>
                  </a:lnTo>
                  <a:lnTo>
                    <a:pt x="0" y="644159"/>
                  </a:lnTo>
                  <a:lnTo>
                    <a:pt x="82476" y="747868"/>
                  </a:lnTo>
                  <a:lnTo>
                    <a:pt x="234510" y="630756"/>
                  </a:lnTo>
                  <a:lnTo>
                    <a:pt x="217479" y="0"/>
                  </a:lnTo>
                </a:path>
              </a:pathLst>
            </a:custGeom>
            <a:ln w="16380">
              <a:solidFill>
                <a:srgbClr val="2E3948"/>
              </a:solidFill>
            </a:ln>
          </p:spPr>
          <p:txBody>
            <a:bodyPr wrap="square" lIns="0" tIns="0" rIns="0" bIns="0" rtlCol="0"/>
            <a:lstStyle/>
            <a:p>
              <a:endParaRPr sz="1632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8366465" y="4721539"/>
              <a:ext cx="187325" cy="748665"/>
            </a:xfrm>
            <a:custGeom>
              <a:avLst/>
              <a:gdLst/>
              <a:ahLst/>
              <a:cxnLst/>
              <a:rect l="l" t="t" r="r" b="b"/>
              <a:pathLst>
                <a:path w="187325" h="748664">
                  <a:moveTo>
                    <a:pt x="180906" y="0"/>
                  </a:moveTo>
                  <a:lnTo>
                    <a:pt x="121841" y="0"/>
                  </a:lnTo>
                  <a:lnTo>
                    <a:pt x="121841" y="598810"/>
                  </a:lnTo>
                  <a:lnTo>
                    <a:pt x="95680" y="635998"/>
                  </a:lnTo>
                  <a:lnTo>
                    <a:pt x="0" y="665380"/>
                  </a:lnTo>
                  <a:lnTo>
                    <a:pt x="0" y="748047"/>
                  </a:lnTo>
                  <a:lnTo>
                    <a:pt x="151458" y="710618"/>
                  </a:lnTo>
                  <a:lnTo>
                    <a:pt x="187167" y="659319"/>
                  </a:lnTo>
                  <a:lnTo>
                    <a:pt x="187167" y="951"/>
                  </a:lnTo>
                  <a:lnTo>
                    <a:pt x="184092" y="331"/>
                  </a:lnTo>
                  <a:lnTo>
                    <a:pt x="180906" y="0"/>
                  </a:lnTo>
                  <a:close/>
                </a:path>
              </a:pathLst>
            </a:custGeom>
            <a:solidFill>
              <a:srgbClr val="989A9B"/>
            </a:solidFill>
          </p:spPr>
          <p:txBody>
            <a:bodyPr wrap="square" lIns="0" tIns="0" rIns="0" bIns="0" rtlCol="0"/>
            <a:lstStyle/>
            <a:p>
              <a:endParaRPr sz="1632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8366465" y="4721539"/>
              <a:ext cx="187325" cy="748665"/>
            </a:xfrm>
            <a:custGeom>
              <a:avLst/>
              <a:gdLst/>
              <a:ahLst/>
              <a:cxnLst/>
              <a:rect l="l" t="t" r="r" b="b"/>
              <a:pathLst>
                <a:path w="187325" h="748664">
                  <a:moveTo>
                    <a:pt x="121841" y="0"/>
                  </a:moveTo>
                  <a:lnTo>
                    <a:pt x="121841" y="598810"/>
                  </a:lnTo>
                  <a:lnTo>
                    <a:pt x="95680" y="635998"/>
                  </a:lnTo>
                  <a:lnTo>
                    <a:pt x="0" y="665380"/>
                  </a:lnTo>
                  <a:lnTo>
                    <a:pt x="0" y="748047"/>
                  </a:lnTo>
                  <a:lnTo>
                    <a:pt x="151458" y="710618"/>
                  </a:lnTo>
                  <a:lnTo>
                    <a:pt x="187167" y="659319"/>
                  </a:lnTo>
                  <a:lnTo>
                    <a:pt x="187167" y="951"/>
                  </a:lnTo>
                </a:path>
              </a:pathLst>
            </a:custGeom>
            <a:ln w="16380">
              <a:solidFill>
                <a:srgbClr val="2E3948"/>
              </a:solidFill>
            </a:ln>
          </p:spPr>
          <p:txBody>
            <a:bodyPr wrap="square" lIns="0" tIns="0" rIns="0" bIns="0" rtlCol="0"/>
            <a:lstStyle/>
            <a:p>
              <a:endParaRPr sz="1632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pic>
          <p:nvPicPr>
            <p:cNvPr id="30" name="object 3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74542" y="5296708"/>
              <a:ext cx="290087" cy="18211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99480" y="4793115"/>
              <a:ext cx="169224" cy="6535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9480" y="5084538"/>
              <a:ext cx="169224" cy="74264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7096165" y="4721539"/>
              <a:ext cx="1493520" cy="1183005"/>
            </a:xfrm>
            <a:custGeom>
              <a:avLst/>
              <a:gdLst/>
              <a:ahLst/>
              <a:cxnLst/>
              <a:rect l="l" t="t" r="r" b="b"/>
              <a:pathLst>
                <a:path w="1493520" h="1183004">
                  <a:moveTo>
                    <a:pt x="0" y="42603"/>
                  </a:moveTo>
                  <a:lnTo>
                    <a:pt x="3558" y="26019"/>
                  </a:lnTo>
                  <a:lnTo>
                    <a:pt x="13263" y="12477"/>
                  </a:lnTo>
                  <a:lnTo>
                    <a:pt x="27658" y="3347"/>
                  </a:lnTo>
                  <a:lnTo>
                    <a:pt x="45286" y="0"/>
                  </a:lnTo>
                  <a:lnTo>
                    <a:pt x="1447937" y="0"/>
                  </a:lnTo>
                  <a:lnTo>
                    <a:pt x="1465565" y="3347"/>
                  </a:lnTo>
                  <a:lnTo>
                    <a:pt x="1479961" y="12477"/>
                  </a:lnTo>
                  <a:lnTo>
                    <a:pt x="1489666" y="26019"/>
                  </a:lnTo>
                  <a:lnTo>
                    <a:pt x="1493225" y="42603"/>
                  </a:lnTo>
                  <a:lnTo>
                    <a:pt x="1493225" y="1140278"/>
                  </a:lnTo>
                  <a:lnTo>
                    <a:pt x="1489666" y="1156859"/>
                  </a:lnTo>
                  <a:lnTo>
                    <a:pt x="1479961" y="1170400"/>
                  </a:lnTo>
                  <a:lnTo>
                    <a:pt x="1465565" y="1179530"/>
                  </a:lnTo>
                  <a:lnTo>
                    <a:pt x="1447937" y="1182878"/>
                  </a:lnTo>
                  <a:lnTo>
                    <a:pt x="45286" y="1182878"/>
                  </a:lnTo>
                  <a:lnTo>
                    <a:pt x="27658" y="1179530"/>
                  </a:lnTo>
                  <a:lnTo>
                    <a:pt x="13263" y="1170400"/>
                  </a:lnTo>
                  <a:lnTo>
                    <a:pt x="3558" y="1156859"/>
                  </a:lnTo>
                  <a:lnTo>
                    <a:pt x="0" y="1140278"/>
                  </a:lnTo>
                  <a:lnTo>
                    <a:pt x="0" y="42603"/>
                  </a:lnTo>
                  <a:close/>
                </a:path>
                <a:path w="1493520" h="1183004">
                  <a:moveTo>
                    <a:pt x="0" y="42603"/>
                  </a:moveTo>
                  <a:lnTo>
                    <a:pt x="3558" y="26019"/>
                  </a:lnTo>
                  <a:lnTo>
                    <a:pt x="13263" y="12477"/>
                  </a:lnTo>
                  <a:lnTo>
                    <a:pt x="27658" y="3347"/>
                  </a:lnTo>
                  <a:lnTo>
                    <a:pt x="45286" y="0"/>
                  </a:lnTo>
                  <a:lnTo>
                    <a:pt x="1447937" y="0"/>
                  </a:lnTo>
                  <a:lnTo>
                    <a:pt x="1465565" y="3347"/>
                  </a:lnTo>
                  <a:lnTo>
                    <a:pt x="1479961" y="12477"/>
                  </a:lnTo>
                  <a:lnTo>
                    <a:pt x="1489666" y="26019"/>
                  </a:lnTo>
                  <a:lnTo>
                    <a:pt x="1493225" y="42603"/>
                  </a:lnTo>
                  <a:lnTo>
                    <a:pt x="1493225" y="1140278"/>
                  </a:lnTo>
                  <a:lnTo>
                    <a:pt x="1489666" y="1156859"/>
                  </a:lnTo>
                  <a:lnTo>
                    <a:pt x="1479961" y="1170400"/>
                  </a:lnTo>
                  <a:lnTo>
                    <a:pt x="1465565" y="1179530"/>
                  </a:lnTo>
                  <a:lnTo>
                    <a:pt x="1447937" y="1182878"/>
                  </a:lnTo>
                  <a:lnTo>
                    <a:pt x="45286" y="1182878"/>
                  </a:lnTo>
                  <a:lnTo>
                    <a:pt x="27658" y="1179530"/>
                  </a:lnTo>
                  <a:lnTo>
                    <a:pt x="13263" y="1170400"/>
                  </a:lnTo>
                  <a:lnTo>
                    <a:pt x="3558" y="1156859"/>
                  </a:lnTo>
                  <a:lnTo>
                    <a:pt x="0" y="1140278"/>
                  </a:lnTo>
                  <a:lnTo>
                    <a:pt x="0" y="42603"/>
                  </a:lnTo>
                  <a:close/>
                </a:path>
              </a:pathLst>
            </a:custGeom>
            <a:ln w="15617">
              <a:solidFill>
                <a:srgbClr val="EB9136"/>
              </a:solidFill>
            </a:ln>
          </p:spPr>
          <p:txBody>
            <a:bodyPr wrap="square" lIns="0" tIns="0" rIns="0" bIns="0" rtlCol="0"/>
            <a:lstStyle/>
            <a:p>
              <a:endParaRPr sz="1632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7099286" y="5984388"/>
              <a:ext cx="2416175" cy="118110"/>
            </a:xfrm>
            <a:custGeom>
              <a:avLst/>
              <a:gdLst/>
              <a:ahLst/>
              <a:cxnLst/>
              <a:rect l="l" t="t" r="r" b="b"/>
              <a:pathLst>
                <a:path w="2416175" h="118110">
                  <a:moveTo>
                    <a:pt x="0" y="28399"/>
                  </a:moveTo>
                  <a:lnTo>
                    <a:pt x="2372" y="17345"/>
                  </a:lnTo>
                  <a:lnTo>
                    <a:pt x="8843" y="8318"/>
                  </a:lnTo>
                  <a:lnTo>
                    <a:pt x="18440" y="2231"/>
                  </a:lnTo>
                  <a:lnTo>
                    <a:pt x="30192" y="0"/>
                  </a:lnTo>
                  <a:lnTo>
                    <a:pt x="812077" y="0"/>
                  </a:lnTo>
                  <a:lnTo>
                    <a:pt x="823827" y="2231"/>
                  </a:lnTo>
                  <a:lnTo>
                    <a:pt x="833423" y="8318"/>
                  </a:lnTo>
                  <a:lnTo>
                    <a:pt x="839893" y="17345"/>
                  </a:lnTo>
                  <a:lnTo>
                    <a:pt x="842266" y="28399"/>
                  </a:lnTo>
                  <a:lnTo>
                    <a:pt x="842266" y="85200"/>
                  </a:lnTo>
                  <a:lnTo>
                    <a:pt x="839893" y="96255"/>
                  </a:lnTo>
                  <a:lnTo>
                    <a:pt x="833423" y="105283"/>
                  </a:lnTo>
                  <a:lnTo>
                    <a:pt x="823827" y="111369"/>
                  </a:lnTo>
                  <a:lnTo>
                    <a:pt x="812077" y="113601"/>
                  </a:lnTo>
                  <a:lnTo>
                    <a:pt x="30192" y="113601"/>
                  </a:lnTo>
                  <a:lnTo>
                    <a:pt x="18440" y="111369"/>
                  </a:lnTo>
                  <a:lnTo>
                    <a:pt x="8843" y="105283"/>
                  </a:lnTo>
                  <a:lnTo>
                    <a:pt x="2372" y="96255"/>
                  </a:lnTo>
                  <a:lnTo>
                    <a:pt x="0" y="85200"/>
                  </a:lnTo>
                  <a:lnTo>
                    <a:pt x="0" y="28399"/>
                  </a:lnTo>
                  <a:close/>
                </a:path>
                <a:path w="2416175" h="118110">
                  <a:moveTo>
                    <a:pt x="1573405" y="32673"/>
                  </a:moveTo>
                  <a:lnTo>
                    <a:pt x="1575778" y="21618"/>
                  </a:lnTo>
                  <a:lnTo>
                    <a:pt x="1582248" y="12590"/>
                  </a:lnTo>
                  <a:lnTo>
                    <a:pt x="1591846" y="6504"/>
                  </a:lnTo>
                  <a:lnTo>
                    <a:pt x="1603598" y="4272"/>
                  </a:lnTo>
                  <a:lnTo>
                    <a:pt x="2385482" y="4272"/>
                  </a:lnTo>
                  <a:lnTo>
                    <a:pt x="2397233" y="6504"/>
                  </a:lnTo>
                  <a:lnTo>
                    <a:pt x="2406829" y="12590"/>
                  </a:lnTo>
                  <a:lnTo>
                    <a:pt x="2413299" y="21618"/>
                  </a:lnTo>
                  <a:lnTo>
                    <a:pt x="2415672" y="32673"/>
                  </a:lnTo>
                  <a:lnTo>
                    <a:pt x="2415672" y="89474"/>
                  </a:lnTo>
                  <a:lnTo>
                    <a:pt x="2413299" y="100528"/>
                  </a:lnTo>
                  <a:lnTo>
                    <a:pt x="2406829" y="109555"/>
                  </a:lnTo>
                  <a:lnTo>
                    <a:pt x="2397233" y="115641"/>
                  </a:lnTo>
                  <a:lnTo>
                    <a:pt x="2385482" y="117873"/>
                  </a:lnTo>
                  <a:lnTo>
                    <a:pt x="1603598" y="117873"/>
                  </a:lnTo>
                  <a:lnTo>
                    <a:pt x="1591846" y="115641"/>
                  </a:lnTo>
                  <a:lnTo>
                    <a:pt x="1582248" y="109555"/>
                  </a:lnTo>
                  <a:lnTo>
                    <a:pt x="1575778" y="100528"/>
                  </a:lnTo>
                  <a:lnTo>
                    <a:pt x="1573405" y="89474"/>
                  </a:lnTo>
                  <a:lnTo>
                    <a:pt x="1573405" y="32673"/>
                  </a:lnTo>
                  <a:close/>
                </a:path>
              </a:pathLst>
            </a:custGeom>
            <a:ln w="16934">
              <a:solidFill>
                <a:srgbClr val="D77D2A"/>
              </a:solidFill>
            </a:ln>
          </p:spPr>
          <p:txBody>
            <a:bodyPr wrap="square" lIns="0" tIns="0" rIns="0" bIns="0" rtlCol="0"/>
            <a:lstStyle/>
            <a:p>
              <a:endParaRPr sz="1632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2" name="Picture 70978">
            <a:extLst>
              <a:ext uri="{FF2B5EF4-FFF2-40B4-BE49-F238E27FC236}">
                <a16:creationId xmlns:a16="http://schemas.microsoft.com/office/drawing/2014/main" id="{0ADC66EC-DE96-C66C-64FD-AFB13A4A920E}"/>
              </a:ext>
            </a:extLst>
          </p:cNvPr>
          <p:cNvPicPr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773307" y="2383580"/>
            <a:ext cx="10144194" cy="3068295"/>
          </a:xfrm>
          <a:prstGeom prst="rect">
            <a:avLst/>
          </a:prstGeom>
        </p:spPr>
        <p:txBody>
          <a:bodyPr vert="horz" wrap="square" lIns="0" tIns="10941" rIns="0" bIns="0" rtlCol="0">
            <a:spAutoFit/>
          </a:bodyPr>
          <a:lstStyle/>
          <a:p>
            <a:pPr marL="73705" algn="just">
              <a:spcBef>
                <a:spcPts val="86"/>
              </a:spcBef>
            </a:pPr>
            <a:r>
              <a:rPr sz="2400" b="1" spc="14" dirty="0">
                <a:latin typeface="Arial Nova" panose="020B0504020202020204" pitchFamily="34" charset="0"/>
                <a:cs typeface="Arial"/>
              </a:rPr>
              <a:t>RIESGOS</a:t>
            </a:r>
            <a:r>
              <a:rPr sz="2400" b="1" spc="-9" dirty="0">
                <a:latin typeface="Arial Nova" panose="020B0504020202020204" pitchFamily="34" charset="0"/>
                <a:cs typeface="Arial"/>
              </a:rPr>
              <a:t> </a:t>
            </a:r>
            <a:r>
              <a:rPr sz="2400" b="1" spc="18" dirty="0">
                <a:latin typeface="Arial Nova" panose="020B0504020202020204" pitchFamily="34" charset="0"/>
                <a:cs typeface="Arial"/>
              </a:rPr>
              <a:t>DE</a:t>
            </a:r>
            <a:r>
              <a:rPr sz="2400" b="1" spc="-9" dirty="0">
                <a:latin typeface="Arial Nova" panose="020B0504020202020204" pitchFamily="34" charset="0"/>
                <a:cs typeface="Arial"/>
              </a:rPr>
              <a:t> </a:t>
            </a:r>
            <a:r>
              <a:rPr sz="2400" b="1" spc="14" dirty="0">
                <a:latin typeface="Arial Nova" panose="020B0504020202020204" pitchFamily="34" charset="0"/>
                <a:cs typeface="Arial"/>
              </a:rPr>
              <a:t>INCENDIO:</a:t>
            </a:r>
            <a:endParaRPr sz="2400" dirty="0">
              <a:latin typeface="Arial Nova" panose="020B0504020202020204" pitchFamily="34" charset="0"/>
              <a:cs typeface="Arial"/>
            </a:endParaRPr>
          </a:p>
          <a:p>
            <a:pPr marL="78311" marR="7486" indent="-67371" algn="just">
              <a:spcBef>
                <a:spcPts val="381"/>
              </a:spcBef>
              <a:buClr>
                <a:srgbClr val="F36F21"/>
              </a:buClr>
              <a:buChar char="•"/>
              <a:tabLst>
                <a:tab pos="78887" algn="l"/>
              </a:tabLst>
            </a:pPr>
            <a:r>
              <a:rPr sz="2400" spc="23" dirty="0">
                <a:latin typeface="Arial Nova" panose="020B0504020202020204" pitchFamily="34" charset="0"/>
                <a:cs typeface="Arial MT"/>
              </a:rPr>
              <a:t>Nunca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se debe soldar en </a:t>
            </a:r>
            <a:r>
              <a:rPr sz="2400" spc="14" dirty="0">
                <a:latin typeface="Arial Nova" panose="020B0504020202020204" pitchFamily="34" charset="0"/>
                <a:cs typeface="Arial MT"/>
              </a:rPr>
              <a:t>la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proximidad de </a:t>
            </a:r>
            <a:r>
              <a:rPr sz="2400" spc="23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líquidos</a:t>
            </a:r>
            <a:r>
              <a:rPr sz="2400" spc="-14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inﬂamables,</a:t>
            </a:r>
            <a:r>
              <a:rPr sz="2400" spc="-14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gases,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vapores,</a:t>
            </a:r>
            <a:r>
              <a:rPr sz="2400" spc="-14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metales </a:t>
            </a:r>
            <a:r>
              <a:rPr sz="2400" spc="-103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en</a:t>
            </a:r>
            <a:r>
              <a:rPr sz="24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polvo</a:t>
            </a:r>
            <a:r>
              <a:rPr sz="24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o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polvos</a:t>
            </a:r>
            <a:r>
              <a:rPr sz="24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combustibles.</a:t>
            </a:r>
            <a:endParaRPr sz="2400" dirty="0">
              <a:latin typeface="Arial Nova" panose="020B0504020202020204" pitchFamily="34" charset="0"/>
              <a:cs typeface="Arial MT"/>
            </a:endParaRPr>
          </a:p>
          <a:p>
            <a:pPr marL="78311" marR="4607" indent="-67371" algn="just">
              <a:spcBef>
                <a:spcPts val="208"/>
              </a:spcBef>
              <a:buClr>
                <a:srgbClr val="F36F21"/>
              </a:buClr>
              <a:buChar char="•"/>
              <a:tabLst>
                <a:tab pos="78887" algn="l"/>
              </a:tabLst>
            </a:pPr>
            <a:r>
              <a:rPr sz="2400" spc="14" dirty="0">
                <a:latin typeface="Arial Nova" panose="020B0504020202020204" pitchFamily="34" charset="0"/>
                <a:cs typeface="Arial MT"/>
              </a:rPr>
              <a:t>Cuando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el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área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4" dirty="0">
                <a:latin typeface="Arial Nova" panose="020B0504020202020204" pitchFamily="34" charset="0"/>
                <a:cs typeface="Arial MT"/>
              </a:rPr>
              <a:t>de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soldadura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contiene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gases, </a:t>
            </a:r>
            <a:r>
              <a:rPr sz="2400" spc="-100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23" dirty="0">
                <a:latin typeface="Arial Nova" panose="020B0504020202020204" pitchFamily="34" charset="0"/>
                <a:cs typeface="Arial MT"/>
              </a:rPr>
              <a:t>vapores</a:t>
            </a:r>
            <a:r>
              <a:rPr sz="24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o</a:t>
            </a:r>
            <a:r>
              <a:rPr sz="24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polvos,</a:t>
            </a:r>
            <a:r>
              <a:rPr sz="24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23" dirty="0">
                <a:latin typeface="Arial Nova" panose="020B0504020202020204" pitchFamily="34" charset="0"/>
                <a:cs typeface="Arial MT"/>
              </a:rPr>
              <a:t>es</a:t>
            </a:r>
            <a:r>
              <a:rPr sz="24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23" dirty="0">
                <a:latin typeface="Arial Nova" panose="020B0504020202020204" pitchFamily="34" charset="0"/>
                <a:cs typeface="Arial MT"/>
              </a:rPr>
              <a:t>necesario</a:t>
            </a:r>
            <a:r>
              <a:rPr sz="2400" spc="4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23" dirty="0">
                <a:latin typeface="Arial Nova" panose="020B0504020202020204" pitchFamily="34" charset="0"/>
                <a:cs typeface="Arial MT"/>
              </a:rPr>
              <a:t>mantener </a:t>
            </a:r>
            <a:r>
              <a:rPr sz="2400" spc="27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perfectamente</a:t>
            </a:r>
            <a:r>
              <a:rPr sz="2400" spc="23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aireado y </a:t>
            </a:r>
            <a:r>
              <a:rPr sz="2400" spc="14" dirty="0">
                <a:latin typeface="Arial Nova" panose="020B0504020202020204" pitchFamily="34" charset="0"/>
                <a:cs typeface="Arial MT"/>
              </a:rPr>
              <a:t>ventilado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4" dirty="0">
                <a:latin typeface="Arial Nova" panose="020B0504020202020204" pitchFamily="34" charset="0"/>
                <a:cs typeface="Arial MT"/>
              </a:rPr>
              <a:t>el lugar </a:t>
            </a:r>
            <a:r>
              <a:rPr sz="2400" spc="-100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mientras</a:t>
            </a:r>
            <a:r>
              <a:rPr sz="24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se</a:t>
            </a:r>
            <a:r>
              <a:rPr sz="24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suelda.</a:t>
            </a:r>
            <a:endParaRPr sz="2400" dirty="0">
              <a:latin typeface="Arial Nova" panose="020B0504020202020204" pitchFamily="34" charset="0"/>
              <a:cs typeface="Arial MT"/>
            </a:endParaRPr>
          </a:p>
          <a:p>
            <a:pPr marL="78311" marR="15547" indent="-67371" algn="just">
              <a:spcBef>
                <a:spcPts val="208"/>
              </a:spcBef>
              <a:buClr>
                <a:srgbClr val="F36F21"/>
              </a:buClr>
              <a:buChar char="•"/>
              <a:tabLst>
                <a:tab pos="78887" algn="l"/>
              </a:tabLst>
            </a:pPr>
            <a:r>
              <a:rPr sz="2400" spc="23" dirty="0">
                <a:latin typeface="Arial Nova" panose="020B0504020202020204" pitchFamily="34" charset="0"/>
                <a:cs typeface="Arial MT"/>
              </a:rPr>
              <a:t>Nunca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soldar</a:t>
            </a:r>
            <a:r>
              <a:rPr sz="2400" spc="27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en </a:t>
            </a:r>
            <a:r>
              <a:rPr sz="2400" spc="14" dirty="0">
                <a:latin typeface="Arial Nova" panose="020B0504020202020204" pitchFamily="34" charset="0"/>
                <a:cs typeface="Arial MT"/>
              </a:rPr>
              <a:t>la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vecindad</a:t>
            </a:r>
            <a:r>
              <a:rPr sz="2400" spc="32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de materiales </a:t>
            </a:r>
            <a:r>
              <a:rPr sz="2400" spc="-100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5" dirty="0">
                <a:latin typeface="Arial Nova" panose="020B0504020202020204" pitchFamily="34" charset="0"/>
                <a:cs typeface="Arial MT"/>
              </a:rPr>
              <a:t>inﬂamables</a:t>
            </a:r>
            <a:r>
              <a:rPr sz="24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8" dirty="0">
                <a:latin typeface="Arial Nova" panose="020B0504020202020204" pitchFamily="34" charset="0"/>
                <a:cs typeface="Arial MT"/>
              </a:rPr>
              <a:t>o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4" dirty="0">
                <a:latin typeface="Arial Nova" panose="020B0504020202020204" pitchFamily="34" charset="0"/>
                <a:cs typeface="Arial MT"/>
              </a:rPr>
              <a:t>de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5" dirty="0">
                <a:latin typeface="Arial Nova" panose="020B0504020202020204" pitchFamily="34" charset="0"/>
                <a:cs typeface="Arial MT"/>
              </a:rPr>
              <a:t>combustibles</a:t>
            </a:r>
            <a:r>
              <a:rPr sz="2400" spc="-18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14" dirty="0">
                <a:latin typeface="Arial Nova" panose="020B0504020202020204" pitchFamily="34" charset="0"/>
                <a:cs typeface="Arial MT"/>
              </a:rPr>
              <a:t>no</a:t>
            </a:r>
            <a:r>
              <a:rPr sz="24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400" spc="5" dirty="0">
                <a:latin typeface="Arial Nova" panose="020B0504020202020204" pitchFamily="34" charset="0"/>
                <a:cs typeface="Arial MT"/>
              </a:rPr>
              <a:t>protegidos.</a:t>
            </a:r>
            <a:endParaRPr sz="2400" dirty="0"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1A3705AE-7BFB-5E66-2F17-8ACE0A20CC2D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4780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412111" y="1963804"/>
            <a:ext cx="10505390" cy="4894196"/>
          </a:xfrm>
          <a:prstGeom prst="rect">
            <a:avLst/>
          </a:prstGeom>
        </p:spPr>
        <p:txBody>
          <a:bodyPr vert="horz" wrap="square" lIns="0" tIns="13243" rIns="0" bIns="0" rtlCol="0">
            <a:spAutoFit/>
          </a:bodyPr>
          <a:lstStyle/>
          <a:p>
            <a:pPr marL="10940" marR="4607" algn="just">
              <a:spcBef>
                <a:spcPts val="103"/>
              </a:spcBef>
              <a:buClr>
                <a:srgbClr val="F36F21"/>
              </a:buClr>
              <a:tabLst>
                <a:tab pos="78887" algn="l"/>
              </a:tabLst>
            </a:pPr>
            <a:r>
              <a:rPr lang="es-CL" sz="2200" spc="18" dirty="0">
                <a:latin typeface="Arial Nova" panose="020B0504020202020204" pitchFamily="34" charset="0"/>
                <a:cs typeface="Arial MT"/>
              </a:rPr>
              <a:t>VENTILACIÓN:</a:t>
            </a:r>
          </a:p>
          <a:p>
            <a:pPr marL="78311" marR="4607" indent="-67371" algn="just">
              <a:spcBef>
                <a:spcPts val="103"/>
              </a:spcBef>
              <a:buClr>
                <a:srgbClr val="F36F21"/>
              </a:buClr>
              <a:buChar char="•"/>
              <a:tabLst>
                <a:tab pos="78887" algn="l"/>
              </a:tabLst>
            </a:pPr>
            <a:endParaRPr lang="es-CL" sz="2200" spc="18" dirty="0">
              <a:latin typeface="Arial Nova" panose="020B0504020202020204" pitchFamily="34" charset="0"/>
              <a:cs typeface="Arial MT"/>
            </a:endParaRPr>
          </a:p>
          <a:p>
            <a:pPr marL="78311" marR="4607" indent="-67371" algn="just">
              <a:spcBef>
                <a:spcPts val="103"/>
              </a:spcBef>
              <a:buClr>
                <a:srgbClr val="F36F21"/>
              </a:buClr>
              <a:buChar char="•"/>
              <a:tabLst>
                <a:tab pos="78887" algn="l"/>
              </a:tabLst>
            </a:pPr>
            <a:r>
              <a:rPr sz="2200" spc="18" dirty="0">
                <a:latin typeface="Arial Nova" panose="020B0504020202020204" pitchFamily="34" charset="0"/>
                <a:cs typeface="Arial MT"/>
              </a:rPr>
              <a:t>Para</a:t>
            </a:r>
            <a:r>
              <a:rPr sz="22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soldar</a:t>
            </a:r>
            <a:r>
              <a:rPr sz="22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en</a:t>
            </a:r>
            <a:r>
              <a:rPr sz="2200" spc="9" dirty="0">
                <a:latin typeface="Arial Nova" panose="020B0504020202020204" pitchFamily="34" charset="0"/>
                <a:cs typeface="Arial MT"/>
              </a:rPr>
              <a:t> áreas</a:t>
            </a:r>
            <a:r>
              <a:rPr sz="22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conﬁnadas</a:t>
            </a:r>
            <a:r>
              <a:rPr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4" dirty="0">
                <a:latin typeface="Arial Nova" panose="020B0504020202020204" pitchFamily="34" charset="0"/>
                <a:cs typeface="Arial MT"/>
              </a:rPr>
              <a:t>siempre</a:t>
            </a:r>
            <a:r>
              <a:rPr sz="22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se </a:t>
            </a:r>
            <a:r>
              <a:rPr sz="2200" spc="-100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debe</a:t>
            </a:r>
            <a:r>
              <a:rPr sz="2200" spc="-14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4" dirty="0">
                <a:latin typeface="Arial Nova" panose="020B0504020202020204" pitchFamily="34" charset="0"/>
                <a:cs typeface="Arial MT"/>
              </a:rPr>
              <a:t>utilizar</a:t>
            </a:r>
            <a:r>
              <a:rPr sz="2200" spc="-32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un</a:t>
            </a:r>
            <a:r>
              <a:rPr sz="2200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4" dirty="0">
                <a:latin typeface="Arial Nova" panose="020B0504020202020204" pitchFamily="34" charset="0"/>
                <a:cs typeface="Arial MT"/>
              </a:rPr>
              <a:t>extractor</a:t>
            </a:r>
            <a:r>
              <a:rPr sz="2200" spc="-36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4" dirty="0">
                <a:latin typeface="Arial Nova" panose="020B0504020202020204" pitchFamily="34" charset="0"/>
                <a:cs typeface="Arial MT"/>
              </a:rPr>
              <a:t>lateral</a:t>
            </a:r>
            <a:r>
              <a:rPr sz="2200" spc="-23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con</a:t>
            </a:r>
            <a:r>
              <a:rPr sz="2200" spc="-9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4" dirty="0">
                <a:latin typeface="Arial Nova" panose="020B0504020202020204" pitchFamily="34" charset="0"/>
                <a:cs typeface="Arial MT"/>
              </a:rPr>
              <a:t>el</a:t>
            </a:r>
            <a:r>
              <a:rPr sz="2200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ﬁn</a:t>
            </a:r>
            <a:r>
              <a:rPr sz="2200" spc="-5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de </a:t>
            </a:r>
            <a:r>
              <a:rPr sz="2200" spc="23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evacuar</a:t>
            </a:r>
            <a:r>
              <a:rPr sz="2200" spc="-23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4" dirty="0">
                <a:latin typeface="Arial Nova" panose="020B0504020202020204" pitchFamily="34" charset="0"/>
                <a:cs typeface="Arial MT"/>
              </a:rPr>
              <a:t>los</a:t>
            </a:r>
            <a:r>
              <a:rPr sz="2200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23" dirty="0">
                <a:latin typeface="Arial Nova" panose="020B0504020202020204" pitchFamily="34" charset="0"/>
                <a:cs typeface="Arial MT"/>
              </a:rPr>
              <a:t>humos</a:t>
            </a:r>
            <a:r>
              <a:rPr sz="2200" spc="-14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y</a:t>
            </a:r>
            <a:r>
              <a:rPr sz="22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gases</a:t>
            </a:r>
            <a:r>
              <a:rPr sz="2200" spc="-14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4" dirty="0">
                <a:latin typeface="Arial Nova" panose="020B0504020202020204" pitchFamily="34" charset="0"/>
                <a:cs typeface="Arial MT"/>
              </a:rPr>
              <a:t>emitidos,</a:t>
            </a:r>
            <a:r>
              <a:rPr sz="2200" spc="-27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ya</a:t>
            </a:r>
            <a:r>
              <a:rPr sz="2200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que </a:t>
            </a:r>
            <a:r>
              <a:rPr sz="2200" spc="-103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estos</a:t>
            </a:r>
            <a:r>
              <a:rPr sz="22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pueden</a:t>
            </a:r>
            <a:r>
              <a:rPr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provocar</a:t>
            </a:r>
            <a:r>
              <a:rPr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daños</a:t>
            </a:r>
            <a:r>
              <a:rPr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8" dirty="0">
                <a:latin typeface="Arial Nova" panose="020B0504020202020204" pitchFamily="34" charset="0"/>
                <a:cs typeface="Arial MT"/>
              </a:rPr>
              <a:t>a</a:t>
            </a:r>
            <a:r>
              <a:rPr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4" dirty="0">
                <a:latin typeface="Arial Nova" panose="020B0504020202020204" pitchFamily="34" charset="0"/>
                <a:cs typeface="Arial MT"/>
              </a:rPr>
              <a:t>la</a:t>
            </a:r>
            <a:r>
              <a:rPr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sz="2200" spc="14" dirty="0" err="1">
                <a:latin typeface="Arial Nova" panose="020B0504020202020204" pitchFamily="34" charset="0"/>
                <a:cs typeface="Arial MT"/>
              </a:rPr>
              <a:t>salud</a:t>
            </a:r>
            <a:r>
              <a:rPr sz="2200" spc="14" dirty="0">
                <a:latin typeface="Arial Nova" panose="020B0504020202020204" pitchFamily="34" charset="0"/>
                <a:cs typeface="Arial MT"/>
              </a:rPr>
              <a:t>.</a:t>
            </a:r>
            <a:endParaRPr lang="es-CL" sz="2200" spc="14" dirty="0">
              <a:latin typeface="Arial Nova" panose="020B0504020202020204" pitchFamily="34" charset="0"/>
              <a:cs typeface="Arial MT"/>
            </a:endParaRPr>
          </a:p>
          <a:p>
            <a:pPr marL="78311" marR="4607" indent="-67371" algn="just">
              <a:spcBef>
                <a:spcPts val="103"/>
              </a:spcBef>
              <a:buClr>
                <a:srgbClr val="F36F21"/>
              </a:buClr>
              <a:buChar char="•"/>
              <a:tabLst>
                <a:tab pos="78887" algn="l"/>
              </a:tabLst>
            </a:pPr>
            <a:endParaRPr lang="es-CL" sz="2200" spc="14" dirty="0">
              <a:latin typeface="Arial Nova" panose="020B0504020202020204" pitchFamily="34" charset="0"/>
              <a:cs typeface="Arial MT"/>
            </a:endParaRPr>
          </a:p>
          <a:p>
            <a:pPr marL="10940" marR="4607" algn="just">
              <a:spcBef>
                <a:spcPts val="103"/>
              </a:spcBef>
              <a:buClr>
                <a:srgbClr val="F36F21"/>
              </a:buClr>
              <a:tabLst>
                <a:tab pos="78887" algn="l"/>
              </a:tabLst>
            </a:pPr>
            <a:r>
              <a:rPr lang="es-CL" sz="2200" spc="14" dirty="0">
                <a:latin typeface="Arial Nova" panose="020B0504020202020204" pitchFamily="34" charset="0"/>
                <a:cs typeface="Arial MT"/>
              </a:rPr>
              <a:t>HUMEDAD: </a:t>
            </a:r>
          </a:p>
          <a:p>
            <a:pPr marL="10940" marR="4607" algn="just">
              <a:spcBef>
                <a:spcPts val="103"/>
              </a:spcBef>
              <a:buClr>
                <a:srgbClr val="F36F21"/>
              </a:buClr>
              <a:tabLst>
                <a:tab pos="78887" algn="l"/>
              </a:tabLst>
            </a:pPr>
            <a:endParaRPr lang="es-CL" sz="2200" spc="14" dirty="0">
              <a:latin typeface="Arial Nova" panose="020B0504020202020204" pitchFamily="34" charset="0"/>
              <a:cs typeface="Arial MT"/>
            </a:endParaRPr>
          </a:p>
          <a:p>
            <a:pPr marL="78311" marR="19002" indent="-67371" algn="just">
              <a:spcBef>
                <a:spcPts val="103"/>
              </a:spcBef>
              <a:buClr>
                <a:srgbClr val="F36F21"/>
              </a:buClr>
              <a:buChar char="•"/>
              <a:tabLst>
                <a:tab pos="78887" algn="l"/>
              </a:tabLst>
            </a:pPr>
            <a:r>
              <a:rPr lang="es-CL" sz="2200" spc="32" dirty="0">
                <a:latin typeface="Arial Nova" panose="020B0504020202020204" pitchFamily="34" charset="0"/>
                <a:cs typeface="Arial MT"/>
              </a:rPr>
              <a:t>La </a:t>
            </a:r>
            <a:r>
              <a:rPr lang="es-CL" sz="2200" spc="45" dirty="0">
                <a:latin typeface="Arial Nova" panose="020B0504020202020204" pitchFamily="34" charset="0"/>
                <a:cs typeface="Arial MT"/>
              </a:rPr>
              <a:t>humedad </a:t>
            </a:r>
            <a:r>
              <a:rPr lang="es-CL" sz="2200" spc="36" dirty="0">
                <a:latin typeface="Arial Nova" panose="020B0504020202020204" pitchFamily="34" charset="0"/>
                <a:cs typeface="Arial MT"/>
              </a:rPr>
              <a:t>entre </a:t>
            </a:r>
            <a:r>
              <a:rPr lang="es-CL" sz="2200" spc="27" dirty="0">
                <a:latin typeface="Arial Nova" panose="020B0504020202020204" pitchFamily="34" charset="0"/>
                <a:cs typeface="Arial MT"/>
              </a:rPr>
              <a:t>el</a:t>
            </a:r>
            <a:r>
              <a:rPr lang="es-CL" sz="2200" spc="32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41" dirty="0">
                <a:latin typeface="Arial Nova" panose="020B0504020202020204" pitchFamily="34" charset="0"/>
                <a:cs typeface="Arial MT"/>
              </a:rPr>
              <a:t>cuerpo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200" spc="23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36" dirty="0">
                <a:latin typeface="Arial Nova" panose="020B0504020202020204" pitchFamily="34" charset="0"/>
                <a:cs typeface="Arial MT"/>
              </a:rPr>
              <a:t>algo </a:t>
            </a:r>
            <a:r>
              <a:rPr lang="es-CL" sz="2200" spc="41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23" dirty="0" err="1">
                <a:latin typeface="Arial Nova" panose="020B0504020202020204" pitchFamily="34" charset="0"/>
                <a:cs typeface="Arial MT"/>
              </a:rPr>
              <a:t>electriﬁcado</a:t>
            </a:r>
            <a:r>
              <a:rPr lang="es-CL" sz="2200" spc="23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27" dirty="0">
                <a:latin typeface="Arial Nova" panose="020B0504020202020204" pitchFamily="34" charset="0"/>
                <a:cs typeface="Arial MT"/>
              </a:rPr>
              <a:t>forma una </a:t>
            </a:r>
            <a:r>
              <a:rPr lang="es-CL" sz="2200" spc="23" dirty="0">
                <a:latin typeface="Arial Nova" panose="020B0504020202020204" pitchFamily="34" charset="0"/>
                <a:cs typeface="Arial MT"/>
              </a:rPr>
              <a:t>línea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a </a:t>
            </a:r>
            <a:r>
              <a:rPr lang="es-CL" sz="2200" spc="23" dirty="0">
                <a:latin typeface="Arial Nova" panose="020B0504020202020204" pitchFamily="34" charset="0"/>
                <a:cs typeface="Arial MT"/>
              </a:rPr>
              <a:t>tierra </a:t>
            </a:r>
            <a:r>
              <a:rPr lang="es-CL" sz="2200" spc="27" dirty="0">
                <a:latin typeface="Arial Nova" panose="020B0504020202020204" pitchFamily="34" charset="0"/>
                <a:cs typeface="Arial MT"/>
              </a:rPr>
              <a:t>que </a:t>
            </a:r>
            <a:r>
              <a:rPr lang="es-CL" sz="2200" spc="32" dirty="0">
                <a:latin typeface="Arial Nova" panose="020B0504020202020204" pitchFamily="34" charset="0"/>
                <a:cs typeface="Arial MT"/>
              </a:rPr>
              <a:t> puede </a:t>
            </a:r>
            <a:r>
              <a:rPr lang="es-CL" sz="2200" spc="27" dirty="0">
                <a:latin typeface="Arial Nova" panose="020B0504020202020204" pitchFamily="34" charset="0"/>
                <a:cs typeface="Arial MT"/>
              </a:rPr>
              <a:t>producir corriente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al </a:t>
            </a:r>
            <a:r>
              <a:rPr lang="es-CL" sz="2200" spc="32" dirty="0">
                <a:latin typeface="Arial Nova" panose="020B0504020202020204" pitchFamily="34" charset="0"/>
                <a:cs typeface="Arial MT"/>
              </a:rPr>
              <a:t>cuerpo </a:t>
            </a:r>
            <a:r>
              <a:rPr lang="es-CL" sz="2200" spc="23" dirty="0">
                <a:latin typeface="Arial Nova" panose="020B0504020202020204" pitchFamily="34" charset="0"/>
                <a:cs typeface="Arial MT"/>
              </a:rPr>
              <a:t>del </a:t>
            </a:r>
            <a:r>
              <a:rPr lang="es-CL" sz="2200" spc="27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operador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4" dirty="0">
                <a:latin typeface="Arial Nova" panose="020B0504020202020204" pitchFamily="34" charset="0"/>
                <a:cs typeface="Arial MT"/>
              </a:rPr>
              <a:t>producir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un</a:t>
            </a:r>
            <a:r>
              <a:rPr lang="es-CL" sz="2200" spc="14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choque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4" dirty="0">
                <a:latin typeface="Arial Nova" panose="020B0504020202020204" pitchFamily="34" charset="0"/>
                <a:cs typeface="Arial MT"/>
              </a:rPr>
              <a:t>eléctrico.</a:t>
            </a:r>
            <a:endParaRPr lang="es-CL" sz="2200" dirty="0">
              <a:latin typeface="Arial Nova" panose="020B0504020202020204" pitchFamily="34" charset="0"/>
              <a:cs typeface="Arial MT"/>
            </a:endParaRPr>
          </a:p>
          <a:p>
            <a:pPr marL="78311" marR="4607" indent="-67371" algn="just">
              <a:spcBef>
                <a:spcPts val="208"/>
              </a:spcBef>
              <a:buClr>
                <a:srgbClr val="F36F21"/>
              </a:buClr>
              <a:buChar char="•"/>
              <a:tabLst>
                <a:tab pos="78887" algn="l"/>
              </a:tabLst>
            </a:pPr>
            <a:r>
              <a:rPr lang="es-CL" sz="2200" spc="9" dirty="0">
                <a:latin typeface="Arial Nova" panose="020B0504020202020204" pitchFamily="34" charset="0"/>
                <a:cs typeface="Arial MT"/>
              </a:rPr>
              <a:t>El </a:t>
            </a:r>
            <a:r>
              <a:rPr lang="es-CL" sz="2200" spc="5" dirty="0">
                <a:latin typeface="Arial Nova" panose="020B0504020202020204" pitchFamily="34" charset="0"/>
                <a:cs typeface="Arial MT"/>
              </a:rPr>
              <a:t>operador 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nunca debe </a:t>
            </a:r>
            <a:r>
              <a:rPr lang="es-CL" sz="2200" spc="5" dirty="0">
                <a:latin typeface="Arial Nova" panose="020B0504020202020204" pitchFamily="34" charset="0"/>
                <a:cs typeface="Arial MT"/>
              </a:rPr>
              <a:t>estar sobre 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una poza </a:t>
            </a:r>
            <a:r>
              <a:rPr lang="es-CL" sz="2200" spc="-1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o 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sobre suelo </a:t>
            </a:r>
            <a:r>
              <a:rPr lang="es-CL" sz="2200" spc="14" dirty="0">
                <a:latin typeface="Arial Nova" panose="020B0504020202020204" pitchFamily="34" charset="0"/>
                <a:cs typeface="Arial MT"/>
              </a:rPr>
              <a:t>húmedo cuando 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suelda, </a:t>
            </a:r>
            <a:r>
              <a:rPr lang="es-CL" sz="2200" spc="14" dirty="0">
                <a:latin typeface="Arial Nova" panose="020B0504020202020204" pitchFamily="34" charset="0"/>
                <a:cs typeface="Arial MT"/>
              </a:rPr>
              <a:t>como </a:t>
            </a:r>
            <a:r>
              <a:rPr lang="es-CL" sz="2200" spc="-1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tampoco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4" dirty="0">
                <a:latin typeface="Arial Nova" panose="020B0504020202020204" pitchFamily="34" charset="0"/>
                <a:cs typeface="Arial MT"/>
              </a:rPr>
              <a:t>trabajar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en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un</a:t>
            </a:r>
            <a:r>
              <a:rPr lang="es-CL" sz="2200" spc="14" dirty="0">
                <a:latin typeface="Arial Nova" panose="020B0504020202020204" pitchFamily="34" charset="0"/>
                <a:cs typeface="Arial MT"/>
              </a:rPr>
              <a:t> lugar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húmedo.</a:t>
            </a:r>
            <a:endParaRPr lang="es-CL" sz="2200" dirty="0">
              <a:latin typeface="Arial Nova" panose="020B0504020202020204" pitchFamily="34" charset="0"/>
              <a:cs typeface="Arial MT"/>
            </a:endParaRPr>
          </a:p>
          <a:p>
            <a:pPr marL="78311" marR="5758" indent="-67371" algn="just">
              <a:spcBef>
                <a:spcPts val="204"/>
              </a:spcBef>
              <a:buClr>
                <a:srgbClr val="F36F21"/>
              </a:buClr>
              <a:buChar char="•"/>
              <a:tabLst>
                <a:tab pos="78887" algn="l"/>
              </a:tabLst>
            </a:pPr>
            <a:r>
              <a:rPr lang="es-CL" sz="2200" spc="14" dirty="0">
                <a:latin typeface="Arial Nova" panose="020B0504020202020204" pitchFamily="34" charset="0"/>
                <a:cs typeface="Arial MT"/>
              </a:rPr>
              <a:t>Deberá 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conservar </a:t>
            </a:r>
            <a:r>
              <a:rPr lang="es-CL" sz="2200" spc="14" dirty="0">
                <a:latin typeface="Arial Nova" panose="020B0504020202020204" pitchFamily="34" charset="0"/>
                <a:cs typeface="Arial MT"/>
              </a:rPr>
              <a:t>manos, 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vestimenta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y 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lugar </a:t>
            </a:r>
            <a:r>
              <a:rPr lang="es-CL" sz="2200" spc="-100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200" spc="5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4" dirty="0">
                <a:latin typeface="Arial Nova" panose="020B0504020202020204" pitchFamily="34" charset="0"/>
                <a:cs typeface="Arial MT"/>
              </a:rPr>
              <a:t>trabajo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continuamente</a:t>
            </a:r>
            <a:r>
              <a:rPr lang="es-CL" sz="2200" spc="9" dirty="0"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200" spc="18" dirty="0">
                <a:latin typeface="Arial Nova" panose="020B0504020202020204" pitchFamily="34" charset="0"/>
                <a:cs typeface="Arial MT"/>
              </a:rPr>
              <a:t>secos.</a:t>
            </a:r>
            <a:endParaRPr lang="es-CL" sz="2200" dirty="0">
              <a:latin typeface="Arial Nova" panose="020B0504020202020204" pitchFamily="34" charset="0"/>
              <a:cs typeface="Arial MT"/>
            </a:endParaRPr>
          </a:p>
          <a:p>
            <a:pPr marL="10940" marR="4607" algn="just">
              <a:spcBef>
                <a:spcPts val="103"/>
              </a:spcBef>
              <a:buClr>
                <a:srgbClr val="F36F21"/>
              </a:buClr>
              <a:tabLst>
                <a:tab pos="78887" algn="l"/>
              </a:tabLst>
            </a:pPr>
            <a:endParaRPr sz="2200" dirty="0">
              <a:latin typeface="Arial Nova" panose="020B0504020202020204" pitchFamily="34" charset="0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40966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CEE9BED-63AA-0FEB-52C4-3B1E4136E6B5}"/>
              </a:ext>
            </a:extLst>
          </p:cNvPr>
          <p:cNvSpPr txBox="1"/>
          <p:nvPr/>
        </p:nvSpPr>
        <p:spPr>
          <a:xfrm>
            <a:off x="919889" y="1961933"/>
            <a:ext cx="9753600" cy="4193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516" marR="4607" algn="just">
              <a:spcBef>
                <a:spcPts val="27"/>
              </a:spcBef>
              <a:buChar char="-"/>
              <a:tabLst>
                <a:tab pos="128983" algn="l"/>
              </a:tabLst>
            </a:pPr>
            <a:r>
              <a:rPr lang="es-CL" sz="2400" spc="-54" dirty="0">
                <a:latin typeface="Arial Nova" panose="020B0504020202020204" pitchFamily="34" charset="0"/>
                <a:cs typeface="Tahoma"/>
              </a:rPr>
              <a:t>El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equipo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protección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personal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anteriormente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mencionado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debe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ser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utilizado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tanto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para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el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soldador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 o esmerilador </a:t>
            </a:r>
            <a:r>
              <a:rPr lang="es-CL" sz="2400" spc="-46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como</a:t>
            </a:r>
            <a:r>
              <a:rPr lang="es-CL" sz="2400" spc="-25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para</a:t>
            </a:r>
            <a:r>
              <a:rPr lang="es-CL" sz="2400" spc="-254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0" dirty="0">
                <a:latin typeface="Arial Nova" panose="020B0504020202020204" pitchFamily="34" charset="0"/>
                <a:cs typeface="Tahoma"/>
              </a:rPr>
              <a:t>su</a:t>
            </a:r>
            <a:r>
              <a:rPr lang="es-CL" sz="2400" spc="-254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0" dirty="0">
                <a:latin typeface="Arial Nova" panose="020B0504020202020204" pitchFamily="34" charset="0"/>
                <a:cs typeface="Tahoma"/>
              </a:rPr>
              <a:t>ayudante.</a:t>
            </a:r>
          </a:p>
          <a:p>
            <a:pPr marL="11516" marR="4607" algn="just">
              <a:spcBef>
                <a:spcPts val="27"/>
              </a:spcBef>
              <a:buChar char="-"/>
              <a:tabLst>
                <a:tab pos="128983" algn="l"/>
              </a:tabLst>
            </a:pPr>
            <a:endParaRPr lang="es-CL" sz="2400" dirty="0">
              <a:latin typeface="Arial Nova" panose="020B0504020202020204" pitchFamily="34" charset="0"/>
              <a:cs typeface="Tahoma"/>
            </a:endParaRPr>
          </a:p>
          <a:p>
            <a:pPr marL="11516" marR="4607" algn="just">
              <a:buChar char="-"/>
              <a:tabLst>
                <a:tab pos="108829" algn="l"/>
              </a:tabLst>
            </a:pPr>
            <a:r>
              <a:rPr lang="es-CL" sz="2400" spc="-113" dirty="0">
                <a:latin typeface="Arial Nova" panose="020B0504020202020204" pitchFamily="34" charset="0"/>
                <a:cs typeface="Tahoma"/>
              </a:rPr>
              <a:t>Debe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 err="1">
                <a:latin typeface="Arial Nova" panose="020B0504020202020204" pitchFamily="34" charset="0"/>
                <a:cs typeface="Tahoma"/>
              </a:rPr>
              <a:t>veriﬁcarse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0" dirty="0">
                <a:latin typeface="Arial Nova" panose="020B0504020202020204" pitchFamily="34" charset="0"/>
                <a:cs typeface="Tahoma"/>
              </a:rPr>
              <a:t>que</a:t>
            </a:r>
            <a:r>
              <a:rPr lang="es-CL" sz="2400" spc="-22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la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ropa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no</a:t>
            </a:r>
            <a:r>
              <a:rPr lang="es-CL" sz="2400" spc="-22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esté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impregnada</a:t>
            </a:r>
            <a:r>
              <a:rPr lang="es-CL" sz="2400" spc="-22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3" dirty="0">
                <a:latin typeface="Arial Nova" panose="020B0504020202020204" pitchFamily="34" charset="0"/>
                <a:cs typeface="Tahoma"/>
              </a:rPr>
              <a:t>con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gasolina,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petróleo,</a:t>
            </a:r>
            <a:r>
              <a:rPr lang="es-CL" sz="2400" spc="-22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grasas,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aceites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1" dirty="0">
                <a:latin typeface="Arial Nova" panose="020B0504020202020204" pitchFamily="34" charset="0"/>
                <a:cs typeface="Tahoma"/>
              </a:rPr>
              <a:t>u</a:t>
            </a:r>
            <a:r>
              <a:rPr lang="es-CL" sz="2400" spc="-22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4" dirty="0">
                <a:latin typeface="Arial Nova" panose="020B0504020202020204" pitchFamily="34" charset="0"/>
                <a:cs typeface="Tahoma"/>
              </a:rPr>
              <a:t>otros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materiales</a:t>
            </a:r>
            <a:r>
              <a:rPr lang="es-CL" sz="2400" spc="-230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combustibles </a:t>
            </a:r>
            <a:r>
              <a:rPr lang="es-CL" sz="2400" spc="-467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o</a:t>
            </a:r>
            <a:r>
              <a:rPr lang="es-CL" sz="2400" spc="-258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 err="1">
                <a:latin typeface="Arial Nova" panose="020B0504020202020204" pitchFamily="34" charset="0"/>
                <a:cs typeface="Tahoma"/>
              </a:rPr>
              <a:t>inﬂamables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.</a:t>
            </a:r>
          </a:p>
          <a:p>
            <a:pPr marL="11516" marR="4607" algn="just">
              <a:buChar char="-"/>
              <a:tabLst>
                <a:tab pos="108829" algn="l"/>
              </a:tabLst>
            </a:pPr>
            <a:endParaRPr lang="es-CL" sz="2400" dirty="0">
              <a:latin typeface="Arial Nova" panose="020B0504020202020204" pitchFamily="34" charset="0"/>
              <a:cs typeface="Tahoma"/>
            </a:endParaRPr>
          </a:p>
          <a:p>
            <a:pPr marL="105950" indent="-95010" algn="just">
              <a:spcBef>
                <a:spcPts val="63"/>
              </a:spcBef>
              <a:buChar char="-"/>
              <a:tabLst>
                <a:tab pos="106526" algn="l"/>
              </a:tabLst>
            </a:pPr>
            <a:r>
              <a:rPr lang="es-CL" sz="2400" spc="-77" dirty="0">
                <a:latin typeface="Arial Nova" panose="020B0504020202020204" pitchFamily="34" charset="0"/>
                <a:cs typeface="Tahoma"/>
              </a:rPr>
              <a:t>No</a:t>
            </a:r>
            <a:r>
              <a:rPr lang="es-CL" sz="2400" spc="-254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debe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9" dirty="0">
                <a:latin typeface="Arial Nova" panose="020B0504020202020204" pitchFamily="34" charset="0"/>
                <a:cs typeface="Tahoma"/>
              </a:rPr>
              <a:t>introducirse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la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basta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del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pantalón,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dentro</a:t>
            </a:r>
            <a:r>
              <a:rPr lang="es-CL" sz="2400" spc="-254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la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caña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27" dirty="0">
                <a:latin typeface="Arial Nova" panose="020B0504020202020204" pitchFamily="34" charset="0"/>
                <a:cs typeface="Tahoma"/>
              </a:rPr>
              <a:t>los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zapatos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seguridad.</a:t>
            </a:r>
          </a:p>
          <a:p>
            <a:pPr marL="105950" indent="-95010" algn="just">
              <a:spcBef>
                <a:spcPts val="63"/>
              </a:spcBef>
              <a:buChar char="-"/>
              <a:tabLst>
                <a:tab pos="106526" algn="l"/>
              </a:tabLst>
            </a:pPr>
            <a:endParaRPr lang="es-CL" sz="2400" dirty="0">
              <a:latin typeface="Arial Nova" panose="020B0504020202020204" pitchFamily="34" charset="0"/>
              <a:cs typeface="Tahoma"/>
            </a:endParaRPr>
          </a:p>
          <a:p>
            <a:pPr marL="105950" indent="-95010" algn="just">
              <a:spcBef>
                <a:spcPts val="63"/>
              </a:spcBef>
              <a:buChar char="-"/>
              <a:tabLst>
                <a:tab pos="106526" algn="l"/>
              </a:tabLst>
            </a:pPr>
            <a:r>
              <a:rPr lang="es-CL" sz="2400" spc="-23" dirty="0">
                <a:latin typeface="Arial Nova" panose="020B0504020202020204" pitchFamily="34" charset="0"/>
                <a:cs typeface="Tahoma"/>
              </a:rPr>
              <a:t>Los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32" dirty="0">
                <a:latin typeface="Arial Nova" panose="020B0504020202020204" pitchFamily="34" charset="0"/>
                <a:cs typeface="Tahoma"/>
              </a:rPr>
              <a:t>bolsillos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6" dirty="0">
                <a:latin typeface="Arial Nova" panose="020B0504020202020204" pitchFamily="34" charset="0"/>
                <a:cs typeface="Tahoma"/>
              </a:rPr>
              <a:t>y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puños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103" dirty="0">
                <a:latin typeface="Arial Nova" panose="020B0504020202020204" pitchFamily="34" charset="0"/>
                <a:cs typeface="Tahoma"/>
              </a:rPr>
              <a:t>deben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quedar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cerrados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95" dirty="0">
                <a:latin typeface="Arial Nova" panose="020B0504020202020204" pitchFamily="34" charset="0"/>
                <a:cs typeface="Tahoma"/>
              </a:rPr>
              <a:t>para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82" dirty="0">
                <a:latin typeface="Arial Nova" panose="020B0504020202020204" pitchFamily="34" charset="0"/>
                <a:cs typeface="Tahoma"/>
              </a:rPr>
              <a:t>evitar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7" dirty="0">
                <a:latin typeface="Arial Nova" panose="020B0504020202020204" pitchFamily="34" charset="0"/>
                <a:cs typeface="Tahoma"/>
              </a:rPr>
              <a:t>alojar</a:t>
            </a:r>
            <a:r>
              <a:rPr lang="es-CL" sz="2400" spc="-249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0" dirty="0">
                <a:latin typeface="Arial Nova" panose="020B0504020202020204" pitchFamily="34" charset="0"/>
                <a:cs typeface="Tahoma"/>
              </a:rPr>
              <a:t>chispas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68" dirty="0">
                <a:latin typeface="Arial Nova" panose="020B0504020202020204" pitchFamily="34" charset="0"/>
                <a:cs typeface="Tahoma"/>
              </a:rPr>
              <a:t>o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54" dirty="0">
                <a:latin typeface="Arial Nova" panose="020B0504020202020204" pitchFamily="34" charset="0"/>
                <a:cs typeface="Tahoma"/>
              </a:rPr>
              <a:t>escorias</a:t>
            </a:r>
            <a:r>
              <a:rPr lang="es-CL" sz="2400" spc="-245" dirty="0">
                <a:latin typeface="Arial Nova" panose="020B0504020202020204" pitchFamily="34" charset="0"/>
                <a:cs typeface="Tahoma"/>
              </a:rPr>
              <a:t> </a:t>
            </a:r>
            <a:r>
              <a:rPr lang="es-CL" sz="2400" spc="-73" dirty="0">
                <a:latin typeface="Arial Nova" panose="020B0504020202020204" pitchFamily="34" charset="0"/>
                <a:cs typeface="Tahoma"/>
              </a:rPr>
              <a:t>calientes.</a:t>
            </a:r>
            <a:endParaRPr lang="es-CL" sz="2400" dirty="0">
              <a:latin typeface="Arial Nova" panose="020B0504020202020204" pitchFamily="34" charset="0"/>
              <a:cs typeface="Tahoma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AC743083-7987-B835-334B-272DEB899151}"/>
              </a:ext>
            </a:extLst>
          </p:cNvPr>
          <p:cNvPicPr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9575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a1" id="{7364E7FC-3535-41DD-A7F8-5438F94CF5B7}" vid="{C10226FB-E541-491B-86E7-D655C7FB70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16610</TotalTime>
  <Words>767</Words>
  <Application>Microsoft Office PowerPoint</Application>
  <PresentationFormat>Panorámica</PresentationFormat>
  <Paragraphs>56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Nova</vt:lpstr>
      <vt:lpstr>Calibri</vt:lpstr>
      <vt:lpstr>Trebuchet MS</vt:lpstr>
      <vt:lpstr>Wingdings</vt:lpstr>
      <vt:lpstr>Tema1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CONSIDERACIONES DE USO DEL EQUIPOS DE PROTECCIÓN PERSONAL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Cerfom Calama</dc:creator>
  <cp:lastModifiedBy>Cerfom Calama</cp:lastModifiedBy>
  <cp:revision>33</cp:revision>
  <dcterms:created xsi:type="dcterms:W3CDTF">2023-01-14T22:53:54Z</dcterms:created>
  <dcterms:modified xsi:type="dcterms:W3CDTF">2025-04-22T18:00:00Z</dcterms:modified>
</cp:coreProperties>
</file>