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83" r:id="rId2"/>
    <p:sldId id="547" r:id="rId3"/>
    <p:sldId id="548" r:id="rId4"/>
    <p:sldId id="296" r:id="rId5"/>
    <p:sldId id="549" r:id="rId6"/>
    <p:sldId id="297" r:id="rId7"/>
    <p:sldId id="298" r:id="rId8"/>
    <p:sldId id="550" r:id="rId9"/>
    <p:sldId id="299" r:id="rId10"/>
    <p:sldId id="551" r:id="rId11"/>
    <p:sldId id="552" r:id="rId12"/>
    <p:sldId id="307" r:id="rId13"/>
    <p:sldId id="555" r:id="rId14"/>
    <p:sldId id="308" r:id="rId15"/>
    <p:sldId id="309" r:id="rId16"/>
    <p:sldId id="556" r:id="rId17"/>
    <p:sldId id="311" r:id="rId18"/>
    <p:sldId id="557" r:id="rId19"/>
    <p:sldId id="558" r:id="rId20"/>
    <p:sldId id="559" r:id="rId21"/>
    <p:sldId id="313" r:id="rId22"/>
    <p:sldId id="325" r:id="rId23"/>
    <p:sldId id="32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ÓDULO VI: TIPOS DE TRABAJOS EN CALIENTE" id="{793CB095-E9ED-49D0-814A-FAF1D2176F15}">
          <p14:sldIdLst>
            <p14:sldId id="283"/>
            <p14:sldId id="547"/>
            <p14:sldId id="548"/>
            <p14:sldId id="296"/>
            <p14:sldId id="549"/>
            <p14:sldId id="297"/>
            <p14:sldId id="298"/>
            <p14:sldId id="550"/>
            <p14:sldId id="299"/>
            <p14:sldId id="551"/>
            <p14:sldId id="552"/>
            <p14:sldId id="307"/>
            <p14:sldId id="555"/>
            <p14:sldId id="308"/>
            <p14:sldId id="309"/>
            <p14:sldId id="556"/>
            <p14:sldId id="311"/>
            <p14:sldId id="557"/>
            <p14:sldId id="558"/>
            <p14:sldId id="559"/>
            <p14:sldId id="313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5622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7783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61146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67" b="0" i="0">
                <a:solidFill>
                  <a:srgbClr val="ED1C24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78" b="0" i="0">
                <a:solidFill>
                  <a:srgbClr val="231F20"/>
                </a:solidFill>
                <a:latin typeface="Arial MT"/>
                <a:cs typeface="Arial MT"/>
              </a:defRPr>
            </a:lvl1pPr>
          </a:lstStyle>
          <a:p>
            <a:pPr marL="34549">
              <a:spcBef>
                <a:spcPts val="154"/>
              </a:spcBef>
            </a:pPr>
            <a:fld id="{81D60167-4931-47E6-BA6A-407CBD079E47}" type="slidenum">
              <a:rPr lang="es-CL" spc="-5" smtClean="0"/>
              <a:pPr marL="34549">
                <a:spcBef>
                  <a:spcPts val="154"/>
                </a:spcBef>
              </a:pPr>
              <a:t>‹Nº›</a:t>
            </a:fld>
            <a:endParaRPr lang="es-CL" spc="-5" dirty="0"/>
          </a:p>
        </p:txBody>
      </p:sp>
    </p:spTree>
    <p:extLst>
      <p:ext uri="{BB962C8B-B14F-4D97-AF65-F5344CB8AC3E}">
        <p14:creationId xmlns:p14="http://schemas.microsoft.com/office/powerpoint/2010/main" val="3633985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78" b="0" i="0">
                <a:solidFill>
                  <a:srgbClr val="231F20"/>
                </a:solidFill>
                <a:latin typeface="Arial MT"/>
                <a:cs typeface="Arial MT"/>
              </a:defRPr>
            </a:lvl1pPr>
          </a:lstStyle>
          <a:p>
            <a:pPr marL="34549">
              <a:spcBef>
                <a:spcPts val="154"/>
              </a:spcBef>
            </a:pPr>
            <a:fld id="{81D60167-4931-47E6-BA6A-407CBD079E47}" type="slidenum">
              <a:rPr lang="es-CL" spc="-5" smtClean="0"/>
              <a:pPr marL="34549">
                <a:spcBef>
                  <a:spcPts val="154"/>
                </a:spcBef>
              </a:pPr>
              <a:t>‹Nº›</a:t>
            </a:fld>
            <a:endParaRPr lang="es-CL" spc="-5" dirty="0"/>
          </a:p>
        </p:txBody>
      </p:sp>
    </p:spTree>
    <p:extLst>
      <p:ext uri="{BB962C8B-B14F-4D97-AF65-F5344CB8AC3E}">
        <p14:creationId xmlns:p14="http://schemas.microsoft.com/office/powerpoint/2010/main" val="141771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18711"/>
            <a:ext cx="121920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1"/>
            <a:ext cx="10972800" cy="2697163"/>
          </a:xfrm>
        </p:spPr>
        <p:txBody>
          <a:bodyPr/>
          <a:lstStyle>
            <a:lvl1pPr algn="just">
              <a:defRPr>
                <a:solidFill>
                  <a:schemeClr val="tx2"/>
                </a:solidFill>
              </a:defRPr>
            </a:lvl1pPr>
            <a:lvl2pPr algn="just">
              <a:defRPr>
                <a:solidFill>
                  <a:schemeClr val="tx2"/>
                </a:solidFill>
              </a:defRPr>
            </a:lvl2pPr>
            <a:lvl3pPr algn="just">
              <a:defRPr>
                <a:solidFill>
                  <a:schemeClr val="tx2"/>
                </a:solidFill>
              </a:defRPr>
            </a:lvl3pPr>
            <a:lvl4pPr algn="just">
              <a:defRPr>
                <a:solidFill>
                  <a:schemeClr val="tx2"/>
                </a:solidFill>
              </a:defRPr>
            </a:lvl4pPr>
            <a:lvl5pPr algn="just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  <a:p>
            <a:pPr lvl="1"/>
            <a:r>
              <a:rPr lang="es-CL" noProof="0" dirty="0" err="1"/>
              <a:t>Second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2"/>
            <a:r>
              <a:rPr lang="es-CL" noProof="0" dirty="0" err="1"/>
              <a:t>Third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3"/>
            <a:r>
              <a:rPr lang="es-CL" noProof="0" dirty="0" err="1"/>
              <a:t>Fourth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4"/>
            <a:r>
              <a:rPr lang="es-CL" noProof="0" dirty="0" err="1"/>
              <a:t>Fifth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1579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1815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22-04-2025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8178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22-04-2025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6061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22-04-2025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131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22-04-2025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7529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22-04-2025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1263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22-04-2025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3493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" t="-2000" r="-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239-8CF9-4ED3-963A-0F1D0B3EE72B}" type="datetimeFigureOut">
              <a:rPr lang="es-CL" smtClean="0"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1098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-online.com/our-mission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201" y="2058477"/>
            <a:ext cx="11405355" cy="442516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91"/>
              </a:spcBef>
            </a:pPr>
            <a:r>
              <a:rPr lang="es-CL" sz="2800" b="1" dirty="0">
                <a:solidFill>
                  <a:schemeClr val="tx1"/>
                </a:solidFill>
                <a:latin typeface="Arial Nova" panose="020B0504020202020204" pitchFamily="34" charset="0"/>
              </a:rPr>
              <a:t>TRABAJOS</a:t>
            </a:r>
            <a:r>
              <a:rPr lang="es-CL" sz="2800" b="1" spc="-14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s-CL" sz="2800" b="1" spc="-5" dirty="0">
                <a:solidFill>
                  <a:schemeClr val="tx1"/>
                </a:solidFill>
                <a:latin typeface="Arial Nova" panose="020B0504020202020204" pitchFamily="34" charset="0"/>
              </a:rPr>
              <a:t>EN</a:t>
            </a:r>
            <a:r>
              <a:rPr lang="es-CL" sz="2800" b="1" spc="-14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s-CL" sz="2800" b="1" dirty="0">
                <a:solidFill>
                  <a:schemeClr val="tx1"/>
                </a:solidFill>
                <a:latin typeface="Arial Nova" panose="020B0504020202020204" pitchFamily="34" charset="0"/>
              </a:rPr>
              <a:t>CALIENTE</a:t>
            </a:r>
            <a:r>
              <a:rPr lang="es-CL" sz="2800" b="1" spc="-14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s-CL" sz="2800" b="1" dirty="0">
                <a:solidFill>
                  <a:schemeClr val="tx1"/>
                </a:solidFill>
                <a:latin typeface="Arial Nova" panose="020B0504020202020204" pitchFamily="34" charset="0"/>
              </a:rPr>
              <a:t>SEGÚN</a:t>
            </a:r>
            <a:r>
              <a:rPr lang="es-CL" sz="2800" b="1" spc="-14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s-CL" sz="2800" b="1" dirty="0">
                <a:solidFill>
                  <a:schemeClr val="tx1"/>
                </a:solidFill>
                <a:latin typeface="Arial Nova" panose="020B0504020202020204" pitchFamily="34" charset="0"/>
              </a:rPr>
              <a:t>SU</a:t>
            </a:r>
            <a:r>
              <a:rPr lang="es-CL" sz="2800" b="1" spc="-14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s-CL" sz="2800" b="1" dirty="0">
                <a:solidFill>
                  <a:schemeClr val="tx1"/>
                </a:solidFill>
                <a:latin typeface="Arial Nova" panose="020B0504020202020204" pitchFamily="34" charset="0"/>
              </a:rPr>
              <a:t>CLASIFICACIÓN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2905" y="2752349"/>
            <a:ext cx="11101601" cy="371777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9156">
              <a:spcBef>
                <a:spcPts val="91"/>
              </a:spcBef>
            </a:pPr>
            <a:r>
              <a:rPr sz="2400" spc="-77" dirty="0">
                <a:latin typeface="Arial Nova" panose="020B0504020202020204" pitchFamily="34" charset="0"/>
                <a:cs typeface="Trebuchet MS"/>
              </a:rPr>
              <a:t>TRABAJOS</a:t>
            </a:r>
            <a:r>
              <a:rPr sz="2400" spc="-258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rebuchet MS"/>
              </a:rPr>
              <a:t>DE</a:t>
            </a:r>
            <a:r>
              <a:rPr sz="2400" spc="-258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rebuchet MS"/>
              </a:rPr>
              <a:t>SOLDADURA</a:t>
            </a:r>
            <a:r>
              <a:rPr sz="2400" spc="-299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spc="-91" dirty="0">
                <a:latin typeface="Arial Nova" panose="020B0504020202020204" pitchFamily="34" charset="0"/>
                <a:cs typeface="Trebuchet MS"/>
              </a:rPr>
              <a:t>EN</a:t>
            </a:r>
            <a:r>
              <a:rPr sz="2400" spc="-258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spc="-50" dirty="0">
                <a:latin typeface="Arial Nova" panose="020B0504020202020204" pitchFamily="34" charset="0"/>
                <a:cs typeface="Trebuchet MS"/>
              </a:rPr>
              <a:t>ÁREAS</a:t>
            </a:r>
            <a:r>
              <a:rPr sz="2400" spc="-258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rebuchet MS"/>
              </a:rPr>
              <a:t>DE</a:t>
            </a:r>
            <a:r>
              <a:rPr sz="2400" spc="-299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spc="-150" dirty="0">
                <a:latin typeface="Arial Nova" panose="020B0504020202020204" pitchFamily="34" charset="0"/>
                <a:cs typeface="Trebuchet MS"/>
              </a:rPr>
              <a:t>ALTO</a:t>
            </a:r>
            <a:r>
              <a:rPr sz="2400" spc="-258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spc="-63" dirty="0" err="1">
                <a:latin typeface="Arial Nova" panose="020B0504020202020204" pitchFamily="34" charset="0"/>
                <a:cs typeface="Trebuchet MS"/>
              </a:rPr>
              <a:t>RIESGO</a:t>
            </a:r>
            <a:r>
              <a:rPr lang="es-CL" sz="2400" spc="-63" dirty="0">
                <a:latin typeface="Arial Nova" panose="020B0504020202020204" pitchFamily="34" charset="0"/>
                <a:cs typeface="Trebuchet MS"/>
              </a:rPr>
              <a:t>:</a:t>
            </a:r>
          </a:p>
          <a:p>
            <a:pPr marL="39156">
              <a:spcBef>
                <a:spcPts val="91"/>
              </a:spcBef>
            </a:pPr>
            <a:endParaRPr sz="2400" dirty="0">
              <a:latin typeface="Arial Nova" panose="020B0504020202020204" pitchFamily="34" charset="0"/>
              <a:cs typeface="Trebuchet MS"/>
            </a:endParaRPr>
          </a:p>
          <a:p>
            <a:pPr marL="11516" marR="14395">
              <a:spcBef>
                <a:spcPts val="36"/>
              </a:spcBef>
            </a:pPr>
            <a:r>
              <a:rPr sz="2400" spc="-23" dirty="0">
                <a:latin typeface="Arial Nova" panose="020B0504020202020204" pitchFamily="34" charset="0"/>
                <a:cs typeface="Tahoma"/>
              </a:rPr>
              <a:t>Los</a:t>
            </a:r>
            <a:r>
              <a:rPr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trabajos</a:t>
            </a:r>
            <a:r>
              <a:rPr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spc="-2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soldadura</a:t>
            </a:r>
            <a:r>
              <a:rPr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y</a:t>
            </a:r>
            <a:r>
              <a:rPr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corte</a:t>
            </a:r>
            <a:r>
              <a:rPr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se</a:t>
            </a:r>
            <a:r>
              <a:rPr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pudieran</a:t>
            </a:r>
            <a:r>
              <a:rPr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realizar</a:t>
            </a:r>
            <a:r>
              <a:rPr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3" dirty="0">
                <a:latin typeface="Arial Nova" panose="020B0504020202020204" pitchFamily="34" charset="0"/>
                <a:cs typeface="Tahoma"/>
              </a:rPr>
              <a:t>en</a:t>
            </a:r>
            <a:r>
              <a:rPr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áreas</a:t>
            </a:r>
            <a:r>
              <a:rPr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0" dirty="0">
                <a:latin typeface="Arial Nova" panose="020B0504020202020204" pitchFamily="34" charset="0"/>
                <a:cs typeface="Tahoma"/>
              </a:rPr>
              <a:t>distintos</a:t>
            </a:r>
            <a:r>
              <a:rPr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niveles</a:t>
            </a:r>
            <a:r>
              <a:rPr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0" dirty="0">
                <a:latin typeface="Arial Nova" panose="020B0504020202020204" pitchFamily="34" charset="0"/>
                <a:cs typeface="Tahoma"/>
              </a:rPr>
              <a:t>riesgos,</a:t>
            </a:r>
            <a:r>
              <a:rPr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por</a:t>
            </a:r>
            <a:r>
              <a:rPr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36" dirty="0">
                <a:latin typeface="Arial Nova" panose="020B0504020202020204" pitchFamily="34" charset="0"/>
                <a:cs typeface="Tahoma"/>
              </a:rPr>
              <a:t>lo</a:t>
            </a:r>
            <a:r>
              <a:rPr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6" dirty="0">
                <a:latin typeface="Arial Nova" panose="020B0504020202020204" pitchFamily="34" charset="0"/>
                <a:cs typeface="Tahoma"/>
              </a:rPr>
              <a:t>tanto,</a:t>
            </a:r>
            <a:r>
              <a:rPr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es</a:t>
            </a:r>
            <a:r>
              <a:rPr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necesario</a:t>
            </a:r>
            <a:r>
              <a:rPr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9" dirty="0">
                <a:latin typeface="Arial Nova" panose="020B0504020202020204" pitchFamily="34" charset="0"/>
                <a:cs typeface="Tahoma"/>
              </a:rPr>
              <a:t>deﬁnirlas </a:t>
            </a:r>
            <a:r>
              <a:rPr sz="2400" spc="-43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91" dirty="0">
                <a:latin typeface="Arial Nova" panose="020B0504020202020204" pitchFamily="34" charset="0"/>
                <a:cs typeface="Tahoma"/>
              </a:rPr>
              <a:t>para</a:t>
            </a:r>
            <a:r>
              <a:rPr sz="24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resolver</a:t>
            </a:r>
            <a:r>
              <a:rPr sz="2400" spc="-240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27" dirty="0">
                <a:latin typeface="Arial Nova" panose="020B0504020202020204" pitchFamily="34" charset="0"/>
                <a:cs typeface="Tahoma"/>
              </a:rPr>
              <a:t>los</a:t>
            </a:r>
            <a:r>
              <a:rPr sz="24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requerimientos</a:t>
            </a:r>
            <a:r>
              <a:rPr sz="2400" spc="-240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0" dirty="0">
                <a:latin typeface="Arial Nova" panose="020B0504020202020204" pitchFamily="34" charset="0"/>
                <a:cs typeface="Tahoma"/>
              </a:rPr>
              <a:t>especíﬁcos</a:t>
            </a:r>
            <a:r>
              <a:rPr sz="2400" spc="-240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6" dirty="0">
                <a:latin typeface="Arial Nova" panose="020B0504020202020204" pitchFamily="34" charset="0"/>
                <a:cs typeface="Tahoma"/>
              </a:rPr>
              <a:t>cada</a:t>
            </a:r>
            <a:r>
              <a:rPr sz="24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uno</a:t>
            </a:r>
            <a:r>
              <a:rPr sz="24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9" dirty="0">
                <a:latin typeface="Arial Nova" panose="020B0504020202020204" pitchFamily="34" charset="0"/>
                <a:cs typeface="Tahoma"/>
              </a:rPr>
              <a:t>ellas.</a:t>
            </a:r>
            <a:r>
              <a:rPr sz="24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9" dirty="0">
                <a:latin typeface="Arial Nova" panose="020B0504020202020204" pitchFamily="34" charset="0"/>
                <a:cs typeface="Tahoma"/>
              </a:rPr>
              <a:t>Estas</a:t>
            </a:r>
            <a:r>
              <a:rPr sz="2400" spc="-240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áreas</a:t>
            </a:r>
            <a:r>
              <a:rPr sz="2400" spc="-240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son:</a:t>
            </a:r>
            <a:endParaRPr lang="es-CL" sz="2400" spc="-77" dirty="0">
              <a:latin typeface="Arial Nova" panose="020B0504020202020204" pitchFamily="34" charset="0"/>
              <a:cs typeface="Tahoma"/>
            </a:endParaRPr>
          </a:p>
          <a:p>
            <a:pPr marL="11516" marR="14395">
              <a:spcBef>
                <a:spcPts val="36"/>
              </a:spcBef>
            </a:pPr>
            <a:endParaRPr sz="2400" dirty="0">
              <a:latin typeface="Arial Nova" panose="020B0504020202020204" pitchFamily="34" charset="0"/>
              <a:cs typeface="Tahoma"/>
            </a:endParaRPr>
          </a:p>
          <a:p>
            <a:pPr marL="210749" indent="-199809">
              <a:buFont typeface="Wingdings"/>
              <a:buChar char=""/>
              <a:tabLst>
                <a:tab pos="211325" algn="l"/>
              </a:tabLst>
            </a:pPr>
            <a:r>
              <a:rPr sz="2400" spc="-63" dirty="0">
                <a:latin typeface="Arial Nova" panose="020B0504020202020204" pitchFamily="34" charset="0"/>
                <a:cs typeface="Trebuchet MS"/>
              </a:rPr>
              <a:t>Clase</a:t>
            </a:r>
            <a:r>
              <a:rPr sz="2400" spc="-258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rebuchet MS"/>
              </a:rPr>
              <a:t>1</a:t>
            </a:r>
            <a:r>
              <a:rPr sz="2400" spc="-258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rebuchet MS"/>
              </a:rPr>
              <a:t>División</a:t>
            </a:r>
            <a:r>
              <a:rPr sz="2400" spc="-258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spc="-118" dirty="0">
                <a:latin typeface="Arial Nova" panose="020B0504020202020204" pitchFamily="34" charset="0"/>
                <a:cs typeface="Trebuchet MS"/>
              </a:rPr>
              <a:t>1:</a:t>
            </a:r>
            <a:endParaRPr sz="2400" dirty="0">
              <a:latin typeface="Arial Nova" panose="020B0504020202020204" pitchFamily="34" charset="0"/>
              <a:cs typeface="Trebuchet MS"/>
            </a:endParaRPr>
          </a:p>
          <a:p>
            <a:pPr marL="11516" marR="14395">
              <a:spcBef>
                <a:spcPts val="36"/>
              </a:spcBef>
            </a:pPr>
            <a:r>
              <a:rPr sz="2400" spc="-63" dirty="0">
                <a:latin typeface="Arial Nova" panose="020B0504020202020204" pitchFamily="34" charset="0"/>
                <a:cs typeface="Tahoma"/>
              </a:rPr>
              <a:t>Se</a:t>
            </a:r>
            <a:r>
              <a:rPr sz="2400" spc="1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denomina</a:t>
            </a:r>
            <a:r>
              <a:rPr sz="2400" spc="1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18" dirty="0">
                <a:latin typeface="Arial Nova" panose="020B0504020202020204" pitchFamily="34" charset="0"/>
                <a:cs typeface="Tahoma"/>
              </a:rPr>
              <a:t>a</a:t>
            </a:r>
            <a:r>
              <a:rPr sz="2400" spc="1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la</a:t>
            </a:r>
            <a:r>
              <a:rPr sz="2400" spc="1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6" dirty="0">
                <a:latin typeface="Arial Nova" panose="020B0504020202020204" pitchFamily="34" charset="0"/>
                <a:cs typeface="Tahoma"/>
              </a:rPr>
              <a:t>zona</a:t>
            </a:r>
            <a:r>
              <a:rPr sz="2400" spc="1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6" dirty="0">
                <a:latin typeface="Arial Nova" panose="020B0504020202020204" pitchFamily="34" charset="0"/>
                <a:cs typeface="Tahoma"/>
              </a:rPr>
              <a:t>donde</a:t>
            </a:r>
            <a:r>
              <a:rPr sz="2400" spc="1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95" dirty="0">
                <a:latin typeface="Arial Nova" panose="020B0504020202020204" pitchFamily="34" charset="0"/>
                <a:cs typeface="Tahoma"/>
              </a:rPr>
              <a:t>hay</a:t>
            </a:r>
            <a:r>
              <a:rPr sz="2400" spc="1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concentraciones</a:t>
            </a:r>
            <a:r>
              <a:rPr sz="2400" spc="1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4" dirty="0">
                <a:latin typeface="Arial Nova" panose="020B0504020202020204" pitchFamily="34" charset="0"/>
                <a:cs typeface="Tahoma"/>
              </a:rPr>
              <a:t>peligrosas</a:t>
            </a:r>
            <a:r>
              <a:rPr sz="2400" spc="1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spc="1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gases</a:t>
            </a:r>
            <a:r>
              <a:rPr sz="2400" spc="1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y</a:t>
            </a:r>
            <a:r>
              <a:rPr sz="2400" spc="1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vapores</a:t>
            </a:r>
            <a:r>
              <a:rPr sz="2400" spc="1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inﬂamables</a:t>
            </a:r>
            <a:r>
              <a:rPr sz="2400" spc="1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9" dirty="0">
                <a:latin typeface="Arial Nova" panose="020B0504020202020204" pitchFamily="34" charset="0"/>
                <a:cs typeface="Tahoma"/>
              </a:rPr>
              <a:t>continuos,</a:t>
            </a:r>
            <a:r>
              <a:rPr sz="2400" spc="1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intermitente</a:t>
            </a:r>
            <a:r>
              <a:rPr sz="2400" spc="11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o </a:t>
            </a:r>
            <a:r>
              <a:rPr sz="2400" spc="-43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esporádicamente,</a:t>
            </a:r>
            <a:r>
              <a:rPr sz="2400" spc="-240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3" dirty="0">
                <a:latin typeface="Arial Nova" panose="020B0504020202020204" pitchFamily="34" charset="0"/>
                <a:cs typeface="Tahoma"/>
              </a:rPr>
              <a:t>en</a:t>
            </a:r>
            <a:r>
              <a:rPr sz="24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4" dirty="0">
                <a:latin typeface="Arial Nova" panose="020B0504020202020204" pitchFamily="34" charset="0"/>
                <a:cs typeface="Tahoma"/>
              </a:rPr>
              <a:t>condiciones</a:t>
            </a:r>
            <a:r>
              <a:rPr sz="24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normales</a:t>
            </a:r>
            <a:r>
              <a:rPr sz="24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operación,</a:t>
            </a:r>
            <a:r>
              <a:rPr sz="24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reparaciones</a:t>
            </a:r>
            <a:r>
              <a:rPr sz="2400" spc="-240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o</a:t>
            </a:r>
            <a:r>
              <a:rPr sz="24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2" dirty="0" err="1">
                <a:latin typeface="Arial Nova" panose="020B0504020202020204" pitchFamily="34" charset="0"/>
                <a:cs typeface="Tahoma"/>
              </a:rPr>
              <a:t>mantenimiento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.</a:t>
            </a:r>
            <a:endParaRPr sz="2400" dirty="0">
              <a:latin typeface="Arial Nova" panose="020B050402020202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53DE2-CFE8-DA67-5E44-F0B0639328BA}"/>
              </a:ext>
            </a:extLst>
          </p:cNvPr>
          <p:cNvSpPr txBox="1"/>
          <p:nvPr/>
        </p:nvSpPr>
        <p:spPr>
          <a:xfrm>
            <a:off x="457738" y="1887409"/>
            <a:ext cx="10620375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227" indent="-131287">
              <a:spcBef>
                <a:spcPts val="63"/>
              </a:spcBef>
              <a:buChar char="*"/>
              <a:tabLst>
                <a:tab pos="142803" algn="l"/>
              </a:tabLst>
            </a:pPr>
            <a:r>
              <a:rPr lang="es-CL" sz="2400" spc="-73" dirty="0">
                <a:latin typeface="Arial Nova" panose="020B0504020202020204" pitchFamily="34" charset="0"/>
                <a:cs typeface="Tahoma"/>
              </a:rPr>
              <a:t>Lleve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32" dirty="0"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guantes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aislantes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protectores.</a:t>
            </a:r>
            <a:endParaRPr lang="es-CL" sz="2400" dirty="0">
              <a:latin typeface="Arial Nova" panose="020B0504020202020204" pitchFamily="34" charset="0"/>
              <a:cs typeface="Tahoma"/>
            </a:endParaRPr>
          </a:p>
          <a:p>
            <a:pPr marL="142227" indent="-131287">
              <a:spcBef>
                <a:spcPts val="63"/>
              </a:spcBef>
              <a:buChar char="*"/>
              <a:tabLst>
                <a:tab pos="142803" algn="l"/>
              </a:tabLst>
            </a:pPr>
            <a:r>
              <a:rPr lang="es-CL" sz="2400" spc="-82" dirty="0">
                <a:latin typeface="Arial Nova" panose="020B0504020202020204" pitchFamily="34" charset="0"/>
                <a:cs typeface="Tahoma"/>
              </a:rPr>
              <a:t>No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esté</a:t>
            </a:r>
            <a:r>
              <a:rPr lang="es-CL" sz="24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con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32" dirty="0"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4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brazos</a:t>
            </a:r>
            <a:r>
              <a:rPr lang="es-CL" sz="24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descubiertos,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32" dirty="0"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4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rayos</a:t>
            </a:r>
            <a:r>
              <a:rPr lang="es-CL" sz="24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ultravioleta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del</a:t>
            </a:r>
            <a:r>
              <a:rPr lang="es-CL" sz="24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arco</a:t>
            </a:r>
            <a:r>
              <a:rPr lang="es-CL" sz="24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3" dirty="0">
                <a:latin typeface="Arial Nova" panose="020B0504020202020204" pitchFamily="34" charset="0"/>
                <a:cs typeface="Tahoma"/>
              </a:rPr>
              <a:t>pueden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quemarle</a:t>
            </a:r>
            <a:r>
              <a:rPr lang="es-CL" sz="24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lang="es-CL" sz="24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piel.</a:t>
            </a:r>
            <a:endParaRPr lang="es-CL" sz="2400" dirty="0">
              <a:latin typeface="Arial Nova" panose="020B0504020202020204" pitchFamily="34" charset="0"/>
              <a:cs typeface="Tahoma"/>
            </a:endParaRPr>
          </a:p>
          <a:p>
            <a:pPr marL="142227" indent="-131287">
              <a:spcBef>
                <a:spcPts val="63"/>
              </a:spcBef>
              <a:buChar char="*"/>
              <a:tabLst>
                <a:tab pos="142803" algn="l"/>
              </a:tabLst>
            </a:pPr>
            <a:r>
              <a:rPr lang="es-CL" sz="2400" spc="-73" dirty="0">
                <a:latin typeface="Arial Nova" panose="020B0504020202020204" pitchFamily="34" charset="0"/>
                <a:cs typeface="Tahoma"/>
              </a:rPr>
              <a:t>Use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pantalla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protectora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facial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con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0" dirty="0">
                <a:latin typeface="Arial Nova" panose="020B0504020202020204" pitchFamily="34" charset="0"/>
                <a:cs typeface="Tahoma"/>
              </a:rPr>
              <a:t>cristales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absorbentes.</a:t>
            </a:r>
            <a:endParaRPr lang="es-CL" sz="2400" dirty="0">
              <a:latin typeface="Arial Nova" panose="020B0504020202020204" pitchFamily="34" charset="0"/>
              <a:cs typeface="Tahoma"/>
            </a:endParaRPr>
          </a:p>
          <a:p>
            <a:pPr marL="142227" indent="-131287">
              <a:spcBef>
                <a:spcPts val="63"/>
              </a:spcBef>
              <a:buChar char="*"/>
              <a:tabLst>
                <a:tab pos="142803" algn="l"/>
              </a:tabLst>
            </a:pPr>
            <a:r>
              <a:rPr lang="es-CL" sz="2400" spc="-9" dirty="0">
                <a:latin typeface="Arial Nova" panose="020B0504020202020204" pitchFamily="34" charset="0"/>
                <a:cs typeface="Tahoma"/>
              </a:rPr>
              <a:t>Si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necesita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4" dirty="0">
                <a:latin typeface="Arial Nova" panose="020B0504020202020204" pitchFamily="34" charset="0"/>
                <a:cs typeface="Tahoma"/>
              </a:rPr>
              <a:t>corrección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visual,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nunca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4" dirty="0">
                <a:latin typeface="Arial Nova" panose="020B0504020202020204" pitchFamily="34" charset="0"/>
                <a:cs typeface="Tahoma"/>
              </a:rPr>
              <a:t>utilice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13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este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caso,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lentes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contacto.</a:t>
            </a:r>
            <a:endParaRPr lang="es-CL" sz="2400" dirty="0">
              <a:latin typeface="Arial Nova" panose="020B0504020202020204" pitchFamily="34" charset="0"/>
              <a:cs typeface="Tahoma"/>
            </a:endParaRPr>
          </a:p>
          <a:p>
            <a:pPr marL="180231" marR="4607" indent="-169290">
              <a:buChar char="*"/>
              <a:tabLst>
                <a:tab pos="177928" algn="l"/>
              </a:tabLst>
            </a:pPr>
            <a:r>
              <a:rPr lang="es-CL" sz="2400" spc="-36" dirty="0">
                <a:latin typeface="Arial Nova" panose="020B0504020202020204" pitchFamily="34" charset="0"/>
                <a:cs typeface="Tahoma"/>
              </a:rPr>
              <a:t>Sus</a:t>
            </a:r>
            <a:r>
              <a:rPr lang="es-CL" sz="2400" spc="2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ayudantes</a:t>
            </a:r>
            <a:r>
              <a:rPr lang="es-CL" sz="2400" spc="2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3" dirty="0">
                <a:latin typeface="Arial Nova" panose="020B0504020202020204" pitchFamily="34" charset="0"/>
                <a:cs typeface="Tahoma"/>
              </a:rPr>
              <a:t>deben</a:t>
            </a:r>
            <a:r>
              <a:rPr lang="es-CL" sz="2400" spc="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llevar</a:t>
            </a:r>
            <a:r>
              <a:rPr lang="es-CL" sz="2400" spc="2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gafas</a:t>
            </a:r>
            <a:r>
              <a:rPr lang="es-CL" sz="2400" spc="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con</a:t>
            </a:r>
            <a:r>
              <a:rPr lang="es-CL" sz="2400" spc="2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protección</a:t>
            </a:r>
            <a:r>
              <a:rPr lang="es-CL" sz="2400" spc="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lateral</a:t>
            </a:r>
            <a:r>
              <a:rPr lang="es-CL" sz="2400" spc="2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y</a:t>
            </a:r>
            <a:r>
              <a:rPr lang="es-CL" sz="2400" spc="2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0" dirty="0">
                <a:latin typeface="Arial Nova" panose="020B0504020202020204" pitchFamily="34" charset="0"/>
                <a:cs typeface="Tahoma"/>
              </a:rPr>
              <a:t>cristales</a:t>
            </a:r>
            <a:r>
              <a:rPr lang="es-CL" sz="2400" spc="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absorbentes,</a:t>
            </a:r>
            <a:r>
              <a:rPr lang="es-CL" sz="2400" spc="2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absteniéndose</a:t>
            </a:r>
            <a:r>
              <a:rPr lang="es-CL" sz="2400" spc="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igualmente</a:t>
            </a:r>
            <a:r>
              <a:rPr lang="es-CL" sz="2400" spc="2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latin typeface="Arial Nova" panose="020B0504020202020204" pitchFamily="34" charset="0"/>
                <a:cs typeface="Tahoma"/>
              </a:rPr>
              <a:t>de </a:t>
            </a:r>
            <a:r>
              <a:rPr lang="es-CL" sz="2400" spc="-4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utilizar</a:t>
            </a:r>
            <a:r>
              <a:rPr lang="es-CL" sz="2400" spc="-26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lentes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contacto.</a:t>
            </a:r>
            <a:endParaRPr lang="es-CL" sz="2400" dirty="0">
              <a:latin typeface="Arial Nova" panose="020B0504020202020204" pitchFamily="34" charset="0"/>
              <a:cs typeface="Tahoma"/>
            </a:endParaRPr>
          </a:p>
          <a:p>
            <a:pPr marL="142227" indent="-131287">
              <a:spcBef>
                <a:spcPts val="63"/>
              </a:spcBef>
              <a:buChar char="*"/>
              <a:tabLst>
                <a:tab pos="142803" algn="l"/>
              </a:tabLst>
            </a:pPr>
            <a:r>
              <a:rPr lang="es-CL" sz="2400" spc="-50" dirty="0">
                <a:latin typeface="Arial Nova" panose="020B0504020202020204" pitchFamily="34" charset="0"/>
                <a:cs typeface="Tahoma"/>
              </a:rPr>
              <a:t>Su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cara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latin typeface="Arial Nova" panose="020B0504020202020204" pitchFamily="34" charset="0"/>
                <a:cs typeface="Tahoma"/>
              </a:rPr>
              <a:t>debe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estar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como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mínimo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31" dirty="0">
                <a:latin typeface="Arial Nova" panose="020B0504020202020204" pitchFamily="34" charset="0"/>
                <a:cs typeface="Tahoma"/>
              </a:rPr>
              <a:t>a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30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cm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del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arco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soldadura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mientras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realiza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32" dirty="0"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trabajos.</a:t>
            </a:r>
            <a:endParaRPr lang="es-CL" sz="2400" dirty="0">
              <a:latin typeface="Arial Nova" panose="020B0504020202020204" pitchFamily="34" charset="0"/>
              <a:cs typeface="Tahoma"/>
            </a:endParaRPr>
          </a:p>
          <a:p>
            <a:pPr marL="142227" indent="-131287">
              <a:spcBef>
                <a:spcPts val="63"/>
              </a:spcBef>
              <a:buChar char="*"/>
              <a:tabLst>
                <a:tab pos="142803" algn="l"/>
              </a:tabLst>
            </a:pPr>
            <a:r>
              <a:rPr lang="es-CL" sz="2400" spc="-9" dirty="0">
                <a:latin typeface="Arial Nova" panose="020B0504020202020204" pitchFamily="34" charset="0"/>
                <a:cs typeface="Tahoma"/>
              </a:rPr>
              <a:t>Si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31" dirty="0">
                <a:latin typeface="Arial Nova" panose="020B0504020202020204" pitchFamily="34" charset="0"/>
                <a:cs typeface="Tahoma"/>
              </a:rPr>
              <a:t>a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0" dirty="0">
                <a:latin typeface="Arial Nova" panose="020B0504020202020204" pitchFamily="34" charset="0"/>
                <a:cs typeface="Tahoma"/>
              </a:rPr>
              <a:t>su</a:t>
            </a:r>
            <a:r>
              <a:rPr lang="es-CL" sz="24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alrededor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3" dirty="0">
                <a:latin typeface="Arial Nova" panose="020B0504020202020204" pitchFamily="34" charset="0"/>
                <a:cs typeface="Tahoma"/>
              </a:rPr>
              <a:t>hay</a:t>
            </a:r>
            <a:r>
              <a:rPr lang="es-CL" sz="24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otros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puestos</a:t>
            </a:r>
            <a:r>
              <a:rPr lang="es-CL" sz="24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trabajo,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latin typeface="Arial Nova" panose="020B0504020202020204" pitchFamily="34" charset="0"/>
                <a:cs typeface="Tahoma"/>
              </a:rPr>
              <a:t>debe</a:t>
            </a:r>
            <a:r>
              <a:rPr lang="es-CL" sz="24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protegerlos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0" dirty="0">
                <a:latin typeface="Arial Nova" panose="020B0504020202020204" pitchFamily="34" charset="0"/>
                <a:cs typeface="Tahoma"/>
              </a:rPr>
              <a:t>las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radiaciones</a:t>
            </a:r>
            <a:r>
              <a:rPr lang="es-CL" sz="24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usando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pantallas</a:t>
            </a:r>
            <a:r>
              <a:rPr lang="es-CL" sz="24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adecuadas.</a:t>
            </a:r>
            <a:endParaRPr lang="es-CL" sz="2400" dirty="0">
              <a:latin typeface="Arial Nova" panose="020B0504020202020204" pitchFamily="34" charset="0"/>
              <a:cs typeface="Tahoma"/>
            </a:endParaRPr>
          </a:p>
          <a:p>
            <a:pPr marL="142227" indent="-131287">
              <a:spcBef>
                <a:spcPts val="63"/>
              </a:spcBef>
              <a:buChar char="*"/>
              <a:tabLst>
                <a:tab pos="142803" algn="l"/>
              </a:tabLst>
            </a:pPr>
            <a:r>
              <a:rPr lang="es-CL" sz="2400" spc="-113" dirty="0">
                <a:latin typeface="Arial Nova" panose="020B0504020202020204" pitchFamily="34" charset="0"/>
                <a:cs typeface="Tahoma"/>
              </a:rPr>
              <a:t>Debe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situar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cerca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del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lugar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trabajo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un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extintor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6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o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9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kg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 err="1">
                <a:latin typeface="Arial Nova" panose="020B0504020202020204" pitchFamily="34" charset="0"/>
                <a:cs typeface="Tahoma"/>
              </a:rPr>
              <a:t>PQS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.</a:t>
            </a:r>
            <a:endParaRPr lang="es-CL" sz="2400" dirty="0">
              <a:latin typeface="Arial Nova" panose="020B0504020202020204" pitchFamily="34" charset="0"/>
              <a:cs typeface="Tahoma"/>
            </a:endParaRPr>
          </a:p>
          <a:p>
            <a:pPr>
              <a:spcBef>
                <a:spcPts val="41"/>
              </a:spcBef>
            </a:pPr>
            <a:endParaRPr lang="es-CL" sz="2400" dirty="0">
              <a:latin typeface="Arial Nova" panose="020B0504020202020204" pitchFamily="34" charset="0"/>
              <a:cs typeface="Tahoma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0E7A527D-466D-57DA-6BCA-A3D1D83AD35A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83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BAF156-BDA4-D1AE-EC57-6CDE992D4E8D}"/>
              </a:ext>
            </a:extLst>
          </p:cNvPr>
          <p:cNvSpPr txBox="1"/>
          <p:nvPr/>
        </p:nvSpPr>
        <p:spPr>
          <a:xfrm>
            <a:off x="912242" y="1966620"/>
            <a:ext cx="9686925" cy="2321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16"/>
            <a:r>
              <a:rPr lang="es-CL" sz="2400" spc="-77" dirty="0">
                <a:latin typeface="Arial Nova" panose="020B0504020202020204" pitchFamily="34" charset="0"/>
                <a:cs typeface="Trebuchet MS"/>
              </a:rPr>
              <a:t>Soldadura</a:t>
            </a:r>
            <a:r>
              <a:rPr lang="es-CL" sz="2400" spc="-286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spc="-103" dirty="0">
                <a:latin typeface="Arial Nova" panose="020B0504020202020204" pitchFamily="34" charset="0"/>
                <a:cs typeface="Trebuchet MS"/>
              </a:rPr>
              <a:t>en</a:t>
            </a:r>
            <a:r>
              <a:rPr lang="es-CL" sz="2400" spc="-286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spc="-86" dirty="0">
                <a:latin typeface="Arial Nova" panose="020B0504020202020204" pitchFamily="34" charset="0"/>
                <a:cs typeface="Trebuchet MS"/>
              </a:rPr>
              <a:t>el</a:t>
            </a:r>
            <a:r>
              <a:rPr lang="es-CL" sz="2400" spc="-286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spc="-109" dirty="0">
                <a:latin typeface="Arial Nova" panose="020B0504020202020204" pitchFamily="34" charset="0"/>
                <a:cs typeface="Trebuchet MS"/>
              </a:rPr>
              <a:t>interior</a:t>
            </a:r>
            <a:r>
              <a:rPr lang="es-CL" sz="2400" spc="-281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spc="-113" dirty="0">
                <a:latin typeface="Arial Nova" panose="020B0504020202020204" pitchFamily="34" charset="0"/>
                <a:cs typeface="Trebuchet MS"/>
              </a:rPr>
              <a:t>de</a:t>
            </a:r>
            <a:r>
              <a:rPr lang="es-CL" sz="2400" spc="-286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spc="-103" dirty="0">
                <a:latin typeface="Arial Nova" panose="020B0504020202020204" pitchFamily="34" charset="0"/>
                <a:cs typeface="Trebuchet MS"/>
              </a:rPr>
              <a:t>recintos</a:t>
            </a:r>
            <a:r>
              <a:rPr lang="es-CL" sz="2400" spc="-281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spc="-100" dirty="0">
                <a:latin typeface="Arial Nova" panose="020B0504020202020204" pitchFamily="34" charset="0"/>
                <a:cs typeface="Trebuchet MS"/>
              </a:rPr>
              <a:t>cerrados:</a:t>
            </a:r>
            <a:endParaRPr lang="es-CL" sz="2400" dirty="0">
              <a:latin typeface="Arial Nova" panose="020B0504020202020204" pitchFamily="34" charset="0"/>
              <a:cs typeface="Trebuchet MS"/>
            </a:endParaRPr>
          </a:p>
          <a:p>
            <a:pPr marL="218811" marR="4607" indent="-207294">
              <a:spcBef>
                <a:spcPts val="41"/>
              </a:spcBef>
              <a:buFont typeface="Wingdings"/>
              <a:buChar char=""/>
              <a:tabLst>
                <a:tab pos="219387" algn="l"/>
              </a:tabLst>
            </a:pPr>
            <a:r>
              <a:rPr lang="es-CL" sz="2400" spc="-73" dirty="0">
                <a:latin typeface="Arial Nova" panose="020B0504020202020204" pitchFamily="34" charset="0"/>
                <a:cs typeface="Tahoma"/>
              </a:rPr>
              <a:t>Preocúpese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3" dirty="0">
                <a:latin typeface="Arial Nova" panose="020B0504020202020204" pitchFamily="34" charset="0"/>
                <a:cs typeface="Tahoma"/>
              </a:rPr>
              <a:t>que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 ventilación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sea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latin typeface="Arial Nova" panose="020B0504020202020204" pitchFamily="34" charset="0"/>
                <a:cs typeface="Tahoma"/>
              </a:rPr>
              <a:t>buena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y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elimine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32" dirty="0"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gases,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vapores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o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humos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existentes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procedentes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la </a:t>
            </a:r>
            <a:r>
              <a:rPr lang="es-CL" sz="2400" spc="-48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soldadura</a:t>
            </a:r>
            <a:r>
              <a:rPr lang="es-CL" sz="2400" spc="-26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0" dirty="0">
                <a:latin typeface="Arial Nova" panose="020B0504020202020204" pitchFamily="34" charset="0"/>
                <a:cs typeface="Tahoma"/>
              </a:rPr>
              <a:t>mediante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aspiración.</a:t>
            </a:r>
            <a:endParaRPr lang="es-CL" sz="2400" dirty="0">
              <a:latin typeface="Arial Nova" panose="020B0504020202020204" pitchFamily="34" charset="0"/>
              <a:cs typeface="Tahoma"/>
            </a:endParaRPr>
          </a:p>
          <a:p>
            <a:pPr marL="218811" indent="-207870">
              <a:buFont typeface="Wingdings"/>
              <a:buChar char=""/>
              <a:tabLst>
                <a:tab pos="219387" algn="l"/>
              </a:tabLst>
            </a:pPr>
            <a:r>
              <a:rPr lang="es-CL" sz="2400" spc="-82" dirty="0">
                <a:latin typeface="Arial Nova" panose="020B0504020202020204" pitchFamily="34" charset="0"/>
                <a:cs typeface="Tahoma"/>
              </a:rPr>
              <a:t>No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ventile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nunca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con</a:t>
            </a:r>
            <a:r>
              <a:rPr lang="es-CL"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oxígeno.</a:t>
            </a:r>
            <a:endParaRPr lang="es-CL" sz="2400" dirty="0">
              <a:latin typeface="Arial Nova" panose="020B0504020202020204" pitchFamily="34" charset="0"/>
              <a:cs typeface="Tahoma"/>
            </a:endParaRPr>
          </a:p>
          <a:p>
            <a:pPr marL="218811" indent="-207870">
              <a:spcBef>
                <a:spcPts val="63"/>
              </a:spcBef>
              <a:buFont typeface="Wingdings"/>
              <a:buChar char=""/>
              <a:tabLst>
                <a:tab pos="219387" algn="l"/>
              </a:tabLst>
            </a:pPr>
            <a:r>
              <a:rPr lang="es-CL" sz="2400" spc="-50" dirty="0">
                <a:latin typeface="Arial Nova" panose="020B0504020202020204" pitchFamily="34" charset="0"/>
                <a:cs typeface="Tahoma"/>
              </a:rPr>
              <a:t>Su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ropa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protectora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latin typeface="Arial Nova" panose="020B0504020202020204" pitchFamily="34" charset="0"/>
                <a:cs typeface="Tahoma"/>
              </a:rPr>
              <a:t>debe</a:t>
            </a:r>
            <a:r>
              <a:rPr lang="es-CL" sz="24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ser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13" dirty="0">
                <a:latin typeface="Arial Nova" panose="020B0504020202020204" pitchFamily="34" charset="0"/>
                <a:cs typeface="Tahoma"/>
              </a:rPr>
              <a:t>ANTI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FLAMA.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No</a:t>
            </a:r>
            <a:r>
              <a:rPr lang="es-CL" sz="24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lleve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ropa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interior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 err="1">
                <a:latin typeface="Arial Nova" panose="020B0504020202020204" pitchFamily="34" charset="0"/>
                <a:cs typeface="Tahoma"/>
              </a:rPr>
              <a:t>ﬁbras</a:t>
            </a:r>
            <a:r>
              <a:rPr lang="es-CL"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SINTÉTICAS.</a:t>
            </a:r>
            <a:endParaRPr lang="es-CL" sz="2400" dirty="0">
              <a:latin typeface="Arial Nova" panose="020B0504020202020204" pitchFamily="34" charset="0"/>
              <a:cs typeface="Tahoma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EE21718A-8265-3B06-4F11-03466B4E2F2D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5115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750" y="1911781"/>
            <a:ext cx="10023449" cy="596404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z="3800" dirty="0">
                <a:solidFill>
                  <a:schemeClr val="tx1"/>
                </a:solidFill>
                <a:latin typeface="Arial Nova" panose="020B0504020202020204" pitchFamily="34" charset="0"/>
              </a:rPr>
              <a:t>Medidas</a:t>
            </a:r>
            <a:r>
              <a:rPr sz="3800" spc="-23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sz="3800" dirty="0">
                <a:solidFill>
                  <a:schemeClr val="tx1"/>
                </a:solidFill>
                <a:latin typeface="Arial Nova" panose="020B0504020202020204" pitchFamily="34" charset="0"/>
              </a:rPr>
              <a:t>de</a:t>
            </a:r>
            <a:r>
              <a:rPr sz="3800" spc="-18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sz="3800" dirty="0">
                <a:solidFill>
                  <a:schemeClr val="tx1"/>
                </a:solidFill>
                <a:latin typeface="Arial Nova" panose="020B0504020202020204" pitchFamily="34" charset="0"/>
              </a:rPr>
              <a:t>seguridad</a:t>
            </a:r>
            <a:r>
              <a:rPr sz="3800" spc="-18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sz="3800" dirty="0">
                <a:solidFill>
                  <a:schemeClr val="tx1"/>
                </a:solidFill>
                <a:latin typeface="Arial Nova" panose="020B0504020202020204" pitchFamily="34" charset="0"/>
              </a:rPr>
              <a:t>según</a:t>
            </a:r>
            <a:r>
              <a:rPr sz="3800" spc="-18" dirty="0">
                <a:solidFill>
                  <a:schemeClr val="tx1"/>
                </a:solidFill>
                <a:latin typeface="Arial Nova" panose="020B0504020202020204" pitchFamily="34" charset="0"/>
              </a:rPr>
              <a:t> NFPA </a:t>
            </a:r>
            <a:r>
              <a:rPr sz="3800" spc="-23" dirty="0">
                <a:solidFill>
                  <a:schemeClr val="tx1"/>
                </a:solidFill>
                <a:latin typeface="Arial Nova" panose="020B0504020202020204" pitchFamily="34" charset="0"/>
              </a:rPr>
              <a:t>51B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50" b="0" i="0" kern="1200">
                <a:solidFill>
                  <a:srgbClr val="231F20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s-CL" spc="-5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pPr marL="38100">
                <a:spcBef>
                  <a:spcPts val="170"/>
                </a:spcBef>
              </a:pPr>
              <a:t>12</a:t>
            </a:fld>
            <a:endParaRPr spc="-5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9345" y="2611702"/>
            <a:ext cx="10928099" cy="442565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200" spc="-63" dirty="0">
                <a:latin typeface="Arial Nova" panose="020B0504020202020204" pitchFamily="34" charset="0"/>
                <a:cs typeface="Trebuchet MS"/>
              </a:rPr>
              <a:t>Regla</a:t>
            </a:r>
            <a:r>
              <a:rPr sz="2200" spc="-290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200" spc="-113" dirty="0">
                <a:latin typeface="Arial Nova" panose="020B0504020202020204" pitchFamily="34" charset="0"/>
                <a:cs typeface="Trebuchet MS"/>
              </a:rPr>
              <a:t>de</a:t>
            </a:r>
            <a:r>
              <a:rPr sz="2200" spc="-290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200" spc="-50" dirty="0">
                <a:latin typeface="Arial Nova" panose="020B0504020202020204" pitchFamily="34" charset="0"/>
                <a:cs typeface="Trebuchet MS"/>
              </a:rPr>
              <a:t>los</a:t>
            </a:r>
            <a:r>
              <a:rPr sz="2200" spc="-290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rebuchet MS"/>
              </a:rPr>
              <a:t>11</a:t>
            </a:r>
            <a:r>
              <a:rPr sz="2200" spc="-290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200" spc="-103" dirty="0">
                <a:latin typeface="Arial Nova" panose="020B0504020202020204" pitchFamily="34" charset="0"/>
                <a:cs typeface="Trebuchet MS"/>
              </a:rPr>
              <a:t>metros.</a:t>
            </a:r>
            <a:endParaRPr lang="es-CL" sz="2200" spc="-103" dirty="0">
              <a:latin typeface="Arial Nova" panose="020B0504020202020204" pitchFamily="34" charset="0"/>
              <a:cs typeface="Trebuchet MS"/>
            </a:endParaRPr>
          </a:p>
          <a:p>
            <a:pPr marL="11516">
              <a:spcBef>
                <a:spcPts val="91"/>
              </a:spcBef>
            </a:pPr>
            <a:endParaRPr sz="2200" dirty="0">
              <a:latin typeface="Arial Nova" panose="020B0504020202020204" pitchFamily="34" charset="0"/>
              <a:cs typeface="Trebuchet MS"/>
            </a:endParaRPr>
          </a:p>
          <a:p>
            <a:pPr marL="221690" marR="4607" indent="-210174" algn="just">
              <a:spcBef>
                <a:spcPts val="41"/>
              </a:spcBef>
              <a:buFont typeface="Wingdings"/>
              <a:buChar char=""/>
              <a:tabLst>
                <a:tab pos="222266" algn="l"/>
              </a:tabLst>
            </a:pPr>
            <a:r>
              <a:rPr sz="2200" spc="-73" dirty="0">
                <a:latin typeface="Arial Nova" panose="020B0504020202020204" pitchFamily="34" charset="0"/>
                <a:cs typeface="Tahoma"/>
              </a:rPr>
              <a:t>Se </a:t>
            </a:r>
            <a:r>
              <a:rPr sz="2200" spc="-103" dirty="0">
                <a:latin typeface="Arial Nova" panose="020B0504020202020204" pitchFamily="34" charset="0"/>
                <a:cs typeface="Tahoma"/>
              </a:rPr>
              <a:t>deberán </a:t>
            </a:r>
            <a:r>
              <a:rPr sz="2200" spc="-91" dirty="0">
                <a:latin typeface="Arial Nova" panose="020B0504020202020204" pitchFamily="34" charset="0"/>
                <a:cs typeface="Tahoma"/>
              </a:rPr>
              <a:t>despejar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todos </a:t>
            </a:r>
            <a:r>
              <a:rPr sz="2200" spc="-32" dirty="0">
                <a:latin typeface="Arial Nova" panose="020B0504020202020204" pitchFamily="34" charset="0"/>
                <a:cs typeface="Tahoma"/>
              </a:rPr>
              <a:t>los </a:t>
            </a:r>
            <a:r>
              <a:rPr sz="2200" spc="-82" dirty="0">
                <a:latin typeface="Arial Nova" panose="020B0504020202020204" pitchFamily="34" charset="0"/>
                <a:cs typeface="Tahoma"/>
              </a:rPr>
              <a:t>materiales </a:t>
            </a:r>
            <a:r>
              <a:rPr sz="2200" spc="-63" dirty="0">
                <a:latin typeface="Arial Nova" panose="020B0504020202020204" pitchFamily="34" charset="0"/>
                <a:cs typeface="Tahoma"/>
              </a:rPr>
              <a:t>combustibles </a:t>
            </a:r>
            <a:r>
              <a:rPr sz="2200" spc="-136" dirty="0">
                <a:latin typeface="Arial Nova" panose="020B0504020202020204" pitchFamily="34" charset="0"/>
                <a:cs typeface="Tahoma"/>
              </a:rPr>
              <a:t>e </a:t>
            </a:r>
            <a:r>
              <a:rPr sz="2200" spc="-77" dirty="0">
                <a:latin typeface="Arial Nova" panose="020B0504020202020204" pitchFamily="34" charset="0"/>
                <a:cs typeface="Tahoma"/>
              </a:rPr>
              <a:t>inﬂamables </a:t>
            </a:r>
            <a:r>
              <a:rPr sz="2200" spc="-91" dirty="0">
                <a:latin typeface="Arial Nova" panose="020B0504020202020204" pitchFamily="34" charset="0"/>
                <a:cs typeface="Tahoma"/>
              </a:rPr>
              <a:t>dentro </a:t>
            </a:r>
            <a:r>
              <a:rPr sz="2200" spc="-113" dirty="0">
                <a:latin typeface="Arial Nova" panose="020B0504020202020204" pitchFamily="34" charset="0"/>
                <a:cs typeface="Tahoma"/>
              </a:rPr>
              <a:t>de </a:t>
            </a:r>
            <a:r>
              <a:rPr sz="2200" spc="-95" dirty="0">
                <a:latin typeface="Arial Nova" panose="020B0504020202020204" pitchFamily="34" charset="0"/>
                <a:cs typeface="Tahoma"/>
              </a:rPr>
              <a:t>un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radio </a:t>
            </a:r>
            <a:r>
              <a:rPr sz="2200" spc="-113" dirty="0">
                <a:latin typeface="Arial Nova" panose="020B0504020202020204" pitchFamily="34" charset="0"/>
                <a:cs typeface="Tahoma"/>
              </a:rPr>
              <a:t>de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11m </a:t>
            </a:r>
            <a:r>
              <a:rPr sz="2200" spc="-77" dirty="0">
                <a:latin typeface="Arial Nova" panose="020B0504020202020204" pitchFamily="34" charset="0"/>
                <a:cs typeface="Tahoma"/>
              </a:rPr>
              <a:t>del </a:t>
            </a:r>
            <a:r>
              <a:rPr sz="2200" spc="-91" dirty="0">
                <a:latin typeface="Arial Nova" panose="020B0504020202020204" pitchFamily="34" charset="0"/>
                <a:cs typeface="Tahoma"/>
              </a:rPr>
              <a:t>punto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5" dirty="0">
                <a:latin typeface="Arial Nova" panose="020B0504020202020204" pitchFamily="34" charset="0"/>
                <a:cs typeface="Tahoma"/>
              </a:rPr>
              <a:t>donde</a:t>
            </a:r>
            <a:r>
              <a:rPr sz="2200" spc="-272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se</a:t>
            </a:r>
            <a:r>
              <a:rPr sz="2200" spc="-2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2" dirty="0">
                <a:latin typeface="Arial Nova" panose="020B0504020202020204" pitchFamily="34" charset="0"/>
                <a:cs typeface="Tahoma"/>
              </a:rPr>
              <a:t>realiza</a:t>
            </a:r>
            <a:r>
              <a:rPr sz="2200" spc="-2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el</a:t>
            </a:r>
            <a:r>
              <a:rPr sz="2200" spc="-2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5" dirty="0">
                <a:latin typeface="Arial Nova" panose="020B0504020202020204" pitchFamily="34" charset="0"/>
                <a:cs typeface="Tahoma"/>
              </a:rPr>
              <a:t>trabajo</a:t>
            </a:r>
            <a:r>
              <a:rPr sz="2200" spc="-2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18" dirty="0">
                <a:latin typeface="Arial Nova" panose="020B0504020202020204" pitchFamily="34" charset="0"/>
                <a:cs typeface="Tahoma"/>
              </a:rPr>
              <a:t>en</a:t>
            </a:r>
            <a:r>
              <a:rPr sz="2200" spc="-2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2" dirty="0">
                <a:latin typeface="Arial Nova" panose="020B0504020202020204" pitchFamily="34" charset="0"/>
                <a:cs typeface="Tahoma"/>
              </a:rPr>
              <a:t>caliente.</a:t>
            </a:r>
            <a:endParaRPr sz="2200" dirty="0">
              <a:latin typeface="Arial Nova" panose="020B0504020202020204" pitchFamily="34" charset="0"/>
              <a:cs typeface="Tahoma"/>
            </a:endParaRPr>
          </a:p>
          <a:p>
            <a:pPr marL="221690" marR="4607" indent="-210174" algn="just">
              <a:buFont typeface="Wingdings"/>
              <a:buChar char=""/>
              <a:tabLst>
                <a:tab pos="222266" algn="l"/>
              </a:tabLst>
            </a:pPr>
            <a:r>
              <a:rPr sz="2200" spc="-95" dirty="0">
                <a:latin typeface="Arial Nova" panose="020B0504020202020204" pitchFamily="34" charset="0"/>
                <a:cs typeface="Tahoma"/>
              </a:rPr>
              <a:t>Cuando</a:t>
            </a:r>
            <a:r>
              <a:rPr sz="2200" spc="-172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no</a:t>
            </a:r>
            <a:r>
              <a:rPr sz="2200" spc="-1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1" dirty="0">
                <a:latin typeface="Arial Nova" panose="020B0504020202020204" pitchFamily="34" charset="0"/>
                <a:cs typeface="Tahoma"/>
              </a:rPr>
              <a:t>sea</a:t>
            </a:r>
            <a:r>
              <a:rPr sz="2200" spc="-1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59" dirty="0">
                <a:latin typeface="Arial Nova" panose="020B0504020202020204" pitchFamily="34" charset="0"/>
                <a:cs typeface="Tahoma"/>
              </a:rPr>
              <a:t>posible</a:t>
            </a:r>
            <a:r>
              <a:rPr sz="2200" spc="-1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retirar</a:t>
            </a:r>
            <a:r>
              <a:rPr sz="2200" spc="-1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32" dirty="0">
                <a:latin typeface="Arial Nova" panose="020B0504020202020204" pitchFamily="34" charset="0"/>
                <a:cs typeface="Tahoma"/>
              </a:rPr>
              <a:t>los</a:t>
            </a:r>
            <a:r>
              <a:rPr sz="2200" spc="-1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productos</a:t>
            </a:r>
            <a:r>
              <a:rPr sz="2200" spc="-1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3" dirty="0">
                <a:latin typeface="Arial Nova" panose="020B0504020202020204" pitchFamily="34" charset="0"/>
                <a:cs typeface="Tahoma"/>
              </a:rPr>
              <a:t>combustibles</a:t>
            </a:r>
            <a:r>
              <a:rPr sz="2200" spc="-1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o</a:t>
            </a:r>
            <a:r>
              <a:rPr sz="2200" spc="-1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7" dirty="0">
                <a:latin typeface="Arial Nova" panose="020B0504020202020204" pitchFamily="34" charset="0"/>
                <a:cs typeface="Tahoma"/>
              </a:rPr>
              <a:t>inﬂamables</a:t>
            </a:r>
            <a:r>
              <a:rPr sz="2200" spc="-1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18" dirty="0">
                <a:latin typeface="Arial Nova" panose="020B0504020202020204" pitchFamily="34" charset="0"/>
                <a:cs typeface="Tahoma"/>
              </a:rPr>
              <a:t>en</a:t>
            </a:r>
            <a:r>
              <a:rPr sz="2200" spc="-1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5" dirty="0">
                <a:latin typeface="Arial Nova" panose="020B0504020202020204" pitchFamily="34" charset="0"/>
                <a:cs typeface="Tahoma"/>
              </a:rPr>
              <a:t>un</a:t>
            </a:r>
            <a:r>
              <a:rPr sz="2200" spc="-1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radio</a:t>
            </a:r>
            <a:r>
              <a:rPr sz="2200" spc="-172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13" dirty="0">
                <a:latin typeface="Arial Nova" panose="020B0504020202020204" pitchFamily="34" charset="0"/>
                <a:cs typeface="Tahoma"/>
              </a:rPr>
              <a:t>de</a:t>
            </a:r>
            <a:r>
              <a:rPr sz="2200" spc="-1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11m</a:t>
            </a:r>
            <a:r>
              <a:rPr sz="2200" spc="-1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se</a:t>
            </a:r>
            <a:r>
              <a:rPr sz="2200" spc="-1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3" dirty="0">
                <a:latin typeface="Arial Nova" panose="020B0504020202020204" pitchFamily="34" charset="0"/>
                <a:cs typeface="Tahoma"/>
              </a:rPr>
              <a:t>deberán</a:t>
            </a:r>
            <a:r>
              <a:rPr sz="2200" spc="-1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54" dirty="0">
                <a:latin typeface="Arial Nova" panose="020B0504020202020204" pitchFamily="34" charset="0"/>
                <a:cs typeface="Tahoma"/>
              </a:rPr>
              <a:t>cubrir </a:t>
            </a:r>
            <a:r>
              <a:rPr sz="2200" spc="-499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con</a:t>
            </a:r>
            <a:r>
              <a:rPr sz="2200" spc="-2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5" dirty="0">
                <a:latin typeface="Arial Nova" panose="020B0504020202020204" pitchFamily="34" charset="0"/>
                <a:cs typeface="Tahoma"/>
              </a:rPr>
              <a:t>mantas</a:t>
            </a:r>
            <a:r>
              <a:rPr sz="2200" spc="-2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resistentes</a:t>
            </a:r>
            <a:r>
              <a:rPr sz="2200" spc="-2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al</a:t>
            </a:r>
            <a:r>
              <a:rPr sz="2200" spc="-2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1" dirty="0">
                <a:latin typeface="Arial Nova" panose="020B0504020202020204" pitchFamily="34" charset="0"/>
                <a:cs typeface="Tahoma"/>
              </a:rPr>
              <a:t>fuego</a:t>
            </a:r>
            <a:r>
              <a:rPr sz="2200" spc="-263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1" dirty="0">
                <a:latin typeface="Arial Nova" panose="020B0504020202020204" pitchFamily="34" charset="0"/>
                <a:cs typeface="Tahoma"/>
              </a:rPr>
              <a:t>y</a:t>
            </a:r>
            <a:r>
              <a:rPr sz="2200" spc="-2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7" dirty="0">
                <a:latin typeface="Arial Nova" panose="020B0504020202020204" pitchFamily="34" charset="0"/>
                <a:cs typeface="Tahoma"/>
              </a:rPr>
              <a:t>designar</a:t>
            </a:r>
            <a:r>
              <a:rPr sz="2200" spc="-2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5" dirty="0">
                <a:latin typeface="Arial Nova" panose="020B0504020202020204" pitchFamily="34" charset="0"/>
                <a:cs typeface="Tahoma"/>
              </a:rPr>
              <a:t>un</a:t>
            </a:r>
            <a:r>
              <a:rPr sz="2200" spc="-2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guardia</a:t>
            </a:r>
            <a:r>
              <a:rPr sz="2200" spc="-263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13" dirty="0">
                <a:latin typeface="Arial Nova" panose="020B0504020202020204" pitchFamily="34" charset="0"/>
                <a:cs typeface="Tahoma"/>
              </a:rPr>
              <a:t>de</a:t>
            </a:r>
            <a:r>
              <a:rPr sz="2200" spc="-2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incendio</a:t>
            </a:r>
            <a:r>
              <a:rPr sz="2200" spc="-2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0" dirty="0">
                <a:latin typeface="Arial Nova" panose="020B0504020202020204" pitchFamily="34" charset="0"/>
                <a:cs typeface="Tahoma"/>
              </a:rPr>
              <a:t>durante</a:t>
            </a:r>
            <a:r>
              <a:rPr sz="2200" spc="-2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sz="2200" spc="-263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9" dirty="0">
                <a:latin typeface="Arial Nova" panose="020B0504020202020204" pitchFamily="34" charset="0"/>
                <a:cs typeface="Tahoma"/>
              </a:rPr>
              <a:t>tarea</a:t>
            </a:r>
            <a:r>
              <a:rPr sz="2200" spc="-2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2" dirty="0">
                <a:latin typeface="Arial Nova" panose="020B0504020202020204" pitchFamily="34" charset="0"/>
                <a:cs typeface="Tahoma"/>
              </a:rPr>
              <a:t>(Fire</a:t>
            </a:r>
            <a:r>
              <a:rPr sz="2200" spc="-2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5" dirty="0">
                <a:latin typeface="Arial Nova" panose="020B0504020202020204" pitchFamily="34" charset="0"/>
                <a:cs typeface="Tahoma"/>
              </a:rPr>
              <a:t>Watch).</a:t>
            </a:r>
            <a:endParaRPr sz="2200" dirty="0">
              <a:latin typeface="Arial Nova" panose="020B0504020202020204" pitchFamily="34" charset="0"/>
              <a:cs typeface="Tahoma"/>
            </a:endParaRPr>
          </a:p>
          <a:p>
            <a:pPr marL="221114" marR="4607" indent="-210174" algn="just">
              <a:spcBef>
                <a:spcPts val="5"/>
              </a:spcBef>
              <a:buFont typeface="Wingdings"/>
              <a:buChar char=""/>
              <a:tabLst>
                <a:tab pos="222266" algn="l"/>
              </a:tabLst>
            </a:pPr>
            <a:r>
              <a:rPr sz="2200" spc="-27" dirty="0">
                <a:latin typeface="Arial Nova" panose="020B0504020202020204" pitchFamily="34" charset="0"/>
                <a:cs typeface="Tahoma"/>
              </a:rPr>
              <a:t>Los</a:t>
            </a:r>
            <a:r>
              <a:rPr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36" dirty="0">
                <a:latin typeface="Arial Nova" panose="020B0504020202020204" pitchFamily="34" charset="0"/>
                <a:cs typeface="Tahoma"/>
              </a:rPr>
              <a:t>pisos</a:t>
            </a:r>
            <a:r>
              <a:rPr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1" dirty="0">
                <a:latin typeface="Arial Nova" panose="020B0504020202020204" pitchFamily="34" charset="0"/>
                <a:cs typeface="Tahoma"/>
              </a:rPr>
              <a:t>y</a:t>
            </a:r>
            <a:r>
              <a:rPr sz="22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18" dirty="0">
                <a:latin typeface="Arial Nova" panose="020B0504020202020204" pitchFamily="34" charset="0"/>
                <a:cs typeface="Tahoma"/>
              </a:rPr>
              <a:t>en</a:t>
            </a:r>
            <a:r>
              <a:rPr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5" dirty="0">
                <a:latin typeface="Arial Nova" panose="020B0504020202020204" pitchFamily="34" charset="0"/>
                <a:cs typeface="Tahoma"/>
              </a:rPr>
              <a:t>general</a:t>
            </a:r>
            <a:r>
              <a:rPr sz="22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7" dirty="0">
                <a:latin typeface="Arial Nova" panose="020B0504020202020204" pitchFamily="34" charset="0"/>
                <a:cs typeface="Tahoma"/>
              </a:rPr>
              <a:t>todas</a:t>
            </a:r>
            <a:r>
              <a:rPr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50" dirty="0">
                <a:latin typeface="Arial Nova" panose="020B0504020202020204" pitchFamily="34" charset="0"/>
                <a:cs typeface="Tahoma"/>
              </a:rPr>
              <a:t>las</a:t>
            </a:r>
            <a:r>
              <a:rPr sz="22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59" dirty="0">
                <a:latin typeface="Arial Nova" panose="020B0504020202020204" pitchFamily="34" charset="0"/>
                <a:cs typeface="Tahoma"/>
              </a:rPr>
              <a:t>superﬁcies</a:t>
            </a:r>
            <a:r>
              <a:rPr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1" dirty="0">
                <a:latin typeface="Arial Nova" panose="020B0504020202020204" pitchFamily="34" charset="0"/>
                <a:cs typeface="Tahoma"/>
              </a:rPr>
              <a:t>dentro</a:t>
            </a:r>
            <a:r>
              <a:rPr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7" dirty="0">
                <a:latin typeface="Arial Nova" panose="020B0504020202020204" pitchFamily="34" charset="0"/>
                <a:cs typeface="Tahoma"/>
              </a:rPr>
              <a:t>del</a:t>
            </a:r>
            <a:r>
              <a:rPr sz="22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radio</a:t>
            </a:r>
            <a:r>
              <a:rPr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13" dirty="0">
                <a:latin typeface="Arial Nova" panose="020B0504020202020204" pitchFamily="34" charset="0"/>
                <a:cs typeface="Tahoma"/>
              </a:rPr>
              <a:t>de</a:t>
            </a:r>
            <a:r>
              <a:rPr sz="22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11m</a:t>
            </a:r>
            <a:r>
              <a:rPr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se</a:t>
            </a:r>
            <a:r>
              <a:rPr sz="22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3" dirty="0">
                <a:latin typeface="Arial Nova" panose="020B0504020202020204" pitchFamily="34" charset="0"/>
                <a:cs typeface="Tahoma"/>
              </a:rPr>
              <a:t>deberán</a:t>
            </a:r>
            <a:r>
              <a:rPr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59" dirty="0">
                <a:latin typeface="Arial Nova" panose="020B0504020202020204" pitchFamily="34" charset="0"/>
                <a:cs typeface="Tahoma"/>
              </a:rPr>
              <a:t>limpiar</a:t>
            </a:r>
            <a:r>
              <a:rPr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0" dirty="0">
                <a:latin typeface="Arial Nova" panose="020B0504020202020204" pitchFamily="34" charset="0"/>
                <a:cs typeface="Tahoma"/>
              </a:rPr>
              <a:t>para</a:t>
            </a:r>
            <a:r>
              <a:rPr sz="22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eliminar</a:t>
            </a:r>
            <a:r>
              <a:rPr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polvo</a:t>
            </a:r>
            <a:r>
              <a:rPr sz="22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1" dirty="0">
                <a:latin typeface="Arial Nova" panose="020B0504020202020204" pitchFamily="34" charset="0"/>
                <a:cs typeface="Tahoma"/>
              </a:rPr>
              <a:t>y </a:t>
            </a:r>
            <a:r>
              <a:rPr sz="2200" spc="-499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59" dirty="0">
                <a:latin typeface="Arial Nova" panose="020B0504020202020204" pitchFamily="34" charset="0"/>
                <a:cs typeface="Tahoma"/>
              </a:rPr>
              <a:t>otros</a:t>
            </a:r>
            <a:r>
              <a:rPr sz="2200" spc="-272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3" dirty="0">
                <a:latin typeface="Arial Nova" panose="020B0504020202020204" pitchFamily="34" charset="0"/>
                <a:cs typeface="Tahoma"/>
              </a:rPr>
              <a:t>combustibles</a:t>
            </a:r>
            <a:r>
              <a:rPr sz="2200" spc="-26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7" dirty="0">
                <a:latin typeface="Arial Nova" panose="020B0504020202020204" pitchFamily="34" charset="0"/>
                <a:cs typeface="Tahoma"/>
              </a:rPr>
              <a:t>acumulados.</a:t>
            </a:r>
            <a:endParaRPr sz="2200" dirty="0">
              <a:latin typeface="Arial Nova" panose="020B0504020202020204" pitchFamily="34" charset="0"/>
              <a:cs typeface="Tahoma"/>
            </a:endParaRPr>
          </a:p>
          <a:p>
            <a:pPr marL="221114" marR="4607" indent="-210174" algn="just">
              <a:spcBef>
                <a:spcPts val="5"/>
              </a:spcBef>
              <a:buFont typeface="Wingdings"/>
              <a:buChar char=""/>
              <a:tabLst>
                <a:tab pos="221690" algn="l"/>
              </a:tabLst>
            </a:pPr>
            <a:r>
              <a:rPr sz="2200" spc="-73" dirty="0">
                <a:latin typeface="Arial Nova" panose="020B0504020202020204" pitchFamily="34" charset="0"/>
                <a:cs typeface="Tahoma"/>
              </a:rPr>
              <a:t>Se</a:t>
            </a:r>
            <a:r>
              <a:rPr sz="22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3" dirty="0">
                <a:latin typeface="Arial Nova" panose="020B0504020202020204" pitchFamily="34" charset="0"/>
                <a:cs typeface="Tahoma"/>
              </a:rPr>
              <a:t>deberán</a:t>
            </a:r>
            <a:r>
              <a:rPr sz="2200" spc="-230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54" dirty="0">
                <a:latin typeface="Arial Nova" panose="020B0504020202020204" pitchFamily="34" charset="0"/>
                <a:cs typeface="Tahoma"/>
              </a:rPr>
              <a:t>cubrir</a:t>
            </a:r>
            <a:r>
              <a:rPr sz="22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1" dirty="0">
                <a:latin typeface="Arial Nova" panose="020B0504020202020204" pitchFamily="34" charset="0"/>
                <a:cs typeface="Tahoma"/>
              </a:rPr>
              <a:t>y</a:t>
            </a:r>
            <a:r>
              <a:rPr sz="2200" spc="-230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1" dirty="0">
                <a:latin typeface="Arial Nova" panose="020B0504020202020204" pitchFamily="34" charset="0"/>
                <a:cs typeface="Tahoma"/>
              </a:rPr>
              <a:t>proteger</a:t>
            </a:r>
            <a:r>
              <a:rPr sz="22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7" dirty="0">
                <a:latin typeface="Arial Nova" panose="020B0504020202020204" pitchFamily="34" charset="0"/>
                <a:cs typeface="Tahoma"/>
              </a:rPr>
              <a:t>todas</a:t>
            </a:r>
            <a:r>
              <a:rPr sz="2200" spc="-230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50" dirty="0">
                <a:latin typeface="Arial Nova" panose="020B0504020202020204" pitchFamily="34" charset="0"/>
                <a:cs typeface="Tahoma"/>
              </a:rPr>
              <a:t>las</a:t>
            </a:r>
            <a:r>
              <a:rPr sz="2200" spc="-230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aberturas</a:t>
            </a:r>
            <a:r>
              <a:rPr sz="22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1" dirty="0">
                <a:latin typeface="Arial Nova" panose="020B0504020202020204" pitchFamily="34" charset="0"/>
                <a:cs typeface="Tahoma"/>
              </a:rPr>
              <a:t>y</a:t>
            </a:r>
            <a:r>
              <a:rPr sz="2200" spc="-230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grietas</a:t>
            </a:r>
            <a:r>
              <a:rPr sz="22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18" dirty="0">
                <a:latin typeface="Arial Nova" panose="020B0504020202020204" pitchFamily="34" charset="0"/>
                <a:cs typeface="Tahoma"/>
              </a:rPr>
              <a:t>en</a:t>
            </a:r>
            <a:r>
              <a:rPr sz="2200" spc="-230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1" dirty="0">
                <a:latin typeface="Arial Nova" panose="020B0504020202020204" pitchFamily="34" charset="0"/>
                <a:cs typeface="Tahoma"/>
              </a:rPr>
              <a:t>paredes,</a:t>
            </a:r>
            <a:r>
              <a:rPr sz="2200" spc="-230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36" dirty="0">
                <a:latin typeface="Arial Nova" panose="020B0504020202020204" pitchFamily="34" charset="0"/>
                <a:cs typeface="Tahoma"/>
              </a:rPr>
              <a:t>pisos</a:t>
            </a:r>
            <a:r>
              <a:rPr sz="22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o</a:t>
            </a:r>
            <a:r>
              <a:rPr sz="2200" spc="-230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3" dirty="0">
                <a:latin typeface="Arial Nova" panose="020B0504020202020204" pitchFamily="34" charset="0"/>
                <a:cs typeface="Tahoma"/>
              </a:rPr>
              <a:t>ductos</a:t>
            </a:r>
            <a:r>
              <a:rPr sz="22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como</a:t>
            </a:r>
            <a:r>
              <a:rPr sz="2200" spc="-230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5" dirty="0">
                <a:latin typeface="Arial Nova" panose="020B0504020202020204" pitchFamily="34" charset="0"/>
                <a:cs typeface="Tahoma"/>
              </a:rPr>
              <a:t>drenajes</a:t>
            </a:r>
            <a:r>
              <a:rPr sz="2200" spc="-230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o</a:t>
            </a:r>
            <a:r>
              <a:rPr sz="22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54" dirty="0">
                <a:latin typeface="Arial Nova" panose="020B0504020202020204" pitchFamily="34" charset="0"/>
                <a:cs typeface="Tahoma"/>
              </a:rPr>
              <a:t>similares </a:t>
            </a:r>
            <a:r>
              <a:rPr sz="2200" spc="-499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9" dirty="0">
                <a:latin typeface="Arial Nova" panose="020B0504020202020204" pitchFamily="34" charset="0"/>
                <a:cs typeface="Tahoma"/>
              </a:rPr>
              <a:t>que</a:t>
            </a:r>
            <a:r>
              <a:rPr sz="2200" spc="-190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9" dirty="0">
                <a:latin typeface="Arial Nova" panose="020B0504020202020204" pitchFamily="34" charset="0"/>
                <a:cs typeface="Tahoma"/>
              </a:rPr>
              <a:t>puedan</a:t>
            </a:r>
            <a:r>
              <a:rPr sz="2200" spc="-190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convertirse</a:t>
            </a:r>
            <a:r>
              <a:rPr sz="2200" spc="-185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18" dirty="0">
                <a:latin typeface="Arial Nova" panose="020B0504020202020204" pitchFamily="34" charset="0"/>
                <a:cs typeface="Tahoma"/>
              </a:rPr>
              <a:t>en</a:t>
            </a:r>
            <a:r>
              <a:rPr sz="2200" spc="-190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5" dirty="0">
                <a:latin typeface="Arial Nova" panose="020B0504020202020204" pitchFamily="34" charset="0"/>
                <a:cs typeface="Tahoma"/>
              </a:rPr>
              <a:t>un</a:t>
            </a:r>
            <a:r>
              <a:rPr sz="2200" spc="-185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7" dirty="0">
                <a:latin typeface="Arial Nova" panose="020B0504020202020204" pitchFamily="34" charset="0"/>
                <a:cs typeface="Tahoma"/>
              </a:rPr>
              <a:t>camino</a:t>
            </a:r>
            <a:r>
              <a:rPr sz="2200" spc="-190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0" dirty="0">
                <a:latin typeface="Arial Nova" panose="020B0504020202020204" pitchFamily="34" charset="0"/>
                <a:cs typeface="Tahoma"/>
              </a:rPr>
              <a:t>para</a:t>
            </a:r>
            <a:r>
              <a:rPr sz="2200" spc="-185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7" dirty="0">
                <a:latin typeface="Arial Nova" panose="020B0504020202020204" pitchFamily="34" charset="0"/>
                <a:cs typeface="Tahoma"/>
              </a:rPr>
              <a:t>transportar</a:t>
            </a:r>
            <a:r>
              <a:rPr sz="2200" spc="-190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verticalmente</a:t>
            </a:r>
            <a:r>
              <a:rPr sz="2200" spc="-185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material</a:t>
            </a:r>
            <a:r>
              <a:rPr sz="2200" spc="-190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incandescente</a:t>
            </a:r>
            <a:r>
              <a:rPr sz="2200" spc="-185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3" dirty="0">
                <a:latin typeface="Arial Nova" panose="020B0504020202020204" pitchFamily="34" charset="0"/>
                <a:cs typeface="Tahoma"/>
              </a:rPr>
              <a:t>(chispas),</a:t>
            </a:r>
            <a:r>
              <a:rPr sz="2200" spc="-190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59" dirty="0">
                <a:latin typeface="Arial Nova" panose="020B0504020202020204" pitchFamily="34" charset="0"/>
                <a:cs typeface="Tahoma"/>
              </a:rPr>
              <a:t>calor</a:t>
            </a:r>
            <a:r>
              <a:rPr sz="2200" spc="-185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o </a:t>
            </a:r>
            <a:r>
              <a:rPr sz="2200" spc="-499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45" dirty="0">
                <a:latin typeface="Arial Nova" panose="020B0504020202020204" pitchFamily="34" charset="0"/>
                <a:cs typeface="Tahoma"/>
              </a:rPr>
              <a:t>incluso</a:t>
            </a:r>
            <a:r>
              <a:rPr sz="2200" spc="-272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llamas.</a:t>
            </a:r>
            <a:endParaRPr sz="2200" dirty="0">
              <a:latin typeface="Arial Nova" panose="020B0504020202020204" pitchFamily="34" charset="0"/>
              <a:cs typeface="Tahoma"/>
            </a:endParaRPr>
          </a:p>
          <a:p>
            <a:pPr>
              <a:spcBef>
                <a:spcPts val="18"/>
              </a:spcBef>
              <a:buClr>
                <a:srgbClr val="231F20"/>
              </a:buClr>
              <a:buFont typeface="Wingdings"/>
              <a:buChar char=""/>
            </a:pPr>
            <a:endParaRPr sz="2200" dirty="0">
              <a:latin typeface="Arial Nova" panose="020B050402020202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1AFF373-CD90-662E-9C78-6542E9A999F1}"/>
              </a:ext>
            </a:extLst>
          </p:cNvPr>
          <p:cNvSpPr txBox="1"/>
          <p:nvPr/>
        </p:nvSpPr>
        <p:spPr>
          <a:xfrm>
            <a:off x="761999" y="428268"/>
            <a:ext cx="1062037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16"/>
            <a:r>
              <a:rPr lang="es-CL" sz="2400" spc="-11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Detección</a:t>
            </a:r>
            <a:r>
              <a:rPr lang="es-CL" sz="2400" spc="-29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spc="-13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y</a:t>
            </a:r>
            <a:r>
              <a:rPr lang="es-CL" sz="2400" spc="-29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spc="-14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e</a:t>
            </a:r>
            <a:r>
              <a:rPr lang="es-CL" sz="2400" spc="-11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xtinción</a:t>
            </a:r>
            <a:r>
              <a:rPr lang="es-CL" sz="2400" spc="-29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spc="-11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de</a:t>
            </a:r>
            <a:r>
              <a:rPr lang="es-CL" sz="2400" spc="-29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incendios</a:t>
            </a: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Trebuchet MS"/>
            </a:endParaRPr>
          </a:p>
          <a:p>
            <a:pPr marL="221114" indent="-210174" algn="just">
              <a:spcBef>
                <a:spcPts val="27"/>
              </a:spcBef>
              <a:buFont typeface="Wingdings"/>
              <a:buChar char=""/>
              <a:tabLst>
                <a:tab pos="221690" algn="l"/>
              </a:tabLst>
            </a:pP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Se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deberá</a:t>
            </a:r>
            <a:r>
              <a:rPr lang="es-CL" sz="2400" spc="-2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contar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con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extintores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portátiles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1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el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1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área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donde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se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desarrollan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3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trabajos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1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caliente.</a:t>
            </a: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Tahoma"/>
            </a:endParaRPr>
          </a:p>
          <a:p>
            <a:pPr marL="221114" marR="4607" indent="-210174" algn="just">
              <a:buFont typeface="Wingdings"/>
              <a:buChar char=""/>
              <a:tabLst>
                <a:tab pos="221690" algn="l"/>
              </a:tabLst>
            </a:pPr>
            <a:r>
              <a:rPr lang="es-CL" sz="2400" spc="-8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No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se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deben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deshabilitar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3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sistemas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1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detección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y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alarma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1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las</a:t>
            </a:r>
            <a:r>
              <a:rPr lang="es-CL" sz="2400" spc="-22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instalaciones.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3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Sin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embargo,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se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pueden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4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cubrir </a:t>
            </a:r>
            <a:r>
              <a:rPr lang="es-CL" sz="2400" spc="-49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o</a:t>
            </a:r>
            <a:r>
              <a:rPr lang="es-CL" sz="2400" spc="-18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tapar</a:t>
            </a:r>
            <a:r>
              <a:rPr lang="es-CL" sz="2400" spc="-18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TEMPORALMENTE</a:t>
            </a:r>
            <a:r>
              <a:rPr lang="es-CL" sz="2400" spc="-18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3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400" spc="-18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detectores</a:t>
            </a:r>
            <a:r>
              <a:rPr lang="es-CL" sz="2400" spc="-18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1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18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humo</a:t>
            </a:r>
            <a:r>
              <a:rPr lang="es-CL" sz="2400" spc="-17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o</a:t>
            </a:r>
            <a:r>
              <a:rPr lang="es-CL" sz="2400" spc="-18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llama</a:t>
            </a:r>
            <a:r>
              <a:rPr lang="es-CL" sz="2400" spc="-18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1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18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el</a:t>
            </a:r>
            <a:r>
              <a:rPr lang="es-CL" sz="2400" spc="-18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1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área</a:t>
            </a:r>
            <a:r>
              <a:rPr lang="es-CL" sz="2400" spc="-18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donde</a:t>
            </a:r>
            <a:r>
              <a:rPr lang="es-CL" sz="2400" spc="-18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se</a:t>
            </a:r>
            <a:r>
              <a:rPr lang="es-CL" sz="2400" spc="-17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desarrolla</a:t>
            </a:r>
            <a:r>
              <a:rPr lang="es-CL" sz="2400" spc="-18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el</a:t>
            </a:r>
            <a:r>
              <a:rPr lang="es-CL" sz="2400" spc="-18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trabajo</a:t>
            </a:r>
            <a:r>
              <a:rPr lang="es-CL" sz="2400" spc="-18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1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18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caliente </a:t>
            </a:r>
            <a:r>
              <a:rPr lang="es-CL" sz="2400" spc="-49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para</a:t>
            </a:r>
            <a:r>
              <a:rPr lang="es-CL" sz="2400" spc="-2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prevenir</a:t>
            </a:r>
            <a:r>
              <a:rPr lang="es-CL" sz="2400" spc="-2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falsas</a:t>
            </a:r>
            <a:r>
              <a:rPr lang="es-CL" sz="2400" spc="-2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alarmas,</a:t>
            </a:r>
            <a:r>
              <a:rPr lang="es-CL" sz="2400" spc="-2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retirando</a:t>
            </a:r>
            <a:r>
              <a:rPr lang="es-CL" sz="2400" spc="-2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las</a:t>
            </a:r>
            <a:r>
              <a:rPr lang="es-CL" sz="2400" spc="-2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cubiertas</a:t>
            </a:r>
            <a:r>
              <a:rPr lang="es-CL" sz="2400" spc="-2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una</a:t>
            </a:r>
            <a:r>
              <a:rPr lang="es-CL" sz="2400" spc="-2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vez</a:t>
            </a:r>
            <a:r>
              <a:rPr lang="es-CL" sz="2400" spc="-2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terminado</a:t>
            </a:r>
            <a:r>
              <a:rPr lang="es-CL" sz="2400" spc="-2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el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trabajo.</a:t>
            </a: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Tahoma"/>
            </a:endParaRPr>
          </a:p>
          <a:p>
            <a:pPr marL="221114" marR="4607" indent="-210174" algn="just">
              <a:spcBef>
                <a:spcPts val="5"/>
              </a:spcBef>
              <a:buFont typeface="Wingdings"/>
              <a:buChar char=""/>
              <a:tabLst>
                <a:tab pos="221690" algn="l"/>
              </a:tabLst>
            </a:pPr>
            <a:r>
              <a:rPr lang="es-CL" sz="2400" spc="-1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23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caso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1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3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contarse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con</a:t>
            </a:r>
            <a:r>
              <a:rPr lang="es-CL" sz="2400" spc="-23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rociadores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automáticos</a:t>
            </a:r>
            <a:r>
              <a:rPr lang="es-CL" sz="2400" spc="-23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estas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no</a:t>
            </a:r>
            <a:r>
              <a:rPr lang="es-CL" sz="2400" spc="-23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pueden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deshabilitarse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para</a:t>
            </a:r>
            <a:r>
              <a:rPr lang="es-CL" sz="2400" spc="-23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un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trabajo</a:t>
            </a:r>
            <a:r>
              <a:rPr lang="es-CL" sz="2400" spc="-23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1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2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caliente.</a:t>
            </a:r>
            <a:r>
              <a:rPr lang="es-CL" sz="2400" spc="-23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3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Sin </a:t>
            </a:r>
            <a:r>
              <a:rPr lang="es-CL" sz="2400" spc="-49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embargo,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se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pueden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4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cubrir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las</a:t>
            </a:r>
            <a:r>
              <a:rPr lang="es-CL" sz="2400" spc="-9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cabezas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1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3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rociadores</a:t>
            </a:r>
            <a:r>
              <a:rPr lang="es-CL" sz="2400" spc="-9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1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el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1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área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donde</a:t>
            </a:r>
            <a:r>
              <a:rPr lang="es-CL" sz="2400" spc="-9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se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realiza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el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trabajo </a:t>
            </a:r>
            <a:r>
              <a:rPr lang="es-CL" sz="2400" spc="-8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usando</a:t>
            </a:r>
            <a:r>
              <a:rPr lang="es-CL" sz="2400" spc="-9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trapos </a:t>
            </a:r>
            <a:r>
              <a:rPr lang="es-CL" sz="2400" spc="-49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húmedos</a:t>
            </a:r>
            <a:r>
              <a:rPr lang="es-CL" sz="2400" spc="-2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para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prevenir</a:t>
            </a:r>
            <a:r>
              <a:rPr lang="es-CL" sz="2400" spc="-2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su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activación</a:t>
            </a:r>
            <a:r>
              <a:rPr lang="es-CL" sz="2400" spc="-2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accidental,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retirándolos</a:t>
            </a:r>
            <a:r>
              <a:rPr lang="es-CL" sz="2400" spc="-2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una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vez</a:t>
            </a:r>
            <a:r>
              <a:rPr lang="es-CL" sz="2400" spc="-2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terminado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el</a:t>
            </a:r>
            <a:r>
              <a:rPr lang="es-CL" sz="2400" spc="-2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trabajo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autorizado.</a:t>
            </a: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Tahoma"/>
            </a:endParaRPr>
          </a:p>
          <a:p>
            <a:pPr>
              <a:spcBef>
                <a:spcPts val="5"/>
              </a:spcBef>
            </a:pP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Tahoma"/>
            </a:endParaRPr>
          </a:p>
          <a:p>
            <a:pPr marL="11516" algn="ctr">
              <a:spcBef>
                <a:spcPts val="5"/>
              </a:spcBef>
            </a:pPr>
            <a:r>
              <a:rPr lang="es-CL" sz="2400" spc="-1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las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ﬁguras</a:t>
            </a:r>
            <a:r>
              <a:rPr lang="es-CL" sz="2400" spc="-25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siguientes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se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ilustra</a:t>
            </a:r>
            <a:r>
              <a:rPr lang="es-CL" sz="2400" spc="-25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la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regla</a:t>
            </a:r>
            <a:r>
              <a:rPr lang="es-CL" sz="2400" spc="-25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1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3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11m</a:t>
            </a:r>
            <a:r>
              <a:rPr lang="es-CL" sz="2400" spc="-25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y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algunas</a:t>
            </a:r>
            <a:r>
              <a:rPr lang="es-CL" sz="2400" spc="-25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1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las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recomendaciones</a:t>
            </a:r>
            <a:r>
              <a:rPr lang="es-CL" sz="2400" spc="-25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expuestas</a:t>
            </a:r>
            <a:r>
              <a:rPr lang="es-CL" sz="2400" spc="-2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anteriormente.</a:t>
            </a: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Tahoma"/>
            </a:endParaRPr>
          </a:p>
        </p:txBody>
      </p:sp>
      <p:pic>
        <p:nvPicPr>
          <p:cNvPr id="6" name="Picture 70978">
            <a:extLst>
              <a:ext uri="{FF2B5EF4-FFF2-40B4-BE49-F238E27FC236}">
                <a16:creationId xmlns:a16="http://schemas.microsoft.com/office/drawing/2014/main" id="{FF6C969C-7E01-275B-0462-7E8254E013D7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6455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0668" y="6051063"/>
            <a:ext cx="2449532" cy="407397"/>
          </a:xfrm>
          <a:prstGeom prst="rect">
            <a:avLst/>
          </a:prstGeom>
        </p:spPr>
        <p:txBody>
          <a:bodyPr vert="horz" wrap="square" lIns="0" tIns="22457" rIns="0" bIns="0" rtlCol="0">
            <a:spAutoFit/>
          </a:bodyPr>
          <a:lstStyle/>
          <a:p>
            <a:pPr marL="673707" marR="4607" indent="-662767">
              <a:lnSpc>
                <a:spcPts val="1478"/>
              </a:lnSpc>
              <a:spcBef>
                <a:spcPts val="177"/>
              </a:spcBef>
            </a:pPr>
            <a:r>
              <a:rPr sz="1270" spc="-82" dirty="0">
                <a:solidFill>
                  <a:srgbClr val="ED1C24"/>
                </a:solidFill>
                <a:latin typeface="Trebuchet MS"/>
                <a:cs typeface="Trebuchet MS"/>
              </a:rPr>
              <a:t>Ilust</a:t>
            </a:r>
            <a:r>
              <a:rPr sz="1270" spc="-91" dirty="0">
                <a:solidFill>
                  <a:srgbClr val="ED1C24"/>
                </a:solidFill>
                <a:latin typeface="Trebuchet MS"/>
                <a:cs typeface="Trebuchet MS"/>
              </a:rPr>
              <a:t>r</a:t>
            </a:r>
            <a:r>
              <a:rPr sz="1270" spc="-82" dirty="0">
                <a:solidFill>
                  <a:srgbClr val="ED1C24"/>
                </a:solidFill>
                <a:latin typeface="Trebuchet MS"/>
                <a:cs typeface="Trebuchet MS"/>
              </a:rPr>
              <a:t>ación </a:t>
            </a:r>
            <a:r>
              <a:rPr sz="1270" spc="-103" dirty="0">
                <a:solidFill>
                  <a:srgbClr val="ED1C24"/>
                </a:solidFill>
                <a:latin typeface="Trebuchet MS"/>
                <a:cs typeface="Trebuchet MS"/>
              </a:rPr>
              <a:t>de</a:t>
            </a:r>
            <a:r>
              <a:rPr sz="1270" spc="-82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1270" spc="-86" dirty="0">
                <a:solidFill>
                  <a:srgbClr val="ED1C24"/>
                </a:solidFill>
                <a:latin typeface="Trebuchet MS"/>
                <a:cs typeface="Trebuchet MS"/>
              </a:rPr>
              <a:t>la</a:t>
            </a:r>
            <a:r>
              <a:rPr sz="1270" spc="-82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1270" spc="-103" dirty="0">
                <a:solidFill>
                  <a:srgbClr val="ED1C24"/>
                </a:solidFill>
                <a:latin typeface="Trebuchet MS"/>
                <a:cs typeface="Trebuchet MS"/>
              </a:rPr>
              <a:t>r</a:t>
            </a:r>
            <a:r>
              <a:rPr sz="1270" spc="-77" dirty="0">
                <a:solidFill>
                  <a:srgbClr val="ED1C24"/>
                </a:solidFill>
                <a:latin typeface="Trebuchet MS"/>
                <a:cs typeface="Trebuchet MS"/>
              </a:rPr>
              <a:t>egla</a:t>
            </a:r>
            <a:r>
              <a:rPr sz="1270" spc="-82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1270" spc="-103" dirty="0">
                <a:solidFill>
                  <a:srgbClr val="ED1C24"/>
                </a:solidFill>
                <a:latin typeface="Trebuchet MS"/>
                <a:cs typeface="Trebuchet MS"/>
              </a:rPr>
              <a:t>de</a:t>
            </a:r>
            <a:r>
              <a:rPr sz="1270" spc="-82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1270" spc="-54" dirty="0">
                <a:solidFill>
                  <a:srgbClr val="ED1C24"/>
                </a:solidFill>
                <a:latin typeface="Trebuchet MS"/>
                <a:cs typeface="Trebuchet MS"/>
              </a:rPr>
              <a:t>los</a:t>
            </a:r>
            <a:r>
              <a:rPr sz="1270" spc="-82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1270" spc="-77" dirty="0">
                <a:solidFill>
                  <a:srgbClr val="ED1C24"/>
                </a:solidFill>
                <a:latin typeface="Trebuchet MS"/>
                <a:cs typeface="Trebuchet MS"/>
              </a:rPr>
              <a:t>11m</a:t>
            </a:r>
            <a:r>
              <a:rPr sz="1270" spc="-82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1270" spc="-103" dirty="0">
                <a:solidFill>
                  <a:srgbClr val="ED1C24"/>
                </a:solidFill>
                <a:latin typeface="Trebuchet MS"/>
                <a:cs typeface="Trebuchet MS"/>
              </a:rPr>
              <a:t>(35ft)  </a:t>
            </a:r>
            <a:r>
              <a:rPr sz="1270" spc="-113" dirty="0" err="1">
                <a:solidFill>
                  <a:srgbClr val="ED1C24"/>
                </a:solidFill>
                <a:latin typeface="Trebuchet MS"/>
                <a:cs typeface="Trebuchet MS"/>
              </a:rPr>
              <a:t>Fuent</a:t>
            </a:r>
            <a:r>
              <a:rPr lang="es-CL" sz="1270" spc="-113" dirty="0">
                <a:solidFill>
                  <a:srgbClr val="ED1C24"/>
                </a:solidFill>
                <a:latin typeface="Trebuchet MS"/>
                <a:cs typeface="Trebuchet MS"/>
              </a:rPr>
              <a:t>e</a:t>
            </a:r>
            <a:r>
              <a:rPr sz="1270" spc="-113" dirty="0">
                <a:solidFill>
                  <a:srgbClr val="ED1C24"/>
                </a:solidFill>
                <a:latin typeface="Trebuchet MS"/>
                <a:cs typeface="Trebuchet MS"/>
              </a:rPr>
              <a:t>:</a:t>
            </a:r>
            <a:r>
              <a:rPr sz="1270" spc="-127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1270" spc="-82" dirty="0">
                <a:solidFill>
                  <a:srgbClr val="ED1C24"/>
                </a:solidFill>
                <a:latin typeface="Trebuchet MS"/>
                <a:cs typeface="Trebuchet MS"/>
              </a:rPr>
              <a:t>NF</a:t>
            </a:r>
            <a:r>
              <a:rPr sz="1270" spc="-127" dirty="0">
                <a:solidFill>
                  <a:srgbClr val="ED1C24"/>
                </a:solidFill>
                <a:latin typeface="Trebuchet MS"/>
                <a:cs typeface="Trebuchet MS"/>
              </a:rPr>
              <a:t>P</a:t>
            </a:r>
            <a:r>
              <a:rPr sz="1270" spc="-91" dirty="0">
                <a:solidFill>
                  <a:srgbClr val="ED1C24"/>
                </a:solidFill>
                <a:latin typeface="Trebuchet MS"/>
                <a:cs typeface="Trebuchet MS"/>
              </a:rPr>
              <a:t>A</a:t>
            </a:r>
            <a:r>
              <a:rPr sz="1270" spc="-82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1270" spc="-50" dirty="0">
                <a:solidFill>
                  <a:srgbClr val="ED1C24"/>
                </a:solidFill>
                <a:latin typeface="Trebuchet MS"/>
                <a:cs typeface="Trebuchet MS"/>
              </a:rPr>
              <a:t>51B</a:t>
            </a:r>
            <a:endParaRPr sz="1270" dirty="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2289" y="740244"/>
            <a:ext cx="7786220" cy="5242253"/>
            <a:chOff x="1052802" y="816325"/>
            <a:chExt cx="8586470" cy="5781040"/>
          </a:xfrm>
        </p:grpSpPr>
        <p:sp>
          <p:nvSpPr>
            <p:cNvPr id="4" name="object 4"/>
            <p:cNvSpPr/>
            <p:nvPr/>
          </p:nvSpPr>
          <p:spPr>
            <a:xfrm>
              <a:off x="1052802" y="816325"/>
              <a:ext cx="8586470" cy="5781040"/>
            </a:xfrm>
            <a:custGeom>
              <a:avLst/>
              <a:gdLst/>
              <a:ahLst/>
              <a:cxnLst/>
              <a:rect l="l" t="t" r="r" b="b"/>
              <a:pathLst>
                <a:path w="8586470" h="5781040">
                  <a:moveTo>
                    <a:pt x="8586014" y="0"/>
                  </a:moveTo>
                  <a:lnTo>
                    <a:pt x="0" y="0"/>
                  </a:lnTo>
                  <a:lnTo>
                    <a:pt x="0" y="5780516"/>
                  </a:lnTo>
                  <a:lnTo>
                    <a:pt x="8586014" y="5780516"/>
                  </a:lnTo>
                  <a:lnTo>
                    <a:pt x="85860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2802" y="816325"/>
              <a:ext cx="8586014" cy="5642237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9055708" y="5790503"/>
            <a:ext cx="2487537" cy="277981"/>
          </a:xfrm>
          <a:prstGeom prst="rect">
            <a:avLst/>
          </a:prstGeom>
        </p:spPr>
        <p:txBody>
          <a:bodyPr vert="horz" wrap="square" lIns="0" tIns="19578" rIns="0" bIns="0" rtlCol="0" anchor="ctr">
            <a:spAutoFit/>
          </a:bodyPr>
          <a:lstStyle/>
          <a:p>
            <a:pPr marL="34549">
              <a:spcBef>
                <a:spcPts val="154"/>
              </a:spcBef>
            </a:pPr>
            <a:fld id="{81D60167-4931-47E6-BA6A-407CBD079E47}" type="slidenum">
              <a:rPr spc="-5" dirty="0"/>
              <a:pPr marL="34549">
                <a:spcBef>
                  <a:spcPts val="154"/>
                </a:spcBef>
              </a:pPr>
              <a:t>14</a:t>
            </a:fld>
            <a:endParaRPr spc="-5" dirty="0"/>
          </a:p>
        </p:txBody>
      </p:sp>
      <p:pic>
        <p:nvPicPr>
          <p:cNvPr id="6" name="Picture 70978">
            <a:extLst>
              <a:ext uri="{FF2B5EF4-FFF2-40B4-BE49-F238E27FC236}">
                <a16:creationId xmlns:a16="http://schemas.microsoft.com/office/drawing/2014/main" id="{089A4731-437A-F69D-0D95-5234C1885CEA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75" y="1926227"/>
            <a:ext cx="4346003" cy="35858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66222" y="1143289"/>
            <a:ext cx="4581789" cy="413553"/>
          </a:xfrm>
          <a:prstGeom prst="rect">
            <a:avLst/>
          </a:prstGeom>
        </p:spPr>
        <p:txBody>
          <a:bodyPr vert="horz" wrap="square" lIns="0" tIns="22457" rIns="0" bIns="0" rtlCol="0">
            <a:spAutoFit/>
          </a:bodyPr>
          <a:lstStyle/>
          <a:p>
            <a:pPr marL="1740122" marR="4607" indent="-1729181">
              <a:spcBef>
                <a:spcPts val="177"/>
              </a:spcBef>
            </a:pPr>
            <a:r>
              <a:rPr sz="1270" spc="-8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Ilustración</a:t>
            </a:r>
            <a:r>
              <a:rPr sz="1270" spc="-7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 </a:t>
            </a:r>
            <a:r>
              <a:rPr sz="1270" spc="-10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de</a:t>
            </a:r>
            <a:r>
              <a:rPr sz="127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 </a:t>
            </a:r>
            <a:r>
              <a:rPr sz="127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la</a:t>
            </a:r>
            <a:r>
              <a:rPr sz="1270" spc="-7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 </a:t>
            </a:r>
            <a:r>
              <a:rPr sz="1270" spc="-9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utilización</a:t>
            </a:r>
            <a:r>
              <a:rPr sz="127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 </a:t>
            </a:r>
            <a:r>
              <a:rPr sz="1270" spc="-10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de</a:t>
            </a:r>
            <a:r>
              <a:rPr sz="1270" spc="-7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 </a:t>
            </a:r>
            <a:r>
              <a:rPr sz="1270" spc="-9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múltiples</a:t>
            </a:r>
            <a:r>
              <a:rPr sz="127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 </a:t>
            </a:r>
            <a:r>
              <a:rPr sz="1270" spc="-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guardias</a:t>
            </a:r>
            <a:r>
              <a:rPr sz="1270" spc="-7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 </a:t>
            </a:r>
            <a:r>
              <a:rPr sz="1270" spc="-10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de</a:t>
            </a:r>
            <a:r>
              <a:rPr sz="127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 </a:t>
            </a:r>
            <a:r>
              <a:rPr sz="127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incendio</a:t>
            </a:r>
            <a:r>
              <a:rPr sz="1270" spc="-7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 </a:t>
            </a:r>
            <a:r>
              <a:rPr sz="1270" spc="-10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(Fire</a:t>
            </a:r>
            <a:r>
              <a:rPr sz="1270" spc="-12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 </a:t>
            </a:r>
            <a:r>
              <a:rPr sz="1270" spc="-11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Watch) </a:t>
            </a:r>
            <a:r>
              <a:rPr sz="1270" spc="-36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 </a:t>
            </a:r>
            <a:r>
              <a:rPr sz="1270" spc="-11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Fuente:</a:t>
            </a:r>
            <a:r>
              <a:rPr sz="1270" spc="-12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 </a:t>
            </a:r>
            <a:r>
              <a:rPr sz="1270" spc="-8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NF</a:t>
            </a:r>
            <a:r>
              <a:rPr sz="1270" spc="-12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P</a:t>
            </a:r>
            <a:r>
              <a:rPr sz="1270" spc="-9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A</a:t>
            </a:r>
            <a:r>
              <a:rPr sz="1270" spc="-8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 </a:t>
            </a:r>
            <a:r>
              <a:rPr sz="1270" spc="-5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51B</a:t>
            </a:r>
            <a:endParaRPr sz="127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8537" y="392944"/>
            <a:ext cx="5114925" cy="38096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TRA</a:t>
            </a:r>
            <a:r>
              <a:rPr sz="2400" spc="-9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B</a:t>
            </a:r>
            <a:r>
              <a:rPr sz="2400" spc="-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AJOS</a:t>
            </a:r>
            <a:r>
              <a:rPr sz="2400" spc="-12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 </a:t>
            </a:r>
            <a:r>
              <a:rPr sz="2400" spc="-8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EN</a:t>
            </a:r>
            <a:r>
              <a:rPr sz="2400" spc="-12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 </a:t>
            </a:r>
            <a:r>
              <a:rPr sz="2400" spc="-4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L</a:t>
            </a:r>
            <a:r>
              <a:rPr sz="2400" spc="-5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UGARES</a:t>
            </a:r>
            <a:r>
              <a:rPr sz="2400" spc="-12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 </a:t>
            </a:r>
            <a:r>
              <a:rPr sz="2400" spc="-5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ELE</a:t>
            </a:r>
            <a:r>
              <a:rPr sz="2400" spc="-22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V</a:t>
            </a:r>
            <a:r>
              <a:rPr sz="2400" spc="-5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rebuchet MS"/>
              </a:rPr>
              <a:t>ADOS</a:t>
            </a:r>
            <a:endParaRPr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4835" y="1870170"/>
            <a:ext cx="6055639" cy="3697971"/>
          </a:xfrm>
          <a:prstGeom prst="rect">
            <a:avLst/>
          </a:prstGeom>
        </p:spPr>
        <p:txBody>
          <a:bodyPr vert="horz" wrap="square" lIns="0" tIns="4607" rIns="0" bIns="0" rtlCol="0">
            <a:spAutoFit/>
          </a:bodyPr>
          <a:lstStyle/>
          <a:p>
            <a:pPr marL="202688" marR="4607" indent="-191746" algn="just">
              <a:spcBef>
                <a:spcPts val="36"/>
              </a:spcBef>
              <a:buFont typeface="Wingdings"/>
              <a:buChar char=""/>
              <a:tabLst>
                <a:tab pos="203263" algn="l"/>
              </a:tabLst>
            </a:pPr>
            <a:r>
              <a:rPr sz="2400" spc="-4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El</a:t>
            </a:r>
            <a:r>
              <a:rPr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4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uso</a:t>
            </a:r>
            <a:r>
              <a:rPr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9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de</a:t>
            </a:r>
            <a:r>
              <a:rPr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54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protección</a:t>
            </a:r>
            <a:r>
              <a:rPr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contra</a:t>
            </a:r>
            <a:r>
              <a:rPr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54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caídas</a:t>
            </a:r>
            <a:r>
              <a:rPr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5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es  </a:t>
            </a:r>
            <a:r>
              <a:rPr sz="2400" spc="-54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obligatorio </a:t>
            </a:r>
            <a:r>
              <a:rPr sz="2400" spc="-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(arnés </a:t>
            </a:r>
            <a:r>
              <a:rPr sz="2400" spc="-54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con </a:t>
            </a:r>
            <a:r>
              <a:rPr sz="2400" spc="-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línea </a:t>
            </a:r>
            <a:r>
              <a:rPr sz="2400" spc="-9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de </a:t>
            </a:r>
            <a:r>
              <a:rPr sz="2400" spc="-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vida </a:t>
            </a:r>
            <a:r>
              <a:rPr sz="2400" spc="-8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para </a:t>
            </a:r>
            <a:r>
              <a:rPr sz="2400" spc="-7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soldador, </a:t>
            </a:r>
            <a:r>
              <a:rPr sz="2400" spc="-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diseñado </a:t>
            </a:r>
            <a:r>
              <a:rPr sz="2400" spc="-54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con ﬁbras </a:t>
            </a:r>
            <a:r>
              <a:rPr sz="2400" spc="-9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de </a:t>
            </a:r>
            <a:r>
              <a:rPr sz="2400" spc="-4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poli- </a:t>
            </a:r>
            <a:r>
              <a:rPr sz="2400" spc="-3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8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nomex </a:t>
            </a:r>
            <a:r>
              <a:rPr sz="2400" spc="-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resistente </a:t>
            </a:r>
            <a:r>
              <a:rPr sz="2400" spc="-10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a </a:t>
            </a:r>
            <a:r>
              <a:rPr sz="2400" spc="-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daños </a:t>
            </a:r>
            <a:r>
              <a:rPr sz="2400" spc="-54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por </a:t>
            </a:r>
            <a:r>
              <a:rPr sz="2400" spc="-4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chispas </a:t>
            </a:r>
            <a:r>
              <a:rPr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y </a:t>
            </a:r>
            <a:r>
              <a:rPr sz="2400" spc="-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altas </a:t>
            </a:r>
            <a:r>
              <a:rPr sz="2400" spc="-7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temperaturas </a:t>
            </a:r>
            <a:r>
              <a:rPr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370°). </a:t>
            </a:r>
            <a:r>
              <a:rPr sz="2400" spc="-10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Tanto </a:t>
            </a:r>
            <a:r>
              <a:rPr sz="2400" spc="-5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el </a:t>
            </a:r>
            <a:r>
              <a:rPr sz="2400" spc="-54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soldador</a:t>
            </a:r>
            <a:r>
              <a:rPr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54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como</a:t>
            </a:r>
            <a:r>
              <a:rPr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4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su</a:t>
            </a:r>
            <a:r>
              <a:rPr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asistente</a:t>
            </a:r>
            <a:r>
              <a:rPr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5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utilizarán</a:t>
            </a:r>
            <a:r>
              <a:rPr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54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la  protección</a:t>
            </a:r>
            <a:r>
              <a:rPr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que </a:t>
            </a:r>
            <a:r>
              <a:rPr sz="2400" spc="-5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corresponda</a:t>
            </a:r>
            <a:r>
              <a:rPr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9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ya</a:t>
            </a:r>
            <a:r>
              <a:rPr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sea</a:t>
            </a:r>
            <a:r>
              <a:rPr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que </a:t>
            </a:r>
            <a:r>
              <a:rPr sz="2400" spc="-5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se  </a:t>
            </a:r>
            <a:r>
              <a:rPr sz="2400" spc="-7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encuentren</a:t>
            </a:r>
            <a:r>
              <a:rPr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82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trabajando</a:t>
            </a:r>
            <a:r>
              <a:rPr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en</a:t>
            </a:r>
            <a:r>
              <a:rPr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andamios,  </a:t>
            </a:r>
            <a:r>
              <a:rPr sz="2400" spc="-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plataformas </a:t>
            </a:r>
            <a:r>
              <a:rPr sz="2400" spc="-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altas, </a:t>
            </a:r>
            <a:r>
              <a:rPr sz="2400" spc="-68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cerca </a:t>
            </a:r>
            <a:r>
              <a:rPr sz="2400" spc="-9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de </a:t>
            </a:r>
            <a:r>
              <a:rPr sz="2400" spc="-7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aberturas </a:t>
            </a:r>
            <a:r>
              <a:rPr sz="2400" spc="-5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o </a:t>
            </a:r>
            <a:r>
              <a:rPr sz="2400" spc="-9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en </a:t>
            </a:r>
            <a:r>
              <a:rPr sz="2400" spc="-39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5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cualquier</a:t>
            </a:r>
            <a:r>
              <a:rPr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59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otro</a:t>
            </a:r>
            <a:r>
              <a:rPr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lugar</a:t>
            </a:r>
            <a:r>
              <a:rPr sz="2400" spc="-86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 </a:t>
            </a:r>
            <a:r>
              <a:rPr sz="2400" spc="-77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elevado</a:t>
            </a:r>
            <a:r>
              <a:rPr sz="2400" spc="-7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Tahoma"/>
              </a:rPr>
              <a:t>.</a:t>
            </a:r>
            <a:endParaRPr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Tahoma"/>
            </a:endParaRPr>
          </a:p>
        </p:txBody>
      </p:sp>
      <p:pic>
        <p:nvPicPr>
          <p:cNvPr id="6" name="Picture 70978">
            <a:extLst>
              <a:ext uri="{FF2B5EF4-FFF2-40B4-BE49-F238E27FC236}">
                <a16:creationId xmlns:a16="http://schemas.microsoft.com/office/drawing/2014/main" id="{921384F6-99ED-6A8E-85DF-208F669406BA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EF5183-839D-CABD-974C-69282D4BE85B}"/>
              </a:ext>
            </a:extLst>
          </p:cNvPr>
          <p:cNvSpPr txBox="1"/>
          <p:nvPr/>
        </p:nvSpPr>
        <p:spPr>
          <a:xfrm>
            <a:off x="489369" y="2058466"/>
            <a:ext cx="99441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2688" marR="64492" indent="-191746" algn="just">
              <a:buFont typeface="Wingdings"/>
              <a:buChar char=""/>
              <a:tabLst>
                <a:tab pos="203263" algn="l"/>
              </a:tabLst>
            </a:pPr>
            <a:r>
              <a:rPr lang="es-CL" sz="2400" spc="-45" dirty="0">
                <a:latin typeface="Arial Nova" panose="020B0504020202020204" pitchFamily="34" charset="0"/>
                <a:cs typeface="Tahoma"/>
              </a:rPr>
              <a:t>El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supe</a:t>
            </a:r>
            <a:r>
              <a:rPr lang="es-CL" sz="2400" spc="-23" dirty="0">
                <a:latin typeface="Arial Nova" panose="020B0504020202020204" pitchFamily="34" charset="0"/>
                <a:cs typeface="Tahoma"/>
              </a:rPr>
              <a:t>r</a:t>
            </a:r>
            <a:r>
              <a:rPr lang="es-CL" sz="2400" spc="-36" dirty="0">
                <a:latin typeface="Arial Nova" panose="020B0504020202020204" pitchFamily="34" charset="0"/>
                <a:cs typeface="Tahoma"/>
              </a:rPr>
              <a:t>visor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que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ordene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una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tarea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un  lugar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elevado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4" dirty="0">
                <a:latin typeface="Arial Nova" panose="020B0504020202020204" pitchFamily="34" charset="0"/>
                <a:cs typeface="Tahoma"/>
              </a:rPr>
              <a:t>restringirá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el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área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 mediante </a:t>
            </a:r>
            <a:r>
              <a:rPr lang="es-CL" sz="2400" spc="-3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una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barrera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y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señalará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el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área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23" dirty="0">
                <a:latin typeface="Arial Nova" panose="020B0504020202020204" pitchFamily="34" charset="0"/>
                <a:cs typeface="Tahoma"/>
              </a:rPr>
              <a:t>los 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niveles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bajos.</a:t>
            </a:r>
            <a:endParaRPr lang="es-CL" sz="2400" dirty="0">
              <a:latin typeface="Arial Nova" panose="020B0504020202020204" pitchFamily="34" charset="0"/>
              <a:cs typeface="Tahoma"/>
            </a:endParaRPr>
          </a:p>
          <a:p>
            <a:pPr marL="202688" marR="194051" indent="-191746" algn="just">
              <a:buFont typeface="Wingdings"/>
              <a:buChar char=""/>
              <a:tabLst>
                <a:tab pos="203263" algn="l"/>
              </a:tabLst>
            </a:pPr>
            <a:r>
              <a:rPr lang="es-CL" sz="2400" spc="-59" dirty="0">
                <a:latin typeface="Arial Nova" panose="020B0504020202020204" pitchFamily="34" charset="0"/>
                <a:cs typeface="Tahoma"/>
              </a:rPr>
              <a:t>Se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removerá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todo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material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 err="1">
                <a:latin typeface="Arial Nova" panose="020B0504020202020204" pitchFamily="34" charset="0"/>
                <a:cs typeface="Tahoma"/>
              </a:rPr>
              <a:t>inﬂamable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41" dirty="0">
                <a:latin typeface="Arial Nova" panose="020B0504020202020204" pitchFamily="34" charset="0"/>
                <a:cs typeface="Tahoma"/>
              </a:rPr>
              <a:t>o  </a:t>
            </a:r>
            <a:r>
              <a:rPr lang="es-CL" sz="2400" spc="-50" dirty="0">
                <a:latin typeface="Arial Nova" panose="020B0504020202020204" pitchFamily="34" charset="0"/>
                <a:cs typeface="Tahoma"/>
              </a:rPr>
              <a:t>escoria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caliente.</a:t>
            </a:r>
            <a:endParaRPr lang="es-CL" sz="2400" dirty="0">
              <a:latin typeface="Arial Nova" panose="020B0504020202020204" pitchFamily="34" charset="0"/>
              <a:cs typeface="Tahoma"/>
            </a:endParaRPr>
          </a:p>
          <a:p>
            <a:pPr marL="202688" marR="111133" indent="-191746" algn="just">
              <a:spcBef>
                <a:spcPts val="5"/>
              </a:spcBef>
              <a:buFont typeface="Wingdings"/>
              <a:buChar char=""/>
              <a:tabLst>
                <a:tab pos="203263" algn="l"/>
              </a:tabLst>
            </a:pPr>
            <a:r>
              <a:rPr lang="es-CL" sz="2400" spc="-82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el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0" dirty="0">
                <a:latin typeface="Arial Nova" panose="020B0504020202020204" pitchFamily="34" charset="0"/>
                <a:cs typeface="Tahoma"/>
              </a:rPr>
              <a:t>caso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cualquier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material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0" dirty="0">
                <a:latin typeface="Arial Nova" panose="020B0504020202020204" pitchFamily="34" charset="0"/>
                <a:cs typeface="Tahoma"/>
              </a:rPr>
              <a:t>no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removible,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4" dirty="0">
                <a:latin typeface="Arial Nova" panose="020B0504020202020204" pitchFamily="34" charset="0"/>
                <a:cs typeface="Tahoma"/>
              </a:rPr>
              <a:t>como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un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36" dirty="0">
                <a:latin typeface="Arial Nova" panose="020B0504020202020204" pitchFamily="34" charset="0"/>
                <a:cs typeface="Tahoma"/>
              </a:rPr>
              <a:t>piso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madera, </a:t>
            </a:r>
            <a:r>
              <a:rPr lang="es-CL" sz="2400" spc="-54" dirty="0">
                <a:latin typeface="Arial Nova" panose="020B0504020202020204" pitchFamily="34" charset="0"/>
                <a:cs typeface="Tahoma"/>
              </a:rPr>
              <a:t>el 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supe</a:t>
            </a:r>
            <a:r>
              <a:rPr lang="es-CL" sz="2400" spc="-23" dirty="0">
                <a:latin typeface="Arial Nova" panose="020B0504020202020204" pitchFamily="34" charset="0"/>
                <a:cs typeface="Tahoma"/>
              </a:rPr>
              <a:t>r</a:t>
            </a:r>
            <a:r>
              <a:rPr lang="es-CL" sz="2400" spc="-36" dirty="0">
                <a:latin typeface="Arial Nova" panose="020B0504020202020204" pitchFamily="34" charset="0"/>
                <a:cs typeface="Tahoma"/>
              </a:rPr>
              <a:t>visor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tomará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41" dirty="0">
                <a:latin typeface="Arial Nova" panose="020B0504020202020204" pitchFamily="34" charset="0"/>
                <a:cs typeface="Tahoma"/>
              </a:rPr>
              <a:t>las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4" dirty="0">
                <a:latin typeface="Arial Nova" panose="020B0504020202020204" pitchFamily="34" charset="0"/>
                <a:cs typeface="Tahoma"/>
              </a:rPr>
              <a:t>acciones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de 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prevención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recomendadas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4" dirty="0">
                <a:latin typeface="Arial Nova" panose="020B0504020202020204" pitchFamily="34" charset="0"/>
                <a:cs typeface="Tahoma"/>
              </a:rPr>
              <a:t>por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el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área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.</a:t>
            </a:r>
          </a:p>
          <a:p>
            <a:pPr marL="202688" marR="111133" indent="-191746" algn="just">
              <a:spcBef>
                <a:spcPts val="5"/>
              </a:spcBef>
              <a:buFont typeface="Wingdings"/>
              <a:buChar char=""/>
              <a:tabLst>
                <a:tab pos="203263" algn="l"/>
              </a:tabLst>
            </a:pPr>
            <a:r>
              <a:rPr lang="es-CL" sz="2400" spc="-68" dirty="0">
                <a:latin typeface="Arial Nova" panose="020B0504020202020204" pitchFamily="34" charset="0"/>
                <a:cs typeface="Tahoma"/>
              </a:rPr>
              <a:t>No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se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permitirá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que </a:t>
            </a:r>
            <a:r>
              <a:rPr lang="es-CL" sz="2400" spc="-45" dirty="0">
                <a:latin typeface="Arial Nova" panose="020B0504020202020204" pitchFamily="34" charset="0"/>
                <a:cs typeface="Tahoma"/>
              </a:rPr>
              <a:t>otros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trabajadores 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desarrollen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tareas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23" dirty="0"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niveles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bajos 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durante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estas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operaciones.</a:t>
            </a:r>
            <a:endParaRPr lang="es-CL" sz="2400" dirty="0">
              <a:latin typeface="Arial Nova" panose="020B0504020202020204" pitchFamily="34" charset="0"/>
              <a:cs typeface="Tahoma"/>
            </a:endParaRPr>
          </a:p>
          <a:p>
            <a:pPr marL="202688" marR="128983" indent="-191746" algn="just">
              <a:buFont typeface="Wingdings"/>
              <a:buChar char=""/>
              <a:tabLst>
                <a:tab pos="203263" algn="l"/>
              </a:tabLst>
            </a:pPr>
            <a:r>
              <a:rPr lang="es-CL" sz="2400" spc="-59" dirty="0">
                <a:latin typeface="Arial Nova" panose="020B0504020202020204" pitchFamily="34" charset="0"/>
                <a:cs typeface="Tahoma"/>
              </a:rPr>
              <a:t>Se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ubicará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un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cartel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donde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se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leerá: 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"Peligro.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Cortes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4" dirty="0">
                <a:latin typeface="Arial Nova" panose="020B0504020202020204" pitchFamily="34" charset="0"/>
                <a:cs typeface="Tahoma"/>
              </a:rPr>
              <a:t>con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Soplete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o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soldadura </a:t>
            </a:r>
            <a:r>
              <a:rPr lang="es-CL" sz="2400" spc="-3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Niveles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Altos".</a:t>
            </a:r>
            <a:endParaRPr lang="es-CL" sz="2400" dirty="0">
              <a:latin typeface="Arial Nova" panose="020B0504020202020204" pitchFamily="34" charset="0"/>
              <a:cs typeface="Tahoma"/>
            </a:endParaRP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A3C7B46B-E7F7-163F-CABB-35BA9FF4F8DF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9148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115" y="2651404"/>
            <a:ext cx="11187767" cy="37049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2092">
              <a:spcBef>
                <a:spcPts val="91"/>
              </a:spcBef>
            </a:pPr>
            <a:r>
              <a:rPr sz="2400" b="1" spc="-109" dirty="0">
                <a:latin typeface="Arial Nova" panose="020B0504020202020204" pitchFamily="34" charset="0"/>
                <a:cs typeface="Trebuchet MS"/>
              </a:rPr>
              <a:t>CASO</a:t>
            </a:r>
            <a:r>
              <a:rPr sz="2400" b="1" spc="-213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b="1" spc="-159" dirty="0">
                <a:latin typeface="Arial Nova" panose="020B0504020202020204" pitchFamily="34" charset="0"/>
                <a:cs typeface="Trebuchet MS"/>
              </a:rPr>
              <a:t>1:</a:t>
            </a:r>
            <a:r>
              <a:rPr sz="2400" b="1" spc="-213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b="1" spc="-68" dirty="0">
                <a:latin typeface="Arial Nova" panose="020B0504020202020204" pitchFamily="34" charset="0"/>
                <a:cs typeface="Trebuchet MS"/>
              </a:rPr>
              <a:t>¿Era</a:t>
            </a:r>
            <a:r>
              <a:rPr sz="2400" b="1" spc="-208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b="1" spc="-100" dirty="0">
                <a:latin typeface="Arial Nova" panose="020B0504020202020204" pitchFamily="34" charset="0"/>
                <a:cs typeface="Trebuchet MS"/>
              </a:rPr>
              <a:t>necesario</a:t>
            </a:r>
            <a:r>
              <a:rPr sz="2400" b="1" spc="-213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b="1" spc="-109" dirty="0">
                <a:latin typeface="Arial Nova" panose="020B0504020202020204" pitchFamily="34" charset="0"/>
                <a:cs typeface="Trebuchet MS"/>
              </a:rPr>
              <a:t>realizar</a:t>
            </a:r>
            <a:r>
              <a:rPr sz="2400" b="1" spc="-208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b="1" spc="-127" dirty="0">
                <a:latin typeface="Arial Nova" panose="020B0504020202020204" pitchFamily="34" charset="0"/>
                <a:cs typeface="Trebuchet MS"/>
              </a:rPr>
              <a:t>un</a:t>
            </a:r>
            <a:r>
              <a:rPr sz="2400" b="1" spc="-213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b="1" spc="-118" dirty="0">
                <a:latin typeface="Arial Nova" panose="020B0504020202020204" pitchFamily="34" charset="0"/>
                <a:cs typeface="Trebuchet MS"/>
              </a:rPr>
              <a:t>trabajo</a:t>
            </a:r>
            <a:r>
              <a:rPr sz="2400" b="1" spc="-208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b="1" spc="-100" dirty="0">
                <a:latin typeface="Arial Nova" panose="020B0504020202020204" pitchFamily="34" charset="0"/>
                <a:cs typeface="Trebuchet MS"/>
              </a:rPr>
              <a:t>caliente?.</a:t>
            </a:r>
            <a:endParaRPr sz="2400" dirty="0">
              <a:latin typeface="Arial Nova" panose="020B0504020202020204" pitchFamily="34" charset="0"/>
              <a:cs typeface="Trebuchet MS"/>
            </a:endParaRPr>
          </a:p>
          <a:p>
            <a:pPr marL="11516" marR="4607" algn="just">
              <a:spcBef>
                <a:spcPts val="27"/>
              </a:spcBef>
            </a:pPr>
            <a:r>
              <a:rPr sz="2400" spc="-82" dirty="0">
                <a:latin typeface="Arial Nova" panose="020B0504020202020204" pitchFamily="34" charset="0"/>
                <a:cs typeface="Tahoma"/>
              </a:rPr>
              <a:t>En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marzo </a:t>
            </a:r>
            <a:r>
              <a:rPr sz="2400" spc="-95" dirty="0">
                <a:latin typeface="Arial Nova" panose="020B0504020202020204" pitchFamily="34" charset="0"/>
                <a:cs typeface="Tahoma"/>
              </a:rPr>
              <a:t>de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2007, </a:t>
            </a:r>
            <a:r>
              <a:rPr sz="2400" spc="-45" dirty="0">
                <a:latin typeface="Arial Nova" panose="020B0504020202020204" pitchFamily="34" charset="0"/>
                <a:cs typeface="Tahoma"/>
              </a:rPr>
              <a:t>ocurrió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un daño </a:t>
            </a:r>
            <a:r>
              <a:rPr sz="2400" spc="-95" dirty="0">
                <a:latin typeface="Arial Nova" panose="020B0504020202020204" pitchFamily="34" charset="0"/>
                <a:cs typeface="Tahoma"/>
              </a:rPr>
              <a:t>de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aproximadamente </a:t>
            </a:r>
            <a:r>
              <a:rPr sz="2400" spc="-54" dirty="0">
                <a:latin typeface="Arial Nova" panose="020B0504020202020204" pitchFamily="34" charset="0"/>
                <a:cs typeface="Tahoma"/>
              </a:rPr>
              <a:t>USD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300.000 debido </a:t>
            </a:r>
            <a:r>
              <a:rPr sz="2400" spc="-113" dirty="0">
                <a:latin typeface="Arial Nova" panose="020B0504020202020204" pitchFamily="34" charset="0"/>
                <a:cs typeface="Tahoma"/>
              </a:rPr>
              <a:t>a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trabajos </a:t>
            </a:r>
            <a:r>
              <a:rPr sz="2400" spc="-95" dirty="0">
                <a:latin typeface="Arial Nova" panose="020B0504020202020204" pitchFamily="34" charset="0"/>
                <a:cs typeface="Tahoma"/>
              </a:rPr>
              <a:t>en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caliente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realizados </a:t>
            </a:r>
            <a:r>
              <a:rPr sz="2400" spc="-86" dirty="0">
                <a:latin typeface="Arial Nova" panose="020B0504020202020204" pitchFamily="34" charset="0"/>
                <a:cs typeface="Tahoma"/>
              </a:rPr>
              <a:t>para </a:t>
            </a:r>
            <a:r>
              <a:rPr sz="2400" spc="-50" dirty="0">
                <a:latin typeface="Arial Nova" panose="020B0504020202020204" pitchFamily="34" charset="0"/>
                <a:cs typeface="Tahoma"/>
              </a:rPr>
              <a:t>colocar </a:t>
            </a:r>
            <a:r>
              <a:rPr sz="2400" spc="-91" dirty="0">
                <a:latin typeface="Arial Nova" panose="020B0504020202020204" pitchFamily="34" charset="0"/>
                <a:cs typeface="Tahoma"/>
              </a:rPr>
              <a:t>una </a:t>
            </a:r>
            <a:r>
              <a:rPr sz="24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cobertura </a:t>
            </a:r>
            <a:r>
              <a:rPr sz="2400" spc="-95" dirty="0">
                <a:latin typeface="Arial Nova" panose="020B0504020202020204" pitchFamily="34" charset="0"/>
                <a:cs typeface="Tahoma"/>
              </a:rPr>
              <a:t>de </a:t>
            </a:r>
            <a:r>
              <a:rPr sz="2400" spc="-59" dirty="0">
                <a:latin typeface="Arial Nova" panose="020B0504020202020204" pitchFamily="34" charset="0"/>
                <a:cs typeface="Tahoma"/>
              </a:rPr>
              <a:t>ﬁeltro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mineral </a:t>
            </a:r>
            <a:r>
              <a:rPr sz="2400" spc="-59" dirty="0">
                <a:latin typeface="Arial Nova" panose="020B0504020202020204" pitchFamily="34" charset="0"/>
                <a:cs typeface="Tahoma"/>
              </a:rPr>
              <a:t>sobre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un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alero </a:t>
            </a:r>
            <a:r>
              <a:rPr sz="2400" spc="-95" dirty="0">
                <a:latin typeface="Arial Nova" panose="020B0504020202020204" pitchFamily="34" charset="0"/>
                <a:cs typeface="Tahoma"/>
              </a:rPr>
              <a:t>de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un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techo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metálico. </a:t>
            </a:r>
            <a:r>
              <a:rPr sz="2400" spc="-59" dirty="0">
                <a:latin typeface="Arial Nova" panose="020B0504020202020204" pitchFamily="34" charset="0"/>
                <a:cs typeface="Tahoma"/>
              </a:rPr>
              <a:t>Se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había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emitido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un </a:t>
            </a:r>
            <a:r>
              <a:rPr sz="2400" spc="-54" dirty="0">
                <a:latin typeface="Arial Nova" panose="020B0504020202020204" pitchFamily="34" charset="0"/>
                <a:cs typeface="Tahoma"/>
              </a:rPr>
              <a:t>permiso </a:t>
            </a:r>
            <a:r>
              <a:rPr sz="2400" spc="-95" dirty="0">
                <a:latin typeface="Arial Nova" panose="020B0504020202020204" pitchFamily="34" charset="0"/>
                <a:cs typeface="Tahoma"/>
              </a:rPr>
              <a:t>de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trabajo </a:t>
            </a:r>
            <a:r>
              <a:rPr sz="2400" spc="-95" dirty="0">
                <a:latin typeface="Arial Nova" panose="020B0504020202020204" pitchFamily="34" charset="0"/>
                <a:cs typeface="Tahoma"/>
              </a:rPr>
              <a:t>en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caliente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pero </a:t>
            </a:r>
            <a:r>
              <a:rPr sz="2400" spc="-41" dirty="0">
                <a:latin typeface="Arial Nova" panose="020B0504020202020204" pitchFamily="34" charset="0"/>
                <a:cs typeface="Tahoma"/>
              </a:rPr>
              <a:t>las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tareas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 produjeron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el</a:t>
            </a:r>
            <a:r>
              <a:rPr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9" dirty="0">
                <a:latin typeface="Arial Nova" panose="020B0504020202020204" pitchFamily="34" charset="0"/>
                <a:cs typeface="Tahoma"/>
              </a:rPr>
              <a:t>incendio</a:t>
            </a:r>
            <a:r>
              <a:rPr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91" dirty="0">
                <a:latin typeface="Arial Nova" panose="020B0504020202020204" pitchFamily="34" charset="0"/>
                <a:cs typeface="Tahoma"/>
              </a:rPr>
              <a:t>una</a:t>
            </a:r>
            <a:r>
              <a:rPr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6" dirty="0">
                <a:latin typeface="Arial Nova" panose="020B0504020202020204" pitchFamily="34" charset="0"/>
                <a:cs typeface="Tahoma"/>
              </a:rPr>
              <a:t>membrana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41" dirty="0">
                <a:latin typeface="Arial Nova" panose="020B0504020202020204" pitchFamily="34" charset="0"/>
                <a:cs typeface="Tahoma"/>
              </a:rPr>
              <a:t>EPDM</a:t>
            </a:r>
            <a:r>
              <a:rPr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ubicada</a:t>
            </a:r>
            <a:r>
              <a:rPr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detrás</a:t>
            </a:r>
            <a:r>
              <a:rPr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paneles</a:t>
            </a:r>
            <a:r>
              <a:rPr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4" dirty="0">
                <a:latin typeface="Arial Nova" panose="020B0504020202020204" pitchFamily="34" charset="0"/>
                <a:cs typeface="Tahoma"/>
              </a:rPr>
              <a:t>tipo</a:t>
            </a:r>
            <a:r>
              <a:rPr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sandwich.</a:t>
            </a:r>
            <a:r>
              <a:rPr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4" dirty="0">
                <a:latin typeface="Arial Nova" panose="020B0504020202020204" pitchFamily="34" charset="0"/>
                <a:cs typeface="Tahoma"/>
              </a:rPr>
              <a:t>La</a:t>
            </a:r>
            <a:r>
              <a:rPr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brigada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9" dirty="0">
                <a:latin typeface="Arial Nova" panose="020B0504020202020204" pitchFamily="34" charset="0"/>
                <a:cs typeface="Tahoma"/>
              </a:rPr>
              <a:t>incendio</a:t>
            </a:r>
            <a:r>
              <a:rPr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pudo</a:t>
            </a:r>
            <a:r>
              <a:rPr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4" dirty="0">
                <a:latin typeface="Arial Nova" panose="020B0504020202020204" pitchFamily="34" charset="0"/>
                <a:cs typeface="Tahoma"/>
              </a:rPr>
              <a:t>controlar</a:t>
            </a:r>
            <a:r>
              <a:rPr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el </a:t>
            </a:r>
            <a:r>
              <a:rPr sz="2400" spc="-416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fuego</a:t>
            </a:r>
            <a:r>
              <a:rPr sz="2400" spc="-11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rápidamente,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32" dirty="0">
                <a:latin typeface="Arial Nova" panose="020B0504020202020204" pitchFamily="34" charset="0"/>
                <a:cs typeface="Tahoma"/>
              </a:rPr>
              <a:t>sin</a:t>
            </a:r>
            <a:r>
              <a:rPr sz="2400" spc="-11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embargo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6" dirty="0">
                <a:latin typeface="Arial Nova" panose="020B0504020202020204" pitchFamily="34" charset="0"/>
                <a:cs typeface="Tahoma"/>
              </a:rPr>
              <a:t>para</a:t>
            </a:r>
            <a:r>
              <a:rPr sz="2400" spc="-11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0" dirty="0">
                <a:latin typeface="Arial Nova" panose="020B0504020202020204" pitchFamily="34" charset="0"/>
                <a:cs typeface="Tahoma"/>
              </a:rPr>
              <a:t>facilitar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la</a:t>
            </a:r>
            <a:r>
              <a:rPr sz="2400" spc="-11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9" dirty="0">
                <a:latin typeface="Arial Nova" panose="020B0504020202020204" pitchFamily="34" charset="0"/>
                <a:cs typeface="Tahoma"/>
              </a:rPr>
              <a:t>extinción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tuvieron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91" dirty="0">
                <a:latin typeface="Arial Nova" panose="020B0504020202020204" pitchFamily="34" charset="0"/>
                <a:cs typeface="Tahoma"/>
              </a:rPr>
              <a:t>que</a:t>
            </a:r>
            <a:r>
              <a:rPr sz="2400" spc="-11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arrancar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41" dirty="0">
                <a:latin typeface="Arial Nova" panose="020B0504020202020204" pitchFamily="34" charset="0"/>
                <a:cs typeface="Tahoma"/>
              </a:rPr>
              <a:t>las</a:t>
            </a:r>
            <a:r>
              <a:rPr sz="2400" spc="-11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chapas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exteriores</a:t>
            </a:r>
            <a:r>
              <a:rPr sz="2400" spc="-11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27" dirty="0">
                <a:latin typeface="Arial Nova" panose="020B0504020202020204" pitchFamily="34" charset="0"/>
                <a:cs typeface="Tahoma"/>
              </a:rPr>
              <a:t>los</a:t>
            </a:r>
            <a:r>
              <a:rPr sz="2400" spc="-11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paneles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y</a:t>
            </a:r>
            <a:r>
              <a:rPr sz="2400" spc="-11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parte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del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techo. </a:t>
            </a:r>
            <a:r>
              <a:rPr sz="2400" spc="-416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41" dirty="0">
                <a:latin typeface="Arial Nova" panose="020B0504020202020204" pitchFamily="34" charset="0"/>
                <a:cs typeface="Tahoma"/>
              </a:rPr>
              <a:t>Las</a:t>
            </a:r>
            <a:r>
              <a:rPr sz="24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9" dirty="0">
                <a:latin typeface="Arial Nova" panose="020B0504020202020204" pitchFamily="34" charset="0"/>
                <a:cs typeface="Tahoma"/>
              </a:rPr>
              <a:t>investigaciones</a:t>
            </a:r>
            <a:r>
              <a:rPr sz="24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4" dirty="0">
                <a:latin typeface="Arial Nova" panose="020B0504020202020204" pitchFamily="34" charset="0"/>
                <a:cs typeface="Tahoma"/>
              </a:rPr>
              <a:t>posteriores</a:t>
            </a:r>
            <a:r>
              <a:rPr sz="24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revelaron</a:t>
            </a:r>
            <a:r>
              <a:rPr sz="24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91" dirty="0">
                <a:latin typeface="Arial Nova" panose="020B0504020202020204" pitchFamily="34" charset="0"/>
                <a:cs typeface="Tahoma"/>
              </a:rPr>
              <a:t>que</a:t>
            </a:r>
            <a:r>
              <a:rPr sz="24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el</a:t>
            </a:r>
            <a:r>
              <a:rPr sz="24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trabajo</a:t>
            </a:r>
            <a:r>
              <a:rPr sz="24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95" dirty="0">
                <a:latin typeface="Arial Nova" panose="020B0504020202020204" pitchFamily="34" charset="0"/>
                <a:cs typeface="Tahoma"/>
              </a:rPr>
              <a:t>en</a:t>
            </a:r>
            <a:r>
              <a:rPr sz="24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caliente</a:t>
            </a:r>
            <a:r>
              <a:rPr sz="24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no</a:t>
            </a:r>
            <a:r>
              <a:rPr sz="24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había</a:t>
            </a:r>
            <a:r>
              <a:rPr sz="24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36" dirty="0">
                <a:latin typeface="Arial Nova" panose="020B0504020202020204" pitchFamily="34" charset="0"/>
                <a:cs typeface="Tahoma"/>
              </a:rPr>
              <a:t>sido</a:t>
            </a:r>
            <a:r>
              <a:rPr sz="24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necesario</a:t>
            </a:r>
            <a:r>
              <a:rPr sz="24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y</a:t>
            </a:r>
            <a:r>
              <a:rPr sz="24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6" dirty="0">
                <a:latin typeface="Arial Nova" panose="020B0504020202020204" pitchFamily="34" charset="0"/>
                <a:cs typeface="Tahoma"/>
              </a:rPr>
              <a:t>que,</a:t>
            </a:r>
            <a:r>
              <a:rPr sz="24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95" dirty="0">
                <a:latin typeface="Arial Nova" panose="020B0504020202020204" pitchFamily="34" charset="0"/>
                <a:cs typeface="Tahoma"/>
              </a:rPr>
              <a:t>en</a:t>
            </a:r>
            <a:r>
              <a:rPr sz="24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9" dirty="0">
                <a:latin typeface="Arial Nova" panose="020B0504020202020204" pitchFamily="34" charset="0"/>
                <a:cs typeface="Tahoma"/>
              </a:rPr>
              <a:t>esas</a:t>
            </a:r>
            <a:r>
              <a:rPr sz="24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4" dirty="0">
                <a:latin typeface="Arial Nova" panose="020B0504020202020204" pitchFamily="34" charset="0"/>
                <a:cs typeface="Tahoma"/>
              </a:rPr>
              <a:t>circunstancias,</a:t>
            </a:r>
            <a:r>
              <a:rPr sz="24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el</a:t>
            </a:r>
            <a:r>
              <a:rPr sz="24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trabajo</a:t>
            </a:r>
            <a:r>
              <a:rPr sz="24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95" dirty="0">
                <a:latin typeface="Arial Nova" panose="020B0504020202020204" pitchFamily="34" charset="0"/>
                <a:cs typeface="Tahoma"/>
              </a:rPr>
              <a:t>en </a:t>
            </a:r>
            <a:r>
              <a:rPr sz="2400" spc="-416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41" dirty="0">
                <a:latin typeface="Arial Nova" panose="020B0504020202020204" pitchFamily="34" charset="0"/>
                <a:cs typeface="Tahoma"/>
              </a:rPr>
              <a:t>frío</a:t>
            </a:r>
            <a:r>
              <a:rPr sz="2400" spc="-227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habría</a:t>
            </a:r>
            <a:r>
              <a:rPr sz="2400" spc="-2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36" dirty="0">
                <a:latin typeface="Arial Nova" panose="020B0504020202020204" pitchFamily="34" charset="0"/>
                <a:cs typeface="Tahoma"/>
              </a:rPr>
              <a:t>sido</a:t>
            </a:r>
            <a:r>
              <a:rPr sz="2400" spc="-2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más</a:t>
            </a:r>
            <a:r>
              <a:rPr sz="2400" spc="-222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 err="1">
                <a:latin typeface="Arial Nova" panose="020B0504020202020204" pitchFamily="34" charset="0"/>
                <a:cs typeface="Tahoma"/>
              </a:rPr>
              <a:t>apropiado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.</a:t>
            </a:r>
            <a:endParaRPr sz="2400" dirty="0">
              <a:latin typeface="Arial Nova" panose="020B0504020202020204" pitchFamily="34" charset="0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5540" y="2065021"/>
            <a:ext cx="10051575" cy="442516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91"/>
              </a:spcBef>
            </a:pPr>
            <a:r>
              <a:rPr lang="es-CL" sz="28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CASOS</a:t>
            </a:r>
            <a:r>
              <a:rPr lang="es-CL" sz="2800" b="1" spc="-18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es-CL" sz="28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DE</a:t>
            </a:r>
            <a:r>
              <a:rPr lang="es-CL" sz="2800" b="1" spc="-14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es-CL" sz="28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ACCIDENTES</a:t>
            </a:r>
            <a:r>
              <a:rPr lang="es-CL" sz="2800" b="1" spc="-14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es-CL" sz="2800" b="1" spc="-5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EN</a:t>
            </a:r>
            <a:r>
              <a:rPr lang="es-CL" sz="2800" b="1" spc="-14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es-CL" sz="28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TRABAJOS</a:t>
            </a:r>
            <a:r>
              <a:rPr lang="es-CL" sz="2800" b="1" spc="-18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es-CL" sz="2800" b="1" spc="-5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EN</a:t>
            </a:r>
            <a:r>
              <a:rPr lang="es-CL" sz="2800" b="1" spc="-14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es-CL" sz="28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CALIENTE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50" b="0" i="0" kern="1200">
                <a:solidFill>
                  <a:srgbClr val="231F20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s-CL" spc="-5" smtClean="0"/>
              <a:pPr marL="38100">
                <a:spcBef>
                  <a:spcPts val="170"/>
                </a:spcBef>
              </a:pPr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75C3D26-EA16-A4BF-EEE6-9583D2861097}"/>
              </a:ext>
            </a:extLst>
          </p:cNvPr>
          <p:cNvSpPr txBox="1"/>
          <p:nvPr/>
        </p:nvSpPr>
        <p:spPr>
          <a:xfrm>
            <a:off x="569253" y="2286421"/>
            <a:ext cx="106394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16"/>
            <a:r>
              <a:rPr lang="es-CL" sz="2400" b="1" spc="-109" dirty="0">
                <a:latin typeface="Arial Nova" panose="020B0504020202020204" pitchFamily="34" charset="0"/>
                <a:cs typeface="Trebuchet MS"/>
              </a:rPr>
              <a:t>CASO</a:t>
            </a:r>
            <a:r>
              <a:rPr lang="es-CL" sz="2400" b="1" spc="-213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159" dirty="0">
                <a:latin typeface="Arial Nova" panose="020B0504020202020204" pitchFamily="34" charset="0"/>
                <a:cs typeface="Trebuchet MS"/>
              </a:rPr>
              <a:t>2:</a:t>
            </a:r>
            <a:r>
              <a:rPr lang="es-CL" sz="2400" b="1" spc="-20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118" dirty="0">
                <a:latin typeface="Arial Nova" panose="020B0504020202020204" pitchFamily="34" charset="0"/>
                <a:cs typeface="Trebuchet MS"/>
              </a:rPr>
              <a:t>Retiro</a:t>
            </a:r>
            <a:r>
              <a:rPr lang="es-CL" sz="2400" b="1" spc="-20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118" dirty="0">
                <a:latin typeface="Arial Nova" panose="020B0504020202020204" pitchFamily="34" charset="0"/>
                <a:cs typeface="Trebuchet MS"/>
              </a:rPr>
              <a:t>o</a:t>
            </a:r>
            <a:r>
              <a:rPr lang="es-CL" sz="2400" b="1" spc="-20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113" dirty="0">
                <a:latin typeface="Arial Nova" panose="020B0504020202020204" pitchFamily="34" charset="0"/>
                <a:cs typeface="Trebuchet MS"/>
              </a:rPr>
              <a:t>protección</a:t>
            </a:r>
            <a:r>
              <a:rPr lang="es-CL" sz="2400" b="1" spc="-20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131" dirty="0">
                <a:latin typeface="Arial Nova" panose="020B0504020202020204" pitchFamily="34" charset="0"/>
                <a:cs typeface="Trebuchet MS"/>
              </a:rPr>
              <a:t>de</a:t>
            </a:r>
            <a:r>
              <a:rPr lang="es-CL" sz="2400" b="1" spc="-20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100" dirty="0">
                <a:latin typeface="Arial Nova" panose="020B0504020202020204" pitchFamily="34" charset="0"/>
                <a:cs typeface="Trebuchet MS"/>
              </a:rPr>
              <a:t>materiales</a:t>
            </a:r>
            <a:r>
              <a:rPr lang="es-CL" sz="2400" b="1" spc="-20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91" dirty="0">
                <a:latin typeface="Arial Nova" panose="020B0504020202020204" pitchFamily="34" charset="0"/>
                <a:cs typeface="Trebuchet MS"/>
              </a:rPr>
              <a:t>combustibles</a:t>
            </a:r>
            <a:r>
              <a:rPr lang="es-CL" sz="2400" b="1" spc="-20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122" dirty="0">
                <a:latin typeface="Arial Nova" panose="020B0504020202020204" pitchFamily="34" charset="0"/>
                <a:cs typeface="Trebuchet MS"/>
              </a:rPr>
              <a:t>y</a:t>
            </a:r>
            <a:r>
              <a:rPr lang="es-CL" sz="2400" b="1" spc="-213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77" dirty="0">
                <a:latin typeface="Arial Nova" panose="020B0504020202020204" pitchFamily="34" charset="0"/>
                <a:cs typeface="Trebuchet MS"/>
              </a:rPr>
              <a:t>vigilancia</a:t>
            </a:r>
            <a:r>
              <a:rPr lang="es-CL" sz="2400" b="1" spc="-20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109" dirty="0">
                <a:latin typeface="Arial Nova" panose="020B0504020202020204" pitchFamily="34" charset="0"/>
                <a:cs typeface="Trebuchet MS"/>
              </a:rPr>
              <a:t>continua</a:t>
            </a:r>
            <a:r>
              <a:rPr lang="es-CL" sz="2400" b="1" spc="-20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100" dirty="0">
                <a:latin typeface="Arial Nova" panose="020B0504020202020204" pitchFamily="34" charset="0"/>
                <a:cs typeface="Trebuchet MS"/>
              </a:rPr>
              <a:t>adecuada</a:t>
            </a:r>
            <a:r>
              <a:rPr lang="es-CL" sz="2400" b="1" spc="-20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100" dirty="0">
                <a:latin typeface="Arial Nova" panose="020B0504020202020204" pitchFamily="34" charset="0"/>
                <a:cs typeface="Trebuchet MS"/>
              </a:rPr>
              <a:t>para</a:t>
            </a:r>
            <a:r>
              <a:rPr lang="es-CL" sz="2400" b="1" spc="-20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127" dirty="0">
                <a:latin typeface="Arial Nova" panose="020B0504020202020204" pitchFamily="34" charset="0"/>
                <a:cs typeface="Trebuchet MS"/>
              </a:rPr>
              <a:t>prevenir</a:t>
            </a:r>
            <a:r>
              <a:rPr lang="es-CL" sz="2400" b="1" spc="-20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95" dirty="0">
                <a:latin typeface="Arial Nova" panose="020B0504020202020204" pitchFamily="34" charset="0"/>
                <a:cs typeface="Trebuchet MS"/>
              </a:rPr>
              <a:t>incendios</a:t>
            </a:r>
            <a:r>
              <a:rPr lang="es-CL" sz="2400" b="1" spc="-20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141" dirty="0">
                <a:latin typeface="Arial Nova" panose="020B0504020202020204" pitchFamily="34" charset="0"/>
                <a:cs typeface="Trebuchet MS"/>
              </a:rPr>
              <a:t>en</a:t>
            </a:r>
            <a:r>
              <a:rPr lang="es-CL" sz="2400" b="1" spc="-20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127" dirty="0">
                <a:latin typeface="Arial Nova" panose="020B0504020202020204" pitchFamily="34" charset="0"/>
                <a:cs typeface="Trebuchet MS"/>
              </a:rPr>
              <a:t>un</a:t>
            </a:r>
            <a:r>
              <a:rPr lang="es-CL" sz="2400" b="1" spc="-20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109" dirty="0">
                <a:latin typeface="Arial Nova" panose="020B0504020202020204" pitchFamily="34" charset="0"/>
                <a:cs typeface="Trebuchet MS"/>
              </a:rPr>
              <a:t>depósito.</a:t>
            </a:r>
            <a:endParaRPr lang="es-CL" sz="2400" dirty="0">
              <a:latin typeface="Arial Nova" panose="020B0504020202020204" pitchFamily="34" charset="0"/>
              <a:cs typeface="Trebuchet MS"/>
            </a:endParaRPr>
          </a:p>
          <a:p>
            <a:pPr marL="11516" marR="4607" algn="just">
              <a:spcBef>
                <a:spcPts val="32"/>
              </a:spcBef>
            </a:pPr>
            <a:r>
              <a:rPr lang="es-CL" sz="2400" spc="-54" dirty="0">
                <a:latin typeface="Arial Nova" panose="020B0504020202020204" pitchFamily="34" charset="0"/>
                <a:cs typeface="Tahoma"/>
              </a:rPr>
              <a:t>Mientras</a:t>
            </a:r>
            <a:r>
              <a:rPr lang="es-CL" sz="2400" spc="-18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se</a:t>
            </a:r>
            <a:r>
              <a:rPr lang="es-CL" sz="2400" spc="-18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realizaba</a:t>
            </a:r>
            <a:r>
              <a:rPr lang="es-CL" sz="24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una</a:t>
            </a:r>
            <a:r>
              <a:rPr lang="es-CL" sz="2400" spc="-18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soldadura</a:t>
            </a:r>
            <a:r>
              <a:rPr lang="es-CL" sz="24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18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arco</a:t>
            </a:r>
            <a:r>
              <a:rPr lang="es-CL" sz="24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18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el</a:t>
            </a:r>
            <a:r>
              <a:rPr lang="es-CL" sz="2400" spc="-18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segundo</a:t>
            </a:r>
            <a:r>
              <a:rPr lang="es-CL" sz="24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36" dirty="0">
                <a:latin typeface="Arial Nova" panose="020B0504020202020204" pitchFamily="34" charset="0"/>
                <a:cs typeface="Tahoma"/>
              </a:rPr>
              <a:t>piso</a:t>
            </a:r>
            <a:r>
              <a:rPr lang="es-CL" sz="2400" spc="-18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un</a:t>
            </a:r>
            <a:r>
              <a:rPr lang="es-CL" sz="2400" spc="-18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depósito,</a:t>
            </a:r>
            <a:r>
              <a:rPr lang="es-CL" sz="24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41" dirty="0">
                <a:latin typeface="Arial Nova" panose="020B0504020202020204" pitchFamily="34" charset="0"/>
                <a:cs typeface="Tahoma"/>
              </a:rPr>
              <a:t>las</a:t>
            </a:r>
            <a:r>
              <a:rPr lang="es-CL" sz="2400" spc="-18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45" dirty="0">
                <a:latin typeface="Arial Nova" panose="020B0504020202020204" pitchFamily="34" charset="0"/>
                <a:cs typeface="Tahoma"/>
              </a:rPr>
              <a:t>chispas</a:t>
            </a:r>
            <a:r>
              <a:rPr lang="es-CL" sz="24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pasaron</a:t>
            </a:r>
            <a:r>
              <a:rPr lang="es-CL" sz="2400" spc="-18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13" dirty="0">
                <a:latin typeface="Arial Nova" panose="020B0504020202020204" pitchFamily="34" charset="0"/>
                <a:cs typeface="Tahoma"/>
              </a:rPr>
              <a:t>a</a:t>
            </a:r>
            <a:r>
              <a:rPr lang="es-CL" sz="2400" spc="-18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través</a:t>
            </a:r>
            <a:r>
              <a:rPr lang="es-CL" sz="24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18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una</a:t>
            </a:r>
            <a:r>
              <a:rPr lang="es-CL" sz="24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abertura,</a:t>
            </a:r>
            <a:r>
              <a:rPr lang="es-CL" sz="2400" spc="-18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alcanzando </a:t>
            </a:r>
            <a:r>
              <a:rPr lang="es-CL" sz="2400" spc="-41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unas</a:t>
            </a:r>
            <a:r>
              <a:rPr lang="es-CL"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cajas</a:t>
            </a:r>
            <a:r>
              <a:rPr lang="es-CL"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10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cartón</a:t>
            </a:r>
            <a:r>
              <a:rPr lang="es-CL"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que</a:t>
            </a:r>
            <a:r>
              <a:rPr lang="es-CL" sz="2400" spc="-10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se</a:t>
            </a:r>
            <a:r>
              <a:rPr lang="es-CL"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encontraban</a:t>
            </a:r>
            <a:r>
              <a:rPr lang="es-CL" sz="2400" spc="-10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el</a:t>
            </a:r>
            <a:r>
              <a:rPr lang="es-CL"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primer</a:t>
            </a:r>
            <a:r>
              <a:rPr lang="es-CL" sz="2400" spc="-10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36" dirty="0">
                <a:latin typeface="Arial Nova" panose="020B0504020202020204" pitchFamily="34" charset="0"/>
                <a:cs typeface="Tahoma"/>
              </a:rPr>
              <a:t>piso</a:t>
            </a:r>
            <a:r>
              <a:rPr lang="es-CL"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produciendo</a:t>
            </a:r>
            <a:r>
              <a:rPr lang="es-CL" sz="2400" spc="-10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41" dirty="0">
                <a:latin typeface="Arial Nova" panose="020B0504020202020204" pitchFamily="34" charset="0"/>
                <a:cs typeface="Tahoma"/>
              </a:rPr>
              <a:t>su</a:t>
            </a:r>
            <a:r>
              <a:rPr lang="es-CL"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0" dirty="0">
                <a:latin typeface="Arial Nova" panose="020B0504020202020204" pitchFamily="34" charset="0"/>
                <a:cs typeface="Tahoma"/>
              </a:rPr>
              <a:t>ignición.</a:t>
            </a:r>
            <a:r>
              <a:rPr lang="es-CL" sz="2400" spc="-10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No</a:t>
            </a:r>
            <a:r>
              <a:rPr lang="es-CL"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había</a:t>
            </a:r>
            <a:r>
              <a:rPr lang="es-CL" sz="2400" spc="-10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ningún</a:t>
            </a:r>
            <a:r>
              <a:rPr lang="es-CL"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guardia</a:t>
            </a:r>
            <a:r>
              <a:rPr lang="es-CL"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10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incendio</a:t>
            </a:r>
            <a:r>
              <a:rPr lang="es-CL"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10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el</a:t>
            </a:r>
            <a:r>
              <a:rPr lang="es-CL" sz="24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primer </a:t>
            </a:r>
            <a:r>
              <a:rPr lang="es-CL" sz="2400" spc="-41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45" dirty="0">
                <a:latin typeface="Arial Nova" panose="020B0504020202020204" pitchFamily="34" charset="0"/>
                <a:cs typeface="Tahoma"/>
              </a:rPr>
              <a:t>piso,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y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cuando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se </a:t>
            </a:r>
            <a:r>
              <a:rPr lang="es-CL" sz="2400" spc="-54" dirty="0">
                <a:latin typeface="Arial Nova" panose="020B0504020202020204" pitchFamily="34" charset="0"/>
                <a:cs typeface="Tahoma"/>
              </a:rPr>
              <a:t>descubrió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el </a:t>
            </a:r>
            <a:r>
              <a:rPr lang="es-CL" sz="2400" spc="-50" dirty="0">
                <a:latin typeface="Arial Nova" panose="020B0504020202020204" pitchFamily="34" charset="0"/>
                <a:cs typeface="Tahoma"/>
              </a:rPr>
              <a:t>siniestro,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15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minutos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más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tarde, </a:t>
            </a:r>
            <a:r>
              <a:rPr lang="es-CL" sz="2400" spc="-27" dirty="0">
                <a:latin typeface="Arial Nova" panose="020B0504020202020204" pitchFamily="34" charset="0"/>
                <a:cs typeface="Tahoma"/>
              </a:rPr>
              <a:t>los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empleados no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pudieron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apagarlo.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Finalmente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llamaron al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departamento</a:t>
            </a:r>
            <a:r>
              <a:rPr lang="es-CL" sz="2400" spc="-2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bomberos,</a:t>
            </a:r>
            <a:r>
              <a:rPr lang="es-CL" sz="2400" spc="-2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pero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ya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era</a:t>
            </a:r>
            <a:r>
              <a:rPr lang="es-CL" sz="2400" spc="-2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muy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tarde</a:t>
            </a:r>
            <a:r>
              <a:rPr lang="es-CL" sz="2400" spc="-2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para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salvar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el</a:t>
            </a:r>
            <a:r>
              <a:rPr lang="es-CL" sz="2400" spc="-2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0" dirty="0" err="1">
                <a:latin typeface="Arial Nova" panose="020B0504020202020204" pitchFamily="34" charset="0"/>
                <a:cs typeface="Tahoma"/>
              </a:rPr>
              <a:t>ediﬁcio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45" dirty="0">
                <a:latin typeface="Arial Nova" panose="020B0504020202020204" pitchFamily="34" charset="0"/>
                <a:cs typeface="Tahoma"/>
              </a:rPr>
              <a:t>dos</a:t>
            </a:r>
            <a:r>
              <a:rPr lang="es-CL" sz="2400" spc="-2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36" dirty="0">
                <a:latin typeface="Arial Nova" panose="020B0504020202020204" pitchFamily="34" charset="0"/>
                <a:cs typeface="Tahoma"/>
              </a:rPr>
              <a:t>pisos.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4" dirty="0">
                <a:latin typeface="Arial Nova" panose="020B0504020202020204" pitchFamily="34" charset="0"/>
                <a:cs typeface="Tahoma"/>
              </a:rPr>
              <a:t>La</a:t>
            </a:r>
            <a:r>
              <a:rPr lang="es-CL" sz="2400" spc="-2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pérdida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total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fue</a:t>
            </a:r>
            <a:r>
              <a:rPr lang="es-CL" sz="2400" spc="-2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4" dirty="0">
                <a:latin typeface="Arial Nova" panose="020B0504020202020204" pitchFamily="34" charset="0"/>
                <a:cs typeface="Tahoma"/>
              </a:rPr>
              <a:t>USD</a:t>
            </a:r>
            <a:r>
              <a:rPr lang="es-CL" sz="2400" spc="-2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1.600.000.</a:t>
            </a:r>
            <a:endParaRPr lang="es-CL" sz="2400" dirty="0">
              <a:latin typeface="Arial Nova" panose="020B0504020202020204" pitchFamily="34" charset="0"/>
              <a:cs typeface="Tahoma"/>
            </a:endParaRPr>
          </a:p>
        </p:txBody>
      </p:sp>
      <p:pic>
        <p:nvPicPr>
          <p:cNvPr id="6" name="Picture 70978">
            <a:extLst>
              <a:ext uri="{FF2B5EF4-FFF2-40B4-BE49-F238E27FC236}">
                <a16:creationId xmlns:a16="http://schemas.microsoft.com/office/drawing/2014/main" id="{C74E2D07-C100-C760-96FD-F6AA58D4F22B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48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0EAB94F-6CA4-D249-ECE8-8A76CFABBEF8}"/>
              </a:ext>
            </a:extLst>
          </p:cNvPr>
          <p:cNvSpPr txBox="1"/>
          <p:nvPr/>
        </p:nvSpPr>
        <p:spPr>
          <a:xfrm>
            <a:off x="318457" y="2000405"/>
            <a:ext cx="1097351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16" marR="4607">
              <a:spcBef>
                <a:spcPts val="18"/>
              </a:spcBef>
            </a:pPr>
            <a:r>
              <a:rPr lang="es-CL" sz="2200" b="1" spc="-109" dirty="0">
                <a:latin typeface="Arial Nova" panose="020B0504020202020204" pitchFamily="34" charset="0"/>
                <a:cs typeface="Trebuchet MS"/>
              </a:rPr>
              <a:t>CASO</a:t>
            </a:r>
            <a:r>
              <a:rPr lang="es-CL" sz="2200" b="1" spc="-23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b="1" spc="-159" dirty="0">
                <a:latin typeface="Arial Nova" panose="020B0504020202020204" pitchFamily="34" charset="0"/>
                <a:cs typeface="Trebuchet MS"/>
              </a:rPr>
              <a:t>3:</a:t>
            </a:r>
            <a:r>
              <a:rPr lang="es-CL" sz="2200" b="1" spc="-1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b="1" spc="-109" dirty="0">
                <a:latin typeface="Arial Nova" panose="020B0504020202020204" pitchFamily="34" charset="0"/>
                <a:cs typeface="Trebuchet MS"/>
              </a:rPr>
              <a:t>Protección</a:t>
            </a:r>
            <a:r>
              <a:rPr lang="es-CL" sz="2200" b="1" spc="-23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b="1" spc="-131" dirty="0">
                <a:latin typeface="Arial Nova" panose="020B0504020202020204" pitchFamily="34" charset="0"/>
                <a:cs typeface="Trebuchet MS"/>
              </a:rPr>
              <a:t>de</a:t>
            </a:r>
            <a:r>
              <a:rPr lang="es-CL" sz="2200" b="1" spc="-1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b="1" spc="-100" dirty="0">
                <a:latin typeface="Arial Nova" panose="020B0504020202020204" pitchFamily="34" charset="0"/>
                <a:cs typeface="Trebuchet MS"/>
              </a:rPr>
              <a:t>materiales</a:t>
            </a:r>
            <a:r>
              <a:rPr lang="es-CL" sz="2200" b="1" spc="-23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b="1" spc="-100" dirty="0">
                <a:latin typeface="Arial Nova" panose="020B0504020202020204" pitchFamily="34" charset="0"/>
                <a:cs typeface="Trebuchet MS"/>
              </a:rPr>
              <a:t>combustibles,</a:t>
            </a:r>
            <a:r>
              <a:rPr lang="es-CL" sz="2200" b="1" spc="-6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b="1" spc="-109" dirty="0">
                <a:latin typeface="Arial Nova" panose="020B0504020202020204" pitchFamily="34" charset="0"/>
                <a:cs typeface="Trebuchet MS"/>
              </a:rPr>
              <a:t>Guardia</a:t>
            </a:r>
            <a:r>
              <a:rPr lang="es-CL" sz="2200" b="1" spc="-23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b="1" spc="-131" dirty="0">
                <a:latin typeface="Arial Nova" panose="020B0504020202020204" pitchFamily="34" charset="0"/>
                <a:cs typeface="Trebuchet MS"/>
              </a:rPr>
              <a:t>de</a:t>
            </a:r>
            <a:r>
              <a:rPr lang="es-CL" sz="2200" b="1" spc="-1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b="1" spc="-100" dirty="0">
                <a:latin typeface="Arial Nova" panose="020B0504020202020204" pitchFamily="34" charset="0"/>
                <a:cs typeface="Trebuchet MS"/>
              </a:rPr>
              <a:t>Incendio</a:t>
            </a:r>
            <a:r>
              <a:rPr lang="es-CL" sz="2200" b="1" spc="-1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b="1" spc="-122" dirty="0">
                <a:latin typeface="Arial Nova" panose="020B0504020202020204" pitchFamily="34" charset="0"/>
                <a:cs typeface="Trebuchet MS"/>
              </a:rPr>
              <a:t>y</a:t>
            </a:r>
            <a:r>
              <a:rPr lang="es-CL" sz="2200" b="1" spc="-23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b="1" spc="-95" dirty="0">
                <a:latin typeface="Arial Nova" panose="020B0504020202020204" pitchFamily="34" charset="0"/>
                <a:cs typeface="Trebuchet MS"/>
              </a:rPr>
              <a:t>respuesta</a:t>
            </a:r>
            <a:r>
              <a:rPr lang="es-CL" sz="2200" b="1" spc="-1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b="1" spc="-122" dirty="0">
                <a:latin typeface="Arial Nova" panose="020B0504020202020204" pitchFamily="34" charset="0"/>
                <a:cs typeface="Trebuchet MS"/>
              </a:rPr>
              <a:t>ante</a:t>
            </a:r>
            <a:r>
              <a:rPr lang="es-CL" sz="2200" b="1" spc="-23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b="1" spc="-95" dirty="0">
                <a:latin typeface="Arial Nova" panose="020B0504020202020204" pitchFamily="34" charset="0"/>
                <a:cs typeface="Trebuchet MS"/>
              </a:rPr>
              <a:t>emergencias</a:t>
            </a:r>
            <a:r>
              <a:rPr lang="es-CL" sz="2200" b="1" spc="-1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b="1" spc="-91" dirty="0">
                <a:latin typeface="Arial Nova" panose="020B0504020202020204" pitchFamily="34" charset="0"/>
                <a:cs typeface="Trebuchet MS"/>
              </a:rPr>
              <a:t>inadecuadas</a:t>
            </a:r>
            <a:r>
              <a:rPr lang="es-CL" sz="2200" b="1" spc="-1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b="1" spc="-141" dirty="0">
                <a:latin typeface="Arial Nova" panose="020B0504020202020204" pitchFamily="34" charset="0"/>
                <a:cs typeface="Trebuchet MS"/>
              </a:rPr>
              <a:t>en</a:t>
            </a:r>
            <a:r>
              <a:rPr lang="es-CL" sz="2200" b="1" spc="-23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b="1" spc="-109" dirty="0">
                <a:latin typeface="Arial Nova" panose="020B0504020202020204" pitchFamily="34" charset="0"/>
                <a:cs typeface="Trebuchet MS"/>
              </a:rPr>
              <a:t>una</a:t>
            </a:r>
            <a:r>
              <a:rPr lang="es-CL" sz="2200" b="1" spc="-1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b="1" spc="-100" dirty="0">
                <a:latin typeface="Arial Nova" panose="020B0504020202020204" pitchFamily="34" charset="0"/>
                <a:cs typeface="Trebuchet MS"/>
              </a:rPr>
              <a:t>planta</a:t>
            </a:r>
            <a:r>
              <a:rPr lang="es-CL" sz="2200" b="1" spc="-23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b="1" spc="-131" dirty="0">
                <a:latin typeface="Arial Nova" panose="020B0504020202020204" pitchFamily="34" charset="0"/>
                <a:cs typeface="Trebuchet MS"/>
              </a:rPr>
              <a:t>de </a:t>
            </a:r>
            <a:r>
              <a:rPr lang="es-CL" sz="2200" b="1" spc="-394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b="1" spc="-100" dirty="0">
                <a:latin typeface="Arial Nova" panose="020B0504020202020204" pitchFamily="34" charset="0"/>
                <a:cs typeface="Trebuchet MS"/>
              </a:rPr>
              <a:t>procesadora</a:t>
            </a:r>
            <a:r>
              <a:rPr lang="es-CL" sz="2200" b="1" spc="-21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b="1" spc="-131" dirty="0">
                <a:latin typeface="Arial Nova" panose="020B0504020202020204" pitchFamily="34" charset="0"/>
                <a:cs typeface="Trebuchet MS"/>
              </a:rPr>
              <a:t>de</a:t>
            </a:r>
            <a:r>
              <a:rPr lang="es-CL" sz="2200" b="1" spc="-21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b="1" spc="-109" dirty="0">
                <a:latin typeface="Arial Nova" panose="020B0504020202020204" pitchFamily="34" charset="0"/>
                <a:cs typeface="Trebuchet MS"/>
              </a:rPr>
              <a:t>alimentos.</a:t>
            </a:r>
            <a:endParaRPr lang="es-CL" sz="2200" dirty="0">
              <a:latin typeface="Arial Nova" panose="020B0504020202020204" pitchFamily="34" charset="0"/>
              <a:cs typeface="Trebuchet MS"/>
            </a:endParaRPr>
          </a:p>
          <a:p>
            <a:pPr marL="11516" algn="just"/>
            <a:r>
              <a:rPr lang="es-CL" sz="2200" spc="-73" dirty="0">
                <a:latin typeface="Arial Nova" panose="020B0504020202020204" pitchFamily="34" charset="0"/>
                <a:cs typeface="Tahoma"/>
              </a:rPr>
              <a:t>Un</a:t>
            </a:r>
            <a:r>
              <a:rPr lang="es-CL" sz="22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soplete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corte</a:t>
            </a:r>
            <a:r>
              <a:rPr lang="es-CL" sz="22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oxiacetileno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fue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utilizado</a:t>
            </a:r>
            <a:r>
              <a:rPr lang="es-CL" sz="22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un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túnel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41" dirty="0">
                <a:latin typeface="Arial Nova" panose="020B0504020202020204" pitchFamily="34" charset="0"/>
                <a:cs typeface="Tahoma"/>
              </a:rPr>
              <a:t>frío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revestido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2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metal,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4" dirty="0">
                <a:latin typeface="Arial Nova" panose="020B0504020202020204" pitchFamily="34" charset="0"/>
                <a:cs typeface="Tahoma"/>
              </a:rPr>
              <a:t>con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algunas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cañerías</a:t>
            </a:r>
            <a:r>
              <a:rPr lang="es-CL" sz="22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1" dirty="0">
                <a:latin typeface="Arial Nova" panose="020B0504020202020204" pitchFamily="34" charset="0"/>
                <a:cs typeface="Tahoma"/>
              </a:rPr>
              <a:t>que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pasaban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13" dirty="0">
                <a:latin typeface="Arial Nova" panose="020B0504020202020204" pitchFamily="34" charset="0"/>
                <a:cs typeface="Tahoma"/>
              </a:rPr>
              <a:t>a</a:t>
            </a:r>
            <a:r>
              <a:rPr lang="es-CL" sz="22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través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41" dirty="0">
                <a:latin typeface="Arial Nova" panose="020B0504020202020204" pitchFamily="34" charset="0"/>
                <a:cs typeface="Tahoma"/>
              </a:rPr>
              <a:t>las</a:t>
            </a:r>
            <a:endParaRPr lang="es-CL" sz="2200" dirty="0">
              <a:latin typeface="Arial Nova" panose="020B0504020202020204" pitchFamily="34" charset="0"/>
              <a:cs typeface="Tahoma"/>
            </a:endParaRPr>
          </a:p>
          <a:p>
            <a:pPr marL="11516" marR="4607" algn="just"/>
            <a:r>
              <a:rPr lang="es-CL" sz="2200" spc="-77" dirty="0">
                <a:latin typeface="Arial Nova" panose="020B0504020202020204" pitchFamily="34" charset="0"/>
                <a:cs typeface="Tahoma"/>
              </a:rPr>
              <a:t>paredes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del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túnel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dejando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un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espacio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4" dirty="0">
                <a:latin typeface="Arial Nova" panose="020B0504020202020204" pitchFamily="34" charset="0"/>
                <a:cs typeface="Tahoma"/>
              </a:rPr>
              <a:t>oculto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entre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0" dirty="0">
                <a:latin typeface="Arial Nova" panose="020B0504020202020204" pitchFamily="34" charset="0"/>
                <a:cs typeface="Tahoma"/>
              </a:rPr>
              <a:t>dichas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cañerías</a:t>
            </a:r>
            <a:r>
              <a:rPr lang="es-CL" sz="22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y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41" dirty="0">
                <a:latin typeface="Arial Nova" panose="020B0504020202020204" pitchFamily="34" charset="0"/>
                <a:cs typeface="Tahoma"/>
              </a:rPr>
              <a:t>las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paredes.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41" dirty="0">
                <a:latin typeface="Arial Nova" panose="020B0504020202020204" pitchFamily="34" charset="0"/>
                <a:cs typeface="Tahoma"/>
              </a:rPr>
              <a:t>Las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45" dirty="0">
                <a:latin typeface="Arial Nova" panose="020B0504020202020204" pitchFamily="34" charset="0"/>
                <a:cs typeface="Tahoma"/>
              </a:rPr>
              <a:t>chispas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evidentemente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pasaron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por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1" dirty="0">
                <a:latin typeface="Arial Nova" panose="020B0504020202020204" pitchFamily="34" charset="0"/>
                <a:cs typeface="Tahoma"/>
              </a:rPr>
              <a:t>una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abertura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y </a:t>
            </a:r>
            <a:r>
              <a:rPr lang="es-CL" sz="2200" spc="-41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se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prendió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fuego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el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material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0" dirty="0">
                <a:latin typeface="Arial Nova" panose="020B0504020202020204" pitchFamily="34" charset="0"/>
                <a:cs typeface="Tahoma"/>
              </a:rPr>
              <a:t>aislación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interno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del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panel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1" dirty="0">
                <a:latin typeface="Arial Nova" panose="020B0504020202020204" pitchFamily="34" charset="0"/>
                <a:cs typeface="Tahoma"/>
              </a:rPr>
              <a:t>que</a:t>
            </a:r>
            <a:r>
              <a:rPr lang="es-CL" sz="22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1" dirty="0">
                <a:latin typeface="Arial Nova" panose="020B0504020202020204" pitchFamily="34" charset="0"/>
                <a:cs typeface="Tahoma"/>
              </a:rPr>
              <a:t>era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4" dirty="0">
                <a:latin typeface="Arial Nova" panose="020B0504020202020204" pitchFamily="34" charset="0"/>
                <a:cs typeface="Tahoma"/>
              </a:rPr>
              <a:t>poliestireno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expandido.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0" dirty="0">
                <a:latin typeface="Arial Nova" panose="020B0504020202020204" pitchFamily="34" charset="0"/>
                <a:cs typeface="Tahoma"/>
              </a:rPr>
              <a:t>El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incendio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45" dirty="0">
                <a:latin typeface="Arial Nova" panose="020B0504020202020204" pitchFamily="34" charset="0"/>
                <a:cs typeface="Tahoma"/>
              </a:rPr>
              <a:t>ocurrió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durante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un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período</a:t>
            </a:r>
            <a:r>
              <a:rPr lang="es-CL" sz="22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de </a:t>
            </a:r>
            <a:r>
              <a:rPr lang="es-CL" sz="2200" spc="-41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descanso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y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no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se </a:t>
            </a:r>
            <a:r>
              <a:rPr lang="es-CL" sz="2200" spc="-54" dirty="0">
                <a:latin typeface="Arial Nova" panose="020B0504020202020204" pitchFamily="34" charset="0"/>
                <a:cs typeface="Tahoma"/>
              </a:rPr>
              <a:t>descubrió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hasta </a:t>
            </a:r>
            <a:r>
              <a:rPr lang="es-CL" sz="2200" spc="-63" dirty="0" err="1">
                <a:latin typeface="Arial Nova" panose="020B0504020202020204" pitchFamily="34" charset="0"/>
                <a:cs typeface="Tahoma"/>
              </a:rPr>
              <a:t>ﬁnalizado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0" dirty="0">
                <a:latin typeface="Arial Nova" panose="020B0504020202020204" pitchFamily="34" charset="0"/>
                <a:cs typeface="Tahoma"/>
              </a:rPr>
              <a:t>dicho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receso.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Se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perdió </a:t>
            </a:r>
            <a:r>
              <a:rPr lang="es-CL" sz="2200" spc="-91" dirty="0">
                <a:latin typeface="Arial Nova" panose="020B0504020202020204" pitchFamily="34" charset="0"/>
                <a:cs typeface="Tahoma"/>
              </a:rPr>
              <a:t>aún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más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tiempo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en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un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esfuerzo </a:t>
            </a:r>
            <a:r>
              <a:rPr lang="es-CL" sz="2200" spc="-45" dirty="0">
                <a:latin typeface="Arial Nova" panose="020B0504020202020204" pitchFamily="34" charset="0"/>
                <a:cs typeface="Tahoma"/>
              </a:rPr>
              <a:t>inútil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por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extinguir el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fuego </a:t>
            </a:r>
            <a:r>
              <a:rPr lang="es-CL" sz="2200" spc="-54" dirty="0">
                <a:latin typeface="Arial Nova" panose="020B0504020202020204" pitchFamily="34" charset="0"/>
                <a:cs typeface="Tahoma"/>
              </a:rPr>
              <a:t>con </a:t>
            </a:r>
            <a:r>
              <a:rPr lang="es-CL" sz="2200" spc="-41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extinguidores</a:t>
            </a:r>
            <a:r>
              <a:rPr lang="es-CL" sz="2200" spc="-9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y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mangueras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pequeñas.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Finalmente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llamaron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al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departamento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bomberos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1" dirty="0">
                <a:latin typeface="Arial Nova" panose="020B0504020202020204" pitchFamily="34" charset="0"/>
                <a:cs typeface="Tahoma"/>
              </a:rPr>
              <a:t>que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se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enfrentó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13" dirty="0">
                <a:latin typeface="Arial Nova" panose="020B0504020202020204" pitchFamily="34" charset="0"/>
                <a:cs typeface="Tahoma"/>
              </a:rPr>
              <a:t>a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1" dirty="0">
                <a:latin typeface="Arial Nova" panose="020B0504020202020204" pitchFamily="34" charset="0"/>
                <a:cs typeface="Tahoma"/>
              </a:rPr>
              <a:t>una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27" dirty="0">
                <a:latin typeface="Arial Nova" panose="020B0504020202020204" pitchFamily="34" charset="0"/>
                <a:cs typeface="Tahoma"/>
              </a:rPr>
              <a:t>difícil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1" dirty="0">
                <a:latin typeface="Arial Nova" panose="020B0504020202020204" pitchFamily="34" charset="0"/>
                <a:cs typeface="Tahoma"/>
              </a:rPr>
              <a:t>tarea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debido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al </a:t>
            </a:r>
            <a:r>
              <a:rPr lang="es-CL" sz="2200" spc="-41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denso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humo y </a:t>
            </a:r>
            <a:r>
              <a:rPr lang="es-CL" sz="2200" spc="-113" dirty="0">
                <a:latin typeface="Arial Nova" panose="020B0504020202020204" pitchFamily="34" charset="0"/>
                <a:cs typeface="Tahoma"/>
              </a:rPr>
              <a:t>a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la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propagación del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incendio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en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el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espacio </a:t>
            </a:r>
            <a:r>
              <a:rPr lang="es-CL" sz="2200" spc="-54" dirty="0">
                <a:latin typeface="Arial Nova" panose="020B0504020202020204" pitchFamily="34" charset="0"/>
                <a:cs typeface="Tahoma"/>
              </a:rPr>
              <a:t>oculto 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entre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techo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y </a:t>
            </a:r>
            <a:r>
              <a:rPr lang="es-CL" sz="2200" spc="-45" dirty="0">
                <a:latin typeface="Arial Nova" panose="020B0504020202020204" pitchFamily="34" charset="0"/>
                <a:cs typeface="Tahoma"/>
              </a:rPr>
              <a:t>cielo </a:t>
            </a:r>
            <a:r>
              <a:rPr lang="es-CL" sz="2200" spc="-54" dirty="0">
                <a:latin typeface="Arial Nova" panose="020B0504020202020204" pitchFamily="34" charset="0"/>
                <a:cs typeface="Tahoma"/>
              </a:rPr>
              <a:t>raso </a:t>
            </a:r>
            <a:r>
              <a:rPr lang="es-CL" sz="2200" spc="-32" dirty="0">
                <a:latin typeface="Arial Nova" panose="020B0504020202020204" pitchFamily="34" charset="0"/>
                <a:cs typeface="Tahoma"/>
              </a:rPr>
              <a:t>sin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sectorizar. </a:t>
            </a:r>
            <a:r>
              <a:rPr lang="es-CL" sz="2200" spc="-54" dirty="0">
                <a:latin typeface="Arial Nova" panose="020B0504020202020204" pitchFamily="34" charset="0"/>
                <a:cs typeface="Tahoma"/>
              </a:rPr>
              <a:t>La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pérdida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total 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fue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de </a:t>
            </a:r>
            <a:r>
              <a:rPr lang="es-CL" sz="2200" spc="-54" dirty="0">
                <a:latin typeface="Arial Nova" panose="020B0504020202020204" pitchFamily="34" charset="0"/>
                <a:cs typeface="Tahoma"/>
              </a:rPr>
              <a:t>USD </a:t>
            </a:r>
            <a:r>
              <a:rPr lang="es-CL" sz="2200" spc="-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2.300.000.</a:t>
            </a:r>
            <a:endParaRPr lang="es-CL" sz="2200" dirty="0">
              <a:latin typeface="Arial Nova" panose="020B0504020202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1725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B0BDF7B-F9DA-0F90-FE4D-6EF86F2BA973}"/>
              </a:ext>
            </a:extLst>
          </p:cNvPr>
          <p:cNvSpPr txBox="1"/>
          <p:nvPr/>
        </p:nvSpPr>
        <p:spPr>
          <a:xfrm>
            <a:off x="557754" y="2078168"/>
            <a:ext cx="105571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749" indent="-199809">
              <a:buFont typeface="Wingdings"/>
              <a:buChar char=""/>
              <a:tabLst>
                <a:tab pos="211325" algn="l"/>
              </a:tabLst>
            </a:pPr>
            <a:r>
              <a:rPr lang="es-CL" sz="2400" spc="-63" dirty="0">
                <a:latin typeface="Arial Nova" panose="020B0504020202020204" pitchFamily="34" charset="0"/>
                <a:cs typeface="Trebuchet MS"/>
              </a:rPr>
              <a:t>Clase</a:t>
            </a:r>
            <a:r>
              <a:rPr lang="es-CL" sz="2400" spc="-25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rebuchet MS"/>
              </a:rPr>
              <a:t>1</a:t>
            </a:r>
            <a:r>
              <a:rPr lang="es-CL" sz="2400" spc="-25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rebuchet MS"/>
              </a:rPr>
              <a:t>División</a:t>
            </a:r>
            <a:r>
              <a:rPr lang="es-CL" sz="2400" spc="-25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spc="-118" dirty="0">
                <a:latin typeface="Arial Nova" panose="020B0504020202020204" pitchFamily="34" charset="0"/>
                <a:cs typeface="Trebuchet MS"/>
              </a:rPr>
              <a:t>2:</a:t>
            </a:r>
            <a:endParaRPr lang="es-CL" sz="2400" dirty="0">
              <a:latin typeface="Arial Nova" panose="020B0504020202020204" pitchFamily="34" charset="0"/>
              <a:cs typeface="Trebuchet MS"/>
            </a:endParaRPr>
          </a:p>
          <a:p>
            <a:pPr marL="11516" marR="14395">
              <a:spcBef>
                <a:spcPts val="41"/>
              </a:spcBef>
            </a:pPr>
            <a:r>
              <a:rPr lang="es-CL" sz="2400" spc="-68" dirty="0">
                <a:latin typeface="Arial Nova" panose="020B0504020202020204" pitchFamily="34" charset="0"/>
                <a:cs typeface="Tahoma"/>
              </a:rPr>
              <a:t>Corresponde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18" dirty="0">
                <a:latin typeface="Arial Nova" panose="020B0504020202020204" pitchFamily="34" charset="0"/>
                <a:cs typeface="Tahoma"/>
              </a:rPr>
              <a:t>a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todos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aquellos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lugares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3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que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se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0" dirty="0">
                <a:latin typeface="Arial Nova" panose="020B0504020202020204" pitchFamily="34" charset="0"/>
                <a:cs typeface="Tahoma"/>
              </a:rPr>
              <a:t>manejan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y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emplean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45" dirty="0">
                <a:latin typeface="Arial Nova" panose="020B0504020202020204" pitchFamily="34" charset="0"/>
                <a:cs typeface="Tahoma"/>
              </a:rPr>
              <a:t>líquidos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y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gases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 err="1">
                <a:latin typeface="Arial Nova" panose="020B0504020202020204" pitchFamily="34" charset="0"/>
                <a:cs typeface="Tahoma"/>
              </a:rPr>
              <a:t>inﬂamables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0" dirty="0">
                <a:latin typeface="Arial Nova" panose="020B0504020202020204" pitchFamily="34" charset="0"/>
                <a:cs typeface="Tahoma"/>
              </a:rPr>
              <a:t>peligrosos,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27" dirty="0"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cuales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se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hallan </a:t>
            </a:r>
            <a:r>
              <a:rPr lang="es-CL" sz="2400" spc="-43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normalmente</a:t>
            </a:r>
            <a:r>
              <a:rPr lang="es-CL" sz="2400" spc="-24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contenidos</a:t>
            </a:r>
            <a:r>
              <a:rPr lang="es-CL" sz="2400" spc="-24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3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recipientes</a:t>
            </a:r>
            <a:r>
              <a:rPr lang="es-CL" sz="2400" spc="-24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cerrados</a:t>
            </a:r>
            <a:r>
              <a:rPr lang="es-CL" sz="2400" spc="-24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y</a:t>
            </a:r>
            <a:endParaRPr lang="es-CL" sz="2400" dirty="0">
              <a:latin typeface="Arial Nova" panose="020B0504020202020204" pitchFamily="34" charset="0"/>
              <a:cs typeface="Tahoma"/>
            </a:endParaRPr>
          </a:p>
          <a:p>
            <a:pPr marL="11516"/>
            <a:r>
              <a:rPr lang="es-CL" sz="2400" spc="-77" dirty="0">
                <a:latin typeface="Arial Nova" panose="020B0504020202020204" pitchFamily="34" charset="0"/>
                <a:cs typeface="Tahoma"/>
              </a:rPr>
              <a:t>solamente</a:t>
            </a:r>
            <a:r>
              <a:rPr lang="es-CL" sz="2400" spc="-24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pueden</a:t>
            </a:r>
            <a:r>
              <a:rPr lang="es-CL" sz="2400" spc="-24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escapar</a:t>
            </a:r>
            <a:r>
              <a:rPr lang="es-CL" sz="24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3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4" dirty="0">
                <a:latin typeface="Arial Nova" panose="020B0504020202020204" pitchFamily="34" charset="0"/>
                <a:cs typeface="Tahoma"/>
              </a:rPr>
              <a:t>caso</a:t>
            </a:r>
            <a:r>
              <a:rPr lang="es-CL" sz="24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rotura</a:t>
            </a:r>
            <a:r>
              <a:rPr lang="es-CL" sz="2400" spc="-24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accidental</a:t>
            </a:r>
            <a:r>
              <a:rPr lang="es-CL" sz="2400" spc="-24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o</a:t>
            </a:r>
            <a:r>
              <a:rPr lang="es-CL" sz="24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explosión.</a:t>
            </a:r>
            <a:endParaRPr lang="es-CL" sz="2400" dirty="0">
              <a:latin typeface="Arial Nova" panose="020B0504020202020204" pitchFamily="34" charset="0"/>
              <a:cs typeface="Tahoma"/>
            </a:endParaRPr>
          </a:p>
          <a:p>
            <a:pPr>
              <a:spcBef>
                <a:spcPts val="9"/>
              </a:spcBef>
            </a:pPr>
            <a:endParaRPr lang="es-CL" sz="2400" dirty="0">
              <a:latin typeface="Arial Nova" panose="020B0504020202020204" pitchFamily="34" charset="0"/>
              <a:cs typeface="Tahoma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19C27D72-EC26-76D6-015A-C9029441FB1E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046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D92A5D3-1A7F-45C4-C74C-05EB2FAA3242}"/>
              </a:ext>
            </a:extLst>
          </p:cNvPr>
          <p:cNvSpPr txBox="1"/>
          <p:nvPr/>
        </p:nvSpPr>
        <p:spPr>
          <a:xfrm>
            <a:off x="457796" y="2172934"/>
            <a:ext cx="107737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16">
              <a:spcBef>
                <a:spcPts val="14"/>
              </a:spcBef>
            </a:pPr>
            <a:r>
              <a:rPr lang="es-CL" sz="2400" b="1" spc="-109" dirty="0">
                <a:latin typeface="Arial Nova" panose="020B0504020202020204" pitchFamily="34" charset="0"/>
                <a:cs typeface="Trebuchet MS"/>
              </a:rPr>
              <a:t>CASO</a:t>
            </a:r>
            <a:r>
              <a:rPr lang="es-CL" sz="2400" b="1" spc="-21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159" dirty="0">
                <a:latin typeface="Arial Nova" panose="020B0504020202020204" pitchFamily="34" charset="0"/>
                <a:cs typeface="Trebuchet MS"/>
              </a:rPr>
              <a:t>4:</a:t>
            </a:r>
            <a:r>
              <a:rPr lang="es-CL" sz="2400" b="1" spc="-21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91" dirty="0">
                <a:latin typeface="Arial Nova" panose="020B0504020202020204" pitchFamily="34" charset="0"/>
                <a:cs typeface="Trebuchet MS"/>
              </a:rPr>
              <a:t>Supervisión</a:t>
            </a:r>
            <a:r>
              <a:rPr lang="es-CL" sz="2400" b="1" spc="-213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100" dirty="0">
                <a:latin typeface="Arial Nova" panose="020B0504020202020204" pitchFamily="34" charset="0"/>
                <a:cs typeface="Trebuchet MS"/>
              </a:rPr>
              <a:t>inadecuada</a:t>
            </a:r>
            <a:r>
              <a:rPr lang="es-CL" sz="2400" b="1" spc="-21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131" dirty="0">
                <a:latin typeface="Arial Nova" panose="020B0504020202020204" pitchFamily="34" charset="0"/>
                <a:cs typeface="Trebuchet MS"/>
              </a:rPr>
              <a:t>de</a:t>
            </a:r>
            <a:r>
              <a:rPr lang="es-CL" sz="2400" b="1" spc="-21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127" dirty="0">
                <a:latin typeface="Arial Nova" panose="020B0504020202020204" pitchFamily="34" charset="0"/>
                <a:cs typeface="Trebuchet MS"/>
              </a:rPr>
              <a:t>un</a:t>
            </a:r>
            <a:r>
              <a:rPr lang="es-CL" sz="2400" b="1" spc="-213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95" dirty="0">
                <a:latin typeface="Arial Nova" panose="020B0504020202020204" pitchFamily="34" charset="0"/>
                <a:cs typeface="Trebuchet MS"/>
              </a:rPr>
              <a:t>contratista</a:t>
            </a:r>
            <a:r>
              <a:rPr lang="es-CL" sz="2400" b="1" spc="-21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141" dirty="0">
                <a:latin typeface="Arial Nova" panose="020B0504020202020204" pitchFamily="34" charset="0"/>
                <a:cs typeface="Trebuchet MS"/>
              </a:rPr>
              <a:t>en</a:t>
            </a:r>
            <a:r>
              <a:rPr lang="es-CL" sz="2400" b="1" spc="-21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109" dirty="0">
                <a:latin typeface="Arial Nova" panose="020B0504020202020204" pitchFamily="34" charset="0"/>
                <a:cs typeface="Trebuchet MS"/>
              </a:rPr>
              <a:t>una</a:t>
            </a:r>
            <a:r>
              <a:rPr lang="es-CL" sz="2400" b="1" spc="-213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95" dirty="0">
                <a:latin typeface="Arial Nova" panose="020B0504020202020204" pitchFamily="34" charset="0"/>
                <a:cs typeface="Trebuchet MS"/>
              </a:rPr>
              <a:t>fábrica</a:t>
            </a:r>
            <a:r>
              <a:rPr lang="es-CL" sz="2400" b="1" spc="-21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400" b="1" spc="-109" dirty="0">
                <a:latin typeface="Arial Nova" panose="020B0504020202020204" pitchFamily="34" charset="0"/>
                <a:cs typeface="Trebuchet MS"/>
              </a:rPr>
              <a:t>metalmecánica.</a:t>
            </a:r>
            <a:endParaRPr lang="es-CL" sz="2400" dirty="0">
              <a:latin typeface="Arial Nova" panose="020B0504020202020204" pitchFamily="34" charset="0"/>
              <a:cs typeface="Trebuchet MS"/>
            </a:endParaRPr>
          </a:p>
          <a:p>
            <a:pPr marL="11516" marR="4607" algn="just">
              <a:spcBef>
                <a:spcPts val="32"/>
              </a:spcBef>
            </a:pPr>
            <a:r>
              <a:rPr lang="es-CL" sz="2400" spc="-86" dirty="0">
                <a:latin typeface="Arial Nova" panose="020B0504020202020204" pitchFamily="34" charset="0"/>
                <a:cs typeface="Tahoma"/>
              </a:rPr>
              <a:t>Una</a:t>
            </a:r>
            <a:r>
              <a:rPr lang="es-CL" sz="2400" spc="-17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empresa</a:t>
            </a:r>
            <a:r>
              <a:rPr lang="es-CL" sz="2400" spc="-17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contratista</a:t>
            </a:r>
            <a:r>
              <a:rPr lang="es-CL" sz="2400" spc="-17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estaba</a:t>
            </a:r>
            <a:r>
              <a:rPr lang="es-CL" sz="2400" spc="-17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desmontando</a:t>
            </a:r>
            <a:r>
              <a:rPr lang="es-CL" sz="2400" spc="-17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un</a:t>
            </a:r>
            <a:r>
              <a:rPr lang="es-CL" sz="2400" spc="-17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taller</a:t>
            </a:r>
            <a:r>
              <a:rPr lang="es-CL" sz="2400" spc="-17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17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galvanizado,</a:t>
            </a:r>
            <a:r>
              <a:rPr lang="es-CL" sz="2400" spc="-17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utilizando</a:t>
            </a:r>
            <a:r>
              <a:rPr lang="es-CL" sz="2400" spc="-17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medios</a:t>
            </a:r>
            <a:r>
              <a:rPr lang="es-CL" sz="2400" spc="-17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4" dirty="0">
                <a:latin typeface="Arial Nova" panose="020B0504020202020204" pitchFamily="34" charset="0"/>
                <a:cs typeface="Tahoma"/>
              </a:rPr>
              <a:t>térmicos,</a:t>
            </a:r>
            <a:r>
              <a:rPr lang="es-CL" sz="2400" spc="-17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y</a:t>
            </a:r>
            <a:r>
              <a:rPr lang="es-CL" sz="2400" spc="-17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el</a:t>
            </a:r>
            <a:r>
              <a:rPr lang="es-CL" sz="2400" spc="-17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área</a:t>
            </a:r>
            <a:r>
              <a:rPr lang="es-CL" sz="2400" spc="-17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17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trabajo</a:t>
            </a:r>
            <a:r>
              <a:rPr lang="es-CL" sz="2400" spc="-17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contenía</a:t>
            </a:r>
            <a:r>
              <a:rPr lang="es-CL" sz="2400" spc="-17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tanques </a:t>
            </a:r>
            <a:r>
              <a:rPr lang="es-CL" sz="2400" spc="-41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0" dirty="0">
                <a:latin typeface="Arial Nova" panose="020B0504020202020204" pitchFamily="34" charset="0"/>
                <a:cs typeface="Tahoma"/>
              </a:rPr>
              <a:t>plástico.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03" dirty="0">
                <a:latin typeface="Arial Nova" panose="020B0504020202020204" pitchFamily="34" charset="0"/>
                <a:cs typeface="Tahoma"/>
              </a:rPr>
              <a:t>Tenían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41" dirty="0">
                <a:latin typeface="Arial Nova" panose="020B0504020202020204" pitchFamily="34" charset="0"/>
                <a:cs typeface="Tahoma"/>
              </a:rPr>
              <a:t>su</a:t>
            </a:r>
            <a:r>
              <a:rPr lang="es-CL" sz="24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4" dirty="0">
                <a:latin typeface="Arial Nova" panose="020B0504020202020204" pitchFamily="34" charset="0"/>
                <a:cs typeface="Tahoma"/>
              </a:rPr>
              <a:t>propio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sistema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0" dirty="0">
                <a:latin typeface="Arial Nova" panose="020B0504020202020204" pitchFamily="34" charset="0"/>
                <a:cs typeface="Tahoma"/>
              </a:rPr>
              <a:t>permisos</a:t>
            </a:r>
            <a:r>
              <a:rPr lang="es-CL" sz="24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trabajo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caliente</a:t>
            </a:r>
            <a:r>
              <a:rPr lang="es-CL" sz="24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6" dirty="0">
                <a:latin typeface="Arial Nova" panose="020B0504020202020204" pitchFamily="34" charset="0"/>
                <a:cs typeface="Tahoma"/>
              </a:rPr>
              <a:t>para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realizar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41" dirty="0">
                <a:latin typeface="Arial Nova" panose="020B0504020202020204" pitchFamily="34" charset="0"/>
                <a:cs typeface="Tahoma"/>
              </a:rPr>
              <a:t>las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tareas.</a:t>
            </a:r>
            <a:r>
              <a:rPr lang="es-CL" sz="24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4" dirty="0">
                <a:latin typeface="Arial Nova" panose="020B0504020202020204" pitchFamily="34" charset="0"/>
                <a:cs typeface="Tahoma"/>
              </a:rPr>
              <a:t>La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gerencia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la</a:t>
            </a:r>
            <a:r>
              <a:rPr lang="es-CL" sz="24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planta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no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era</a:t>
            </a:r>
            <a:r>
              <a:rPr lang="es-CL"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consciente </a:t>
            </a:r>
            <a:r>
              <a:rPr lang="es-CL" sz="2400" spc="-41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la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necesidad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19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4" dirty="0">
                <a:latin typeface="Arial Nova" panose="020B0504020202020204" pitchFamily="34" charset="0"/>
                <a:cs typeface="Tahoma"/>
              </a:rPr>
              <a:t>supervisar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27" dirty="0"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trabajos</a:t>
            </a:r>
            <a:r>
              <a:rPr lang="es-CL" sz="2400" spc="-19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27" dirty="0"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contratistas</a:t>
            </a:r>
            <a:r>
              <a:rPr lang="es-CL" sz="2400" spc="-19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y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por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ende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no</a:t>
            </a:r>
            <a:r>
              <a:rPr lang="es-CL" sz="2400" spc="-19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tenían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conocimiento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19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que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27" dirty="0"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41" dirty="0">
                <a:latin typeface="Arial Nova" panose="020B0504020202020204" pitchFamily="34" charset="0"/>
                <a:cs typeface="Tahoma"/>
              </a:rPr>
              <a:t>mismos</a:t>
            </a:r>
            <a:r>
              <a:rPr lang="es-CL" sz="2400" spc="-19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se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fueron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del</a:t>
            </a:r>
            <a:r>
              <a:rPr lang="es-CL"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lugar</a:t>
            </a:r>
            <a:r>
              <a:rPr lang="es-CL" sz="2400" spc="-19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de </a:t>
            </a:r>
            <a:r>
              <a:rPr lang="es-CL" sz="2400" spc="-41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trabajo</a:t>
            </a:r>
            <a:r>
              <a:rPr lang="es-CL" sz="24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una</a:t>
            </a:r>
            <a:r>
              <a:rPr lang="es-CL" sz="24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vez</a:t>
            </a:r>
            <a:r>
              <a:rPr lang="es-CL" sz="24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 err="1">
                <a:latin typeface="Arial Nova" panose="020B0504020202020204" pitchFamily="34" charset="0"/>
                <a:cs typeface="Tahoma"/>
              </a:rPr>
              <a:t>ﬁnalizadas</a:t>
            </a:r>
            <a:r>
              <a:rPr lang="es-CL" sz="24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32" dirty="0">
                <a:latin typeface="Arial Nova" panose="020B0504020202020204" pitchFamily="34" charset="0"/>
                <a:cs typeface="Tahoma"/>
              </a:rPr>
              <a:t>sus</a:t>
            </a:r>
            <a:r>
              <a:rPr lang="es-CL" sz="24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tareas.</a:t>
            </a:r>
            <a:r>
              <a:rPr lang="es-CL" sz="24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0" dirty="0">
                <a:latin typeface="Arial Nova" panose="020B0504020202020204" pitchFamily="34" charset="0"/>
                <a:cs typeface="Tahoma"/>
              </a:rPr>
              <a:t>El</a:t>
            </a:r>
            <a:r>
              <a:rPr lang="es-CL" sz="24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fuego</a:t>
            </a:r>
            <a:r>
              <a:rPr lang="es-CL" sz="24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destruyó</a:t>
            </a:r>
            <a:r>
              <a:rPr lang="es-CL" sz="24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82" dirty="0">
                <a:latin typeface="Arial Nova" panose="020B0504020202020204" pitchFamily="34" charset="0"/>
                <a:cs typeface="Tahoma"/>
              </a:rPr>
              <a:t>totalmente</a:t>
            </a:r>
            <a:r>
              <a:rPr lang="es-CL" sz="24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el</a:t>
            </a:r>
            <a:r>
              <a:rPr lang="es-CL" sz="24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0" dirty="0" err="1">
                <a:latin typeface="Arial Nova" panose="020B0504020202020204" pitchFamily="34" charset="0"/>
                <a:cs typeface="Tahoma"/>
              </a:rPr>
              <a:t>ediﬁcio</a:t>
            </a:r>
            <a:r>
              <a:rPr lang="es-CL" sz="24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y</a:t>
            </a:r>
            <a:r>
              <a:rPr lang="es-CL" sz="24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27" dirty="0"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4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contenidos</a:t>
            </a:r>
            <a:r>
              <a:rPr lang="es-CL" sz="24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del</a:t>
            </a:r>
            <a:r>
              <a:rPr lang="es-CL" sz="24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7" dirty="0">
                <a:latin typeface="Arial Nova" panose="020B0504020202020204" pitchFamily="34" charset="0"/>
                <a:cs typeface="Tahoma"/>
              </a:rPr>
              <a:t>taller.</a:t>
            </a:r>
            <a:r>
              <a:rPr lang="es-CL" sz="24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0" dirty="0">
                <a:latin typeface="Arial Nova" panose="020B0504020202020204" pitchFamily="34" charset="0"/>
                <a:cs typeface="Tahoma"/>
              </a:rPr>
              <a:t>El</a:t>
            </a:r>
            <a:r>
              <a:rPr lang="es-CL" sz="24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incendio</a:t>
            </a:r>
            <a:r>
              <a:rPr lang="es-CL" sz="24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se</a:t>
            </a:r>
            <a:r>
              <a:rPr lang="es-CL" sz="24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produjo</a:t>
            </a:r>
            <a:r>
              <a:rPr lang="es-CL" sz="24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debido</a:t>
            </a:r>
            <a:r>
              <a:rPr lang="es-CL" sz="24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113" dirty="0">
                <a:latin typeface="Arial Nova" panose="020B0504020202020204" pitchFamily="34" charset="0"/>
                <a:cs typeface="Tahoma"/>
              </a:rPr>
              <a:t>a </a:t>
            </a:r>
            <a:r>
              <a:rPr lang="es-CL" sz="2400" spc="-41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que</a:t>
            </a:r>
            <a:r>
              <a:rPr lang="es-CL" sz="2400" spc="-2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el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material</a:t>
            </a:r>
            <a:r>
              <a:rPr lang="es-CL" sz="2400" spc="-2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4" dirty="0">
                <a:latin typeface="Arial Nova" panose="020B0504020202020204" pitchFamily="34" charset="0"/>
                <a:cs typeface="Tahoma"/>
              </a:rPr>
              <a:t>combustible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0" dirty="0">
                <a:latin typeface="Arial Nova" panose="020B0504020202020204" pitchFamily="34" charset="0"/>
                <a:cs typeface="Tahoma"/>
              </a:rPr>
              <a:t>(plástico)</a:t>
            </a:r>
            <a:r>
              <a:rPr lang="es-CL" sz="2400" spc="-2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73" dirty="0">
                <a:latin typeface="Arial Nova" panose="020B0504020202020204" pitchFamily="34" charset="0"/>
                <a:cs typeface="Tahoma"/>
              </a:rPr>
              <a:t>entró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45" dirty="0">
                <a:latin typeface="Arial Nova" panose="020B0504020202020204" pitchFamily="34" charset="0"/>
                <a:cs typeface="Tahoma"/>
              </a:rPr>
              <a:t>ignición</a:t>
            </a:r>
            <a:r>
              <a:rPr lang="es-CL" sz="2400" spc="-2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luego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5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400" spc="-2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91" dirty="0">
                <a:latin typeface="Arial Nova" panose="020B0504020202020204" pitchFamily="34" charset="0"/>
                <a:cs typeface="Tahoma"/>
              </a:rPr>
              <a:t>que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27" dirty="0"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400" spc="-2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operarios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del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3" dirty="0">
                <a:latin typeface="Arial Nova" panose="020B0504020202020204" pitchFamily="34" charset="0"/>
                <a:cs typeface="Tahoma"/>
              </a:rPr>
              <a:t>contratista</a:t>
            </a:r>
            <a:r>
              <a:rPr lang="es-CL" sz="2400" spc="-2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9" dirty="0">
                <a:latin typeface="Arial Nova" panose="020B0504020202020204" pitchFamily="34" charset="0"/>
                <a:cs typeface="Tahoma"/>
              </a:rPr>
              <a:t>se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retiraran</a:t>
            </a:r>
            <a:r>
              <a:rPr lang="es-CL" sz="2400" spc="-2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68" dirty="0">
                <a:latin typeface="Arial Nova" panose="020B0504020202020204" pitchFamily="34" charset="0"/>
                <a:cs typeface="Tahoma"/>
              </a:rPr>
              <a:t>del</a:t>
            </a:r>
            <a:r>
              <a:rPr lang="es-CL" sz="24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400" spc="-54" dirty="0" err="1">
                <a:latin typeface="Arial Nova" panose="020B0504020202020204" pitchFamily="34" charset="0"/>
                <a:cs typeface="Tahoma"/>
              </a:rPr>
              <a:t>ediﬁcio</a:t>
            </a:r>
            <a:r>
              <a:rPr lang="es-CL" sz="2400" spc="-54" dirty="0">
                <a:latin typeface="Arial Nova" panose="020B0504020202020204" pitchFamily="34" charset="0"/>
                <a:cs typeface="Tahoma"/>
              </a:rPr>
              <a:t>.</a:t>
            </a:r>
            <a:endParaRPr lang="es-CL" sz="2400" dirty="0">
              <a:latin typeface="Arial Nova" panose="020B0504020202020204" pitchFamily="34" charset="0"/>
              <a:cs typeface="Tahoma"/>
            </a:endParaRPr>
          </a:p>
        </p:txBody>
      </p:sp>
      <p:pic>
        <p:nvPicPr>
          <p:cNvPr id="8" name="Picture 70978">
            <a:extLst>
              <a:ext uri="{FF2B5EF4-FFF2-40B4-BE49-F238E27FC236}">
                <a16:creationId xmlns:a16="http://schemas.microsoft.com/office/drawing/2014/main" id="{6BE00D5D-2883-D6AB-09FE-27F783C62D67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1627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9527692" y="1764988"/>
            <a:ext cx="452593" cy="441076"/>
            <a:chOff x="9131093" y="1946389"/>
            <a:chExt cx="499109" cy="486409"/>
          </a:xfrm>
        </p:grpSpPr>
        <p:sp>
          <p:nvSpPr>
            <p:cNvPr id="4" name="object 4"/>
            <p:cNvSpPr/>
            <p:nvPr/>
          </p:nvSpPr>
          <p:spPr>
            <a:xfrm>
              <a:off x="9137444" y="1952740"/>
              <a:ext cx="486409" cy="323850"/>
            </a:xfrm>
            <a:custGeom>
              <a:avLst/>
              <a:gdLst/>
              <a:ahLst/>
              <a:cxnLst/>
              <a:rect l="l" t="t" r="r" b="b"/>
              <a:pathLst>
                <a:path w="486409" h="323850">
                  <a:moveTo>
                    <a:pt x="408621" y="323499"/>
                  </a:moveTo>
                  <a:lnTo>
                    <a:pt x="77586" y="323499"/>
                  </a:lnTo>
                  <a:lnTo>
                    <a:pt x="47461" y="317879"/>
                  </a:lnTo>
                  <a:lnTo>
                    <a:pt x="22790" y="302578"/>
                  </a:lnTo>
                  <a:lnTo>
                    <a:pt x="6122" y="279931"/>
                  </a:lnTo>
                  <a:lnTo>
                    <a:pt x="0" y="252277"/>
                  </a:lnTo>
                  <a:lnTo>
                    <a:pt x="0" y="71230"/>
                  </a:lnTo>
                  <a:lnTo>
                    <a:pt x="6122" y="43573"/>
                  </a:lnTo>
                  <a:lnTo>
                    <a:pt x="22790" y="20924"/>
                  </a:lnTo>
                  <a:lnTo>
                    <a:pt x="47461" y="5620"/>
                  </a:lnTo>
                  <a:lnTo>
                    <a:pt x="77586" y="0"/>
                  </a:lnTo>
                  <a:lnTo>
                    <a:pt x="408621" y="0"/>
                  </a:lnTo>
                  <a:lnTo>
                    <a:pt x="438745" y="5620"/>
                  </a:lnTo>
                  <a:lnTo>
                    <a:pt x="463414" y="20924"/>
                  </a:lnTo>
                  <a:lnTo>
                    <a:pt x="480083" y="43573"/>
                  </a:lnTo>
                  <a:lnTo>
                    <a:pt x="486205" y="71230"/>
                  </a:lnTo>
                  <a:lnTo>
                    <a:pt x="486205" y="252277"/>
                  </a:lnTo>
                  <a:lnTo>
                    <a:pt x="480083" y="279931"/>
                  </a:lnTo>
                  <a:lnTo>
                    <a:pt x="463414" y="302578"/>
                  </a:lnTo>
                  <a:lnTo>
                    <a:pt x="438745" y="317879"/>
                  </a:lnTo>
                  <a:lnTo>
                    <a:pt x="408621" y="323499"/>
                  </a:lnTo>
                  <a:close/>
                </a:path>
              </a:pathLst>
            </a:custGeom>
            <a:ln w="12701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2675" y="2073894"/>
              <a:ext cx="157089" cy="844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20328" y="2296864"/>
              <a:ext cx="122321" cy="13550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47967" y="322987"/>
            <a:ext cx="1981489" cy="18373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7690" y="2779802"/>
            <a:ext cx="1457242" cy="67948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22642" y="2212960"/>
            <a:ext cx="1695367" cy="6688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31060" y="849061"/>
            <a:ext cx="2170043" cy="390127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8997987" y="1843016"/>
            <a:ext cx="461230" cy="117466"/>
          </a:xfrm>
          <a:custGeom>
            <a:avLst/>
            <a:gdLst/>
            <a:ahLst/>
            <a:cxnLst/>
            <a:rect l="l" t="t" r="r" b="b"/>
            <a:pathLst>
              <a:path w="508634" h="129539">
                <a:moveTo>
                  <a:pt x="438692" y="0"/>
                </a:moveTo>
                <a:lnTo>
                  <a:pt x="438068" y="39099"/>
                </a:lnTo>
                <a:lnTo>
                  <a:pt x="806" y="33289"/>
                </a:lnTo>
                <a:lnTo>
                  <a:pt x="0" y="84527"/>
                </a:lnTo>
                <a:lnTo>
                  <a:pt x="437277" y="90327"/>
                </a:lnTo>
                <a:lnTo>
                  <a:pt x="436675" y="129405"/>
                </a:lnTo>
                <a:lnTo>
                  <a:pt x="508161" y="65656"/>
                </a:lnTo>
                <a:lnTo>
                  <a:pt x="438692" y="0"/>
                </a:lnTo>
                <a:close/>
              </a:path>
            </a:pathLst>
          </a:custGeom>
          <a:solidFill>
            <a:srgbClr val="86C53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7902393" y="2475206"/>
            <a:ext cx="955859" cy="243571"/>
          </a:xfrm>
          <a:custGeom>
            <a:avLst/>
            <a:gdLst/>
            <a:ahLst/>
            <a:cxnLst/>
            <a:rect l="l" t="t" r="r" b="b"/>
            <a:pathLst>
              <a:path w="1054100" h="268605">
                <a:moveTo>
                  <a:pt x="42101" y="0"/>
                </a:moveTo>
                <a:lnTo>
                  <a:pt x="42580" y="1565"/>
                </a:lnTo>
                <a:lnTo>
                  <a:pt x="42580" y="203266"/>
                </a:lnTo>
                <a:lnTo>
                  <a:pt x="0" y="203266"/>
                </a:lnTo>
                <a:lnTo>
                  <a:pt x="70495" y="267986"/>
                </a:lnTo>
                <a:lnTo>
                  <a:pt x="140976" y="203266"/>
                </a:lnTo>
                <a:lnTo>
                  <a:pt x="98395" y="203266"/>
                </a:lnTo>
                <a:lnTo>
                  <a:pt x="98395" y="52066"/>
                </a:lnTo>
                <a:lnTo>
                  <a:pt x="99267" y="50953"/>
                </a:lnTo>
                <a:lnTo>
                  <a:pt x="102229" y="51753"/>
                </a:lnTo>
                <a:lnTo>
                  <a:pt x="104047" y="51512"/>
                </a:lnTo>
                <a:lnTo>
                  <a:pt x="1053853" y="51512"/>
                </a:lnTo>
                <a:lnTo>
                  <a:pt x="1053853" y="269"/>
                </a:lnTo>
                <a:lnTo>
                  <a:pt x="43541" y="212"/>
                </a:lnTo>
                <a:lnTo>
                  <a:pt x="42101" y="0"/>
                </a:lnTo>
                <a:close/>
              </a:path>
            </a:pathLst>
          </a:custGeom>
          <a:solidFill>
            <a:srgbClr val="86C53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10085" y="3542816"/>
            <a:ext cx="2329120" cy="28755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26800" y="4828693"/>
            <a:ext cx="1540598" cy="1701622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6556758" y="3432603"/>
            <a:ext cx="300577" cy="2709803"/>
          </a:xfrm>
          <a:custGeom>
            <a:avLst/>
            <a:gdLst/>
            <a:ahLst/>
            <a:cxnLst/>
            <a:rect l="l" t="t" r="r" b="b"/>
            <a:pathLst>
              <a:path w="331470" h="2988309">
                <a:moveTo>
                  <a:pt x="331175" y="0"/>
                </a:moveTo>
                <a:lnTo>
                  <a:pt x="275360" y="1652"/>
                </a:lnTo>
                <a:lnTo>
                  <a:pt x="275360" y="2934356"/>
                </a:lnTo>
                <a:lnTo>
                  <a:pt x="275857" y="2936365"/>
                </a:lnTo>
                <a:lnTo>
                  <a:pt x="273481" y="2935667"/>
                </a:lnTo>
                <a:lnTo>
                  <a:pt x="1350" y="2929611"/>
                </a:lnTo>
                <a:lnTo>
                  <a:pt x="0" y="2980836"/>
                </a:lnTo>
                <a:lnTo>
                  <a:pt x="331175" y="2988202"/>
                </a:lnTo>
                <a:lnTo>
                  <a:pt x="331175" y="0"/>
                </a:lnTo>
                <a:close/>
              </a:path>
            </a:pathLst>
          </a:custGeom>
          <a:solidFill>
            <a:srgbClr val="86C53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926281" y="2353544"/>
            <a:ext cx="2209992" cy="1776013"/>
          </a:xfrm>
          <a:prstGeom prst="rect">
            <a:avLst/>
          </a:prstGeom>
        </p:spPr>
        <p:txBody>
          <a:bodyPr vert="horz" wrap="square" lIns="0" tIns="44337" rIns="0" bIns="0" rtlCol="0" anchor="ctr">
            <a:spAutoFit/>
          </a:bodyPr>
          <a:lstStyle/>
          <a:p>
            <a:pPr marL="11516" marR="4607" algn="ctr">
              <a:lnSpc>
                <a:spcPts val="2702"/>
              </a:lnSpc>
              <a:spcBef>
                <a:spcPts val="348"/>
              </a:spcBef>
            </a:pPr>
            <a:r>
              <a:rPr sz="2403" b="1" spc="9" dirty="0">
                <a:solidFill>
                  <a:srgbClr val="154564"/>
                </a:solidFill>
                <a:latin typeface="Arial"/>
                <a:cs typeface="Arial"/>
              </a:rPr>
              <a:t>Flujograma </a:t>
            </a:r>
            <a:r>
              <a:rPr sz="2403" b="1" spc="14" dirty="0">
                <a:solidFill>
                  <a:srgbClr val="154564"/>
                </a:solidFill>
                <a:latin typeface="Arial"/>
                <a:cs typeface="Arial"/>
              </a:rPr>
              <a:t> </a:t>
            </a:r>
            <a:r>
              <a:rPr sz="2403" b="1" spc="5" dirty="0">
                <a:solidFill>
                  <a:srgbClr val="154564"/>
                </a:solidFill>
                <a:latin typeface="Arial"/>
                <a:cs typeface="Arial"/>
              </a:rPr>
              <a:t>para</a:t>
            </a:r>
            <a:r>
              <a:rPr sz="2403" b="1" spc="-32" dirty="0">
                <a:solidFill>
                  <a:srgbClr val="154564"/>
                </a:solidFill>
                <a:latin typeface="Arial"/>
                <a:cs typeface="Arial"/>
              </a:rPr>
              <a:t> </a:t>
            </a:r>
            <a:r>
              <a:rPr sz="2403" b="1" spc="5" dirty="0">
                <a:solidFill>
                  <a:srgbClr val="154564"/>
                </a:solidFill>
                <a:latin typeface="Arial"/>
                <a:cs typeface="Arial"/>
              </a:rPr>
              <a:t>respuesta </a:t>
            </a:r>
            <a:r>
              <a:rPr sz="2403" b="1" spc="-657" dirty="0">
                <a:solidFill>
                  <a:srgbClr val="154564"/>
                </a:solidFill>
                <a:latin typeface="Arial"/>
                <a:cs typeface="Arial"/>
              </a:rPr>
              <a:t> </a:t>
            </a:r>
            <a:r>
              <a:rPr sz="2403" b="1" spc="9" dirty="0">
                <a:solidFill>
                  <a:srgbClr val="154564"/>
                </a:solidFill>
                <a:latin typeface="Arial"/>
                <a:cs typeface="Arial"/>
              </a:rPr>
              <a:t>a emergencias </a:t>
            </a:r>
            <a:r>
              <a:rPr sz="2403" b="1" spc="-657" dirty="0">
                <a:solidFill>
                  <a:srgbClr val="154564"/>
                </a:solidFill>
                <a:latin typeface="Arial"/>
                <a:cs typeface="Arial"/>
              </a:rPr>
              <a:t> </a:t>
            </a:r>
            <a:r>
              <a:rPr sz="2403" b="1" spc="9" dirty="0">
                <a:solidFill>
                  <a:srgbClr val="154564"/>
                </a:solidFill>
                <a:latin typeface="Arial"/>
                <a:cs typeface="Arial"/>
              </a:rPr>
              <a:t>de caso de </a:t>
            </a:r>
            <a:r>
              <a:rPr sz="2403" b="1" spc="14" dirty="0">
                <a:solidFill>
                  <a:srgbClr val="154564"/>
                </a:solidFill>
                <a:latin typeface="Arial"/>
                <a:cs typeface="Arial"/>
              </a:rPr>
              <a:t> </a:t>
            </a:r>
            <a:r>
              <a:rPr sz="2403" b="1" spc="5" dirty="0">
                <a:solidFill>
                  <a:srgbClr val="154564"/>
                </a:solidFill>
                <a:latin typeface="Arial"/>
                <a:cs typeface="Arial"/>
              </a:rPr>
              <a:t>Incendios</a:t>
            </a:r>
            <a:endParaRPr sz="2403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20624" y="215678"/>
            <a:ext cx="2072947" cy="209393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>
              <a:spcBef>
                <a:spcPts val="109"/>
              </a:spcBef>
            </a:pPr>
            <a:r>
              <a:rPr sz="1270" spc="45" dirty="0">
                <a:solidFill>
                  <a:srgbClr val="FFFFFF"/>
                </a:solidFill>
                <a:latin typeface="Arial MT"/>
                <a:cs typeface="Arial MT"/>
              </a:rPr>
              <a:t>TRABAJOS</a:t>
            </a:r>
            <a:r>
              <a:rPr sz="127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70" spc="36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127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70" spc="41" dirty="0">
                <a:solidFill>
                  <a:srgbClr val="FFFFFF"/>
                </a:solidFill>
                <a:latin typeface="Arial MT"/>
                <a:cs typeface="Arial MT"/>
              </a:rPr>
              <a:t>CALIENTE</a:t>
            </a:r>
            <a:endParaRPr sz="1270">
              <a:latin typeface="Arial MT"/>
              <a:cs typeface="Arial MT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84E42A75-67C6-0506-124D-4B005DC48C03}"/>
              </a:ext>
            </a:extLst>
          </p:cNvPr>
          <p:cNvPicPr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14626" y="2874795"/>
            <a:ext cx="5301731" cy="1325564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EVALUACIÓN FINAL</a:t>
            </a:r>
          </a:p>
          <a:p>
            <a:r>
              <a:rPr lang="es-MX" dirty="0">
                <a:solidFill>
                  <a:schemeClr val="tx1"/>
                </a:solidFill>
              </a:rPr>
              <a:t>Duración 60 minutos</a:t>
            </a:r>
          </a:p>
          <a:p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7" name="Imagen 6" descr="Pantalla de un celular con la imagen de una caricatura&#10;&#10;Descripción generada automáticamente con confianza baja">
            <a:extLst>
              <a:ext uri="{FF2B5EF4-FFF2-40B4-BE49-F238E27FC236}">
                <a16:creationId xmlns:a16="http://schemas.microsoft.com/office/drawing/2014/main" id="{F2360ECE-B78E-A68F-DF3E-332FFB275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91805" y="2554575"/>
            <a:ext cx="2956005" cy="1325563"/>
          </a:xfrm>
          <a:prstGeom prst="rect">
            <a:avLst/>
          </a:prstGeom>
        </p:spPr>
      </p:pic>
      <p:pic>
        <p:nvPicPr>
          <p:cNvPr id="11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5023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4F2C4-DDD5-0BB9-F04C-97918B25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783" y="2530137"/>
            <a:ext cx="8332434" cy="1522012"/>
          </a:xfrm>
        </p:spPr>
        <p:txBody>
          <a:bodyPr>
            <a:normAutofit fontScale="90000"/>
          </a:bodyPr>
          <a:lstStyle/>
          <a:p>
            <a:br>
              <a:rPr lang="es-C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 POR SU ATENCIÓN!</a:t>
            </a: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F2D6A38F-3D8A-05AB-FA8C-36D9AB211B93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43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088DD34-936F-629A-C0AF-74A39794E939}"/>
              </a:ext>
            </a:extLst>
          </p:cNvPr>
          <p:cNvSpPr txBox="1"/>
          <p:nvPr/>
        </p:nvSpPr>
        <p:spPr>
          <a:xfrm>
            <a:off x="465302" y="1910110"/>
            <a:ext cx="10372437" cy="4844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305" marR="4607" algn="just">
              <a:buAutoNum type="alphaUcPeriod"/>
              <a:tabLst>
                <a:tab pos="190596" algn="l"/>
              </a:tabLst>
            </a:pPr>
            <a:r>
              <a:rPr lang="es-CL" sz="2200" spc="-109" dirty="0">
                <a:latin typeface="Arial Nova" panose="020B0504020202020204" pitchFamily="34" charset="0"/>
                <a:cs typeface="Trebuchet MS"/>
              </a:rPr>
              <a:t>Procedimiento</a:t>
            </a:r>
            <a:r>
              <a:rPr lang="es-CL" sz="2200" spc="-213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spc="-118" dirty="0">
                <a:latin typeface="Arial Nova" panose="020B0504020202020204" pitchFamily="34" charset="0"/>
                <a:cs typeface="Trebuchet MS"/>
              </a:rPr>
              <a:t>de</a:t>
            </a:r>
            <a:r>
              <a:rPr lang="es-CL" sz="2200" spc="-213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spc="-100" dirty="0">
                <a:latin typeface="Arial Nova" panose="020B0504020202020204" pitchFamily="34" charset="0"/>
                <a:cs typeface="Trebuchet MS"/>
              </a:rPr>
              <a:t>Soldadura:</a:t>
            </a:r>
            <a:r>
              <a:rPr lang="es-CL" sz="2200" spc="118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Para</a:t>
            </a:r>
            <a:r>
              <a:rPr lang="es-CL" sz="2200" spc="-21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áreas</a:t>
            </a:r>
            <a:r>
              <a:rPr lang="es-CL" sz="22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4" dirty="0" err="1">
                <a:latin typeface="Arial Nova" panose="020B0504020202020204" pitchFamily="34" charset="0"/>
                <a:cs typeface="Tahoma"/>
              </a:rPr>
              <a:t>clasiﬁcadas</a:t>
            </a:r>
            <a:r>
              <a:rPr lang="es-CL" sz="22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como</a:t>
            </a:r>
            <a:r>
              <a:rPr lang="es-CL" sz="2200" spc="-21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Clase</a:t>
            </a:r>
            <a:r>
              <a:rPr lang="es-CL" sz="22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0" dirty="0">
                <a:latin typeface="Arial Nova" panose="020B0504020202020204" pitchFamily="34" charset="0"/>
                <a:cs typeface="Tahoma"/>
              </a:rPr>
              <a:t>1-División</a:t>
            </a:r>
            <a:r>
              <a:rPr lang="es-CL" sz="22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1</a:t>
            </a:r>
            <a:r>
              <a:rPr lang="es-CL" sz="2200" spc="-21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o</a:t>
            </a:r>
            <a:r>
              <a:rPr lang="es-CL" sz="22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2,</a:t>
            </a:r>
            <a:r>
              <a:rPr lang="es-CL" sz="2200" spc="-21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se</a:t>
            </a:r>
            <a:r>
              <a:rPr lang="es-CL" sz="22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recomienda,</a:t>
            </a:r>
            <a:r>
              <a:rPr lang="es-CL" sz="22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3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200" spc="-21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la</a:t>
            </a:r>
            <a:r>
              <a:rPr lang="es-CL" sz="22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medida</a:t>
            </a:r>
            <a:r>
              <a:rPr lang="es-CL" sz="22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21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36" dirty="0">
                <a:latin typeface="Arial Nova" panose="020B0504020202020204" pitchFamily="34" charset="0"/>
                <a:cs typeface="Tahoma"/>
              </a:rPr>
              <a:t>lo</a:t>
            </a:r>
            <a:r>
              <a:rPr lang="es-CL" sz="2200" spc="-2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4" dirty="0">
                <a:latin typeface="Arial Nova" panose="020B0504020202020204" pitchFamily="34" charset="0"/>
                <a:cs typeface="Tahoma"/>
              </a:rPr>
              <a:t>posible,</a:t>
            </a:r>
            <a:r>
              <a:rPr lang="es-CL" sz="2200" spc="-21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el </a:t>
            </a:r>
            <a:r>
              <a:rPr lang="es-CL" sz="2200" spc="-44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empleo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soldadura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18" dirty="0" err="1">
                <a:latin typeface="Arial Nova" panose="020B0504020202020204" pitchFamily="34" charset="0"/>
                <a:cs typeface="Tahoma"/>
              </a:rPr>
              <a:t>TIG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(</a:t>
            </a:r>
            <a:r>
              <a:rPr lang="es-CL" sz="2200" spc="-77" dirty="0" err="1">
                <a:latin typeface="Arial Nova" panose="020B0504020202020204" pitchFamily="34" charset="0"/>
                <a:cs typeface="Tahoma"/>
              </a:rPr>
              <a:t>tungsten</a:t>
            </a:r>
            <a:r>
              <a:rPr lang="es-CL" sz="22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 err="1">
                <a:latin typeface="Arial Nova" panose="020B0504020202020204" pitchFamily="34" charset="0"/>
                <a:cs typeface="Tahoma"/>
              </a:rPr>
              <a:t>inert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gas)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eliminando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esta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manera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la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generación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0" dirty="0">
                <a:latin typeface="Arial Nova" panose="020B0504020202020204" pitchFamily="34" charset="0"/>
                <a:cs typeface="Tahoma"/>
              </a:rPr>
              <a:t>chispas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durante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la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realización</a:t>
            </a:r>
            <a:r>
              <a:rPr lang="es-CL" sz="2200" spc="-10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la </a:t>
            </a:r>
            <a:r>
              <a:rPr lang="es-CL" sz="2200" spc="-44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tarea.</a:t>
            </a:r>
            <a:endParaRPr lang="es-CL" sz="2200" dirty="0">
              <a:latin typeface="Arial Nova" panose="020B0504020202020204" pitchFamily="34" charset="0"/>
              <a:cs typeface="Tahoma"/>
            </a:endParaRPr>
          </a:p>
          <a:p>
            <a:pPr>
              <a:spcBef>
                <a:spcPts val="50"/>
              </a:spcBef>
              <a:buClr>
                <a:srgbClr val="ED1C24"/>
              </a:buClr>
              <a:buFont typeface="Trebuchet MS"/>
              <a:buAutoNum type="alphaUcPeriod"/>
            </a:pPr>
            <a:endParaRPr lang="es-CL" sz="2200" dirty="0">
              <a:latin typeface="Arial Nova" panose="020B0504020202020204" pitchFamily="34" charset="0"/>
              <a:cs typeface="Tahoma"/>
            </a:endParaRPr>
          </a:p>
          <a:p>
            <a:pPr marL="21305" marR="4607" algn="just">
              <a:buAutoNum type="alphaUcPeriod"/>
              <a:tabLst>
                <a:tab pos="219387" algn="l"/>
              </a:tabLst>
            </a:pPr>
            <a:r>
              <a:rPr lang="es-CL" sz="2200" spc="-86" dirty="0">
                <a:latin typeface="Arial Nova" panose="020B0504020202020204" pitchFamily="34" charset="0"/>
                <a:cs typeface="Trebuchet MS"/>
              </a:rPr>
              <a:t>Conexiones</a:t>
            </a:r>
            <a:r>
              <a:rPr lang="es-CL" sz="2200" spc="-109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rebuchet MS"/>
              </a:rPr>
              <a:t>Bridadas:</a:t>
            </a:r>
            <a:r>
              <a:rPr lang="es-CL" sz="2200" spc="-73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Para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 áreas </a:t>
            </a:r>
            <a:r>
              <a:rPr lang="es-CL" sz="2200" spc="-54" dirty="0" err="1">
                <a:latin typeface="Arial Nova" panose="020B0504020202020204" pitchFamily="34" charset="0"/>
                <a:cs typeface="Tahoma"/>
              </a:rPr>
              <a:t>clasiﬁcadas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como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Clase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0" dirty="0">
                <a:latin typeface="Arial Nova" panose="020B0504020202020204" pitchFamily="34" charset="0"/>
                <a:cs typeface="Tahoma"/>
              </a:rPr>
              <a:t>1-División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1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o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2,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y </a:t>
            </a:r>
            <a:r>
              <a:rPr lang="es-CL" sz="2200" spc="-91" dirty="0">
                <a:latin typeface="Arial Nova" panose="020B0504020202020204" pitchFamily="34" charset="0"/>
                <a:cs typeface="Tahoma"/>
              </a:rPr>
              <a:t>para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27" dirty="0"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36" dirty="0">
                <a:latin typeface="Arial Nova" panose="020B0504020202020204" pitchFamily="34" charset="0"/>
                <a:cs typeface="Tahoma"/>
              </a:rPr>
              <a:t>servicios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aire,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0" dirty="0">
                <a:latin typeface="Arial Nova" panose="020B0504020202020204" pitchFamily="34" charset="0"/>
                <a:cs typeface="Tahoma"/>
              </a:rPr>
              <a:t>agua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 planta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y </a:t>
            </a:r>
            <a:r>
              <a:rPr lang="es-CL" sz="2200" spc="-100" dirty="0">
                <a:latin typeface="Arial Nova" panose="020B0504020202020204" pitchFamily="34" charset="0"/>
                <a:cs typeface="Tahoma"/>
              </a:rPr>
              <a:t>de </a:t>
            </a:r>
            <a:r>
              <a:rPr lang="es-CL" sz="2200" spc="-44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enfriamiento,</a:t>
            </a:r>
            <a:r>
              <a:rPr lang="es-CL" sz="2200" spc="-13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nitrógeno,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condensado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y</a:t>
            </a:r>
            <a:r>
              <a:rPr lang="es-CL" sz="2200" spc="-13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vapor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presión,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4" dirty="0">
                <a:latin typeface="Arial Nova" panose="020B0504020202020204" pitchFamily="34" charset="0"/>
                <a:cs typeface="Tahoma"/>
              </a:rPr>
              <a:t>privilegiar</a:t>
            </a:r>
            <a:r>
              <a:rPr lang="es-CL" sz="2200" spc="-13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18" dirty="0">
                <a:latin typeface="Arial Nova" panose="020B0504020202020204" pitchFamily="34" charset="0"/>
                <a:cs typeface="Tahoma"/>
              </a:rPr>
              <a:t>a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la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4" dirty="0">
                <a:latin typeface="Arial Nova" panose="020B0504020202020204" pitchFamily="34" charset="0"/>
                <a:cs typeface="Tahoma"/>
              </a:rPr>
              <a:t>utilización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13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este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tipo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conexiones</a:t>
            </a:r>
            <a:r>
              <a:rPr lang="es-CL" sz="2200" spc="-13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3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reemplazo</a:t>
            </a:r>
            <a:r>
              <a:rPr lang="es-CL"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0" dirty="0">
                <a:latin typeface="Arial Nova" panose="020B0504020202020204" pitchFamily="34" charset="0"/>
                <a:cs typeface="Tahoma"/>
              </a:rPr>
              <a:t>de </a:t>
            </a:r>
            <a:r>
              <a:rPr lang="es-CL" sz="2200" spc="-44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soldaduras</a:t>
            </a:r>
            <a:r>
              <a:rPr lang="es-CL" sz="22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que</a:t>
            </a:r>
            <a:r>
              <a:rPr lang="es-CL" sz="22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deban</a:t>
            </a:r>
            <a:r>
              <a:rPr lang="es-CL" sz="22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realizarse</a:t>
            </a:r>
            <a:r>
              <a:rPr lang="es-CL" sz="22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3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2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45" dirty="0">
                <a:latin typeface="Arial Nova" panose="020B0504020202020204" pitchFamily="34" charset="0"/>
                <a:cs typeface="Tahoma"/>
              </a:rPr>
              <a:t>las</a:t>
            </a:r>
            <a:r>
              <a:rPr lang="es-CL" sz="22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áreas</a:t>
            </a:r>
            <a:r>
              <a:rPr lang="es-CL" sz="22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planta</a:t>
            </a:r>
            <a:r>
              <a:rPr lang="es-CL" sz="22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mencionadas,</a:t>
            </a:r>
            <a:r>
              <a:rPr lang="es-CL" sz="22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siempre</a:t>
            </a:r>
            <a:r>
              <a:rPr lang="es-CL" sz="22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que</a:t>
            </a:r>
            <a:r>
              <a:rPr lang="es-CL" sz="22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por</a:t>
            </a:r>
            <a:r>
              <a:rPr lang="es-CL" sz="22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razones</a:t>
            </a:r>
            <a:r>
              <a:rPr lang="es-CL" sz="22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espacio</a:t>
            </a:r>
            <a:r>
              <a:rPr lang="es-CL" sz="22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no</a:t>
            </a:r>
            <a:r>
              <a:rPr lang="es-CL" sz="22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sea</a:t>
            </a:r>
            <a:r>
              <a:rPr lang="es-CL" sz="22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4" dirty="0">
                <a:latin typeface="Arial Nova" panose="020B0504020202020204" pitchFamily="34" charset="0"/>
                <a:cs typeface="Tahoma"/>
              </a:rPr>
              <a:t>posible</a:t>
            </a:r>
            <a:r>
              <a:rPr lang="es-CL" sz="2200" spc="-18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4" dirty="0">
                <a:latin typeface="Arial Nova" panose="020B0504020202020204" pitchFamily="34" charset="0"/>
                <a:cs typeface="Tahoma"/>
              </a:rPr>
              <a:t>utilizar </a:t>
            </a:r>
            <a:r>
              <a:rPr lang="es-CL" sz="2200" spc="-44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un</a:t>
            </a:r>
            <a:r>
              <a:rPr lang="es-CL" sz="22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tramo</a:t>
            </a:r>
            <a:r>
              <a:rPr lang="es-CL" sz="2200" spc="-24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prefabricado</a:t>
            </a:r>
            <a:r>
              <a:rPr lang="es-CL" sz="2200" spc="-24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completo.</a:t>
            </a:r>
            <a:endParaRPr lang="es-CL" sz="2200" dirty="0">
              <a:latin typeface="Arial Nova" panose="020B0504020202020204" pitchFamily="34" charset="0"/>
              <a:cs typeface="Tahoma"/>
            </a:endParaRPr>
          </a:p>
          <a:p>
            <a:pPr>
              <a:spcBef>
                <a:spcPts val="45"/>
              </a:spcBef>
              <a:buClr>
                <a:srgbClr val="ED1C24"/>
              </a:buClr>
              <a:buFont typeface="Trebuchet MS"/>
              <a:buAutoNum type="alphaUcPeriod"/>
            </a:pPr>
            <a:endParaRPr lang="es-CL" sz="2200" dirty="0">
              <a:latin typeface="Arial Nova" panose="020B0504020202020204" pitchFamily="34" charset="0"/>
              <a:cs typeface="Tahoma"/>
            </a:endParaRPr>
          </a:p>
          <a:p>
            <a:pPr marL="21305" marR="4607" algn="just">
              <a:buAutoNum type="alphaUcPeriod"/>
              <a:tabLst>
                <a:tab pos="214779" algn="l"/>
              </a:tabLst>
            </a:pPr>
            <a:r>
              <a:rPr lang="es-CL" sz="2200" spc="-86" dirty="0">
                <a:latin typeface="Arial Nova" panose="020B0504020202020204" pitchFamily="34" charset="0"/>
                <a:cs typeface="Trebuchet MS"/>
              </a:rPr>
              <a:t>Coordinación</a:t>
            </a:r>
            <a:r>
              <a:rPr lang="es-CL" sz="2200" spc="-145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spc="-103" dirty="0">
                <a:latin typeface="Arial Nova" panose="020B0504020202020204" pitchFamily="34" charset="0"/>
                <a:cs typeface="Trebuchet MS"/>
              </a:rPr>
              <a:t>de</a:t>
            </a:r>
            <a:r>
              <a:rPr lang="es-CL" sz="2200" spc="-145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spc="-86" dirty="0">
                <a:latin typeface="Arial Nova" panose="020B0504020202020204" pitchFamily="34" charset="0"/>
                <a:cs typeface="Trebuchet MS"/>
              </a:rPr>
              <a:t>tareas</a:t>
            </a:r>
            <a:r>
              <a:rPr lang="es-CL" sz="2200" spc="-145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spc="-103" dirty="0">
                <a:latin typeface="Arial Nova" panose="020B0504020202020204" pitchFamily="34" charset="0"/>
                <a:cs typeface="Trebuchet MS"/>
              </a:rPr>
              <a:t>de</a:t>
            </a:r>
            <a:r>
              <a:rPr lang="es-CL" sz="2200" spc="-141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spc="-86" dirty="0">
                <a:latin typeface="Arial Nova" panose="020B0504020202020204" pitchFamily="34" charset="0"/>
                <a:cs typeface="Trebuchet MS"/>
              </a:rPr>
              <a:t>soldadura:</a:t>
            </a:r>
            <a:r>
              <a:rPr lang="es-CL" sz="2200" spc="-145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Realizar</a:t>
            </a:r>
            <a:r>
              <a:rPr lang="es-CL" sz="22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una</a:t>
            </a:r>
            <a:r>
              <a:rPr lang="es-CL" sz="2200" spc="-1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0" dirty="0">
                <a:latin typeface="Arial Nova" panose="020B0504020202020204" pitchFamily="34" charset="0"/>
                <a:cs typeface="Tahoma"/>
              </a:rPr>
              <a:t>sola</a:t>
            </a:r>
            <a:r>
              <a:rPr lang="es-CL" sz="22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tarea</a:t>
            </a:r>
            <a:r>
              <a:rPr lang="es-CL" sz="2200" spc="-1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soldadura</a:t>
            </a:r>
            <a:r>
              <a:rPr lang="es-CL" sz="2200" spc="-1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por</a:t>
            </a:r>
            <a:r>
              <a:rPr lang="es-CL" sz="22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vez</a:t>
            </a:r>
            <a:r>
              <a:rPr lang="es-CL" sz="22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3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200" spc="-1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aquellas</a:t>
            </a:r>
            <a:r>
              <a:rPr lang="es-CL" sz="22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áreas</a:t>
            </a:r>
            <a:r>
              <a:rPr lang="es-CL" sz="2200" spc="-1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122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proceso</a:t>
            </a:r>
            <a:r>
              <a:rPr lang="es-CL" sz="2200" spc="-11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4" dirty="0" err="1">
                <a:latin typeface="Arial Nova" panose="020B0504020202020204" pitchFamily="34" charset="0"/>
                <a:cs typeface="Tahoma"/>
              </a:rPr>
              <a:t>clasiﬁcadas</a:t>
            </a:r>
            <a:r>
              <a:rPr lang="es-CL" sz="2200" spc="-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44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como</a:t>
            </a:r>
            <a:r>
              <a:rPr lang="es-CL" sz="22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clase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1,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45" dirty="0">
                <a:latin typeface="Arial Nova" panose="020B0504020202020204" pitchFamily="34" charset="0"/>
                <a:cs typeface="Tahoma"/>
              </a:rPr>
              <a:t>división</a:t>
            </a:r>
            <a:r>
              <a:rPr lang="es-CL" sz="22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1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y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2.</a:t>
            </a:r>
            <a:r>
              <a:rPr lang="es-CL" sz="22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1" dirty="0">
                <a:latin typeface="Arial Nova" panose="020B0504020202020204" pitchFamily="34" charset="0"/>
                <a:cs typeface="Tahoma"/>
              </a:rPr>
              <a:t>para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ello,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27" dirty="0"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sectores</a:t>
            </a:r>
            <a:r>
              <a:rPr lang="es-CL" sz="22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4" dirty="0">
                <a:latin typeface="Arial Nova" panose="020B0504020202020204" pitchFamily="34" charset="0"/>
                <a:cs typeface="Tahoma"/>
              </a:rPr>
              <a:t>involucrados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3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la</a:t>
            </a:r>
            <a:r>
              <a:rPr lang="es-CL" sz="22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contratación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del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41" dirty="0">
                <a:latin typeface="Arial Nova" panose="020B0504020202020204" pitchFamily="34" charset="0"/>
                <a:cs typeface="Tahoma"/>
              </a:rPr>
              <a:t>servicio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1" dirty="0">
                <a:latin typeface="Arial Nova" panose="020B0504020202020204" pitchFamily="34" charset="0"/>
                <a:cs typeface="Tahoma"/>
              </a:rPr>
              <a:t>deberán</a:t>
            </a:r>
            <a:r>
              <a:rPr lang="es-CL" sz="2200" spc="-1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programar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27" dirty="0"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200" spc="-15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trabajos </a:t>
            </a:r>
            <a:r>
              <a:rPr lang="es-CL" sz="2200" spc="-44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3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2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función</a:t>
            </a:r>
            <a:r>
              <a:rPr lang="es-CL" sz="22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0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45" dirty="0">
                <a:latin typeface="Arial Nova" panose="020B0504020202020204" pitchFamily="34" charset="0"/>
                <a:cs typeface="Tahoma"/>
              </a:rPr>
              <a:t>las</a:t>
            </a:r>
            <a:r>
              <a:rPr lang="es-CL" sz="22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prioridades</a:t>
            </a:r>
            <a:r>
              <a:rPr lang="es-CL" sz="2200" spc="-24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y</a:t>
            </a:r>
            <a:r>
              <a:rPr lang="es-CL" sz="22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prever</a:t>
            </a:r>
            <a:r>
              <a:rPr lang="es-CL" sz="22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3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2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45" dirty="0">
                <a:latin typeface="Arial Nova" panose="020B0504020202020204" pitchFamily="34" charset="0"/>
                <a:cs typeface="Tahoma"/>
              </a:rPr>
              <a:t>las</a:t>
            </a:r>
            <a:r>
              <a:rPr lang="es-CL" sz="2200" spc="-23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memorias</a:t>
            </a:r>
            <a:r>
              <a:rPr lang="es-CL" sz="2200" spc="-24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técnicas</a:t>
            </a:r>
            <a:r>
              <a:rPr lang="es-CL" sz="2200" spc="-240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descriptivas.</a:t>
            </a:r>
            <a:endParaRPr lang="es-CL" sz="2200" dirty="0">
              <a:latin typeface="Arial Nova" panose="020B0504020202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6389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870" y="1917870"/>
            <a:ext cx="11368794" cy="443848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200" spc="-50" dirty="0">
                <a:latin typeface="Arial Nova" panose="020B0504020202020204" pitchFamily="34" charset="0"/>
                <a:cs typeface="Trebuchet MS"/>
              </a:rPr>
              <a:t>Reglas</a:t>
            </a:r>
            <a:r>
              <a:rPr sz="2200" spc="-281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200" spc="-95" dirty="0">
                <a:latin typeface="Arial Nova" panose="020B0504020202020204" pitchFamily="34" charset="0"/>
                <a:cs typeface="Trebuchet MS"/>
              </a:rPr>
              <a:t>para</a:t>
            </a:r>
            <a:r>
              <a:rPr sz="2200" spc="-281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200" spc="-95" dirty="0">
                <a:latin typeface="Arial Nova" panose="020B0504020202020204" pitchFamily="34" charset="0"/>
                <a:cs typeface="Trebuchet MS"/>
              </a:rPr>
              <a:t>una</a:t>
            </a:r>
            <a:r>
              <a:rPr sz="2200" spc="-286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200" spc="-109" dirty="0">
                <a:latin typeface="Arial Nova" panose="020B0504020202020204" pitchFamily="34" charset="0"/>
                <a:cs typeface="Trebuchet MS"/>
              </a:rPr>
              <a:t>conexión</a:t>
            </a:r>
            <a:r>
              <a:rPr sz="2200" spc="-281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200" spc="-86" dirty="0">
                <a:latin typeface="Arial Nova" panose="020B0504020202020204" pitchFamily="34" charset="0"/>
                <a:cs typeface="Trebuchet MS"/>
              </a:rPr>
              <a:t>segura:</a:t>
            </a:r>
            <a:endParaRPr sz="2200" dirty="0">
              <a:latin typeface="Arial Nova" panose="020B0504020202020204" pitchFamily="34" charset="0"/>
              <a:cs typeface="Trebuchet MS"/>
            </a:endParaRPr>
          </a:p>
          <a:p>
            <a:pPr marL="218811" indent="-207870">
              <a:spcBef>
                <a:spcPts val="23"/>
              </a:spcBef>
              <a:buFont typeface="Wingdings"/>
              <a:buChar char=""/>
              <a:tabLst>
                <a:tab pos="219387" algn="l"/>
              </a:tabLst>
            </a:pPr>
            <a:r>
              <a:rPr sz="2200" spc="-45" dirty="0">
                <a:latin typeface="Arial Nova" panose="020B0504020202020204" pitchFamily="34" charset="0"/>
                <a:cs typeface="Tahoma"/>
              </a:rPr>
              <a:t>Las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conexiones</a:t>
            </a:r>
            <a:r>
              <a:rPr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ﬁjas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0" dirty="0">
                <a:latin typeface="Arial Nova" panose="020B0504020202020204" pitchFamily="34" charset="0"/>
                <a:cs typeface="Tahoma"/>
              </a:rPr>
              <a:t>enganche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31" dirty="0">
                <a:latin typeface="Arial Nova" panose="020B0504020202020204" pitchFamily="34" charset="0"/>
                <a:cs typeface="Tahoma"/>
              </a:rPr>
              <a:t>a</a:t>
            </a:r>
            <a:r>
              <a:rPr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red</a:t>
            </a:r>
            <a:r>
              <a:rPr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3" dirty="0">
                <a:latin typeface="Arial Nova" panose="020B0504020202020204" pitchFamily="34" charset="0"/>
                <a:cs typeface="Tahoma"/>
              </a:rPr>
              <a:t>deben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3" dirty="0">
                <a:latin typeface="Arial Nova" panose="020B0504020202020204" pitchFamily="34" charset="0"/>
                <a:cs typeface="Tahoma"/>
              </a:rPr>
              <a:t>ser</a:t>
            </a:r>
            <a:r>
              <a:rPr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instaladas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41" dirty="0">
                <a:latin typeface="Arial Nova" panose="020B0504020202020204" pitchFamily="34" charset="0"/>
                <a:cs typeface="Tahoma"/>
              </a:rPr>
              <a:t>sólo</a:t>
            </a:r>
            <a:r>
              <a:rPr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por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personal</a:t>
            </a:r>
            <a:r>
              <a:rPr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3" dirty="0">
                <a:latin typeface="Arial Nova" panose="020B0504020202020204" pitchFamily="34" charset="0"/>
                <a:cs typeface="Tahoma"/>
              </a:rPr>
              <a:t>eléctrico</a:t>
            </a:r>
            <a:r>
              <a:rPr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especialista.</a:t>
            </a:r>
            <a:endParaRPr sz="2200" dirty="0">
              <a:latin typeface="Arial Nova" panose="020B0504020202020204" pitchFamily="34" charset="0"/>
              <a:cs typeface="Tahoma"/>
            </a:endParaRPr>
          </a:p>
          <a:p>
            <a:pPr marL="218811" marR="4607" indent="-207294">
              <a:buFont typeface="Wingdings"/>
              <a:buChar char=""/>
              <a:tabLst>
                <a:tab pos="219387" algn="l"/>
              </a:tabLst>
            </a:pPr>
            <a:r>
              <a:rPr sz="2200" spc="-63" dirty="0">
                <a:latin typeface="Arial Nova" panose="020B0504020202020204" pitchFamily="34" charset="0"/>
                <a:cs typeface="Tahoma"/>
              </a:rPr>
              <a:t>La</a:t>
            </a:r>
            <a:r>
              <a:rPr sz="22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tensión</a:t>
            </a:r>
            <a:r>
              <a:rPr sz="22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eléctrica</a:t>
            </a:r>
            <a:r>
              <a:rPr sz="22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7" dirty="0">
                <a:latin typeface="Arial Nova" panose="020B0504020202020204" pitchFamily="34" charset="0"/>
                <a:cs typeface="Tahoma"/>
              </a:rPr>
              <a:t>del</a:t>
            </a:r>
            <a:r>
              <a:rPr sz="22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2" dirty="0">
                <a:latin typeface="Arial Nova" panose="020B0504020202020204" pitchFamily="34" charset="0"/>
                <a:cs typeface="Tahoma"/>
              </a:rPr>
              <a:t>equipo</a:t>
            </a:r>
            <a:r>
              <a:rPr sz="22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13" dirty="0">
                <a:latin typeface="Arial Nova" panose="020B0504020202020204" pitchFamily="34" charset="0"/>
                <a:cs typeface="Tahoma"/>
              </a:rPr>
              <a:t>en</a:t>
            </a:r>
            <a:r>
              <a:rPr sz="22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vacío,</a:t>
            </a:r>
            <a:r>
              <a:rPr sz="22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es</a:t>
            </a:r>
            <a:r>
              <a:rPr sz="22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decir,</a:t>
            </a:r>
            <a:r>
              <a:rPr sz="22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cuando</a:t>
            </a:r>
            <a:r>
              <a:rPr sz="22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3" dirty="0">
                <a:latin typeface="Arial Nova" panose="020B0504020202020204" pitchFamily="34" charset="0"/>
                <a:cs typeface="Tahoma"/>
              </a:rPr>
              <a:t>aún</a:t>
            </a:r>
            <a:r>
              <a:rPr sz="22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2" dirty="0">
                <a:latin typeface="Arial Nova" panose="020B0504020202020204" pitchFamily="34" charset="0"/>
                <a:cs typeface="Tahoma"/>
              </a:rPr>
              <a:t>no</a:t>
            </a:r>
            <a:r>
              <a:rPr sz="22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se</a:t>
            </a:r>
            <a:r>
              <a:rPr sz="22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13" dirty="0">
                <a:latin typeface="Arial Nova" panose="020B0504020202020204" pitchFamily="34" charset="0"/>
                <a:cs typeface="Tahoma"/>
              </a:rPr>
              <a:t>ha</a:t>
            </a:r>
            <a:r>
              <a:rPr sz="22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establecido</a:t>
            </a:r>
            <a:r>
              <a:rPr sz="22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el</a:t>
            </a:r>
            <a:r>
              <a:rPr sz="22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7" dirty="0">
                <a:latin typeface="Arial Nova" panose="020B0504020202020204" pitchFamily="34" charset="0"/>
                <a:cs typeface="Tahoma"/>
              </a:rPr>
              <a:t>arco,</a:t>
            </a:r>
            <a:r>
              <a:rPr sz="22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3" dirty="0">
                <a:latin typeface="Arial Nova" panose="020B0504020202020204" pitchFamily="34" charset="0"/>
                <a:cs typeface="Tahoma"/>
              </a:rPr>
              <a:t>puede</a:t>
            </a:r>
            <a:r>
              <a:rPr sz="22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3" dirty="0">
                <a:latin typeface="Arial Nova" panose="020B0504020202020204" pitchFamily="34" charset="0"/>
                <a:cs typeface="Tahoma"/>
              </a:rPr>
              <a:t>ser</a:t>
            </a:r>
            <a:r>
              <a:rPr sz="22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7" dirty="0">
                <a:latin typeface="Arial Nova" panose="020B0504020202020204" pitchFamily="34" charset="0"/>
                <a:cs typeface="Tahoma"/>
              </a:rPr>
              <a:t>mucho</a:t>
            </a:r>
            <a:r>
              <a:rPr sz="2200" spc="-20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mayor </a:t>
            </a:r>
            <a:r>
              <a:rPr sz="2200" spc="-481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3" dirty="0">
                <a:latin typeface="Arial Nova" panose="020B0504020202020204" pitchFamily="34" charset="0"/>
                <a:cs typeface="Tahoma"/>
              </a:rPr>
              <a:t>que</a:t>
            </a:r>
            <a:r>
              <a:rPr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1" dirty="0">
                <a:latin typeface="Arial Nova" panose="020B0504020202020204" pitchFamily="34" charset="0"/>
                <a:cs typeface="Tahoma"/>
              </a:rPr>
              <a:t>trabajo,</a:t>
            </a:r>
            <a:r>
              <a:rPr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50" dirty="0">
                <a:latin typeface="Arial Nova" panose="020B0504020202020204" pitchFamily="34" charset="0"/>
                <a:cs typeface="Tahoma"/>
              </a:rPr>
              <a:t>así</a:t>
            </a:r>
            <a:r>
              <a:rPr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3" dirty="0">
                <a:latin typeface="Arial Nova" panose="020B0504020202020204" pitchFamily="34" charset="0"/>
                <a:cs typeface="Tahoma"/>
              </a:rPr>
              <a:t>que</a:t>
            </a:r>
            <a:r>
              <a:rPr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13" dirty="0">
                <a:latin typeface="Arial Nova" panose="020B0504020202020204" pitchFamily="34" charset="0"/>
                <a:cs typeface="Tahoma"/>
              </a:rPr>
              <a:t>ha</a:t>
            </a:r>
            <a:r>
              <a:rPr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59" dirty="0">
                <a:latin typeface="Arial Nova" panose="020B0504020202020204" pitchFamily="34" charset="0"/>
                <a:cs typeface="Tahoma"/>
              </a:rPr>
              <a:t>vigilarse</a:t>
            </a:r>
            <a:r>
              <a:rPr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3" dirty="0">
                <a:latin typeface="Arial Nova" panose="020B0504020202020204" pitchFamily="34" charset="0"/>
                <a:cs typeface="Tahoma"/>
              </a:rPr>
              <a:t>con</a:t>
            </a:r>
            <a:r>
              <a:rPr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2" dirty="0">
                <a:latin typeface="Arial Nova" panose="020B0504020202020204" pitchFamily="34" charset="0"/>
                <a:cs typeface="Tahoma"/>
              </a:rPr>
              <a:t>atención</a:t>
            </a:r>
            <a:r>
              <a:rPr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el</a:t>
            </a:r>
            <a:r>
              <a:rPr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estado</a:t>
            </a:r>
            <a:r>
              <a:rPr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32" dirty="0">
                <a:latin typeface="Arial Nova" panose="020B0504020202020204" pitchFamily="34" charset="0"/>
                <a:cs typeface="Tahoma"/>
              </a:rPr>
              <a:t>los</a:t>
            </a:r>
            <a:r>
              <a:rPr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cables.</a:t>
            </a:r>
            <a:endParaRPr sz="2200" dirty="0">
              <a:latin typeface="Arial Nova" panose="020B0504020202020204" pitchFamily="34" charset="0"/>
              <a:cs typeface="Tahoma"/>
            </a:endParaRPr>
          </a:p>
          <a:p>
            <a:pPr marL="218811" indent="-207870">
              <a:spcBef>
                <a:spcPts val="63"/>
              </a:spcBef>
              <a:buFont typeface="Wingdings"/>
              <a:buChar char=""/>
              <a:tabLst>
                <a:tab pos="219387" algn="l"/>
              </a:tabLst>
            </a:pPr>
            <a:r>
              <a:rPr sz="2200" spc="-95" dirty="0">
                <a:latin typeface="Arial Nova" panose="020B0504020202020204" pitchFamily="34" charset="0"/>
                <a:cs typeface="Tahoma"/>
              </a:rPr>
              <a:t>Emplee</a:t>
            </a:r>
            <a:r>
              <a:rPr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41" dirty="0">
                <a:latin typeface="Arial Nova" panose="020B0504020202020204" pitchFamily="34" charset="0"/>
                <a:cs typeface="Tahoma"/>
              </a:rPr>
              <a:t>sólo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empalmes</a:t>
            </a:r>
            <a:r>
              <a:rPr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y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cables</a:t>
            </a:r>
            <a:r>
              <a:rPr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13" dirty="0">
                <a:latin typeface="Arial Nova" panose="020B0504020202020204" pitchFamily="34" charset="0"/>
                <a:cs typeface="Tahoma"/>
              </a:rPr>
              <a:t>en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0" dirty="0">
                <a:latin typeface="Arial Nova" panose="020B0504020202020204" pitchFamily="34" charset="0"/>
                <a:cs typeface="Tahoma"/>
              </a:rPr>
              <a:t>buen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estado</a:t>
            </a:r>
            <a:r>
              <a:rPr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y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5" dirty="0">
                <a:latin typeface="Arial Nova" panose="020B0504020202020204" pitchFamily="34" charset="0"/>
                <a:cs typeface="Tahoma"/>
              </a:rPr>
              <a:t>perfectamente</a:t>
            </a:r>
            <a:r>
              <a:rPr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59" dirty="0">
                <a:latin typeface="Arial Nova" panose="020B0504020202020204" pitchFamily="34" charset="0"/>
                <a:cs typeface="Tahoma"/>
              </a:rPr>
              <a:t>aislados.</a:t>
            </a:r>
            <a:endParaRPr sz="2200" dirty="0">
              <a:latin typeface="Arial Nova" panose="020B0504020202020204" pitchFamily="34" charset="0"/>
              <a:cs typeface="Tahoma"/>
            </a:endParaRPr>
          </a:p>
          <a:p>
            <a:pPr marL="218811" marR="4607" indent="-207294" algn="just">
              <a:spcBef>
                <a:spcPts val="5"/>
              </a:spcBef>
              <a:buFont typeface="Wingdings"/>
              <a:buChar char=""/>
              <a:tabLst>
                <a:tab pos="219387" algn="l"/>
              </a:tabLst>
            </a:pPr>
            <a:r>
              <a:rPr sz="2200" spc="-100" dirty="0">
                <a:latin typeface="Arial Nova" panose="020B0504020202020204" pitchFamily="34" charset="0"/>
                <a:cs typeface="Tahoma"/>
              </a:rPr>
              <a:t>Durante </a:t>
            </a:r>
            <a:r>
              <a:rPr sz="2200" spc="-50" dirty="0">
                <a:latin typeface="Arial Nova" panose="020B0504020202020204" pitchFamily="34" charset="0"/>
                <a:cs typeface="Tahoma"/>
              </a:rPr>
              <a:t>las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operaciones </a:t>
            </a:r>
            <a:r>
              <a:rPr sz="2200" spc="-109" dirty="0">
                <a:latin typeface="Arial Nova" panose="020B0504020202020204" pitchFamily="34" charset="0"/>
                <a:cs typeface="Tahoma"/>
              </a:rPr>
              <a:t>de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soldadura </a:t>
            </a:r>
            <a:r>
              <a:rPr sz="2200" spc="-109" dirty="0">
                <a:latin typeface="Arial Nova" panose="020B0504020202020204" pitchFamily="34" charset="0"/>
                <a:cs typeface="Tahoma"/>
              </a:rPr>
              <a:t>debe </a:t>
            </a:r>
            <a:r>
              <a:rPr sz="2200" spc="-82" dirty="0">
                <a:latin typeface="Arial Nova" panose="020B0504020202020204" pitchFamily="34" charset="0"/>
                <a:cs typeface="Tahoma"/>
              </a:rPr>
              <a:t>estar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correctamente </a:t>
            </a:r>
            <a:r>
              <a:rPr sz="2200" spc="-82" dirty="0">
                <a:latin typeface="Arial Nova" panose="020B0504020202020204" pitchFamily="34" charset="0"/>
                <a:cs typeface="Tahoma"/>
              </a:rPr>
              <a:t>conectado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el </a:t>
            </a:r>
            <a:r>
              <a:rPr sz="2200" spc="-77" dirty="0">
                <a:latin typeface="Arial Nova" panose="020B0504020202020204" pitchFamily="34" charset="0"/>
                <a:cs typeface="Tahoma"/>
              </a:rPr>
              <a:t>cable </a:t>
            </a:r>
            <a:r>
              <a:rPr sz="2200" spc="-109" dirty="0">
                <a:latin typeface="Arial Nova" panose="020B0504020202020204" pitchFamily="34" charset="0"/>
                <a:cs typeface="Tahoma"/>
              </a:rPr>
              <a:t>de </a:t>
            </a:r>
            <a:r>
              <a:rPr sz="2200" spc="-91" dirty="0">
                <a:latin typeface="Arial Nova" panose="020B0504020202020204" pitchFamily="34" charset="0"/>
                <a:cs typeface="Tahoma"/>
              </a:rPr>
              <a:t>masa, </a:t>
            </a:r>
            <a:r>
              <a:rPr sz="2200" spc="-103" dirty="0">
                <a:latin typeface="Arial Nova" panose="020B0504020202020204" pitchFamily="34" charset="0"/>
                <a:cs typeface="Tahoma"/>
              </a:rPr>
              <a:t>que </a:t>
            </a:r>
            <a:r>
              <a:rPr sz="2200" spc="-109" dirty="0">
                <a:latin typeface="Arial Nova" panose="020B0504020202020204" pitchFamily="34" charset="0"/>
                <a:cs typeface="Tahoma"/>
              </a:rPr>
              <a:t>debe </a:t>
            </a:r>
            <a:r>
              <a:rPr sz="2200" spc="-63" dirty="0">
                <a:latin typeface="Arial Nova" panose="020B0504020202020204" pitchFamily="34" charset="0"/>
                <a:cs typeface="Tahoma"/>
              </a:rPr>
              <a:t>ser </a:t>
            </a:r>
            <a:r>
              <a:rPr sz="2200" spc="-95" dirty="0">
                <a:latin typeface="Arial Nova" panose="020B0504020202020204" pitchFamily="34" charset="0"/>
                <a:cs typeface="Tahoma"/>
              </a:rPr>
              <a:t>un </a:t>
            </a:r>
            <a:r>
              <a:rPr sz="2200" spc="-91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conductor</a:t>
            </a:r>
            <a:r>
              <a:rPr sz="2200" spc="-163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especial</a:t>
            </a:r>
            <a:r>
              <a:rPr sz="2200" spc="-163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0" dirty="0">
                <a:latin typeface="Arial Nova" panose="020B0504020202020204" pitchFamily="34" charset="0"/>
                <a:cs typeface="Tahoma"/>
              </a:rPr>
              <a:t>para</a:t>
            </a:r>
            <a:r>
              <a:rPr sz="2200" spc="-163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sz="2200" spc="-163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conexión</a:t>
            </a:r>
            <a:r>
              <a:rPr sz="2200" spc="-163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31" dirty="0">
                <a:latin typeface="Arial Nova" panose="020B0504020202020204" pitchFamily="34" charset="0"/>
                <a:cs typeface="Tahoma"/>
              </a:rPr>
              <a:t>a</a:t>
            </a:r>
            <a:r>
              <a:rPr sz="2200" spc="-163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7" dirty="0">
                <a:latin typeface="Arial Nova" panose="020B0504020202020204" pitchFamily="34" charset="0"/>
                <a:cs typeface="Tahoma"/>
              </a:rPr>
              <a:t>tierra</a:t>
            </a:r>
            <a:r>
              <a:rPr sz="2200" spc="-159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sz="2200" spc="-163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sz="2200" spc="-163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5" dirty="0">
                <a:latin typeface="Arial Nova" panose="020B0504020202020204" pitchFamily="34" charset="0"/>
                <a:cs typeface="Tahoma"/>
              </a:rPr>
              <a:t>armadura</a:t>
            </a:r>
            <a:r>
              <a:rPr sz="2200" spc="-163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sz="2200" spc="-163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sz="2200" spc="-163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1" dirty="0">
                <a:latin typeface="Arial Nova" panose="020B0504020202020204" pitchFamily="34" charset="0"/>
                <a:cs typeface="Tahoma"/>
              </a:rPr>
              <a:t>máquina,</a:t>
            </a:r>
            <a:r>
              <a:rPr sz="2200" spc="-163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y</a:t>
            </a:r>
            <a:r>
              <a:rPr sz="2200" spc="-159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3" dirty="0">
                <a:latin typeface="Arial Nova" panose="020B0504020202020204" pitchFamily="34" charset="0"/>
                <a:cs typeface="Tahoma"/>
              </a:rPr>
              <a:t>que</a:t>
            </a:r>
            <a:r>
              <a:rPr sz="2200" spc="-163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9" dirty="0">
                <a:latin typeface="Arial Nova" panose="020B0504020202020204" pitchFamily="34" charset="0"/>
                <a:cs typeface="Tahoma"/>
              </a:rPr>
              <a:t>debe</a:t>
            </a:r>
            <a:r>
              <a:rPr sz="2200" spc="-163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2" dirty="0">
                <a:latin typeface="Arial Nova" panose="020B0504020202020204" pitchFamily="34" charset="0"/>
                <a:cs typeface="Tahoma"/>
              </a:rPr>
              <a:t>estar</a:t>
            </a:r>
            <a:r>
              <a:rPr sz="2200" spc="-163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13" dirty="0">
                <a:latin typeface="Arial Nova" panose="020B0504020202020204" pitchFamily="34" charset="0"/>
                <a:cs typeface="Tahoma"/>
              </a:rPr>
              <a:t>en</a:t>
            </a:r>
            <a:r>
              <a:rPr sz="2200" spc="-163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7" dirty="0">
                <a:latin typeface="Arial Nova" panose="020B0504020202020204" pitchFamily="34" charset="0"/>
                <a:cs typeface="Tahoma"/>
              </a:rPr>
              <a:t>perfecto</a:t>
            </a:r>
            <a:r>
              <a:rPr sz="2200" spc="-163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estado</a:t>
            </a:r>
            <a:r>
              <a:rPr sz="2200" spc="-163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9" dirty="0">
                <a:latin typeface="Arial Nova" panose="020B0504020202020204" pitchFamily="34" charset="0"/>
                <a:cs typeface="Tahoma"/>
              </a:rPr>
              <a:t>de </a:t>
            </a:r>
            <a:r>
              <a:rPr sz="2200" spc="-485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conservación.</a:t>
            </a:r>
            <a:endParaRPr sz="2200" dirty="0">
              <a:latin typeface="Arial Nova" panose="020B0504020202020204" pitchFamily="34" charset="0"/>
              <a:cs typeface="Tahoma"/>
            </a:endParaRPr>
          </a:p>
          <a:p>
            <a:pPr marL="218811" indent="-207870" algn="just">
              <a:spcBef>
                <a:spcPts val="63"/>
              </a:spcBef>
              <a:buFont typeface="Wingdings"/>
              <a:buChar char=""/>
              <a:tabLst>
                <a:tab pos="219387" algn="l"/>
              </a:tabLst>
            </a:pPr>
            <a:r>
              <a:rPr sz="2200" spc="-82" dirty="0">
                <a:latin typeface="Arial Nova" panose="020B0504020202020204" pitchFamily="34" charset="0"/>
                <a:cs typeface="Tahoma"/>
              </a:rPr>
              <a:t>Establezca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conexión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31" dirty="0">
                <a:latin typeface="Arial Nova" panose="020B0504020202020204" pitchFamily="34" charset="0"/>
                <a:cs typeface="Tahoma"/>
              </a:rPr>
              <a:t>a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7" dirty="0">
                <a:latin typeface="Arial Nova" panose="020B0504020202020204" pitchFamily="34" charset="0"/>
                <a:cs typeface="Tahoma"/>
              </a:rPr>
              <a:t>tierra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3" dirty="0">
                <a:latin typeface="Arial Nova" panose="020B0504020202020204" pitchFamily="34" charset="0"/>
                <a:cs typeface="Tahoma"/>
              </a:rPr>
              <a:t>tan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2" dirty="0">
                <a:latin typeface="Arial Nova" panose="020B0504020202020204" pitchFamily="34" charset="0"/>
                <a:cs typeface="Tahoma"/>
              </a:rPr>
              <a:t>cerca</a:t>
            </a:r>
            <a:r>
              <a:rPr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como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1" dirty="0">
                <a:latin typeface="Arial Nova" panose="020B0504020202020204" pitchFamily="34" charset="0"/>
                <a:cs typeface="Tahoma"/>
              </a:rPr>
              <a:t>sea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59" dirty="0">
                <a:latin typeface="Arial Nova" panose="020B0504020202020204" pitchFamily="34" charset="0"/>
                <a:cs typeface="Tahoma"/>
              </a:rPr>
              <a:t>posible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5" dirty="0">
                <a:latin typeface="Arial Nova" panose="020B0504020202020204" pitchFamily="34" charset="0"/>
                <a:cs typeface="Tahoma"/>
              </a:rPr>
              <a:t>zona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5" dirty="0">
                <a:latin typeface="Arial Nova" panose="020B0504020202020204" pitchFamily="34" charset="0"/>
                <a:cs typeface="Tahoma"/>
              </a:rPr>
              <a:t>donde</a:t>
            </a:r>
            <a:r>
              <a:rPr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se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9" dirty="0">
                <a:latin typeface="Arial Nova" panose="020B0504020202020204" pitchFamily="34" charset="0"/>
                <a:cs typeface="Tahoma"/>
              </a:rPr>
              <a:t>vaya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31" dirty="0">
                <a:latin typeface="Arial Nova" panose="020B0504020202020204" pitchFamily="34" charset="0"/>
                <a:cs typeface="Tahoma"/>
              </a:rPr>
              <a:t>a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1" dirty="0">
                <a:latin typeface="Arial Nova" panose="020B0504020202020204" pitchFamily="34" charset="0"/>
                <a:cs typeface="Tahoma"/>
              </a:rPr>
              <a:t>efectuar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soldadura.</a:t>
            </a:r>
            <a:endParaRPr sz="2200" dirty="0">
              <a:latin typeface="Arial Nova" panose="020B0504020202020204" pitchFamily="34" charset="0"/>
              <a:cs typeface="Tahoma"/>
            </a:endParaRPr>
          </a:p>
          <a:p>
            <a:pPr marL="218811" marR="4607" indent="-207294">
              <a:buFont typeface="Wingdings"/>
              <a:buChar char=""/>
              <a:tabLst>
                <a:tab pos="219387" algn="l"/>
              </a:tabLst>
            </a:pPr>
            <a:r>
              <a:rPr sz="2200" spc="-54" dirty="0">
                <a:latin typeface="Arial Nova" panose="020B0504020202020204" pitchFamily="34" charset="0"/>
                <a:cs typeface="Tahoma"/>
              </a:rPr>
              <a:t>El</a:t>
            </a:r>
            <a:r>
              <a:rPr sz="2200" spc="-131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1" dirty="0">
                <a:latin typeface="Arial Nova" panose="020B0504020202020204" pitchFamily="34" charset="0"/>
                <a:cs typeface="Tahoma"/>
              </a:rPr>
              <a:t>número</a:t>
            </a:r>
            <a:r>
              <a:rPr sz="2200" spc="-131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conexiones</a:t>
            </a:r>
            <a:r>
              <a:rPr sz="2200" spc="-131" dirty="0">
                <a:latin typeface="Arial Nova" panose="020B0504020202020204" pitchFamily="34" charset="0"/>
                <a:cs typeface="Tahoma"/>
              </a:rPr>
              <a:t> a </a:t>
            </a:r>
            <a:r>
              <a:rPr sz="2200" spc="-77" dirty="0">
                <a:latin typeface="Arial Nova" panose="020B0504020202020204" pitchFamily="34" charset="0"/>
                <a:cs typeface="Tahoma"/>
              </a:rPr>
              <a:t>tierra</a:t>
            </a:r>
            <a:r>
              <a:rPr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13" dirty="0">
                <a:latin typeface="Arial Nova" panose="020B0504020202020204" pitchFamily="34" charset="0"/>
                <a:cs typeface="Tahoma"/>
              </a:rPr>
              <a:t>en</a:t>
            </a:r>
            <a:r>
              <a:rPr sz="2200" spc="-131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cualquier</a:t>
            </a:r>
            <a:r>
              <a:rPr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6" dirty="0">
                <a:latin typeface="Arial Nova" panose="020B0504020202020204" pitchFamily="34" charset="0"/>
                <a:cs typeface="Tahoma"/>
              </a:rPr>
              <a:t>punto</a:t>
            </a:r>
            <a:r>
              <a:rPr sz="2200" spc="-131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2" dirty="0">
                <a:latin typeface="Arial Nova" panose="020B0504020202020204" pitchFamily="34" charset="0"/>
                <a:cs typeface="Tahoma"/>
              </a:rPr>
              <a:t>no</a:t>
            </a:r>
            <a:r>
              <a:rPr sz="2200" spc="-131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9" dirty="0">
                <a:latin typeface="Arial Nova" panose="020B0504020202020204" pitchFamily="34" charset="0"/>
                <a:cs typeface="Tahoma"/>
              </a:rPr>
              <a:t>debe</a:t>
            </a:r>
            <a:r>
              <a:rPr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2" dirty="0">
                <a:latin typeface="Arial Nova" panose="020B0504020202020204" pitchFamily="34" charset="0"/>
                <a:cs typeface="Tahoma"/>
              </a:rPr>
              <a:t>pasar</a:t>
            </a:r>
            <a:r>
              <a:rPr sz="2200" spc="-131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3" dirty="0">
                <a:latin typeface="Arial Nova" panose="020B0504020202020204" pitchFamily="34" charset="0"/>
                <a:cs typeface="Tahoma"/>
              </a:rPr>
              <a:t>dos,</a:t>
            </a:r>
            <a:r>
              <a:rPr sz="2200" spc="-131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50" dirty="0">
                <a:latin typeface="Arial Nova" panose="020B0504020202020204" pitchFamily="34" charset="0"/>
                <a:cs typeface="Tahoma"/>
              </a:rPr>
              <a:t>así</a:t>
            </a:r>
            <a:r>
              <a:rPr sz="2200" spc="-131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68" dirty="0">
                <a:latin typeface="Arial Nova" panose="020B0504020202020204" pitchFamily="34" charset="0"/>
                <a:cs typeface="Tahoma"/>
              </a:rPr>
              <a:t>se</a:t>
            </a:r>
            <a:r>
              <a:rPr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91" dirty="0">
                <a:latin typeface="Arial Nova" panose="020B0504020202020204" pitchFamily="34" charset="0"/>
                <a:cs typeface="Tahoma"/>
              </a:rPr>
              <a:t>evita</a:t>
            </a:r>
            <a:r>
              <a:rPr sz="2200" spc="-131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sz="2200" spc="-127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77" dirty="0">
                <a:latin typeface="Arial Nova" panose="020B0504020202020204" pitchFamily="34" charset="0"/>
                <a:cs typeface="Tahoma"/>
              </a:rPr>
              <a:t>excesiva</a:t>
            </a:r>
            <a:r>
              <a:rPr sz="2200" spc="-131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2" dirty="0">
                <a:latin typeface="Arial Nova" panose="020B0504020202020204" pitchFamily="34" charset="0"/>
                <a:cs typeface="Tahoma"/>
              </a:rPr>
              <a:t>generación</a:t>
            </a:r>
            <a:r>
              <a:rPr sz="2200" spc="-131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109" dirty="0">
                <a:latin typeface="Arial Nova" panose="020B0504020202020204" pitchFamily="34" charset="0"/>
                <a:cs typeface="Tahoma"/>
              </a:rPr>
              <a:t>de </a:t>
            </a:r>
            <a:r>
              <a:rPr sz="2200" spc="-481" dirty="0">
                <a:latin typeface="Arial Nova" panose="020B0504020202020204" pitchFamily="34" charset="0"/>
                <a:cs typeface="Tahoma"/>
              </a:rPr>
              <a:t> </a:t>
            </a:r>
            <a:r>
              <a:rPr sz="2200" spc="-82" dirty="0" err="1">
                <a:latin typeface="Arial Nova" panose="020B0504020202020204" pitchFamily="34" charset="0"/>
                <a:cs typeface="Tahoma"/>
              </a:rPr>
              <a:t>calor</a:t>
            </a:r>
            <a:r>
              <a:rPr sz="2200" spc="-82" dirty="0">
                <a:latin typeface="Arial Nova" panose="020B0504020202020204" pitchFamily="34" charset="0"/>
                <a:cs typeface="Tahoma"/>
              </a:rPr>
              <a:t>.</a:t>
            </a:r>
            <a:endParaRPr sz="2200" dirty="0">
              <a:latin typeface="Arial Nova" panose="020B0504020202020204" pitchFamily="34" charset="0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8551" y="437857"/>
            <a:ext cx="10066468" cy="380960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Soldadura</a:t>
            </a:r>
            <a:r>
              <a:rPr sz="2400" spc="-27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eléctrica</a:t>
            </a:r>
            <a:r>
              <a:rPr sz="2400" spc="-2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-</a:t>
            </a:r>
            <a:r>
              <a:rPr sz="2400" spc="-2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Arco</a:t>
            </a:r>
            <a:r>
              <a:rPr sz="2400" spc="-23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eléctrico</a:t>
            </a:r>
            <a:r>
              <a:rPr lang="es-CL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:</a:t>
            </a:r>
            <a:endParaRPr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50" b="0" i="0" kern="1200">
                <a:solidFill>
                  <a:srgbClr val="231F20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s-CL" spc="-5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pPr marL="38100">
                <a:spcBef>
                  <a:spcPts val="170"/>
                </a:spcBef>
              </a:pPr>
              <a:t>4</a:t>
            </a:fld>
            <a:endParaRPr spc="-5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EEF371D-AA97-164F-16F9-081B63EEEB81}"/>
              </a:ext>
            </a:extLst>
          </p:cNvPr>
          <p:cNvSpPr txBox="1"/>
          <p:nvPr/>
        </p:nvSpPr>
        <p:spPr>
          <a:xfrm>
            <a:off x="103517" y="2082721"/>
            <a:ext cx="11050437" cy="4167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8811" indent="-207870">
              <a:spcBef>
                <a:spcPts val="63"/>
              </a:spcBef>
              <a:buFont typeface="Wingdings"/>
              <a:buChar char=""/>
              <a:tabLst>
                <a:tab pos="219387" algn="l"/>
              </a:tabLst>
            </a:pPr>
            <a:r>
              <a:rPr lang="es-CL" sz="2200" spc="-59" dirty="0">
                <a:latin typeface="Arial Nova" panose="020B0504020202020204" pitchFamily="34" charset="0"/>
                <a:cs typeface="Tahoma"/>
              </a:rPr>
              <a:t>Limpie</a:t>
            </a:r>
            <a:r>
              <a:rPr lang="es-CL"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el</a:t>
            </a:r>
            <a:r>
              <a:rPr lang="es-CL"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área</a:t>
            </a:r>
            <a:r>
              <a:rPr lang="es-CL"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1" dirty="0">
                <a:latin typeface="Arial Nova" panose="020B0504020202020204" pitchFamily="34" charset="0"/>
                <a:cs typeface="Tahoma"/>
              </a:rPr>
              <a:t>cercana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31" dirty="0">
                <a:latin typeface="Arial Nova" panose="020B0504020202020204" pitchFamily="34" charset="0"/>
                <a:cs typeface="Tahoma"/>
              </a:rPr>
              <a:t>a</a:t>
            </a:r>
            <a:r>
              <a:rPr lang="es-CL"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lang="es-CL"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conexión</a:t>
            </a:r>
            <a:r>
              <a:rPr lang="es-CL"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cualquier</a:t>
            </a:r>
            <a:r>
              <a:rPr lang="es-CL"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clase</a:t>
            </a:r>
            <a:r>
              <a:rPr lang="es-CL"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líquido.</a:t>
            </a:r>
            <a:endParaRPr lang="es-CL" sz="2200" dirty="0">
              <a:latin typeface="Arial Nova" panose="020B0504020202020204" pitchFamily="34" charset="0"/>
              <a:cs typeface="Tahoma"/>
            </a:endParaRPr>
          </a:p>
          <a:p>
            <a:pPr marL="218811" indent="-207870">
              <a:spcBef>
                <a:spcPts val="63"/>
              </a:spcBef>
              <a:buFont typeface="Wingdings"/>
              <a:buChar char=""/>
              <a:tabLst>
                <a:tab pos="219387" algn="l"/>
              </a:tabLst>
            </a:pPr>
            <a:r>
              <a:rPr lang="es-CL" sz="2200" spc="-82" dirty="0">
                <a:latin typeface="Arial Nova" panose="020B0504020202020204" pitchFamily="34" charset="0"/>
                <a:cs typeface="Tahoma"/>
              </a:rPr>
              <a:t>No</a:t>
            </a:r>
            <a:r>
              <a:rPr lang="es-CL"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efectúe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lang="es-CL"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0" dirty="0">
                <a:latin typeface="Arial Nova" panose="020B0504020202020204" pitchFamily="34" charset="0"/>
                <a:cs typeface="Tahoma"/>
              </a:rPr>
              <a:t>toma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13" dirty="0">
                <a:latin typeface="Arial Nova" panose="020B0504020202020204" pitchFamily="34" charset="0"/>
                <a:cs typeface="Tahoma"/>
              </a:rPr>
              <a:t>en</a:t>
            </a:r>
            <a:r>
              <a:rPr lang="es-CL"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ningún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elemento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metálico</a:t>
            </a:r>
            <a:r>
              <a:rPr lang="es-CL"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con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posibilidades</a:t>
            </a:r>
            <a:r>
              <a:rPr lang="es-CL"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quedar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bajo</a:t>
            </a:r>
            <a:r>
              <a:rPr lang="es-CL"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tensión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eléctrica.</a:t>
            </a:r>
            <a:endParaRPr lang="es-CL" sz="2200" dirty="0">
              <a:latin typeface="Arial Nova" panose="020B0504020202020204" pitchFamily="34" charset="0"/>
              <a:cs typeface="Tahoma"/>
            </a:endParaRPr>
          </a:p>
          <a:p>
            <a:pPr marL="218811" marR="4607" indent="-207294" algn="just">
              <a:buFont typeface="Wingdings"/>
              <a:buChar char=""/>
              <a:tabLst>
                <a:tab pos="219387" algn="l"/>
              </a:tabLst>
            </a:pPr>
            <a:r>
              <a:rPr lang="es-CL" sz="2200" spc="-63" dirty="0">
                <a:latin typeface="Arial Nova" panose="020B0504020202020204" pitchFamily="34" charset="0"/>
                <a:cs typeface="Tahoma"/>
              </a:rPr>
              <a:t>La </a:t>
            </a:r>
            <a:r>
              <a:rPr lang="es-CL" sz="2200" spc="-91" dirty="0">
                <a:latin typeface="Arial Nova" panose="020B0504020202020204" pitchFamily="34" charset="0"/>
                <a:cs typeface="Tahoma"/>
              </a:rPr>
              <a:t>máquina 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de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soldar,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incluyendo la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armadura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del motor del </a:t>
            </a:r>
            <a:r>
              <a:rPr lang="es-CL" sz="2200" spc="-91" dirty="0">
                <a:latin typeface="Arial Nova" panose="020B0504020202020204" pitchFamily="34" charset="0"/>
                <a:cs typeface="Tahoma"/>
              </a:rPr>
              <a:t>generador 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y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la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caja 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de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arranque, </a:t>
            </a:r>
            <a:r>
              <a:rPr lang="es-CL" sz="2200" spc="-103" dirty="0">
                <a:latin typeface="Arial Nova" panose="020B0504020202020204" pitchFamily="34" charset="0"/>
                <a:cs typeface="Tahoma"/>
              </a:rPr>
              <a:t>deben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estar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 interconectados</a:t>
            </a:r>
            <a:r>
              <a:rPr lang="es-CL"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0" dirty="0">
                <a:latin typeface="Arial Nova" panose="020B0504020202020204" pitchFamily="34" charset="0"/>
                <a:cs typeface="Tahoma"/>
              </a:rPr>
              <a:t>para</a:t>
            </a:r>
            <a:r>
              <a:rPr lang="es-CL"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formar</a:t>
            </a:r>
            <a:r>
              <a:rPr lang="es-CL"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3" dirty="0">
                <a:latin typeface="Arial Nova" panose="020B0504020202020204" pitchFamily="34" charset="0"/>
                <a:cs typeface="Tahoma"/>
              </a:rPr>
              <a:t>una</a:t>
            </a:r>
            <a:r>
              <a:rPr lang="es-CL"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tierra</a:t>
            </a:r>
            <a:r>
              <a:rPr lang="es-CL"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3" dirty="0">
                <a:latin typeface="Arial Nova" panose="020B0504020202020204" pitchFamily="34" charset="0"/>
                <a:cs typeface="Tahoma"/>
              </a:rPr>
              <a:t>permanente.</a:t>
            </a:r>
            <a:endParaRPr lang="es-CL" sz="2200" dirty="0">
              <a:latin typeface="Arial Nova" panose="020B0504020202020204" pitchFamily="34" charset="0"/>
              <a:cs typeface="Tahoma"/>
            </a:endParaRPr>
          </a:p>
          <a:p>
            <a:pPr marL="218811" marR="4607" indent="-207294" algn="just">
              <a:buFont typeface="Wingdings"/>
              <a:buChar char=""/>
              <a:tabLst>
                <a:tab pos="219387" algn="l"/>
              </a:tabLst>
            </a:pPr>
            <a:r>
              <a:rPr lang="es-CL" sz="2200" spc="-9" dirty="0">
                <a:latin typeface="Arial Nova" panose="020B0504020202020204" pitchFamily="34" charset="0"/>
                <a:cs typeface="Tahoma"/>
              </a:rPr>
              <a:t>Si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se </a:t>
            </a:r>
            <a:r>
              <a:rPr lang="es-CL" sz="2200" spc="-100" dirty="0">
                <a:latin typeface="Arial Nova" panose="020B0504020202020204" pitchFamily="34" charset="0"/>
                <a:cs typeface="Tahoma"/>
              </a:rPr>
              <a:t>trabaja </a:t>
            </a:r>
            <a:r>
              <a:rPr lang="es-CL" sz="2200" spc="-113" dirty="0">
                <a:latin typeface="Arial Nova" panose="020B0504020202020204" pitchFamily="34" charset="0"/>
                <a:cs typeface="Tahoma"/>
              </a:rPr>
              <a:t>en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la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misma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zona </a:t>
            </a:r>
            <a:r>
              <a:rPr lang="es-CL" sz="2200" spc="-103" dirty="0">
                <a:latin typeface="Arial Nova" panose="020B0504020202020204" pitchFamily="34" charset="0"/>
                <a:cs typeface="Tahoma"/>
              </a:rPr>
              <a:t>que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el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equipo 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de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soldar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con 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herramientas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eléctricas,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éstas </a:t>
            </a:r>
            <a:r>
              <a:rPr lang="es-CL" sz="2200" spc="-103" dirty="0">
                <a:latin typeface="Arial Nova" panose="020B0504020202020204" pitchFamily="34" charset="0"/>
                <a:cs typeface="Tahoma"/>
              </a:rPr>
              <a:t>han 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de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poseer </a:t>
            </a:r>
            <a:r>
              <a:rPr lang="es-CL" sz="2200" spc="-95" dirty="0">
                <a:latin typeface="Arial Nova" panose="020B0504020202020204" pitchFamily="34" charset="0"/>
                <a:cs typeface="Tahoma"/>
              </a:rPr>
              <a:t>un </a:t>
            </a:r>
            <a:r>
              <a:rPr lang="es-CL" sz="2200" spc="-9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aislamiento</a:t>
            </a:r>
            <a:r>
              <a:rPr lang="es-CL" sz="22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protector,</a:t>
            </a:r>
            <a:r>
              <a:rPr lang="es-CL" sz="22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ya</a:t>
            </a:r>
            <a:r>
              <a:rPr lang="es-CL" sz="22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3" dirty="0">
                <a:latin typeface="Arial Nova" panose="020B0504020202020204" pitchFamily="34" charset="0"/>
                <a:cs typeface="Tahoma"/>
              </a:rPr>
              <a:t>que</a:t>
            </a:r>
            <a:r>
              <a:rPr lang="es-CL" sz="22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41" dirty="0">
                <a:latin typeface="Arial Nova" panose="020B0504020202020204" pitchFamily="34" charset="0"/>
                <a:cs typeface="Tahoma"/>
              </a:rPr>
              <a:t>lo</a:t>
            </a:r>
            <a:r>
              <a:rPr lang="es-CL" sz="22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contrario</a:t>
            </a:r>
            <a:r>
              <a:rPr lang="es-CL" sz="22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podrían</a:t>
            </a:r>
            <a:r>
              <a:rPr lang="es-CL" sz="22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llegar</a:t>
            </a:r>
            <a:r>
              <a:rPr lang="es-CL" sz="22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31" dirty="0">
                <a:latin typeface="Arial Nova" panose="020B0504020202020204" pitchFamily="34" charset="0"/>
                <a:cs typeface="Tahoma"/>
              </a:rPr>
              <a:t>a</a:t>
            </a:r>
            <a:r>
              <a:rPr lang="es-CL" sz="22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fundirse</a:t>
            </a:r>
            <a:r>
              <a:rPr lang="es-CL" sz="22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36" dirty="0">
                <a:latin typeface="Arial Nova" panose="020B0504020202020204" pitchFamily="34" charset="0"/>
                <a:cs typeface="Tahoma"/>
              </a:rPr>
              <a:t>sus</a:t>
            </a:r>
            <a:r>
              <a:rPr lang="es-CL" sz="22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conductores</a:t>
            </a:r>
            <a:r>
              <a:rPr lang="es-CL" sz="22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protección</a:t>
            </a:r>
            <a:r>
              <a:rPr lang="es-CL" sz="22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por</a:t>
            </a:r>
            <a:r>
              <a:rPr lang="es-CL" sz="22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efecto</a:t>
            </a:r>
            <a:r>
              <a:rPr lang="es-CL" sz="22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de </a:t>
            </a:r>
            <a:r>
              <a:rPr lang="es-CL" sz="2200" spc="-48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0" dirty="0">
                <a:latin typeface="Arial Nova" panose="020B0504020202020204" pitchFamily="34" charset="0"/>
                <a:cs typeface="Tahoma"/>
              </a:rPr>
              <a:t>las</a:t>
            </a:r>
            <a:r>
              <a:rPr lang="es-CL" sz="2200" spc="-263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corrientes</a:t>
            </a:r>
            <a:r>
              <a:rPr lang="es-CL"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inducidas</a:t>
            </a:r>
            <a:r>
              <a:rPr lang="es-CL"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por</a:t>
            </a:r>
            <a:r>
              <a:rPr lang="es-CL"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lang="es-CL"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soldadura.</a:t>
            </a:r>
            <a:endParaRPr lang="es-CL" sz="2200" dirty="0">
              <a:latin typeface="Arial Nova" panose="020B0504020202020204" pitchFamily="34" charset="0"/>
              <a:cs typeface="Tahoma"/>
            </a:endParaRPr>
          </a:p>
          <a:p>
            <a:pPr marL="11516">
              <a:spcBef>
                <a:spcPts val="18"/>
              </a:spcBef>
            </a:pPr>
            <a:r>
              <a:rPr lang="es-CL" sz="2200" spc="-50" dirty="0">
                <a:latin typeface="Arial Nova" panose="020B0504020202020204" pitchFamily="34" charset="0"/>
                <a:cs typeface="Trebuchet MS"/>
              </a:rPr>
              <a:t>Reglas</a:t>
            </a:r>
            <a:r>
              <a:rPr lang="es-CL" sz="2200" spc="-277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spc="-95" dirty="0">
                <a:latin typeface="Arial Nova" panose="020B0504020202020204" pitchFamily="34" charset="0"/>
                <a:cs typeface="Trebuchet MS"/>
              </a:rPr>
              <a:t>para</a:t>
            </a:r>
            <a:r>
              <a:rPr lang="es-CL" sz="2200" spc="-281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spc="-103" dirty="0">
                <a:latin typeface="Arial Nova" panose="020B0504020202020204" pitchFamily="34" charset="0"/>
                <a:cs typeface="Trebuchet MS"/>
              </a:rPr>
              <a:t>un</a:t>
            </a:r>
            <a:r>
              <a:rPr lang="es-CL" sz="2200" spc="-281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spc="-118" dirty="0">
                <a:latin typeface="Arial Nova" panose="020B0504020202020204" pitchFamily="34" charset="0"/>
                <a:cs typeface="Trebuchet MS"/>
              </a:rPr>
              <a:t>transporte</a:t>
            </a:r>
            <a:r>
              <a:rPr lang="es-CL" sz="2200" spc="-277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rebuchet MS"/>
              </a:rPr>
              <a:t>seguro</a:t>
            </a:r>
            <a:r>
              <a:rPr lang="es-CL" sz="2200" spc="-277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spc="-100" dirty="0">
                <a:latin typeface="Arial Nova" panose="020B0504020202020204" pitchFamily="34" charset="0"/>
                <a:cs typeface="Trebuchet MS"/>
              </a:rPr>
              <a:t>del</a:t>
            </a:r>
            <a:r>
              <a:rPr lang="es-CL" sz="2200" spc="-281" dirty="0">
                <a:latin typeface="Arial Nova" panose="020B0504020202020204" pitchFamily="34" charset="0"/>
                <a:cs typeface="Trebuchet MS"/>
              </a:rPr>
              <a:t> </a:t>
            </a:r>
            <a:r>
              <a:rPr lang="es-CL" sz="2200" spc="-113" dirty="0">
                <a:latin typeface="Arial Nova" panose="020B0504020202020204" pitchFamily="34" charset="0"/>
                <a:cs typeface="Trebuchet MS"/>
              </a:rPr>
              <a:t>equipo:</a:t>
            </a:r>
            <a:endParaRPr lang="es-CL" sz="2200" dirty="0">
              <a:latin typeface="Arial Nova" panose="020B0504020202020204" pitchFamily="34" charset="0"/>
              <a:cs typeface="Trebuchet MS"/>
            </a:endParaRPr>
          </a:p>
          <a:p>
            <a:pPr marL="218811" marR="4607" indent="-207870" algn="just">
              <a:spcBef>
                <a:spcPts val="36"/>
              </a:spcBef>
              <a:buFont typeface="Wingdings"/>
              <a:buChar char=""/>
              <a:tabLst>
                <a:tab pos="219387" algn="l"/>
              </a:tabLst>
            </a:pPr>
            <a:r>
              <a:rPr lang="es-CL" sz="2200" spc="-23" dirty="0"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200" spc="-9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equipos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o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unidades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portátiles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3" dirty="0">
                <a:latin typeface="Arial Nova" panose="020B0504020202020204" pitchFamily="34" charset="0"/>
                <a:cs typeface="Tahoma"/>
              </a:rPr>
              <a:t>deben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ser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desconectados</a:t>
            </a:r>
            <a:r>
              <a:rPr lang="es-CL" sz="2200" spc="-9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red </a:t>
            </a:r>
            <a:r>
              <a:rPr lang="es-CL" sz="2200" spc="-91" dirty="0">
                <a:latin typeface="Arial Nova" panose="020B0504020202020204" pitchFamily="34" charset="0"/>
                <a:cs typeface="Tahoma"/>
              </a:rPr>
              <a:t>antes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3" dirty="0">
                <a:latin typeface="Arial Nova" panose="020B0504020202020204" pitchFamily="34" charset="0"/>
                <a:cs typeface="Tahoma"/>
              </a:rPr>
              <a:t>ser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trasladados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o</a:t>
            </a:r>
            <a:r>
              <a:rPr lang="es-CL" sz="2200" spc="-91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transportados, </a:t>
            </a:r>
            <a:r>
              <a:rPr lang="es-CL" sz="2200" spc="-485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45" dirty="0">
                <a:latin typeface="Arial Nova" panose="020B0504020202020204" pitchFamily="34" charset="0"/>
                <a:cs typeface="Tahoma"/>
              </a:rPr>
              <a:t>incluso</a:t>
            </a:r>
            <a:r>
              <a:rPr lang="es-CL"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cuando</a:t>
            </a:r>
            <a:r>
              <a:rPr lang="es-CL"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se</a:t>
            </a:r>
            <a:r>
              <a:rPr lang="es-CL"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3" dirty="0">
                <a:latin typeface="Arial Nova" panose="020B0504020202020204" pitchFamily="34" charset="0"/>
                <a:cs typeface="Tahoma"/>
              </a:rPr>
              <a:t>vayan</a:t>
            </a:r>
            <a:r>
              <a:rPr lang="es-CL"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31" dirty="0">
                <a:latin typeface="Arial Nova" panose="020B0504020202020204" pitchFamily="34" charset="0"/>
                <a:cs typeface="Tahoma"/>
              </a:rPr>
              <a:t>a</a:t>
            </a:r>
            <a:r>
              <a:rPr lang="es-CL"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59" dirty="0">
                <a:latin typeface="Arial Nova" panose="020B0504020202020204" pitchFamily="34" charset="0"/>
                <a:cs typeface="Tahoma"/>
              </a:rPr>
              <a:t>limpiar</a:t>
            </a:r>
            <a:r>
              <a:rPr lang="es-CL"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o</a:t>
            </a:r>
            <a:r>
              <a:rPr lang="es-CL" sz="22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3" dirty="0">
                <a:latin typeface="Arial Nova" panose="020B0504020202020204" pitchFamily="34" charset="0"/>
                <a:cs typeface="Tahoma"/>
              </a:rPr>
              <a:t>reparar.</a:t>
            </a:r>
            <a:endParaRPr lang="es-CL" sz="2200" dirty="0">
              <a:latin typeface="Arial Nova" panose="020B0504020202020204" pitchFamily="34" charset="0"/>
              <a:cs typeface="Tahoma"/>
            </a:endParaRPr>
          </a:p>
          <a:p>
            <a:pPr marL="218811" indent="-207870" algn="just">
              <a:buFont typeface="Wingdings"/>
              <a:buChar char=""/>
              <a:tabLst>
                <a:tab pos="219387" algn="l"/>
              </a:tabLst>
            </a:pPr>
            <a:r>
              <a:rPr lang="es-CL" sz="2200" spc="-68" dirty="0">
                <a:latin typeface="Arial Nova" panose="020B0504020202020204" pitchFamily="34" charset="0"/>
                <a:cs typeface="Tahoma"/>
              </a:rPr>
              <a:t>Enrolle</a:t>
            </a:r>
            <a:r>
              <a:rPr lang="es-CL"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32" dirty="0"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68" dirty="0">
                <a:latin typeface="Arial Nova" panose="020B0504020202020204" pitchFamily="34" charset="0"/>
                <a:cs typeface="Tahoma"/>
              </a:rPr>
              <a:t>cables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conexión</a:t>
            </a:r>
            <a:r>
              <a:rPr lang="es-CL"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31" dirty="0">
                <a:latin typeface="Arial Nova" panose="020B0504020202020204" pitchFamily="34" charset="0"/>
                <a:cs typeface="Tahoma"/>
              </a:rPr>
              <a:t>a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red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6" dirty="0">
                <a:latin typeface="Arial Nova" panose="020B0504020202020204" pitchFamily="34" charset="0"/>
                <a:cs typeface="Tahoma"/>
              </a:rPr>
              <a:t>y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32" dirty="0">
                <a:latin typeface="Arial Nova" panose="020B0504020202020204" pitchFamily="34" charset="0"/>
                <a:cs typeface="Tahoma"/>
              </a:rPr>
              <a:t>los</a:t>
            </a:r>
            <a:r>
              <a:rPr lang="es-CL"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soldadura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91" dirty="0">
                <a:latin typeface="Arial Nova" panose="020B0504020202020204" pitchFamily="34" charset="0"/>
                <a:cs typeface="Tahoma"/>
              </a:rPr>
              <a:t>antes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7" dirty="0">
                <a:latin typeface="Arial Nova" panose="020B0504020202020204" pitchFamily="34" charset="0"/>
                <a:cs typeface="Tahoma"/>
              </a:rPr>
              <a:t>realizar</a:t>
            </a:r>
            <a:r>
              <a:rPr lang="es-CL" sz="22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73" dirty="0">
                <a:latin typeface="Arial Nova" panose="020B0504020202020204" pitchFamily="34" charset="0"/>
                <a:cs typeface="Tahoma"/>
              </a:rPr>
              <a:t>cualquier</a:t>
            </a:r>
            <a:r>
              <a:rPr lang="es-CL" sz="22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lang="es-CL" sz="2200" spc="-82" dirty="0">
                <a:latin typeface="Arial Nova" panose="020B0504020202020204" pitchFamily="34" charset="0"/>
                <a:cs typeface="Tahoma"/>
              </a:rPr>
              <a:t>transporte.</a:t>
            </a:r>
            <a:endParaRPr lang="es-CL" sz="2200" dirty="0">
              <a:latin typeface="Arial Nova" panose="020B0504020202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1867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092350" y="1116845"/>
            <a:ext cx="6317305" cy="5113845"/>
            <a:chOff x="931564" y="1231631"/>
            <a:chExt cx="6966584" cy="56394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263" y="1402041"/>
              <a:ext cx="6623679" cy="54357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62165" y="1697687"/>
              <a:ext cx="350520" cy="466725"/>
            </a:xfrm>
            <a:custGeom>
              <a:avLst/>
              <a:gdLst/>
              <a:ahLst/>
              <a:cxnLst/>
              <a:rect l="l" t="t" r="r" b="b"/>
              <a:pathLst>
                <a:path w="350520" h="466725">
                  <a:moveTo>
                    <a:pt x="0" y="466498"/>
                  </a:moveTo>
                  <a:lnTo>
                    <a:pt x="0" y="324890"/>
                  </a:lnTo>
                  <a:lnTo>
                    <a:pt x="349962" y="105520"/>
                  </a:lnTo>
                  <a:lnTo>
                    <a:pt x="349962" y="0"/>
                  </a:lnTo>
                </a:path>
              </a:pathLst>
            </a:custGeom>
            <a:ln w="254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" name="object 6"/>
            <p:cNvSpPr/>
            <p:nvPr/>
          </p:nvSpPr>
          <p:spPr>
            <a:xfrm>
              <a:off x="5053988" y="1697687"/>
              <a:ext cx="366395" cy="466725"/>
            </a:xfrm>
            <a:custGeom>
              <a:avLst/>
              <a:gdLst/>
              <a:ahLst/>
              <a:cxnLst/>
              <a:rect l="l" t="t" r="r" b="b"/>
              <a:pathLst>
                <a:path w="366395" h="466725">
                  <a:moveTo>
                    <a:pt x="0" y="466498"/>
                  </a:moveTo>
                  <a:lnTo>
                    <a:pt x="0" y="324890"/>
                  </a:lnTo>
                  <a:lnTo>
                    <a:pt x="366328" y="105520"/>
                  </a:lnTo>
                  <a:lnTo>
                    <a:pt x="366328" y="0"/>
                  </a:lnTo>
                </a:path>
              </a:pathLst>
            </a:custGeom>
            <a:ln w="6350">
              <a:solidFill>
                <a:srgbClr val="F04946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" name="object 7"/>
            <p:cNvSpPr/>
            <p:nvPr/>
          </p:nvSpPr>
          <p:spPr>
            <a:xfrm>
              <a:off x="4873136" y="3574612"/>
              <a:ext cx="1085850" cy="3188335"/>
            </a:xfrm>
            <a:custGeom>
              <a:avLst/>
              <a:gdLst/>
              <a:ahLst/>
              <a:cxnLst/>
              <a:rect l="l" t="t" r="r" b="b"/>
              <a:pathLst>
                <a:path w="1085850" h="3188334">
                  <a:moveTo>
                    <a:pt x="0" y="0"/>
                  </a:moveTo>
                  <a:lnTo>
                    <a:pt x="0" y="967855"/>
                  </a:lnTo>
                  <a:lnTo>
                    <a:pt x="1085547" y="2467082"/>
                  </a:lnTo>
                  <a:lnTo>
                    <a:pt x="1085547" y="3188238"/>
                  </a:lnTo>
                </a:path>
              </a:pathLst>
            </a:custGeom>
            <a:ln w="254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4872085" y="3574612"/>
              <a:ext cx="1087755" cy="3188335"/>
            </a:xfrm>
            <a:custGeom>
              <a:avLst/>
              <a:gdLst/>
              <a:ahLst/>
              <a:cxnLst/>
              <a:rect l="l" t="t" r="r" b="b"/>
              <a:pathLst>
                <a:path w="1087754" h="3188334">
                  <a:moveTo>
                    <a:pt x="0" y="0"/>
                  </a:moveTo>
                  <a:lnTo>
                    <a:pt x="0" y="967855"/>
                  </a:lnTo>
                  <a:lnTo>
                    <a:pt x="1087649" y="2467082"/>
                  </a:lnTo>
                  <a:lnTo>
                    <a:pt x="1087649" y="3188238"/>
                  </a:lnTo>
                </a:path>
              </a:pathLst>
            </a:custGeom>
            <a:ln w="6350">
              <a:solidFill>
                <a:srgbClr val="F04946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" name="object 9"/>
            <p:cNvSpPr/>
            <p:nvPr/>
          </p:nvSpPr>
          <p:spPr>
            <a:xfrm>
              <a:off x="4718933" y="3322774"/>
              <a:ext cx="276860" cy="241935"/>
            </a:xfrm>
            <a:custGeom>
              <a:avLst/>
              <a:gdLst/>
              <a:ahLst/>
              <a:cxnLst/>
              <a:rect l="l" t="t" r="r" b="b"/>
              <a:pathLst>
                <a:path w="276860" h="241935">
                  <a:moveTo>
                    <a:pt x="142024" y="0"/>
                  </a:moveTo>
                  <a:lnTo>
                    <a:pt x="134708" y="0"/>
                  </a:lnTo>
                  <a:lnTo>
                    <a:pt x="131342" y="1940"/>
                  </a:lnTo>
                  <a:lnTo>
                    <a:pt x="1836" y="226249"/>
                  </a:lnTo>
                  <a:lnTo>
                    <a:pt x="0" y="229417"/>
                  </a:lnTo>
                  <a:lnTo>
                    <a:pt x="0" y="233326"/>
                  </a:lnTo>
                  <a:lnTo>
                    <a:pt x="3671" y="239655"/>
                  </a:lnTo>
                  <a:lnTo>
                    <a:pt x="7044" y="241603"/>
                  </a:lnTo>
                  <a:lnTo>
                    <a:pt x="269701" y="241603"/>
                  </a:lnTo>
                  <a:lnTo>
                    <a:pt x="273089" y="239655"/>
                  </a:lnTo>
                  <a:lnTo>
                    <a:pt x="276746" y="233326"/>
                  </a:lnTo>
                  <a:lnTo>
                    <a:pt x="276746" y="229417"/>
                  </a:lnTo>
                  <a:lnTo>
                    <a:pt x="145411" y="1940"/>
                  </a:lnTo>
                  <a:lnTo>
                    <a:pt x="142024" y="0"/>
                  </a:lnTo>
                  <a:close/>
                </a:path>
              </a:pathLst>
            </a:custGeom>
            <a:solidFill>
              <a:srgbClr val="FFF68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8933" y="3322774"/>
              <a:ext cx="276860" cy="241935"/>
            </a:xfrm>
            <a:custGeom>
              <a:avLst/>
              <a:gdLst/>
              <a:ahLst/>
              <a:cxnLst/>
              <a:rect l="l" t="t" r="r" b="b"/>
              <a:pathLst>
                <a:path w="276860" h="241935">
                  <a:moveTo>
                    <a:pt x="142024" y="0"/>
                  </a:moveTo>
                  <a:lnTo>
                    <a:pt x="134708" y="0"/>
                  </a:lnTo>
                  <a:lnTo>
                    <a:pt x="131342" y="1940"/>
                  </a:lnTo>
                  <a:lnTo>
                    <a:pt x="1836" y="226249"/>
                  </a:lnTo>
                  <a:lnTo>
                    <a:pt x="0" y="229417"/>
                  </a:lnTo>
                  <a:lnTo>
                    <a:pt x="0" y="233326"/>
                  </a:lnTo>
                  <a:lnTo>
                    <a:pt x="3671" y="239655"/>
                  </a:lnTo>
                  <a:lnTo>
                    <a:pt x="7044" y="241603"/>
                  </a:lnTo>
                  <a:lnTo>
                    <a:pt x="269701" y="241603"/>
                  </a:lnTo>
                  <a:lnTo>
                    <a:pt x="273089" y="239655"/>
                  </a:lnTo>
                  <a:lnTo>
                    <a:pt x="276746" y="233326"/>
                  </a:lnTo>
                  <a:lnTo>
                    <a:pt x="276746" y="229417"/>
                  </a:lnTo>
                  <a:lnTo>
                    <a:pt x="145411" y="1940"/>
                  </a:lnTo>
                  <a:lnTo>
                    <a:pt x="142024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8933" y="3322774"/>
              <a:ext cx="276860" cy="241935"/>
            </a:xfrm>
            <a:custGeom>
              <a:avLst/>
              <a:gdLst/>
              <a:ahLst/>
              <a:cxnLst/>
              <a:rect l="l" t="t" r="r" b="b"/>
              <a:pathLst>
                <a:path w="276860" h="241935">
                  <a:moveTo>
                    <a:pt x="1836" y="226249"/>
                  </a:moveTo>
                  <a:lnTo>
                    <a:pt x="129503" y="5126"/>
                  </a:lnTo>
                  <a:lnTo>
                    <a:pt x="131342" y="1940"/>
                  </a:lnTo>
                  <a:lnTo>
                    <a:pt x="134708" y="0"/>
                  </a:lnTo>
                  <a:lnTo>
                    <a:pt x="138366" y="0"/>
                  </a:lnTo>
                  <a:lnTo>
                    <a:pt x="142024" y="0"/>
                  </a:lnTo>
                  <a:lnTo>
                    <a:pt x="145411" y="1940"/>
                  </a:lnTo>
                  <a:lnTo>
                    <a:pt x="147229" y="5126"/>
                  </a:lnTo>
                  <a:lnTo>
                    <a:pt x="274910" y="226249"/>
                  </a:lnTo>
                  <a:lnTo>
                    <a:pt x="276746" y="229417"/>
                  </a:lnTo>
                  <a:lnTo>
                    <a:pt x="276746" y="233326"/>
                  </a:lnTo>
                  <a:lnTo>
                    <a:pt x="274910" y="236495"/>
                  </a:lnTo>
                  <a:lnTo>
                    <a:pt x="273089" y="239655"/>
                  </a:lnTo>
                  <a:lnTo>
                    <a:pt x="269701" y="241603"/>
                  </a:lnTo>
                  <a:lnTo>
                    <a:pt x="266043" y="241603"/>
                  </a:lnTo>
                  <a:lnTo>
                    <a:pt x="10702" y="241603"/>
                  </a:lnTo>
                  <a:lnTo>
                    <a:pt x="7044" y="241603"/>
                  </a:lnTo>
                  <a:lnTo>
                    <a:pt x="3671" y="239655"/>
                  </a:lnTo>
                  <a:lnTo>
                    <a:pt x="1836" y="236495"/>
                  </a:lnTo>
                  <a:lnTo>
                    <a:pt x="0" y="233326"/>
                  </a:lnTo>
                  <a:lnTo>
                    <a:pt x="0" y="229417"/>
                  </a:lnTo>
                  <a:lnTo>
                    <a:pt x="1836" y="226249"/>
                  </a:lnTo>
                  <a:close/>
                </a:path>
              </a:pathLst>
            </a:custGeom>
            <a:ln w="16419">
              <a:solidFill>
                <a:srgbClr val="F04946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" name="object 12"/>
            <p:cNvSpPr/>
            <p:nvPr/>
          </p:nvSpPr>
          <p:spPr>
            <a:xfrm>
              <a:off x="4841621" y="3394158"/>
              <a:ext cx="31750" cy="139700"/>
            </a:xfrm>
            <a:custGeom>
              <a:avLst/>
              <a:gdLst/>
              <a:ahLst/>
              <a:cxnLst/>
              <a:rect l="l" t="t" r="r" b="b"/>
              <a:pathLst>
                <a:path w="31750" h="139700">
                  <a:moveTo>
                    <a:pt x="30378" y="0"/>
                  </a:moveTo>
                  <a:lnTo>
                    <a:pt x="571" y="0"/>
                  </a:lnTo>
                  <a:lnTo>
                    <a:pt x="571" y="36093"/>
                  </a:lnTo>
                  <a:lnTo>
                    <a:pt x="3327" y="97840"/>
                  </a:lnTo>
                  <a:lnTo>
                    <a:pt x="27647" y="97840"/>
                  </a:lnTo>
                  <a:lnTo>
                    <a:pt x="30378" y="36093"/>
                  </a:lnTo>
                  <a:lnTo>
                    <a:pt x="30378" y="0"/>
                  </a:lnTo>
                  <a:close/>
                </a:path>
                <a:path w="31750" h="139700">
                  <a:moveTo>
                    <a:pt x="31356" y="114109"/>
                  </a:moveTo>
                  <a:lnTo>
                    <a:pt x="25095" y="109410"/>
                  </a:lnTo>
                  <a:lnTo>
                    <a:pt x="6451" y="109410"/>
                  </a:lnTo>
                  <a:lnTo>
                    <a:pt x="0" y="114109"/>
                  </a:lnTo>
                  <a:lnTo>
                    <a:pt x="0" y="134505"/>
                  </a:lnTo>
                  <a:lnTo>
                    <a:pt x="6451" y="139204"/>
                  </a:lnTo>
                  <a:lnTo>
                    <a:pt x="15468" y="139204"/>
                  </a:lnTo>
                  <a:lnTo>
                    <a:pt x="25095" y="139204"/>
                  </a:lnTo>
                  <a:lnTo>
                    <a:pt x="31356" y="134505"/>
                  </a:lnTo>
                  <a:lnTo>
                    <a:pt x="31356" y="114109"/>
                  </a:lnTo>
                  <a:close/>
                </a:path>
              </a:pathLst>
            </a:custGeom>
            <a:solidFill>
              <a:srgbClr val="F0494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" name="object 13"/>
            <p:cNvSpPr/>
            <p:nvPr/>
          </p:nvSpPr>
          <p:spPr>
            <a:xfrm>
              <a:off x="6269495" y="6413761"/>
              <a:ext cx="866140" cy="275590"/>
            </a:xfrm>
            <a:custGeom>
              <a:avLst/>
              <a:gdLst/>
              <a:ahLst/>
              <a:cxnLst/>
              <a:rect l="l" t="t" r="r" b="b"/>
              <a:pathLst>
                <a:path w="866140" h="275590">
                  <a:moveTo>
                    <a:pt x="64643" y="214071"/>
                  </a:moveTo>
                  <a:lnTo>
                    <a:pt x="62484" y="200355"/>
                  </a:lnTo>
                  <a:lnTo>
                    <a:pt x="56476" y="190449"/>
                  </a:lnTo>
                  <a:lnTo>
                    <a:pt x="56261" y="190093"/>
                  </a:lnTo>
                  <a:lnTo>
                    <a:pt x="55486" y="189598"/>
                  </a:lnTo>
                  <a:lnTo>
                    <a:pt x="55486" y="216166"/>
                  </a:lnTo>
                  <a:lnTo>
                    <a:pt x="55486" y="222453"/>
                  </a:lnTo>
                  <a:lnTo>
                    <a:pt x="10934" y="222453"/>
                  </a:lnTo>
                  <a:lnTo>
                    <a:pt x="10934" y="216166"/>
                  </a:lnTo>
                  <a:lnTo>
                    <a:pt x="12395" y="205028"/>
                  </a:lnTo>
                  <a:lnTo>
                    <a:pt x="16675" y="196989"/>
                  </a:lnTo>
                  <a:lnTo>
                    <a:pt x="23672" y="192100"/>
                  </a:lnTo>
                  <a:lnTo>
                    <a:pt x="33274" y="190449"/>
                  </a:lnTo>
                  <a:lnTo>
                    <a:pt x="42710" y="192074"/>
                  </a:lnTo>
                  <a:lnTo>
                    <a:pt x="49682" y="196913"/>
                  </a:lnTo>
                  <a:lnTo>
                    <a:pt x="54000" y="204952"/>
                  </a:lnTo>
                  <a:lnTo>
                    <a:pt x="55486" y="216166"/>
                  </a:lnTo>
                  <a:lnTo>
                    <a:pt x="55486" y="189598"/>
                  </a:lnTo>
                  <a:lnTo>
                    <a:pt x="46393" y="183654"/>
                  </a:lnTo>
                  <a:lnTo>
                    <a:pt x="33274" y="181432"/>
                  </a:lnTo>
                  <a:lnTo>
                    <a:pt x="20116" y="183654"/>
                  </a:lnTo>
                  <a:lnTo>
                    <a:pt x="10134" y="190093"/>
                  </a:lnTo>
                  <a:lnTo>
                    <a:pt x="3810" y="200355"/>
                  </a:lnTo>
                  <a:lnTo>
                    <a:pt x="1600" y="214071"/>
                  </a:lnTo>
                  <a:lnTo>
                    <a:pt x="1600" y="242049"/>
                  </a:lnTo>
                  <a:lnTo>
                    <a:pt x="3810" y="255765"/>
                  </a:lnTo>
                  <a:lnTo>
                    <a:pt x="10134" y="266039"/>
                  </a:lnTo>
                  <a:lnTo>
                    <a:pt x="20116" y="272465"/>
                  </a:lnTo>
                  <a:lnTo>
                    <a:pt x="33274" y="274701"/>
                  </a:lnTo>
                  <a:lnTo>
                    <a:pt x="43929" y="273138"/>
                  </a:lnTo>
                  <a:lnTo>
                    <a:pt x="52451" y="268935"/>
                  </a:lnTo>
                  <a:lnTo>
                    <a:pt x="55765" y="265709"/>
                  </a:lnTo>
                  <a:lnTo>
                    <a:pt x="58737" y="262826"/>
                  </a:lnTo>
                  <a:lnTo>
                    <a:pt x="62725" y="255549"/>
                  </a:lnTo>
                  <a:lnTo>
                    <a:pt x="54343" y="252361"/>
                  </a:lnTo>
                  <a:lnTo>
                    <a:pt x="52108" y="259918"/>
                  </a:lnTo>
                  <a:lnTo>
                    <a:pt x="45681" y="265709"/>
                  </a:lnTo>
                  <a:lnTo>
                    <a:pt x="33274" y="265709"/>
                  </a:lnTo>
                  <a:lnTo>
                    <a:pt x="23672" y="264071"/>
                  </a:lnTo>
                  <a:lnTo>
                    <a:pt x="16675" y="259181"/>
                  </a:lnTo>
                  <a:lnTo>
                    <a:pt x="12395" y="251117"/>
                  </a:lnTo>
                  <a:lnTo>
                    <a:pt x="10934" y="239953"/>
                  </a:lnTo>
                  <a:lnTo>
                    <a:pt x="10934" y="231749"/>
                  </a:lnTo>
                  <a:lnTo>
                    <a:pt x="64643" y="231749"/>
                  </a:lnTo>
                  <a:lnTo>
                    <a:pt x="64643" y="222453"/>
                  </a:lnTo>
                  <a:lnTo>
                    <a:pt x="64643" y="214071"/>
                  </a:lnTo>
                  <a:close/>
                </a:path>
                <a:path w="866140" h="275590">
                  <a:moveTo>
                    <a:pt x="68021" y="19278"/>
                  </a:moveTo>
                  <a:lnTo>
                    <a:pt x="35369" y="0"/>
                  </a:lnTo>
                  <a:lnTo>
                    <a:pt x="21234" y="2438"/>
                  </a:lnTo>
                  <a:lnTo>
                    <a:pt x="10033" y="9398"/>
                  </a:lnTo>
                  <a:lnTo>
                    <a:pt x="2654" y="20345"/>
                  </a:lnTo>
                  <a:lnTo>
                    <a:pt x="0" y="34734"/>
                  </a:lnTo>
                  <a:lnTo>
                    <a:pt x="0" y="82321"/>
                  </a:lnTo>
                  <a:lnTo>
                    <a:pt x="2654" y="96710"/>
                  </a:lnTo>
                  <a:lnTo>
                    <a:pt x="10033" y="107657"/>
                  </a:lnTo>
                  <a:lnTo>
                    <a:pt x="21234" y="114617"/>
                  </a:lnTo>
                  <a:lnTo>
                    <a:pt x="35369" y="117055"/>
                  </a:lnTo>
                  <a:lnTo>
                    <a:pt x="46748" y="115697"/>
                  </a:lnTo>
                  <a:lnTo>
                    <a:pt x="56108" y="111823"/>
                  </a:lnTo>
                  <a:lnTo>
                    <a:pt x="61480" y="107251"/>
                  </a:lnTo>
                  <a:lnTo>
                    <a:pt x="63258" y="105740"/>
                  </a:lnTo>
                  <a:lnTo>
                    <a:pt x="68021" y="97777"/>
                  </a:lnTo>
                  <a:lnTo>
                    <a:pt x="58991" y="94221"/>
                  </a:lnTo>
                  <a:lnTo>
                    <a:pt x="55283" y="99529"/>
                  </a:lnTo>
                  <a:lnTo>
                    <a:pt x="50012" y="103644"/>
                  </a:lnTo>
                  <a:lnTo>
                    <a:pt x="43332" y="106311"/>
                  </a:lnTo>
                  <a:lnTo>
                    <a:pt x="35369" y="107251"/>
                  </a:lnTo>
                  <a:lnTo>
                    <a:pt x="24993" y="105473"/>
                  </a:lnTo>
                  <a:lnTo>
                    <a:pt x="16916" y="100253"/>
                  </a:lnTo>
                  <a:lnTo>
                    <a:pt x="11671" y="91732"/>
                  </a:lnTo>
                  <a:lnTo>
                    <a:pt x="9804" y="80086"/>
                  </a:lnTo>
                  <a:lnTo>
                    <a:pt x="9804" y="37007"/>
                  </a:lnTo>
                  <a:lnTo>
                    <a:pt x="11671" y="25349"/>
                  </a:lnTo>
                  <a:lnTo>
                    <a:pt x="16916" y="16827"/>
                  </a:lnTo>
                  <a:lnTo>
                    <a:pt x="24993" y="11582"/>
                  </a:lnTo>
                  <a:lnTo>
                    <a:pt x="35369" y="9791"/>
                  </a:lnTo>
                  <a:lnTo>
                    <a:pt x="43332" y="10756"/>
                  </a:lnTo>
                  <a:lnTo>
                    <a:pt x="50012" y="13423"/>
                  </a:lnTo>
                  <a:lnTo>
                    <a:pt x="55283" y="17551"/>
                  </a:lnTo>
                  <a:lnTo>
                    <a:pt x="58991" y="22834"/>
                  </a:lnTo>
                  <a:lnTo>
                    <a:pt x="68021" y="19278"/>
                  </a:lnTo>
                  <a:close/>
                </a:path>
                <a:path w="866140" h="275590">
                  <a:moveTo>
                    <a:pt x="101295" y="269862"/>
                  </a:moveTo>
                  <a:lnTo>
                    <a:pt x="97739" y="262801"/>
                  </a:lnTo>
                  <a:lnTo>
                    <a:pt x="96964" y="260375"/>
                  </a:lnTo>
                  <a:lnTo>
                    <a:pt x="96964" y="155854"/>
                  </a:lnTo>
                  <a:lnTo>
                    <a:pt x="87617" y="157314"/>
                  </a:lnTo>
                  <a:lnTo>
                    <a:pt x="87655" y="262801"/>
                  </a:lnTo>
                  <a:lnTo>
                    <a:pt x="89204" y="267944"/>
                  </a:lnTo>
                  <a:lnTo>
                    <a:pt x="93903" y="274701"/>
                  </a:lnTo>
                  <a:lnTo>
                    <a:pt x="101295" y="269862"/>
                  </a:lnTo>
                  <a:close/>
                </a:path>
                <a:path w="866140" h="275590">
                  <a:moveTo>
                    <a:pt x="147472" y="55791"/>
                  </a:moveTo>
                  <a:lnTo>
                    <a:pt x="145300" y="42075"/>
                  </a:lnTo>
                  <a:lnTo>
                    <a:pt x="139192" y="31991"/>
                  </a:lnTo>
                  <a:lnTo>
                    <a:pt x="139090" y="31813"/>
                  </a:lnTo>
                  <a:lnTo>
                    <a:pt x="138303" y="31305"/>
                  </a:lnTo>
                  <a:lnTo>
                    <a:pt x="138303" y="57746"/>
                  </a:lnTo>
                  <a:lnTo>
                    <a:pt x="138303" y="81864"/>
                  </a:lnTo>
                  <a:lnTo>
                    <a:pt x="136842" y="93002"/>
                  </a:lnTo>
                  <a:lnTo>
                    <a:pt x="132575" y="101041"/>
                  </a:lnTo>
                  <a:lnTo>
                    <a:pt x="125615" y="105930"/>
                  </a:lnTo>
                  <a:lnTo>
                    <a:pt x="116103" y="107581"/>
                  </a:lnTo>
                  <a:lnTo>
                    <a:pt x="106502" y="105930"/>
                  </a:lnTo>
                  <a:lnTo>
                    <a:pt x="99504" y="101041"/>
                  </a:lnTo>
                  <a:lnTo>
                    <a:pt x="95211" y="93002"/>
                  </a:lnTo>
                  <a:lnTo>
                    <a:pt x="93764" y="81864"/>
                  </a:lnTo>
                  <a:lnTo>
                    <a:pt x="93764" y="57746"/>
                  </a:lnTo>
                  <a:lnTo>
                    <a:pt x="95211" y="46596"/>
                  </a:lnTo>
                  <a:lnTo>
                    <a:pt x="99504" y="38531"/>
                  </a:lnTo>
                  <a:lnTo>
                    <a:pt x="106502" y="33642"/>
                  </a:lnTo>
                  <a:lnTo>
                    <a:pt x="116103" y="31991"/>
                  </a:lnTo>
                  <a:lnTo>
                    <a:pt x="125615" y="33642"/>
                  </a:lnTo>
                  <a:lnTo>
                    <a:pt x="132575" y="38531"/>
                  </a:lnTo>
                  <a:lnTo>
                    <a:pt x="136842" y="46596"/>
                  </a:lnTo>
                  <a:lnTo>
                    <a:pt x="138303" y="57746"/>
                  </a:lnTo>
                  <a:lnTo>
                    <a:pt x="138303" y="31305"/>
                  </a:lnTo>
                  <a:lnTo>
                    <a:pt x="129222" y="25387"/>
                  </a:lnTo>
                  <a:lnTo>
                    <a:pt x="116103" y="23152"/>
                  </a:lnTo>
                  <a:lnTo>
                    <a:pt x="102946" y="25387"/>
                  </a:lnTo>
                  <a:lnTo>
                    <a:pt x="92964" y="31813"/>
                  </a:lnTo>
                  <a:lnTo>
                    <a:pt x="86639" y="42075"/>
                  </a:lnTo>
                  <a:lnTo>
                    <a:pt x="84429" y="55791"/>
                  </a:lnTo>
                  <a:lnTo>
                    <a:pt x="84429" y="83781"/>
                  </a:lnTo>
                  <a:lnTo>
                    <a:pt x="86639" y="97497"/>
                  </a:lnTo>
                  <a:lnTo>
                    <a:pt x="92964" y="107759"/>
                  </a:lnTo>
                  <a:lnTo>
                    <a:pt x="102946" y="114185"/>
                  </a:lnTo>
                  <a:lnTo>
                    <a:pt x="116103" y="116420"/>
                  </a:lnTo>
                  <a:lnTo>
                    <a:pt x="129222" y="114185"/>
                  </a:lnTo>
                  <a:lnTo>
                    <a:pt x="139090" y="107759"/>
                  </a:lnTo>
                  <a:lnTo>
                    <a:pt x="139192" y="107581"/>
                  </a:lnTo>
                  <a:lnTo>
                    <a:pt x="145300" y="97497"/>
                  </a:lnTo>
                  <a:lnTo>
                    <a:pt x="147472" y="83781"/>
                  </a:lnTo>
                  <a:lnTo>
                    <a:pt x="147472" y="55791"/>
                  </a:lnTo>
                  <a:close/>
                </a:path>
                <a:path w="866140" h="275590">
                  <a:moveTo>
                    <a:pt x="183159" y="214071"/>
                  </a:moveTo>
                  <a:lnTo>
                    <a:pt x="180987" y="200355"/>
                  </a:lnTo>
                  <a:lnTo>
                    <a:pt x="174993" y="190449"/>
                  </a:lnTo>
                  <a:lnTo>
                    <a:pt x="174777" y="190093"/>
                  </a:lnTo>
                  <a:lnTo>
                    <a:pt x="173990" y="189585"/>
                  </a:lnTo>
                  <a:lnTo>
                    <a:pt x="173990" y="216166"/>
                  </a:lnTo>
                  <a:lnTo>
                    <a:pt x="173990" y="222453"/>
                  </a:lnTo>
                  <a:lnTo>
                    <a:pt x="129451" y="222453"/>
                  </a:lnTo>
                  <a:lnTo>
                    <a:pt x="129451" y="216166"/>
                  </a:lnTo>
                  <a:lnTo>
                    <a:pt x="130911" y="205028"/>
                  </a:lnTo>
                  <a:lnTo>
                    <a:pt x="135191" y="196989"/>
                  </a:lnTo>
                  <a:lnTo>
                    <a:pt x="142189" y="192100"/>
                  </a:lnTo>
                  <a:lnTo>
                    <a:pt x="151803" y="190449"/>
                  </a:lnTo>
                  <a:lnTo>
                    <a:pt x="161226" y="192074"/>
                  </a:lnTo>
                  <a:lnTo>
                    <a:pt x="168198" y="196913"/>
                  </a:lnTo>
                  <a:lnTo>
                    <a:pt x="172516" y="204952"/>
                  </a:lnTo>
                  <a:lnTo>
                    <a:pt x="173990" y="216166"/>
                  </a:lnTo>
                  <a:lnTo>
                    <a:pt x="173990" y="189585"/>
                  </a:lnTo>
                  <a:lnTo>
                    <a:pt x="164909" y="183654"/>
                  </a:lnTo>
                  <a:lnTo>
                    <a:pt x="151803" y="181432"/>
                  </a:lnTo>
                  <a:lnTo>
                    <a:pt x="138633" y="183654"/>
                  </a:lnTo>
                  <a:lnTo>
                    <a:pt x="128651" y="190093"/>
                  </a:lnTo>
                  <a:lnTo>
                    <a:pt x="122326" y="200355"/>
                  </a:lnTo>
                  <a:lnTo>
                    <a:pt x="120116" y="214071"/>
                  </a:lnTo>
                  <a:lnTo>
                    <a:pt x="120116" y="242049"/>
                  </a:lnTo>
                  <a:lnTo>
                    <a:pt x="122326" y="255765"/>
                  </a:lnTo>
                  <a:lnTo>
                    <a:pt x="128651" y="266039"/>
                  </a:lnTo>
                  <a:lnTo>
                    <a:pt x="138633" y="272465"/>
                  </a:lnTo>
                  <a:lnTo>
                    <a:pt x="151803" y="274701"/>
                  </a:lnTo>
                  <a:lnTo>
                    <a:pt x="162445" y="273138"/>
                  </a:lnTo>
                  <a:lnTo>
                    <a:pt x="170967" y="268935"/>
                  </a:lnTo>
                  <a:lnTo>
                    <a:pt x="174282" y="265709"/>
                  </a:lnTo>
                  <a:lnTo>
                    <a:pt x="177253" y="262826"/>
                  </a:lnTo>
                  <a:lnTo>
                    <a:pt x="181241" y="255549"/>
                  </a:lnTo>
                  <a:lnTo>
                    <a:pt x="172859" y="252361"/>
                  </a:lnTo>
                  <a:lnTo>
                    <a:pt x="170624" y="259918"/>
                  </a:lnTo>
                  <a:lnTo>
                    <a:pt x="164198" y="265709"/>
                  </a:lnTo>
                  <a:lnTo>
                    <a:pt x="151803" y="265709"/>
                  </a:lnTo>
                  <a:lnTo>
                    <a:pt x="142189" y="264071"/>
                  </a:lnTo>
                  <a:lnTo>
                    <a:pt x="135191" y="259181"/>
                  </a:lnTo>
                  <a:lnTo>
                    <a:pt x="130911" y="251117"/>
                  </a:lnTo>
                  <a:lnTo>
                    <a:pt x="129451" y="239953"/>
                  </a:lnTo>
                  <a:lnTo>
                    <a:pt x="129451" y="231749"/>
                  </a:lnTo>
                  <a:lnTo>
                    <a:pt x="183159" y="231749"/>
                  </a:lnTo>
                  <a:lnTo>
                    <a:pt x="183159" y="222453"/>
                  </a:lnTo>
                  <a:lnTo>
                    <a:pt x="183159" y="214071"/>
                  </a:lnTo>
                  <a:close/>
                </a:path>
                <a:path w="866140" h="275590">
                  <a:moveTo>
                    <a:pt x="231889" y="54508"/>
                  </a:moveTo>
                  <a:lnTo>
                    <a:pt x="230187" y="40868"/>
                  </a:lnTo>
                  <a:lnTo>
                    <a:pt x="225272" y="31534"/>
                  </a:lnTo>
                  <a:lnTo>
                    <a:pt x="225018" y="31051"/>
                  </a:lnTo>
                  <a:lnTo>
                    <a:pt x="216331" y="25133"/>
                  </a:lnTo>
                  <a:lnTo>
                    <a:pt x="204038" y="23152"/>
                  </a:lnTo>
                  <a:lnTo>
                    <a:pt x="197180" y="24091"/>
                  </a:lnTo>
                  <a:lnTo>
                    <a:pt x="190868" y="26644"/>
                  </a:lnTo>
                  <a:lnTo>
                    <a:pt x="185204" y="30429"/>
                  </a:lnTo>
                  <a:lnTo>
                    <a:pt x="180238" y="35052"/>
                  </a:lnTo>
                  <a:lnTo>
                    <a:pt x="180238" y="23152"/>
                  </a:lnTo>
                  <a:lnTo>
                    <a:pt x="170764" y="24612"/>
                  </a:lnTo>
                  <a:lnTo>
                    <a:pt x="170942" y="114820"/>
                  </a:lnTo>
                  <a:lnTo>
                    <a:pt x="180111" y="114820"/>
                  </a:lnTo>
                  <a:lnTo>
                    <a:pt x="180111" y="46164"/>
                  </a:lnTo>
                  <a:lnTo>
                    <a:pt x="184505" y="41021"/>
                  </a:lnTo>
                  <a:lnTo>
                    <a:pt x="190195" y="36309"/>
                  </a:lnTo>
                  <a:lnTo>
                    <a:pt x="192608" y="35052"/>
                  </a:lnTo>
                  <a:lnTo>
                    <a:pt x="196786" y="32867"/>
                  </a:lnTo>
                  <a:lnTo>
                    <a:pt x="222542" y="56616"/>
                  </a:lnTo>
                  <a:lnTo>
                    <a:pt x="222542" y="114820"/>
                  </a:lnTo>
                  <a:lnTo>
                    <a:pt x="231889" y="114820"/>
                  </a:lnTo>
                  <a:lnTo>
                    <a:pt x="231889" y="54508"/>
                  </a:lnTo>
                  <a:close/>
                </a:path>
                <a:path w="866140" h="275590">
                  <a:moveTo>
                    <a:pt x="266433" y="200253"/>
                  </a:moveTo>
                  <a:lnTo>
                    <a:pt x="236677" y="181432"/>
                  </a:lnTo>
                  <a:lnTo>
                    <a:pt x="223558" y="183654"/>
                  </a:lnTo>
                  <a:lnTo>
                    <a:pt x="213639" y="190093"/>
                  </a:lnTo>
                  <a:lnTo>
                    <a:pt x="207365" y="200355"/>
                  </a:lnTo>
                  <a:lnTo>
                    <a:pt x="205181" y="214071"/>
                  </a:lnTo>
                  <a:lnTo>
                    <a:pt x="205181" y="242049"/>
                  </a:lnTo>
                  <a:lnTo>
                    <a:pt x="207365" y="255765"/>
                  </a:lnTo>
                  <a:lnTo>
                    <a:pt x="213639" y="266039"/>
                  </a:lnTo>
                  <a:lnTo>
                    <a:pt x="223558" y="272465"/>
                  </a:lnTo>
                  <a:lnTo>
                    <a:pt x="236677" y="274701"/>
                  </a:lnTo>
                  <a:lnTo>
                    <a:pt x="247637" y="273138"/>
                  </a:lnTo>
                  <a:lnTo>
                    <a:pt x="255498" y="260057"/>
                  </a:lnTo>
                  <a:lnTo>
                    <a:pt x="249389" y="265849"/>
                  </a:lnTo>
                  <a:lnTo>
                    <a:pt x="236677" y="265849"/>
                  </a:lnTo>
                  <a:lnTo>
                    <a:pt x="227253" y="264210"/>
                  </a:lnTo>
                  <a:lnTo>
                    <a:pt x="220294" y="259321"/>
                  </a:lnTo>
                  <a:lnTo>
                    <a:pt x="215988" y="251269"/>
                  </a:lnTo>
                  <a:lnTo>
                    <a:pt x="214515" y="240144"/>
                  </a:lnTo>
                  <a:lnTo>
                    <a:pt x="214515" y="216027"/>
                  </a:lnTo>
                  <a:lnTo>
                    <a:pt x="215988" y="204863"/>
                  </a:lnTo>
                  <a:lnTo>
                    <a:pt x="220294" y="196811"/>
                  </a:lnTo>
                  <a:lnTo>
                    <a:pt x="227253" y="191922"/>
                  </a:lnTo>
                  <a:lnTo>
                    <a:pt x="236677" y="190271"/>
                  </a:lnTo>
                  <a:lnTo>
                    <a:pt x="248932" y="190271"/>
                  </a:lnTo>
                  <a:lnTo>
                    <a:pt x="255689" y="195922"/>
                  </a:lnTo>
                  <a:lnTo>
                    <a:pt x="257911" y="203809"/>
                  </a:lnTo>
                  <a:lnTo>
                    <a:pt x="266433" y="200253"/>
                  </a:lnTo>
                  <a:close/>
                </a:path>
                <a:path w="866140" h="275590">
                  <a:moveTo>
                    <a:pt x="295529" y="115011"/>
                  </a:moveTo>
                  <a:lnTo>
                    <a:pt x="294271" y="109029"/>
                  </a:lnTo>
                  <a:lnTo>
                    <a:pt x="293928" y="107429"/>
                  </a:lnTo>
                  <a:lnTo>
                    <a:pt x="290550" y="108534"/>
                  </a:lnTo>
                  <a:lnTo>
                    <a:pt x="283806" y="109029"/>
                  </a:lnTo>
                  <a:lnTo>
                    <a:pt x="280568" y="109029"/>
                  </a:lnTo>
                  <a:lnTo>
                    <a:pt x="272605" y="107886"/>
                  </a:lnTo>
                  <a:lnTo>
                    <a:pt x="267931" y="104228"/>
                  </a:lnTo>
                  <a:lnTo>
                    <a:pt x="265722" y="97701"/>
                  </a:lnTo>
                  <a:lnTo>
                    <a:pt x="265163" y="87972"/>
                  </a:lnTo>
                  <a:lnTo>
                    <a:pt x="265303" y="33591"/>
                  </a:lnTo>
                  <a:lnTo>
                    <a:pt x="292785" y="33591"/>
                  </a:lnTo>
                  <a:lnTo>
                    <a:pt x="292785" y="24752"/>
                  </a:lnTo>
                  <a:lnTo>
                    <a:pt x="265303" y="24752"/>
                  </a:lnTo>
                  <a:lnTo>
                    <a:pt x="265163" y="8839"/>
                  </a:lnTo>
                  <a:lnTo>
                    <a:pt x="259054" y="10299"/>
                  </a:lnTo>
                  <a:lnTo>
                    <a:pt x="255993" y="24752"/>
                  </a:lnTo>
                  <a:lnTo>
                    <a:pt x="246151" y="24752"/>
                  </a:lnTo>
                  <a:lnTo>
                    <a:pt x="246151" y="33591"/>
                  </a:lnTo>
                  <a:lnTo>
                    <a:pt x="255993" y="33591"/>
                  </a:lnTo>
                  <a:lnTo>
                    <a:pt x="255993" y="89560"/>
                  </a:lnTo>
                  <a:lnTo>
                    <a:pt x="257365" y="102450"/>
                  </a:lnTo>
                  <a:lnTo>
                    <a:pt x="261734" y="111010"/>
                  </a:lnTo>
                  <a:lnTo>
                    <a:pt x="269544" y="115760"/>
                  </a:lnTo>
                  <a:lnTo>
                    <a:pt x="281216" y="117233"/>
                  </a:lnTo>
                  <a:lnTo>
                    <a:pt x="284949" y="117233"/>
                  </a:lnTo>
                  <a:lnTo>
                    <a:pt x="292328" y="115963"/>
                  </a:lnTo>
                  <a:lnTo>
                    <a:pt x="295529" y="115011"/>
                  </a:lnTo>
                  <a:close/>
                </a:path>
                <a:path w="866140" h="275590">
                  <a:moveTo>
                    <a:pt x="323507" y="273278"/>
                  </a:moveTo>
                  <a:lnTo>
                    <a:pt x="322249" y="267309"/>
                  </a:lnTo>
                  <a:lnTo>
                    <a:pt x="321919" y="265709"/>
                  </a:lnTo>
                  <a:lnTo>
                    <a:pt x="318541" y="266801"/>
                  </a:lnTo>
                  <a:lnTo>
                    <a:pt x="311797" y="267309"/>
                  </a:lnTo>
                  <a:lnTo>
                    <a:pt x="308559" y="267309"/>
                  </a:lnTo>
                  <a:lnTo>
                    <a:pt x="300596" y="266166"/>
                  </a:lnTo>
                  <a:lnTo>
                    <a:pt x="295910" y="262509"/>
                  </a:lnTo>
                  <a:lnTo>
                    <a:pt x="293712" y="255981"/>
                  </a:lnTo>
                  <a:lnTo>
                    <a:pt x="293154" y="246253"/>
                  </a:lnTo>
                  <a:lnTo>
                    <a:pt x="293293" y="191871"/>
                  </a:lnTo>
                  <a:lnTo>
                    <a:pt x="320776" y="191871"/>
                  </a:lnTo>
                  <a:lnTo>
                    <a:pt x="320776" y="183019"/>
                  </a:lnTo>
                  <a:lnTo>
                    <a:pt x="293293" y="183019"/>
                  </a:lnTo>
                  <a:lnTo>
                    <a:pt x="293154" y="167119"/>
                  </a:lnTo>
                  <a:lnTo>
                    <a:pt x="287045" y="168579"/>
                  </a:lnTo>
                  <a:lnTo>
                    <a:pt x="283984" y="183019"/>
                  </a:lnTo>
                  <a:lnTo>
                    <a:pt x="274142" y="183019"/>
                  </a:lnTo>
                  <a:lnTo>
                    <a:pt x="274142" y="191871"/>
                  </a:lnTo>
                  <a:lnTo>
                    <a:pt x="283984" y="191871"/>
                  </a:lnTo>
                  <a:lnTo>
                    <a:pt x="283984" y="247840"/>
                  </a:lnTo>
                  <a:lnTo>
                    <a:pt x="285356" y="260731"/>
                  </a:lnTo>
                  <a:lnTo>
                    <a:pt x="289725" y="269290"/>
                  </a:lnTo>
                  <a:lnTo>
                    <a:pt x="297522" y="274040"/>
                  </a:lnTo>
                  <a:lnTo>
                    <a:pt x="309194" y="275513"/>
                  </a:lnTo>
                  <a:lnTo>
                    <a:pt x="312928" y="275513"/>
                  </a:lnTo>
                  <a:lnTo>
                    <a:pt x="320319" y="274243"/>
                  </a:lnTo>
                  <a:lnTo>
                    <a:pt x="323507" y="273278"/>
                  </a:lnTo>
                  <a:close/>
                </a:path>
                <a:path w="866140" h="275590">
                  <a:moveTo>
                    <a:pt x="369189" y="111582"/>
                  </a:moveTo>
                  <a:lnTo>
                    <a:pt x="366649" y="106476"/>
                  </a:lnTo>
                  <a:lnTo>
                    <a:pt x="365671" y="104521"/>
                  </a:lnTo>
                  <a:lnTo>
                    <a:pt x="364921" y="102298"/>
                  </a:lnTo>
                  <a:lnTo>
                    <a:pt x="364858" y="73660"/>
                  </a:lnTo>
                  <a:lnTo>
                    <a:pt x="364858" y="51638"/>
                  </a:lnTo>
                  <a:lnTo>
                    <a:pt x="362927" y="39116"/>
                  </a:lnTo>
                  <a:lnTo>
                    <a:pt x="358254" y="31991"/>
                  </a:lnTo>
                  <a:lnTo>
                    <a:pt x="357098" y="30213"/>
                  </a:lnTo>
                  <a:lnTo>
                    <a:pt x="347586" y="24917"/>
                  </a:lnTo>
                  <a:lnTo>
                    <a:pt x="334632" y="23152"/>
                  </a:lnTo>
                  <a:lnTo>
                    <a:pt x="323799" y="24625"/>
                  </a:lnTo>
                  <a:lnTo>
                    <a:pt x="314947" y="28663"/>
                  </a:lnTo>
                  <a:lnTo>
                    <a:pt x="308419" y="34696"/>
                  </a:lnTo>
                  <a:lnTo>
                    <a:pt x="304546" y="42113"/>
                  </a:lnTo>
                  <a:lnTo>
                    <a:pt x="312889" y="45669"/>
                  </a:lnTo>
                  <a:lnTo>
                    <a:pt x="315518" y="40208"/>
                  </a:lnTo>
                  <a:lnTo>
                    <a:pt x="320141" y="35877"/>
                  </a:lnTo>
                  <a:lnTo>
                    <a:pt x="326567" y="33020"/>
                  </a:lnTo>
                  <a:lnTo>
                    <a:pt x="334632" y="31991"/>
                  </a:lnTo>
                  <a:lnTo>
                    <a:pt x="344017" y="33223"/>
                  </a:lnTo>
                  <a:lnTo>
                    <a:pt x="350558" y="37109"/>
                  </a:lnTo>
                  <a:lnTo>
                    <a:pt x="354355" y="43942"/>
                  </a:lnTo>
                  <a:lnTo>
                    <a:pt x="355511" y="54013"/>
                  </a:lnTo>
                  <a:lnTo>
                    <a:pt x="355511" y="65138"/>
                  </a:lnTo>
                  <a:lnTo>
                    <a:pt x="355511" y="73660"/>
                  </a:lnTo>
                  <a:lnTo>
                    <a:pt x="355511" y="95999"/>
                  </a:lnTo>
                  <a:lnTo>
                    <a:pt x="351116" y="100799"/>
                  </a:lnTo>
                  <a:lnTo>
                    <a:pt x="345528" y="104635"/>
                  </a:lnTo>
                  <a:lnTo>
                    <a:pt x="338950" y="107162"/>
                  </a:lnTo>
                  <a:lnTo>
                    <a:pt x="331584" y="108077"/>
                  </a:lnTo>
                  <a:lnTo>
                    <a:pt x="323761" y="107124"/>
                  </a:lnTo>
                  <a:lnTo>
                    <a:pt x="317538" y="104089"/>
                  </a:lnTo>
                  <a:lnTo>
                    <a:pt x="313423" y="98704"/>
                  </a:lnTo>
                  <a:lnTo>
                    <a:pt x="311937" y="90703"/>
                  </a:lnTo>
                  <a:lnTo>
                    <a:pt x="313169" y="82677"/>
                  </a:lnTo>
                  <a:lnTo>
                    <a:pt x="316865" y="77419"/>
                  </a:lnTo>
                  <a:lnTo>
                    <a:pt x="323011" y="74536"/>
                  </a:lnTo>
                  <a:lnTo>
                    <a:pt x="331584" y="73660"/>
                  </a:lnTo>
                  <a:lnTo>
                    <a:pt x="355511" y="73660"/>
                  </a:lnTo>
                  <a:lnTo>
                    <a:pt x="355511" y="65138"/>
                  </a:lnTo>
                  <a:lnTo>
                    <a:pt x="332994" y="65138"/>
                  </a:lnTo>
                  <a:lnTo>
                    <a:pt x="320840" y="66217"/>
                  </a:lnTo>
                  <a:lnTo>
                    <a:pt x="311162" y="70116"/>
                  </a:lnTo>
                  <a:lnTo>
                    <a:pt x="304761" y="77889"/>
                  </a:lnTo>
                  <a:lnTo>
                    <a:pt x="302450" y="90525"/>
                  </a:lnTo>
                  <a:lnTo>
                    <a:pt x="304507" y="102298"/>
                  </a:lnTo>
                  <a:lnTo>
                    <a:pt x="310413" y="110337"/>
                  </a:lnTo>
                  <a:lnTo>
                    <a:pt x="319811" y="114947"/>
                  </a:lnTo>
                  <a:lnTo>
                    <a:pt x="332359" y="116420"/>
                  </a:lnTo>
                  <a:lnTo>
                    <a:pt x="339585" y="115684"/>
                  </a:lnTo>
                  <a:lnTo>
                    <a:pt x="346202" y="113614"/>
                  </a:lnTo>
                  <a:lnTo>
                    <a:pt x="352107" y="110477"/>
                  </a:lnTo>
                  <a:lnTo>
                    <a:pt x="355142" y="108077"/>
                  </a:lnTo>
                  <a:lnTo>
                    <a:pt x="357162" y="106476"/>
                  </a:lnTo>
                  <a:lnTo>
                    <a:pt x="358114" y="109855"/>
                  </a:lnTo>
                  <a:lnTo>
                    <a:pt x="359384" y="113220"/>
                  </a:lnTo>
                  <a:lnTo>
                    <a:pt x="361480" y="116420"/>
                  </a:lnTo>
                  <a:lnTo>
                    <a:pt x="369189" y="111582"/>
                  </a:lnTo>
                  <a:close/>
                </a:path>
                <a:path w="866140" h="275590">
                  <a:moveTo>
                    <a:pt x="370509" y="190271"/>
                  </a:moveTo>
                  <a:lnTo>
                    <a:pt x="369824" y="181432"/>
                  </a:lnTo>
                  <a:lnTo>
                    <a:pt x="362953" y="182219"/>
                  </a:lnTo>
                  <a:lnTo>
                    <a:pt x="356692" y="184594"/>
                  </a:lnTo>
                  <a:lnTo>
                    <a:pt x="350977" y="188569"/>
                  </a:lnTo>
                  <a:lnTo>
                    <a:pt x="345706" y="194144"/>
                  </a:lnTo>
                  <a:lnTo>
                    <a:pt x="345706" y="181432"/>
                  </a:lnTo>
                  <a:lnTo>
                    <a:pt x="336232" y="182892"/>
                  </a:lnTo>
                  <a:lnTo>
                    <a:pt x="336410" y="273100"/>
                  </a:lnTo>
                  <a:lnTo>
                    <a:pt x="345579" y="273100"/>
                  </a:lnTo>
                  <a:lnTo>
                    <a:pt x="345579" y="205536"/>
                  </a:lnTo>
                  <a:lnTo>
                    <a:pt x="350469" y="199288"/>
                  </a:lnTo>
                  <a:lnTo>
                    <a:pt x="356349" y="194475"/>
                  </a:lnTo>
                  <a:lnTo>
                    <a:pt x="357047" y="194144"/>
                  </a:lnTo>
                  <a:lnTo>
                    <a:pt x="363080" y="191376"/>
                  </a:lnTo>
                  <a:lnTo>
                    <a:pt x="370509" y="190271"/>
                  </a:lnTo>
                  <a:close/>
                </a:path>
                <a:path w="866140" h="275590">
                  <a:moveTo>
                    <a:pt x="393166" y="183019"/>
                  </a:moveTo>
                  <a:lnTo>
                    <a:pt x="372745" y="183019"/>
                  </a:lnTo>
                  <a:lnTo>
                    <a:pt x="372745" y="191871"/>
                  </a:lnTo>
                  <a:lnTo>
                    <a:pt x="383819" y="191871"/>
                  </a:lnTo>
                  <a:lnTo>
                    <a:pt x="383819" y="273100"/>
                  </a:lnTo>
                  <a:lnTo>
                    <a:pt x="393166" y="273100"/>
                  </a:lnTo>
                  <a:lnTo>
                    <a:pt x="393166" y="183019"/>
                  </a:lnTo>
                  <a:close/>
                </a:path>
                <a:path w="866140" h="275590">
                  <a:moveTo>
                    <a:pt x="394576" y="160375"/>
                  </a:moveTo>
                  <a:lnTo>
                    <a:pt x="391883" y="157810"/>
                  </a:lnTo>
                  <a:lnTo>
                    <a:pt x="384327" y="157810"/>
                  </a:lnTo>
                  <a:lnTo>
                    <a:pt x="381901" y="160375"/>
                  </a:lnTo>
                  <a:lnTo>
                    <a:pt x="381901" y="171132"/>
                  </a:lnTo>
                  <a:lnTo>
                    <a:pt x="384327" y="173545"/>
                  </a:lnTo>
                  <a:lnTo>
                    <a:pt x="391883" y="173545"/>
                  </a:lnTo>
                  <a:lnTo>
                    <a:pt x="394576" y="171132"/>
                  </a:lnTo>
                  <a:lnTo>
                    <a:pt x="394576" y="160375"/>
                  </a:lnTo>
                  <a:close/>
                </a:path>
                <a:path w="866140" h="275590">
                  <a:moveTo>
                    <a:pt x="449097" y="41973"/>
                  </a:moveTo>
                  <a:lnTo>
                    <a:pt x="445046" y="34417"/>
                  </a:lnTo>
                  <a:lnTo>
                    <a:pt x="442404" y="31991"/>
                  </a:lnTo>
                  <a:lnTo>
                    <a:pt x="438569" y="28460"/>
                  </a:lnTo>
                  <a:lnTo>
                    <a:pt x="429920" y="24561"/>
                  </a:lnTo>
                  <a:lnTo>
                    <a:pt x="419328" y="23152"/>
                  </a:lnTo>
                  <a:lnTo>
                    <a:pt x="406209" y="25387"/>
                  </a:lnTo>
                  <a:lnTo>
                    <a:pt x="396303" y="31813"/>
                  </a:lnTo>
                  <a:lnTo>
                    <a:pt x="390029" y="42075"/>
                  </a:lnTo>
                  <a:lnTo>
                    <a:pt x="387832" y="55791"/>
                  </a:lnTo>
                  <a:lnTo>
                    <a:pt x="387832" y="83781"/>
                  </a:lnTo>
                  <a:lnTo>
                    <a:pt x="390029" y="97497"/>
                  </a:lnTo>
                  <a:lnTo>
                    <a:pt x="396303" y="107759"/>
                  </a:lnTo>
                  <a:lnTo>
                    <a:pt x="406209" y="114185"/>
                  </a:lnTo>
                  <a:lnTo>
                    <a:pt x="419328" y="116420"/>
                  </a:lnTo>
                  <a:lnTo>
                    <a:pt x="430301" y="114858"/>
                  </a:lnTo>
                  <a:lnTo>
                    <a:pt x="438848" y="110655"/>
                  </a:lnTo>
                  <a:lnTo>
                    <a:pt x="441972" y="107581"/>
                  </a:lnTo>
                  <a:lnTo>
                    <a:pt x="445033" y="104546"/>
                  </a:lnTo>
                  <a:lnTo>
                    <a:pt x="448957" y="97269"/>
                  </a:lnTo>
                  <a:lnTo>
                    <a:pt x="440575" y="94081"/>
                  </a:lnTo>
                  <a:lnTo>
                    <a:pt x="438162" y="101777"/>
                  </a:lnTo>
                  <a:lnTo>
                    <a:pt x="432041" y="107581"/>
                  </a:lnTo>
                  <a:lnTo>
                    <a:pt x="419328" y="107581"/>
                  </a:lnTo>
                  <a:lnTo>
                    <a:pt x="409905" y="105930"/>
                  </a:lnTo>
                  <a:lnTo>
                    <a:pt x="402945" y="101041"/>
                  </a:lnTo>
                  <a:lnTo>
                    <a:pt x="398653" y="93002"/>
                  </a:lnTo>
                  <a:lnTo>
                    <a:pt x="397179" y="81864"/>
                  </a:lnTo>
                  <a:lnTo>
                    <a:pt x="397179" y="57746"/>
                  </a:lnTo>
                  <a:lnTo>
                    <a:pt x="398653" y="46596"/>
                  </a:lnTo>
                  <a:lnTo>
                    <a:pt x="402945" y="38531"/>
                  </a:lnTo>
                  <a:lnTo>
                    <a:pt x="409905" y="33642"/>
                  </a:lnTo>
                  <a:lnTo>
                    <a:pt x="419328" y="31991"/>
                  </a:lnTo>
                  <a:lnTo>
                    <a:pt x="431584" y="31991"/>
                  </a:lnTo>
                  <a:lnTo>
                    <a:pt x="438340" y="37655"/>
                  </a:lnTo>
                  <a:lnTo>
                    <a:pt x="440575" y="45542"/>
                  </a:lnTo>
                  <a:lnTo>
                    <a:pt x="449097" y="41973"/>
                  </a:lnTo>
                  <a:close/>
                </a:path>
                <a:path w="866140" h="275590">
                  <a:moveTo>
                    <a:pt x="477583" y="200253"/>
                  </a:moveTo>
                  <a:lnTo>
                    <a:pt x="473532" y="192697"/>
                  </a:lnTo>
                  <a:lnTo>
                    <a:pt x="470890" y="190271"/>
                  </a:lnTo>
                  <a:lnTo>
                    <a:pt x="467055" y="186740"/>
                  </a:lnTo>
                  <a:lnTo>
                    <a:pt x="458406" y="182829"/>
                  </a:lnTo>
                  <a:lnTo>
                    <a:pt x="447814" y="181432"/>
                  </a:lnTo>
                  <a:lnTo>
                    <a:pt x="434695" y="183654"/>
                  </a:lnTo>
                  <a:lnTo>
                    <a:pt x="424789" y="190093"/>
                  </a:lnTo>
                  <a:lnTo>
                    <a:pt x="418503" y="200355"/>
                  </a:lnTo>
                  <a:lnTo>
                    <a:pt x="416318" y="214071"/>
                  </a:lnTo>
                  <a:lnTo>
                    <a:pt x="416318" y="242049"/>
                  </a:lnTo>
                  <a:lnTo>
                    <a:pt x="418503" y="255765"/>
                  </a:lnTo>
                  <a:lnTo>
                    <a:pt x="424789" y="266039"/>
                  </a:lnTo>
                  <a:lnTo>
                    <a:pt x="434695" y="272465"/>
                  </a:lnTo>
                  <a:lnTo>
                    <a:pt x="447814" y="274701"/>
                  </a:lnTo>
                  <a:lnTo>
                    <a:pt x="458787" y="273138"/>
                  </a:lnTo>
                  <a:lnTo>
                    <a:pt x="467334" y="268935"/>
                  </a:lnTo>
                  <a:lnTo>
                    <a:pt x="470458" y="265849"/>
                  </a:lnTo>
                  <a:lnTo>
                    <a:pt x="473519" y="262826"/>
                  </a:lnTo>
                  <a:lnTo>
                    <a:pt x="477443" y="255549"/>
                  </a:lnTo>
                  <a:lnTo>
                    <a:pt x="469061" y="252361"/>
                  </a:lnTo>
                  <a:lnTo>
                    <a:pt x="466636" y="260057"/>
                  </a:lnTo>
                  <a:lnTo>
                    <a:pt x="460540" y="265849"/>
                  </a:lnTo>
                  <a:lnTo>
                    <a:pt x="447814" y="265849"/>
                  </a:lnTo>
                  <a:lnTo>
                    <a:pt x="438391" y="264210"/>
                  </a:lnTo>
                  <a:lnTo>
                    <a:pt x="431431" y="259321"/>
                  </a:lnTo>
                  <a:lnTo>
                    <a:pt x="427139" y="251269"/>
                  </a:lnTo>
                  <a:lnTo>
                    <a:pt x="425665" y="240144"/>
                  </a:lnTo>
                  <a:lnTo>
                    <a:pt x="425665" y="216027"/>
                  </a:lnTo>
                  <a:lnTo>
                    <a:pt x="427139" y="204863"/>
                  </a:lnTo>
                  <a:lnTo>
                    <a:pt x="431431" y="196811"/>
                  </a:lnTo>
                  <a:lnTo>
                    <a:pt x="438391" y="191922"/>
                  </a:lnTo>
                  <a:lnTo>
                    <a:pt x="447814" y="190271"/>
                  </a:lnTo>
                  <a:lnTo>
                    <a:pt x="460082" y="190271"/>
                  </a:lnTo>
                  <a:lnTo>
                    <a:pt x="466826" y="195922"/>
                  </a:lnTo>
                  <a:lnTo>
                    <a:pt x="469061" y="203809"/>
                  </a:lnTo>
                  <a:lnTo>
                    <a:pt x="477583" y="200253"/>
                  </a:lnTo>
                  <a:close/>
                </a:path>
                <a:path w="866140" h="275590">
                  <a:moveTo>
                    <a:pt x="504609" y="183019"/>
                  </a:moveTo>
                  <a:lnTo>
                    <a:pt x="484187" y="183019"/>
                  </a:lnTo>
                  <a:lnTo>
                    <a:pt x="484187" y="191871"/>
                  </a:lnTo>
                  <a:lnTo>
                    <a:pt x="495274" y="191871"/>
                  </a:lnTo>
                  <a:lnTo>
                    <a:pt x="495274" y="273100"/>
                  </a:lnTo>
                  <a:lnTo>
                    <a:pt x="504609" y="273100"/>
                  </a:lnTo>
                  <a:lnTo>
                    <a:pt x="504609" y="183019"/>
                  </a:lnTo>
                  <a:close/>
                </a:path>
                <a:path w="866140" h="275590">
                  <a:moveTo>
                    <a:pt x="506031" y="160375"/>
                  </a:moveTo>
                  <a:lnTo>
                    <a:pt x="503339" y="157810"/>
                  </a:lnTo>
                  <a:lnTo>
                    <a:pt x="495769" y="157810"/>
                  </a:lnTo>
                  <a:lnTo>
                    <a:pt x="493356" y="160375"/>
                  </a:lnTo>
                  <a:lnTo>
                    <a:pt x="493356" y="171132"/>
                  </a:lnTo>
                  <a:lnTo>
                    <a:pt x="495769" y="173545"/>
                  </a:lnTo>
                  <a:lnTo>
                    <a:pt x="503339" y="173545"/>
                  </a:lnTo>
                  <a:lnTo>
                    <a:pt x="506031" y="171132"/>
                  </a:lnTo>
                  <a:lnTo>
                    <a:pt x="506031" y="160375"/>
                  </a:lnTo>
                  <a:close/>
                </a:path>
                <a:path w="866140" h="275590">
                  <a:moveTo>
                    <a:pt x="506171" y="115011"/>
                  </a:moveTo>
                  <a:lnTo>
                    <a:pt x="504913" y="109029"/>
                  </a:lnTo>
                  <a:lnTo>
                    <a:pt x="504571" y="107429"/>
                  </a:lnTo>
                  <a:lnTo>
                    <a:pt x="501205" y="108534"/>
                  </a:lnTo>
                  <a:lnTo>
                    <a:pt x="494449" y="109029"/>
                  </a:lnTo>
                  <a:lnTo>
                    <a:pt x="491210" y="109029"/>
                  </a:lnTo>
                  <a:lnTo>
                    <a:pt x="483247" y="107886"/>
                  </a:lnTo>
                  <a:lnTo>
                    <a:pt x="478574" y="104228"/>
                  </a:lnTo>
                  <a:lnTo>
                    <a:pt x="476364" y="97701"/>
                  </a:lnTo>
                  <a:lnTo>
                    <a:pt x="475805" y="87972"/>
                  </a:lnTo>
                  <a:lnTo>
                    <a:pt x="475945" y="33591"/>
                  </a:lnTo>
                  <a:lnTo>
                    <a:pt x="503440" y="33591"/>
                  </a:lnTo>
                  <a:lnTo>
                    <a:pt x="503440" y="24752"/>
                  </a:lnTo>
                  <a:lnTo>
                    <a:pt x="475945" y="24752"/>
                  </a:lnTo>
                  <a:lnTo>
                    <a:pt x="475805" y="8839"/>
                  </a:lnTo>
                  <a:lnTo>
                    <a:pt x="469696" y="10299"/>
                  </a:lnTo>
                  <a:lnTo>
                    <a:pt x="466648" y="24752"/>
                  </a:lnTo>
                  <a:lnTo>
                    <a:pt x="456806" y="24752"/>
                  </a:lnTo>
                  <a:lnTo>
                    <a:pt x="456806" y="33591"/>
                  </a:lnTo>
                  <a:lnTo>
                    <a:pt x="466648" y="33591"/>
                  </a:lnTo>
                  <a:lnTo>
                    <a:pt x="466648" y="89560"/>
                  </a:lnTo>
                  <a:lnTo>
                    <a:pt x="468007" y="102450"/>
                  </a:lnTo>
                  <a:lnTo>
                    <a:pt x="472376" y="111010"/>
                  </a:lnTo>
                  <a:lnTo>
                    <a:pt x="480187" y="115760"/>
                  </a:lnTo>
                  <a:lnTo>
                    <a:pt x="491858" y="117233"/>
                  </a:lnTo>
                  <a:lnTo>
                    <a:pt x="495592" y="117233"/>
                  </a:lnTo>
                  <a:lnTo>
                    <a:pt x="502983" y="115963"/>
                  </a:lnTo>
                  <a:lnTo>
                    <a:pt x="506171" y="115011"/>
                  </a:lnTo>
                  <a:close/>
                </a:path>
                <a:path w="866140" h="275590">
                  <a:moveTo>
                    <a:pt x="580974" y="55791"/>
                  </a:moveTo>
                  <a:lnTo>
                    <a:pt x="578802" y="42075"/>
                  </a:lnTo>
                  <a:lnTo>
                    <a:pt x="572693" y="31991"/>
                  </a:lnTo>
                  <a:lnTo>
                    <a:pt x="572592" y="31813"/>
                  </a:lnTo>
                  <a:lnTo>
                    <a:pt x="571804" y="31305"/>
                  </a:lnTo>
                  <a:lnTo>
                    <a:pt x="571804" y="57746"/>
                  </a:lnTo>
                  <a:lnTo>
                    <a:pt x="571804" y="81864"/>
                  </a:lnTo>
                  <a:lnTo>
                    <a:pt x="570357" y="93002"/>
                  </a:lnTo>
                  <a:lnTo>
                    <a:pt x="566077" y="101041"/>
                  </a:lnTo>
                  <a:lnTo>
                    <a:pt x="559117" y="105930"/>
                  </a:lnTo>
                  <a:lnTo>
                    <a:pt x="549605" y="107581"/>
                  </a:lnTo>
                  <a:lnTo>
                    <a:pt x="540004" y="105930"/>
                  </a:lnTo>
                  <a:lnTo>
                    <a:pt x="533006" y="101041"/>
                  </a:lnTo>
                  <a:lnTo>
                    <a:pt x="528726" y="93002"/>
                  </a:lnTo>
                  <a:lnTo>
                    <a:pt x="527265" y="81864"/>
                  </a:lnTo>
                  <a:lnTo>
                    <a:pt x="527265" y="57746"/>
                  </a:lnTo>
                  <a:lnTo>
                    <a:pt x="528726" y="46596"/>
                  </a:lnTo>
                  <a:lnTo>
                    <a:pt x="533006" y="38531"/>
                  </a:lnTo>
                  <a:lnTo>
                    <a:pt x="540004" y="33642"/>
                  </a:lnTo>
                  <a:lnTo>
                    <a:pt x="549605" y="31991"/>
                  </a:lnTo>
                  <a:lnTo>
                    <a:pt x="559117" y="33642"/>
                  </a:lnTo>
                  <a:lnTo>
                    <a:pt x="566077" y="38531"/>
                  </a:lnTo>
                  <a:lnTo>
                    <a:pt x="570357" y="46596"/>
                  </a:lnTo>
                  <a:lnTo>
                    <a:pt x="571804" y="57746"/>
                  </a:lnTo>
                  <a:lnTo>
                    <a:pt x="571804" y="31305"/>
                  </a:lnTo>
                  <a:lnTo>
                    <a:pt x="562724" y="25387"/>
                  </a:lnTo>
                  <a:lnTo>
                    <a:pt x="549605" y="23152"/>
                  </a:lnTo>
                  <a:lnTo>
                    <a:pt x="536448" y="25387"/>
                  </a:lnTo>
                  <a:lnTo>
                    <a:pt x="526465" y="31813"/>
                  </a:lnTo>
                  <a:lnTo>
                    <a:pt x="520141" y="42075"/>
                  </a:lnTo>
                  <a:lnTo>
                    <a:pt x="517931" y="55791"/>
                  </a:lnTo>
                  <a:lnTo>
                    <a:pt x="517931" y="83781"/>
                  </a:lnTo>
                  <a:lnTo>
                    <a:pt x="520141" y="97497"/>
                  </a:lnTo>
                  <a:lnTo>
                    <a:pt x="526465" y="107759"/>
                  </a:lnTo>
                  <a:lnTo>
                    <a:pt x="536448" y="114185"/>
                  </a:lnTo>
                  <a:lnTo>
                    <a:pt x="549605" y="116420"/>
                  </a:lnTo>
                  <a:lnTo>
                    <a:pt x="562724" y="114185"/>
                  </a:lnTo>
                  <a:lnTo>
                    <a:pt x="572592" y="107759"/>
                  </a:lnTo>
                  <a:lnTo>
                    <a:pt x="572693" y="107581"/>
                  </a:lnTo>
                  <a:lnTo>
                    <a:pt x="578802" y="97497"/>
                  </a:lnTo>
                  <a:lnTo>
                    <a:pt x="580974" y="83781"/>
                  </a:lnTo>
                  <a:lnTo>
                    <a:pt x="580974" y="55791"/>
                  </a:lnTo>
                  <a:close/>
                </a:path>
                <a:path w="866140" h="275590">
                  <a:moveTo>
                    <a:pt x="594499" y="269862"/>
                  </a:moveTo>
                  <a:lnTo>
                    <a:pt x="591934" y="264756"/>
                  </a:lnTo>
                  <a:lnTo>
                    <a:pt x="590943" y="262801"/>
                  </a:lnTo>
                  <a:lnTo>
                    <a:pt x="590169" y="260375"/>
                  </a:lnTo>
                  <a:lnTo>
                    <a:pt x="590169" y="190271"/>
                  </a:lnTo>
                  <a:lnTo>
                    <a:pt x="590169" y="186448"/>
                  </a:lnTo>
                  <a:lnTo>
                    <a:pt x="590169" y="155854"/>
                  </a:lnTo>
                  <a:lnTo>
                    <a:pt x="580821" y="157314"/>
                  </a:lnTo>
                  <a:lnTo>
                    <a:pt x="580821" y="186448"/>
                  </a:lnTo>
                  <a:lnTo>
                    <a:pt x="580821" y="195287"/>
                  </a:lnTo>
                  <a:lnTo>
                    <a:pt x="580821" y="254457"/>
                  </a:lnTo>
                  <a:lnTo>
                    <a:pt x="576465" y="259321"/>
                  </a:lnTo>
                  <a:lnTo>
                    <a:pt x="571207" y="262877"/>
                  </a:lnTo>
                  <a:lnTo>
                    <a:pt x="564908" y="265087"/>
                  </a:lnTo>
                  <a:lnTo>
                    <a:pt x="557530" y="265849"/>
                  </a:lnTo>
                  <a:lnTo>
                    <a:pt x="548220" y="264210"/>
                  </a:lnTo>
                  <a:lnTo>
                    <a:pt x="541858" y="259321"/>
                  </a:lnTo>
                  <a:lnTo>
                    <a:pt x="538187" y="251269"/>
                  </a:lnTo>
                  <a:lnTo>
                    <a:pt x="536930" y="240144"/>
                  </a:lnTo>
                  <a:lnTo>
                    <a:pt x="536930" y="215531"/>
                  </a:lnTo>
                  <a:lnTo>
                    <a:pt x="538010" y="204736"/>
                  </a:lnTo>
                  <a:lnTo>
                    <a:pt x="541477" y="196811"/>
                  </a:lnTo>
                  <a:lnTo>
                    <a:pt x="547636" y="191935"/>
                  </a:lnTo>
                  <a:lnTo>
                    <a:pt x="556856" y="190271"/>
                  </a:lnTo>
                  <a:lnTo>
                    <a:pt x="564730" y="190271"/>
                  </a:lnTo>
                  <a:lnTo>
                    <a:pt x="572935" y="191554"/>
                  </a:lnTo>
                  <a:lnTo>
                    <a:pt x="580821" y="195287"/>
                  </a:lnTo>
                  <a:lnTo>
                    <a:pt x="580821" y="186448"/>
                  </a:lnTo>
                  <a:lnTo>
                    <a:pt x="572808" y="182702"/>
                  </a:lnTo>
                  <a:lnTo>
                    <a:pt x="564730" y="181432"/>
                  </a:lnTo>
                  <a:lnTo>
                    <a:pt x="556717" y="181432"/>
                  </a:lnTo>
                  <a:lnTo>
                    <a:pt x="544106" y="183553"/>
                  </a:lnTo>
                  <a:lnTo>
                    <a:pt x="535063" y="189750"/>
                  </a:lnTo>
                  <a:lnTo>
                    <a:pt x="529602" y="199758"/>
                  </a:lnTo>
                  <a:lnTo>
                    <a:pt x="527773" y="213296"/>
                  </a:lnTo>
                  <a:lnTo>
                    <a:pt x="527773" y="242049"/>
                  </a:lnTo>
                  <a:lnTo>
                    <a:pt x="529742" y="255765"/>
                  </a:lnTo>
                  <a:lnTo>
                    <a:pt x="535571" y="266039"/>
                  </a:lnTo>
                  <a:lnTo>
                    <a:pt x="545134" y="272465"/>
                  </a:lnTo>
                  <a:lnTo>
                    <a:pt x="558304" y="274701"/>
                  </a:lnTo>
                  <a:lnTo>
                    <a:pt x="565378" y="273951"/>
                  </a:lnTo>
                  <a:lnTo>
                    <a:pt x="571817" y="271894"/>
                  </a:lnTo>
                  <a:lnTo>
                    <a:pt x="577532" y="268744"/>
                  </a:lnTo>
                  <a:lnTo>
                    <a:pt x="581075" y="265849"/>
                  </a:lnTo>
                  <a:lnTo>
                    <a:pt x="582422" y="264756"/>
                  </a:lnTo>
                  <a:lnTo>
                    <a:pt x="583425" y="268135"/>
                  </a:lnTo>
                  <a:lnTo>
                    <a:pt x="584695" y="271500"/>
                  </a:lnTo>
                  <a:lnTo>
                    <a:pt x="586803" y="274701"/>
                  </a:lnTo>
                  <a:lnTo>
                    <a:pt x="594499" y="269862"/>
                  </a:lnTo>
                  <a:close/>
                </a:path>
                <a:path w="866140" h="275590">
                  <a:moveTo>
                    <a:pt x="675220" y="269862"/>
                  </a:moveTo>
                  <a:lnTo>
                    <a:pt x="672693" y="264756"/>
                  </a:lnTo>
                  <a:lnTo>
                    <a:pt x="671715" y="262801"/>
                  </a:lnTo>
                  <a:lnTo>
                    <a:pt x="670966" y="260578"/>
                  </a:lnTo>
                  <a:lnTo>
                    <a:pt x="670902" y="231940"/>
                  </a:lnTo>
                  <a:lnTo>
                    <a:pt x="670902" y="209918"/>
                  </a:lnTo>
                  <a:lnTo>
                    <a:pt x="668972" y="197396"/>
                  </a:lnTo>
                  <a:lnTo>
                    <a:pt x="664298" y="190271"/>
                  </a:lnTo>
                  <a:lnTo>
                    <a:pt x="663130" y="188493"/>
                  </a:lnTo>
                  <a:lnTo>
                    <a:pt x="653630" y="183184"/>
                  </a:lnTo>
                  <a:lnTo>
                    <a:pt x="640676" y="181432"/>
                  </a:lnTo>
                  <a:lnTo>
                    <a:pt x="629831" y="182905"/>
                  </a:lnTo>
                  <a:lnTo>
                    <a:pt x="620979" y="186944"/>
                  </a:lnTo>
                  <a:lnTo>
                    <a:pt x="614451" y="192963"/>
                  </a:lnTo>
                  <a:lnTo>
                    <a:pt x="610590" y="200393"/>
                  </a:lnTo>
                  <a:lnTo>
                    <a:pt x="618934" y="203949"/>
                  </a:lnTo>
                  <a:lnTo>
                    <a:pt x="621563" y="198488"/>
                  </a:lnTo>
                  <a:lnTo>
                    <a:pt x="626186" y="194157"/>
                  </a:lnTo>
                  <a:lnTo>
                    <a:pt x="632612" y="191300"/>
                  </a:lnTo>
                  <a:lnTo>
                    <a:pt x="640676" y="190271"/>
                  </a:lnTo>
                  <a:lnTo>
                    <a:pt x="650062" y="191503"/>
                  </a:lnTo>
                  <a:lnTo>
                    <a:pt x="656602" y="195389"/>
                  </a:lnTo>
                  <a:lnTo>
                    <a:pt x="660400" y="202222"/>
                  </a:lnTo>
                  <a:lnTo>
                    <a:pt x="661555" y="212293"/>
                  </a:lnTo>
                  <a:lnTo>
                    <a:pt x="661555" y="223418"/>
                  </a:lnTo>
                  <a:lnTo>
                    <a:pt x="661555" y="231940"/>
                  </a:lnTo>
                  <a:lnTo>
                    <a:pt x="661555" y="254266"/>
                  </a:lnTo>
                  <a:lnTo>
                    <a:pt x="657161" y="259080"/>
                  </a:lnTo>
                  <a:lnTo>
                    <a:pt x="651573" y="262915"/>
                  </a:lnTo>
                  <a:lnTo>
                    <a:pt x="644994" y="265442"/>
                  </a:lnTo>
                  <a:lnTo>
                    <a:pt x="637616" y="266344"/>
                  </a:lnTo>
                  <a:lnTo>
                    <a:pt x="629805" y="265404"/>
                  </a:lnTo>
                  <a:lnTo>
                    <a:pt x="623570" y="262369"/>
                  </a:lnTo>
                  <a:lnTo>
                    <a:pt x="619467" y="256984"/>
                  </a:lnTo>
                  <a:lnTo>
                    <a:pt x="617982" y="248983"/>
                  </a:lnTo>
                  <a:lnTo>
                    <a:pt x="619213" y="240957"/>
                  </a:lnTo>
                  <a:lnTo>
                    <a:pt x="622909" y="235699"/>
                  </a:lnTo>
                  <a:lnTo>
                    <a:pt x="629056" y="232816"/>
                  </a:lnTo>
                  <a:lnTo>
                    <a:pt x="637616" y="231940"/>
                  </a:lnTo>
                  <a:lnTo>
                    <a:pt x="661555" y="231940"/>
                  </a:lnTo>
                  <a:lnTo>
                    <a:pt x="661555" y="223418"/>
                  </a:lnTo>
                  <a:lnTo>
                    <a:pt x="639038" y="223418"/>
                  </a:lnTo>
                  <a:lnTo>
                    <a:pt x="626872" y="224485"/>
                  </a:lnTo>
                  <a:lnTo>
                    <a:pt x="617194" y="228396"/>
                  </a:lnTo>
                  <a:lnTo>
                    <a:pt x="610806" y="236169"/>
                  </a:lnTo>
                  <a:lnTo>
                    <a:pt x="608495" y="248805"/>
                  </a:lnTo>
                  <a:lnTo>
                    <a:pt x="610539" y="260578"/>
                  </a:lnTo>
                  <a:lnTo>
                    <a:pt x="616458" y="268617"/>
                  </a:lnTo>
                  <a:lnTo>
                    <a:pt x="625856" y="273227"/>
                  </a:lnTo>
                  <a:lnTo>
                    <a:pt x="638403" y="274701"/>
                  </a:lnTo>
                  <a:lnTo>
                    <a:pt x="645629" y="273951"/>
                  </a:lnTo>
                  <a:lnTo>
                    <a:pt x="652246" y="271894"/>
                  </a:lnTo>
                  <a:lnTo>
                    <a:pt x="658152" y="268744"/>
                  </a:lnTo>
                  <a:lnTo>
                    <a:pt x="661174" y="266344"/>
                  </a:lnTo>
                  <a:lnTo>
                    <a:pt x="663194" y="264756"/>
                  </a:lnTo>
                  <a:lnTo>
                    <a:pt x="664146" y="268135"/>
                  </a:lnTo>
                  <a:lnTo>
                    <a:pt x="665429" y="271500"/>
                  </a:lnTo>
                  <a:lnTo>
                    <a:pt x="667524" y="274701"/>
                  </a:lnTo>
                  <a:lnTo>
                    <a:pt x="675220" y="269862"/>
                  </a:lnTo>
                  <a:close/>
                </a:path>
                <a:path w="866140" h="275590">
                  <a:moveTo>
                    <a:pt x="701725" y="41973"/>
                  </a:moveTo>
                  <a:lnTo>
                    <a:pt x="671957" y="23152"/>
                  </a:lnTo>
                  <a:lnTo>
                    <a:pt x="658837" y="25387"/>
                  </a:lnTo>
                  <a:lnTo>
                    <a:pt x="648919" y="31813"/>
                  </a:lnTo>
                  <a:lnTo>
                    <a:pt x="642645" y="42075"/>
                  </a:lnTo>
                  <a:lnTo>
                    <a:pt x="640461" y="55791"/>
                  </a:lnTo>
                  <a:lnTo>
                    <a:pt x="640461" y="83781"/>
                  </a:lnTo>
                  <a:lnTo>
                    <a:pt x="642645" y="97497"/>
                  </a:lnTo>
                  <a:lnTo>
                    <a:pt x="648919" y="107759"/>
                  </a:lnTo>
                  <a:lnTo>
                    <a:pt x="658837" y="114185"/>
                  </a:lnTo>
                  <a:lnTo>
                    <a:pt x="671957" y="116420"/>
                  </a:lnTo>
                  <a:lnTo>
                    <a:pt x="682917" y="114858"/>
                  </a:lnTo>
                  <a:lnTo>
                    <a:pt x="690778" y="101777"/>
                  </a:lnTo>
                  <a:lnTo>
                    <a:pt x="684669" y="107581"/>
                  </a:lnTo>
                  <a:lnTo>
                    <a:pt x="671957" y="107581"/>
                  </a:lnTo>
                  <a:lnTo>
                    <a:pt x="662533" y="105930"/>
                  </a:lnTo>
                  <a:lnTo>
                    <a:pt x="655574" y="101041"/>
                  </a:lnTo>
                  <a:lnTo>
                    <a:pt x="651268" y="93002"/>
                  </a:lnTo>
                  <a:lnTo>
                    <a:pt x="649795" y="81864"/>
                  </a:lnTo>
                  <a:lnTo>
                    <a:pt x="649795" y="57746"/>
                  </a:lnTo>
                  <a:lnTo>
                    <a:pt x="651268" y="46596"/>
                  </a:lnTo>
                  <a:lnTo>
                    <a:pt x="655574" y="38531"/>
                  </a:lnTo>
                  <a:lnTo>
                    <a:pt x="662533" y="33642"/>
                  </a:lnTo>
                  <a:lnTo>
                    <a:pt x="671957" y="31991"/>
                  </a:lnTo>
                  <a:lnTo>
                    <a:pt x="684212" y="31991"/>
                  </a:lnTo>
                  <a:lnTo>
                    <a:pt x="690968" y="37655"/>
                  </a:lnTo>
                  <a:lnTo>
                    <a:pt x="693204" y="45542"/>
                  </a:lnTo>
                  <a:lnTo>
                    <a:pt x="701725" y="41973"/>
                  </a:lnTo>
                  <a:close/>
                </a:path>
                <a:path w="866140" h="275590">
                  <a:moveTo>
                    <a:pt x="760603" y="269862"/>
                  </a:moveTo>
                  <a:lnTo>
                    <a:pt x="758037" y="264756"/>
                  </a:lnTo>
                  <a:lnTo>
                    <a:pt x="757047" y="262801"/>
                  </a:lnTo>
                  <a:lnTo>
                    <a:pt x="756272" y="260375"/>
                  </a:lnTo>
                  <a:lnTo>
                    <a:pt x="756272" y="190271"/>
                  </a:lnTo>
                  <a:lnTo>
                    <a:pt x="756272" y="186448"/>
                  </a:lnTo>
                  <a:lnTo>
                    <a:pt x="756272" y="155854"/>
                  </a:lnTo>
                  <a:lnTo>
                    <a:pt x="746937" y="157314"/>
                  </a:lnTo>
                  <a:lnTo>
                    <a:pt x="746937" y="186448"/>
                  </a:lnTo>
                  <a:lnTo>
                    <a:pt x="746937" y="195287"/>
                  </a:lnTo>
                  <a:lnTo>
                    <a:pt x="746937" y="254457"/>
                  </a:lnTo>
                  <a:lnTo>
                    <a:pt x="742569" y="259321"/>
                  </a:lnTo>
                  <a:lnTo>
                    <a:pt x="737323" y="262877"/>
                  </a:lnTo>
                  <a:lnTo>
                    <a:pt x="731012" y="265087"/>
                  </a:lnTo>
                  <a:lnTo>
                    <a:pt x="723646" y="265849"/>
                  </a:lnTo>
                  <a:lnTo>
                    <a:pt x="714324" y="264210"/>
                  </a:lnTo>
                  <a:lnTo>
                    <a:pt x="707974" y="259321"/>
                  </a:lnTo>
                  <a:lnTo>
                    <a:pt x="704291" y="251269"/>
                  </a:lnTo>
                  <a:lnTo>
                    <a:pt x="703033" y="240144"/>
                  </a:lnTo>
                  <a:lnTo>
                    <a:pt x="703033" y="215531"/>
                  </a:lnTo>
                  <a:lnTo>
                    <a:pt x="704113" y="204736"/>
                  </a:lnTo>
                  <a:lnTo>
                    <a:pt x="707580" y="196811"/>
                  </a:lnTo>
                  <a:lnTo>
                    <a:pt x="713752" y="191935"/>
                  </a:lnTo>
                  <a:lnTo>
                    <a:pt x="722960" y="190271"/>
                  </a:lnTo>
                  <a:lnTo>
                    <a:pt x="730834" y="190271"/>
                  </a:lnTo>
                  <a:lnTo>
                    <a:pt x="739038" y="191554"/>
                  </a:lnTo>
                  <a:lnTo>
                    <a:pt x="746937" y="195287"/>
                  </a:lnTo>
                  <a:lnTo>
                    <a:pt x="746937" y="186448"/>
                  </a:lnTo>
                  <a:lnTo>
                    <a:pt x="738911" y="182702"/>
                  </a:lnTo>
                  <a:lnTo>
                    <a:pt x="730834" y="181432"/>
                  </a:lnTo>
                  <a:lnTo>
                    <a:pt x="722820" y="181432"/>
                  </a:lnTo>
                  <a:lnTo>
                    <a:pt x="710222" y="183553"/>
                  </a:lnTo>
                  <a:lnTo>
                    <a:pt x="701167" y="189750"/>
                  </a:lnTo>
                  <a:lnTo>
                    <a:pt x="695706" y="199758"/>
                  </a:lnTo>
                  <a:lnTo>
                    <a:pt x="693877" y="213296"/>
                  </a:lnTo>
                  <a:lnTo>
                    <a:pt x="693877" y="242049"/>
                  </a:lnTo>
                  <a:lnTo>
                    <a:pt x="695845" y="255765"/>
                  </a:lnTo>
                  <a:lnTo>
                    <a:pt x="701675" y="266039"/>
                  </a:lnTo>
                  <a:lnTo>
                    <a:pt x="711238" y="272465"/>
                  </a:lnTo>
                  <a:lnTo>
                    <a:pt x="724408" y="274701"/>
                  </a:lnTo>
                  <a:lnTo>
                    <a:pt x="731481" y="273951"/>
                  </a:lnTo>
                  <a:lnTo>
                    <a:pt x="737920" y="271894"/>
                  </a:lnTo>
                  <a:lnTo>
                    <a:pt x="743635" y="268744"/>
                  </a:lnTo>
                  <a:lnTo>
                    <a:pt x="747191" y="265849"/>
                  </a:lnTo>
                  <a:lnTo>
                    <a:pt x="748525" y="264756"/>
                  </a:lnTo>
                  <a:lnTo>
                    <a:pt x="749528" y="268135"/>
                  </a:lnTo>
                  <a:lnTo>
                    <a:pt x="750811" y="271500"/>
                  </a:lnTo>
                  <a:lnTo>
                    <a:pt x="752906" y="274701"/>
                  </a:lnTo>
                  <a:lnTo>
                    <a:pt x="760603" y="269862"/>
                  </a:lnTo>
                  <a:close/>
                </a:path>
                <a:path w="866140" h="275590">
                  <a:moveTo>
                    <a:pt x="781494" y="55791"/>
                  </a:moveTo>
                  <a:lnTo>
                    <a:pt x="779322" y="42075"/>
                  </a:lnTo>
                  <a:lnTo>
                    <a:pt x="773214" y="31991"/>
                  </a:lnTo>
                  <a:lnTo>
                    <a:pt x="773112" y="31813"/>
                  </a:lnTo>
                  <a:lnTo>
                    <a:pt x="772325" y="31305"/>
                  </a:lnTo>
                  <a:lnTo>
                    <a:pt x="772325" y="57746"/>
                  </a:lnTo>
                  <a:lnTo>
                    <a:pt x="772325" y="81864"/>
                  </a:lnTo>
                  <a:lnTo>
                    <a:pt x="770877" y="93002"/>
                  </a:lnTo>
                  <a:lnTo>
                    <a:pt x="766597" y="101041"/>
                  </a:lnTo>
                  <a:lnTo>
                    <a:pt x="759637" y="105930"/>
                  </a:lnTo>
                  <a:lnTo>
                    <a:pt x="750138" y="107581"/>
                  </a:lnTo>
                  <a:lnTo>
                    <a:pt x="740524" y="105930"/>
                  </a:lnTo>
                  <a:lnTo>
                    <a:pt x="733526" y="101041"/>
                  </a:lnTo>
                  <a:lnTo>
                    <a:pt x="729246" y="93002"/>
                  </a:lnTo>
                  <a:lnTo>
                    <a:pt x="727798" y="81864"/>
                  </a:lnTo>
                  <a:lnTo>
                    <a:pt x="727798" y="57746"/>
                  </a:lnTo>
                  <a:lnTo>
                    <a:pt x="729246" y="46596"/>
                  </a:lnTo>
                  <a:lnTo>
                    <a:pt x="733526" y="38531"/>
                  </a:lnTo>
                  <a:lnTo>
                    <a:pt x="740524" y="33642"/>
                  </a:lnTo>
                  <a:lnTo>
                    <a:pt x="750138" y="31991"/>
                  </a:lnTo>
                  <a:lnTo>
                    <a:pt x="759637" y="33642"/>
                  </a:lnTo>
                  <a:lnTo>
                    <a:pt x="766597" y="38531"/>
                  </a:lnTo>
                  <a:lnTo>
                    <a:pt x="770877" y="46596"/>
                  </a:lnTo>
                  <a:lnTo>
                    <a:pt x="772325" y="57746"/>
                  </a:lnTo>
                  <a:lnTo>
                    <a:pt x="772325" y="31305"/>
                  </a:lnTo>
                  <a:lnTo>
                    <a:pt x="763244" y="25387"/>
                  </a:lnTo>
                  <a:lnTo>
                    <a:pt x="750138" y="23152"/>
                  </a:lnTo>
                  <a:lnTo>
                    <a:pt x="736968" y="25387"/>
                  </a:lnTo>
                  <a:lnTo>
                    <a:pt x="726986" y="31813"/>
                  </a:lnTo>
                  <a:lnTo>
                    <a:pt x="720661" y="42075"/>
                  </a:lnTo>
                  <a:lnTo>
                    <a:pt x="718451" y="55791"/>
                  </a:lnTo>
                  <a:lnTo>
                    <a:pt x="718451" y="83781"/>
                  </a:lnTo>
                  <a:lnTo>
                    <a:pt x="720661" y="97497"/>
                  </a:lnTo>
                  <a:lnTo>
                    <a:pt x="726986" y="107759"/>
                  </a:lnTo>
                  <a:lnTo>
                    <a:pt x="736968" y="114185"/>
                  </a:lnTo>
                  <a:lnTo>
                    <a:pt x="750138" y="116420"/>
                  </a:lnTo>
                  <a:lnTo>
                    <a:pt x="763244" y="114185"/>
                  </a:lnTo>
                  <a:lnTo>
                    <a:pt x="773112" y="107759"/>
                  </a:lnTo>
                  <a:lnTo>
                    <a:pt x="773214" y="107581"/>
                  </a:lnTo>
                  <a:lnTo>
                    <a:pt x="779322" y="97497"/>
                  </a:lnTo>
                  <a:lnTo>
                    <a:pt x="781494" y="83781"/>
                  </a:lnTo>
                  <a:lnTo>
                    <a:pt x="781494" y="55791"/>
                  </a:lnTo>
                  <a:close/>
                </a:path>
                <a:path w="866140" h="275590">
                  <a:moveTo>
                    <a:pt x="865911" y="54508"/>
                  </a:moveTo>
                  <a:lnTo>
                    <a:pt x="838060" y="23152"/>
                  </a:lnTo>
                  <a:lnTo>
                    <a:pt x="831202" y="24091"/>
                  </a:lnTo>
                  <a:lnTo>
                    <a:pt x="824903" y="26644"/>
                  </a:lnTo>
                  <a:lnTo>
                    <a:pt x="819226" y="30429"/>
                  </a:lnTo>
                  <a:lnTo>
                    <a:pt x="814260" y="35052"/>
                  </a:lnTo>
                  <a:lnTo>
                    <a:pt x="814260" y="23152"/>
                  </a:lnTo>
                  <a:lnTo>
                    <a:pt x="804786" y="24612"/>
                  </a:lnTo>
                  <a:lnTo>
                    <a:pt x="804976" y="114820"/>
                  </a:lnTo>
                  <a:lnTo>
                    <a:pt x="814133" y="114820"/>
                  </a:lnTo>
                  <a:lnTo>
                    <a:pt x="814133" y="46164"/>
                  </a:lnTo>
                  <a:lnTo>
                    <a:pt x="818527" y="41021"/>
                  </a:lnTo>
                  <a:lnTo>
                    <a:pt x="824217" y="36309"/>
                  </a:lnTo>
                  <a:lnTo>
                    <a:pt x="826630" y="35052"/>
                  </a:lnTo>
                  <a:lnTo>
                    <a:pt x="830808" y="32867"/>
                  </a:lnTo>
                  <a:lnTo>
                    <a:pt x="856564" y="56616"/>
                  </a:lnTo>
                  <a:lnTo>
                    <a:pt x="856564" y="114820"/>
                  </a:lnTo>
                  <a:lnTo>
                    <a:pt x="865911" y="114820"/>
                  </a:lnTo>
                  <a:lnTo>
                    <a:pt x="865911" y="54508"/>
                  </a:lnTo>
                  <a:close/>
                </a:path>
              </a:pathLst>
            </a:custGeom>
            <a:solidFill>
              <a:srgbClr val="E5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" name="object 14"/>
            <p:cNvSpPr/>
            <p:nvPr/>
          </p:nvSpPr>
          <p:spPr>
            <a:xfrm>
              <a:off x="5718541" y="6408435"/>
              <a:ext cx="460375" cy="460375"/>
            </a:xfrm>
            <a:custGeom>
              <a:avLst/>
              <a:gdLst/>
              <a:ahLst/>
              <a:cxnLst/>
              <a:rect l="l" t="t" r="r" b="b"/>
              <a:pathLst>
                <a:path w="460375" h="460375">
                  <a:moveTo>
                    <a:pt x="460029" y="0"/>
                  </a:moveTo>
                  <a:lnTo>
                    <a:pt x="0" y="0"/>
                  </a:lnTo>
                  <a:lnTo>
                    <a:pt x="0" y="460029"/>
                  </a:lnTo>
                  <a:lnTo>
                    <a:pt x="460029" y="460029"/>
                  </a:lnTo>
                  <a:lnTo>
                    <a:pt x="460029" y="0"/>
                  </a:lnTo>
                  <a:close/>
                </a:path>
              </a:pathLst>
            </a:custGeom>
            <a:solidFill>
              <a:srgbClr val="E5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8541" y="6408435"/>
              <a:ext cx="460375" cy="460375"/>
            </a:xfrm>
            <a:custGeom>
              <a:avLst/>
              <a:gdLst/>
              <a:ahLst/>
              <a:cxnLst/>
              <a:rect l="l" t="t" r="r" b="b"/>
              <a:pathLst>
                <a:path w="460375" h="460375">
                  <a:moveTo>
                    <a:pt x="0" y="460029"/>
                  </a:moveTo>
                  <a:lnTo>
                    <a:pt x="460029" y="460029"/>
                  </a:lnTo>
                  <a:lnTo>
                    <a:pt x="460029" y="0"/>
                  </a:lnTo>
                  <a:lnTo>
                    <a:pt x="0" y="0"/>
                  </a:lnTo>
                  <a:lnTo>
                    <a:pt x="0" y="460029"/>
                  </a:lnTo>
                  <a:close/>
                </a:path>
              </a:pathLst>
            </a:custGeom>
            <a:ln w="4038">
              <a:solidFill>
                <a:srgbClr val="F04946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" name="object 16"/>
            <p:cNvSpPr/>
            <p:nvPr/>
          </p:nvSpPr>
          <p:spPr>
            <a:xfrm>
              <a:off x="5781215" y="6540940"/>
              <a:ext cx="316230" cy="255270"/>
            </a:xfrm>
            <a:custGeom>
              <a:avLst/>
              <a:gdLst/>
              <a:ahLst/>
              <a:cxnLst/>
              <a:rect l="l" t="t" r="r" b="b"/>
              <a:pathLst>
                <a:path w="316229" h="255270">
                  <a:moveTo>
                    <a:pt x="194331" y="0"/>
                  </a:moveTo>
                  <a:lnTo>
                    <a:pt x="186235" y="16253"/>
                  </a:lnTo>
                  <a:lnTo>
                    <a:pt x="185043" y="33745"/>
                  </a:lnTo>
                  <a:lnTo>
                    <a:pt x="190497" y="50404"/>
                  </a:lnTo>
                  <a:lnTo>
                    <a:pt x="202337" y="64162"/>
                  </a:lnTo>
                  <a:lnTo>
                    <a:pt x="241145" y="94204"/>
                  </a:lnTo>
                  <a:lnTo>
                    <a:pt x="122043" y="94204"/>
                  </a:lnTo>
                  <a:lnTo>
                    <a:pt x="142415" y="136227"/>
                  </a:lnTo>
                  <a:lnTo>
                    <a:pt x="160934" y="136227"/>
                  </a:lnTo>
                  <a:lnTo>
                    <a:pt x="154205" y="191070"/>
                  </a:lnTo>
                  <a:lnTo>
                    <a:pt x="100961" y="136227"/>
                  </a:lnTo>
                  <a:lnTo>
                    <a:pt x="116456" y="136227"/>
                  </a:lnTo>
                  <a:lnTo>
                    <a:pt x="94140" y="94204"/>
                  </a:lnTo>
                  <a:lnTo>
                    <a:pt x="45614" y="94204"/>
                  </a:lnTo>
                  <a:lnTo>
                    <a:pt x="37414" y="95860"/>
                  </a:lnTo>
                  <a:lnTo>
                    <a:pt x="30716" y="100374"/>
                  </a:lnTo>
                  <a:lnTo>
                    <a:pt x="26200" y="107065"/>
                  </a:lnTo>
                  <a:lnTo>
                    <a:pt x="24544" y="115253"/>
                  </a:lnTo>
                  <a:lnTo>
                    <a:pt x="25822" y="122494"/>
                  </a:lnTo>
                  <a:lnTo>
                    <a:pt x="29353" y="128647"/>
                  </a:lnTo>
                  <a:lnTo>
                    <a:pt x="34683" y="133261"/>
                  </a:lnTo>
                  <a:lnTo>
                    <a:pt x="41356" y="135882"/>
                  </a:lnTo>
                  <a:lnTo>
                    <a:pt x="21052" y="135882"/>
                  </a:lnTo>
                  <a:lnTo>
                    <a:pt x="12854" y="137536"/>
                  </a:lnTo>
                  <a:lnTo>
                    <a:pt x="6162" y="142046"/>
                  </a:lnTo>
                  <a:lnTo>
                    <a:pt x="1653" y="148732"/>
                  </a:lnTo>
                  <a:lnTo>
                    <a:pt x="0" y="156913"/>
                  </a:lnTo>
                  <a:lnTo>
                    <a:pt x="1653" y="165103"/>
                  </a:lnTo>
                  <a:lnTo>
                    <a:pt x="6162" y="171790"/>
                  </a:lnTo>
                  <a:lnTo>
                    <a:pt x="12854" y="176299"/>
                  </a:lnTo>
                  <a:lnTo>
                    <a:pt x="21052" y="177952"/>
                  </a:lnTo>
                  <a:lnTo>
                    <a:pt x="50378" y="177952"/>
                  </a:lnTo>
                  <a:lnTo>
                    <a:pt x="42182" y="179605"/>
                  </a:lnTo>
                  <a:lnTo>
                    <a:pt x="35491" y="184112"/>
                  </a:lnTo>
                  <a:lnTo>
                    <a:pt x="30981" y="190797"/>
                  </a:lnTo>
                  <a:lnTo>
                    <a:pt x="29328" y="198983"/>
                  </a:lnTo>
                  <a:lnTo>
                    <a:pt x="30981" y="207162"/>
                  </a:lnTo>
                  <a:lnTo>
                    <a:pt x="35491" y="213844"/>
                  </a:lnTo>
                  <a:lnTo>
                    <a:pt x="42182" y="218350"/>
                  </a:lnTo>
                  <a:lnTo>
                    <a:pt x="50378" y="220003"/>
                  </a:lnTo>
                  <a:lnTo>
                    <a:pt x="83141" y="220003"/>
                  </a:lnTo>
                  <a:lnTo>
                    <a:pt x="79753" y="223737"/>
                  </a:lnTo>
                  <a:lnTo>
                    <a:pt x="77630" y="228643"/>
                  </a:lnTo>
                  <a:lnTo>
                    <a:pt x="77630" y="234072"/>
                  </a:lnTo>
                  <a:lnTo>
                    <a:pt x="79283" y="242251"/>
                  </a:lnTo>
                  <a:lnTo>
                    <a:pt x="83793" y="248933"/>
                  </a:lnTo>
                  <a:lnTo>
                    <a:pt x="90484" y="253439"/>
                  </a:lnTo>
                  <a:lnTo>
                    <a:pt x="98682" y="255092"/>
                  </a:lnTo>
                  <a:lnTo>
                    <a:pt x="315666" y="255092"/>
                  </a:lnTo>
                  <a:lnTo>
                    <a:pt x="315666" y="94173"/>
                  </a:lnTo>
                  <a:lnTo>
                    <a:pt x="1943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1052" y="6467896"/>
              <a:ext cx="127825" cy="1672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8915" y="1231631"/>
              <a:ext cx="1345443" cy="30764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196996" y="1235155"/>
              <a:ext cx="460375" cy="460375"/>
            </a:xfrm>
            <a:custGeom>
              <a:avLst/>
              <a:gdLst/>
              <a:ahLst/>
              <a:cxnLst/>
              <a:rect l="l" t="t" r="r" b="b"/>
              <a:pathLst>
                <a:path w="460375" h="460375">
                  <a:moveTo>
                    <a:pt x="460025" y="0"/>
                  </a:moveTo>
                  <a:lnTo>
                    <a:pt x="0" y="0"/>
                  </a:lnTo>
                  <a:lnTo>
                    <a:pt x="0" y="460029"/>
                  </a:lnTo>
                  <a:lnTo>
                    <a:pt x="460025" y="460029"/>
                  </a:lnTo>
                  <a:lnTo>
                    <a:pt x="460025" y="0"/>
                  </a:lnTo>
                  <a:close/>
                </a:path>
              </a:pathLst>
            </a:custGeom>
            <a:solidFill>
              <a:srgbClr val="E5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96996" y="1235155"/>
              <a:ext cx="460375" cy="460375"/>
            </a:xfrm>
            <a:custGeom>
              <a:avLst/>
              <a:gdLst/>
              <a:ahLst/>
              <a:cxnLst/>
              <a:rect l="l" t="t" r="r" b="b"/>
              <a:pathLst>
                <a:path w="460375" h="460375">
                  <a:moveTo>
                    <a:pt x="0" y="460029"/>
                  </a:moveTo>
                  <a:lnTo>
                    <a:pt x="460025" y="460029"/>
                  </a:lnTo>
                  <a:lnTo>
                    <a:pt x="460025" y="0"/>
                  </a:lnTo>
                  <a:lnTo>
                    <a:pt x="0" y="0"/>
                  </a:lnTo>
                  <a:lnTo>
                    <a:pt x="0" y="460029"/>
                  </a:lnTo>
                  <a:close/>
                </a:path>
              </a:pathLst>
            </a:custGeom>
            <a:ln w="4038">
              <a:solidFill>
                <a:srgbClr val="F04946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" name="object 21"/>
            <p:cNvSpPr/>
            <p:nvPr/>
          </p:nvSpPr>
          <p:spPr>
            <a:xfrm>
              <a:off x="944265" y="6521690"/>
              <a:ext cx="2956560" cy="216535"/>
            </a:xfrm>
            <a:custGeom>
              <a:avLst/>
              <a:gdLst/>
              <a:ahLst/>
              <a:cxnLst/>
              <a:rect l="l" t="t" r="r" b="b"/>
              <a:pathLst>
                <a:path w="2956560" h="216534">
                  <a:moveTo>
                    <a:pt x="2956078" y="0"/>
                  </a:moveTo>
                  <a:lnTo>
                    <a:pt x="2956078" y="65617"/>
                  </a:lnTo>
                  <a:lnTo>
                    <a:pt x="0" y="167260"/>
                  </a:lnTo>
                  <a:lnTo>
                    <a:pt x="0" y="216169"/>
                  </a:lnTo>
                </a:path>
              </a:pathLst>
            </a:custGeom>
            <a:ln w="254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2" name="object 22"/>
            <p:cNvSpPr/>
            <p:nvPr/>
          </p:nvSpPr>
          <p:spPr>
            <a:xfrm>
              <a:off x="961315" y="6521690"/>
              <a:ext cx="2922270" cy="216535"/>
            </a:xfrm>
            <a:custGeom>
              <a:avLst/>
              <a:gdLst/>
              <a:ahLst/>
              <a:cxnLst/>
              <a:rect l="l" t="t" r="r" b="b"/>
              <a:pathLst>
                <a:path w="2922270" h="216534">
                  <a:moveTo>
                    <a:pt x="2921969" y="0"/>
                  </a:moveTo>
                  <a:lnTo>
                    <a:pt x="2921969" y="65617"/>
                  </a:lnTo>
                  <a:lnTo>
                    <a:pt x="0" y="167260"/>
                  </a:lnTo>
                  <a:lnTo>
                    <a:pt x="0" y="216169"/>
                  </a:lnTo>
                </a:path>
              </a:pathLst>
            </a:custGeom>
            <a:ln w="6349">
              <a:solidFill>
                <a:srgbClr val="E50000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3" name="object 23"/>
            <p:cNvSpPr/>
            <p:nvPr/>
          </p:nvSpPr>
          <p:spPr>
            <a:xfrm>
              <a:off x="3741811" y="6285110"/>
              <a:ext cx="276860" cy="241935"/>
            </a:xfrm>
            <a:custGeom>
              <a:avLst/>
              <a:gdLst/>
              <a:ahLst/>
              <a:cxnLst/>
              <a:rect l="l" t="t" r="r" b="b"/>
              <a:pathLst>
                <a:path w="276860" h="241934">
                  <a:moveTo>
                    <a:pt x="142020" y="0"/>
                  </a:moveTo>
                  <a:lnTo>
                    <a:pt x="134708" y="0"/>
                  </a:lnTo>
                  <a:lnTo>
                    <a:pt x="131338" y="1946"/>
                  </a:lnTo>
                  <a:lnTo>
                    <a:pt x="1836" y="226256"/>
                  </a:lnTo>
                  <a:lnTo>
                    <a:pt x="0" y="229420"/>
                  </a:lnTo>
                  <a:lnTo>
                    <a:pt x="0" y="233330"/>
                  </a:lnTo>
                  <a:lnTo>
                    <a:pt x="3675" y="239662"/>
                  </a:lnTo>
                  <a:lnTo>
                    <a:pt x="7042" y="241609"/>
                  </a:lnTo>
                  <a:lnTo>
                    <a:pt x="269704" y="241609"/>
                  </a:lnTo>
                  <a:lnTo>
                    <a:pt x="273091" y="239662"/>
                  </a:lnTo>
                  <a:lnTo>
                    <a:pt x="276743" y="233330"/>
                  </a:lnTo>
                  <a:lnTo>
                    <a:pt x="276743" y="229420"/>
                  </a:lnTo>
                  <a:lnTo>
                    <a:pt x="145407" y="1946"/>
                  </a:lnTo>
                  <a:lnTo>
                    <a:pt x="142020" y="0"/>
                  </a:lnTo>
                  <a:close/>
                </a:path>
              </a:pathLst>
            </a:custGeom>
            <a:solidFill>
              <a:srgbClr val="FFF68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" name="object 24"/>
            <p:cNvSpPr/>
            <p:nvPr/>
          </p:nvSpPr>
          <p:spPr>
            <a:xfrm>
              <a:off x="3741811" y="6285110"/>
              <a:ext cx="276860" cy="241935"/>
            </a:xfrm>
            <a:custGeom>
              <a:avLst/>
              <a:gdLst/>
              <a:ahLst/>
              <a:cxnLst/>
              <a:rect l="l" t="t" r="r" b="b"/>
              <a:pathLst>
                <a:path w="276860" h="241934">
                  <a:moveTo>
                    <a:pt x="142020" y="0"/>
                  </a:moveTo>
                  <a:lnTo>
                    <a:pt x="134708" y="0"/>
                  </a:lnTo>
                  <a:lnTo>
                    <a:pt x="131338" y="1946"/>
                  </a:lnTo>
                  <a:lnTo>
                    <a:pt x="1836" y="226256"/>
                  </a:lnTo>
                  <a:lnTo>
                    <a:pt x="0" y="229420"/>
                  </a:lnTo>
                  <a:lnTo>
                    <a:pt x="0" y="233330"/>
                  </a:lnTo>
                  <a:lnTo>
                    <a:pt x="3675" y="239662"/>
                  </a:lnTo>
                  <a:lnTo>
                    <a:pt x="7042" y="241609"/>
                  </a:lnTo>
                  <a:lnTo>
                    <a:pt x="269704" y="241609"/>
                  </a:lnTo>
                  <a:lnTo>
                    <a:pt x="273091" y="239662"/>
                  </a:lnTo>
                  <a:lnTo>
                    <a:pt x="276743" y="233330"/>
                  </a:lnTo>
                  <a:lnTo>
                    <a:pt x="276743" y="229420"/>
                  </a:lnTo>
                  <a:lnTo>
                    <a:pt x="145407" y="1946"/>
                  </a:lnTo>
                  <a:lnTo>
                    <a:pt x="14202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5" name="object 25"/>
            <p:cNvSpPr/>
            <p:nvPr/>
          </p:nvSpPr>
          <p:spPr>
            <a:xfrm>
              <a:off x="3741811" y="6285110"/>
              <a:ext cx="276860" cy="241935"/>
            </a:xfrm>
            <a:custGeom>
              <a:avLst/>
              <a:gdLst/>
              <a:ahLst/>
              <a:cxnLst/>
              <a:rect l="l" t="t" r="r" b="b"/>
              <a:pathLst>
                <a:path w="276860" h="241934">
                  <a:moveTo>
                    <a:pt x="1836" y="226256"/>
                  </a:moveTo>
                  <a:lnTo>
                    <a:pt x="129503" y="5125"/>
                  </a:lnTo>
                  <a:lnTo>
                    <a:pt x="131338" y="1946"/>
                  </a:lnTo>
                  <a:lnTo>
                    <a:pt x="134708" y="0"/>
                  </a:lnTo>
                  <a:lnTo>
                    <a:pt x="138366" y="0"/>
                  </a:lnTo>
                  <a:lnTo>
                    <a:pt x="142020" y="0"/>
                  </a:lnTo>
                  <a:lnTo>
                    <a:pt x="145407" y="1946"/>
                  </a:lnTo>
                  <a:lnTo>
                    <a:pt x="147229" y="5125"/>
                  </a:lnTo>
                  <a:lnTo>
                    <a:pt x="274906" y="226256"/>
                  </a:lnTo>
                  <a:lnTo>
                    <a:pt x="276743" y="229420"/>
                  </a:lnTo>
                  <a:lnTo>
                    <a:pt x="276743" y="233330"/>
                  </a:lnTo>
                  <a:lnTo>
                    <a:pt x="274906" y="236494"/>
                  </a:lnTo>
                  <a:lnTo>
                    <a:pt x="273091" y="239662"/>
                  </a:lnTo>
                  <a:lnTo>
                    <a:pt x="269704" y="241609"/>
                  </a:lnTo>
                  <a:lnTo>
                    <a:pt x="266047" y="241609"/>
                  </a:lnTo>
                  <a:lnTo>
                    <a:pt x="10699" y="241609"/>
                  </a:lnTo>
                  <a:lnTo>
                    <a:pt x="7042" y="241609"/>
                  </a:lnTo>
                  <a:lnTo>
                    <a:pt x="3675" y="239662"/>
                  </a:lnTo>
                  <a:lnTo>
                    <a:pt x="1836" y="236494"/>
                  </a:lnTo>
                  <a:lnTo>
                    <a:pt x="0" y="233330"/>
                  </a:lnTo>
                  <a:lnTo>
                    <a:pt x="0" y="229420"/>
                  </a:lnTo>
                  <a:lnTo>
                    <a:pt x="1836" y="226256"/>
                  </a:lnTo>
                  <a:close/>
                </a:path>
              </a:pathLst>
            </a:custGeom>
            <a:ln w="16419">
              <a:solidFill>
                <a:srgbClr val="F04946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6" name="object 26"/>
            <p:cNvSpPr/>
            <p:nvPr/>
          </p:nvSpPr>
          <p:spPr>
            <a:xfrm>
              <a:off x="3864508" y="6356496"/>
              <a:ext cx="31750" cy="139700"/>
            </a:xfrm>
            <a:custGeom>
              <a:avLst/>
              <a:gdLst/>
              <a:ahLst/>
              <a:cxnLst/>
              <a:rect l="l" t="t" r="r" b="b"/>
              <a:pathLst>
                <a:path w="31750" h="139700">
                  <a:moveTo>
                    <a:pt x="30365" y="0"/>
                  </a:moveTo>
                  <a:lnTo>
                    <a:pt x="571" y="0"/>
                  </a:lnTo>
                  <a:lnTo>
                    <a:pt x="571" y="36093"/>
                  </a:lnTo>
                  <a:lnTo>
                    <a:pt x="3314" y="97853"/>
                  </a:lnTo>
                  <a:lnTo>
                    <a:pt x="27635" y="97853"/>
                  </a:lnTo>
                  <a:lnTo>
                    <a:pt x="30365" y="36093"/>
                  </a:lnTo>
                  <a:lnTo>
                    <a:pt x="30365" y="0"/>
                  </a:lnTo>
                  <a:close/>
                </a:path>
                <a:path w="31750" h="139700">
                  <a:moveTo>
                    <a:pt x="31356" y="114109"/>
                  </a:moveTo>
                  <a:lnTo>
                    <a:pt x="25082" y="109397"/>
                  </a:lnTo>
                  <a:lnTo>
                    <a:pt x="6438" y="109397"/>
                  </a:lnTo>
                  <a:lnTo>
                    <a:pt x="0" y="114109"/>
                  </a:lnTo>
                  <a:lnTo>
                    <a:pt x="0" y="134505"/>
                  </a:lnTo>
                  <a:lnTo>
                    <a:pt x="6438" y="139204"/>
                  </a:lnTo>
                  <a:lnTo>
                    <a:pt x="15455" y="139204"/>
                  </a:lnTo>
                  <a:lnTo>
                    <a:pt x="25082" y="139204"/>
                  </a:lnTo>
                  <a:lnTo>
                    <a:pt x="31356" y="134505"/>
                  </a:lnTo>
                  <a:lnTo>
                    <a:pt x="31356" y="114109"/>
                  </a:lnTo>
                  <a:close/>
                </a:path>
              </a:pathLst>
            </a:custGeom>
            <a:solidFill>
              <a:srgbClr val="F0494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4664" y="1745866"/>
              <a:ext cx="1448686" cy="28435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592757" y="1584435"/>
            <a:ext cx="421499" cy="421499"/>
            <a:chOff x="380624" y="1747280"/>
            <a:chExt cx="464820" cy="464820"/>
          </a:xfrm>
        </p:grpSpPr>
        <p:sp>
          <p:nvSpPr>
            <p:cNvPr id="29" name="object 29"/>
            <p:cNvSpPr/>
            <p:nvPr/>
          </p:nvSpPr>
          <p:spPr>
            <a:xfrm>
              <a:off x="382211" y="1748868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4" h="461644">
                  <a:moveTo>
                    <a:pt x="461070" y="0"/>
                  </a:moveTo>
                  <a:lnTo>
                    <a:pt x="0" y="0"/>
                  </a:lnTo>
                  <a:lnTo>
                    <a:pt x="0" y="461074"/>
                  </a:lnTo>
                  <a:lnTo>
                    <a:pt x="461070" y="461074"/>
                  </a:lnTo>
                  <a:lnTo>
                    <a:pt x="461070" y="0"/>
                  </a:lnTo>
                  <a:close/>
                </a:path>
              </a:pathLst>
            </a:custGeom>
            <a:solidFill>
              <a:srgbClr val="E5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0" name="object 30"/>
            <p:cNvSpPr/>
            <p:nvPr/>
          </p:nvSpPr>
          <p:spPr>
            <a:xfrm>
              <a:off x="382211" y="1748868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4" h="461644">
                  <a:moveTo>
                    <a:pt x="0" y="461074"/>
                  </a:moveTo>
                  <a:lnTo>
                    <a:pt x="461070" y="461074"/>
                  </a:lnTo>
                  <a:lnTo>
                    <a:pt x="461070" y="0"/>
                  </a:lnTo>
                  <a:lnTo>
                    <a:pt x="0" y="0"/>
                  </a:lnTo>
                  <a:lnTo>
                    <a:pt x="0" y="461074"/>
                  </a:lnTo>
                  <a:close/>
                </a:path>
              </a:pathLst>
            </a:custGeom>
            <a:ln w="3175">
              <a:solidFill>
                <a:srgbClr val="F04946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54952" y="1793397"/>
            <a:ext cx="983010" cy="189058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55323" y="2133863"/>
            <a:ext cx="2371230" cy="12741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56981" y="2328870"/>
            <a:ext cx="2371230" cy="150956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56981" y="2718887"/>
            <a:ext cx="2369631" cy="14933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56476" y="2530235"/>
            <a:ext cx="2364318" cy="14459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57442" y="2913894"/>
            <a:ext cx="2370563" cy="15095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254863" y="3420569"/>
            <a:ext cx="2366274" cy="12741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251592" y="3115398"/>
            <a:ext cx="2140976" cy="142844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251591" y="3615576"/>
            <a:ext cx="2372748" cy="15095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1591" y="3810586"/>
            <a:ext cx="2369026" cy="150952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257442" y="4012086"/>
            <a:ext cx="1362572" cy="120919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8962036" y="5886093"/>
            <a:ext cx="1269680" cy="225145"/>
            <a:chOff x="8507300" y="6491052"/>
            <a:chExt cx="1400175" cy="248285"/>
          </a:xfrm>
        </p:grpSpPr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07300" y="6495659"/>
              <a:ext cx="237879" cy="8807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86483" y="6491052"/>
              <a:ext cx="1024571" cy="11129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94881" y="6646161"/>
              <a:ext cx="1312311" cy="92823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036162" y="6167392"/>
            <a:ext cx="1128505" cy="240455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8590179" y="5412274"/>
            <a:ext cx="336854" cy="300577"/>
            <a:chOff x="8097225" y="5968535"/>
            <a:chExt cx="371475" cy="331470"/>
          </a:xfrm>
        </p:grpSpPr>
        <p:sp>
          <p:nvSpPr>
            <p:cNvPr id="48" name="object 48"/>
            <p:cNvSpPr/>
            <p:nvPr/>
          </p:nvSpPr>
          <p:spPr>
            <a:xfrm>
              <a:off x="8105435" y="5976745"/>
              <a:ext cx="354965" cy="314960"/>
            </a:xfrm>
            <a:custGeom>
              <a:avLst/>
              <a:gdLst/>
              <a:ahLst/>
              <a:cxnLst/>
              <a:rect l="l" t="t" r="r" b="b"/>
              <a:pathLst>
                <a:path w="354965" h="314960">
                  <a:moveTo>
                    <a:pt x="181015" y="0"/>
                  </a:moveTo>
                  <a:lnTo>
                    <a:pt x="173800" y="0"/>
                  </a:lnTo>
                  <a:lnTo>
                    <a:pt x="170467" y="1940"/>
                  </a:lnTo>
                  <a:lnTo>
                    <a:pt x="1753" y="299836"/>
                  </a:lnTo>
                  <a:lnTo>
                    <a:pt x="0" y="302943"/>
                  </a:lnTo>
                  <a:lnTo>
                    <a:pt x="17" y="306759"/>
                  </a:lnTo>
                  <a:lnTo>
                    <a:pt x="3614" y="312915"/>
                  </a:lnTo>
                  <a:lnTo>
                    <a:pt x="6918" y="314808"/>
                  </a:lnTo>
                  <a:lnTo>
                    <a:pt x="347907" y="314808"/>
                  </a:lnTo>
                  <a:lnTo>
                    <a:pt x="351212" y="312915"/>
                  </a:lnTo>
                  <a:lnTo>
                    <a:pt x="354808" y="306759"/>
                  </a:lnTo>
                  <a:lnTo>
                    <a:pt x="354826" y="302943"/>
                  </a:lnTo>
                  <a:lnTo>
                    <a:pt x="184345" y="1940"/>
                  </a:lnTo>
                  <a:lnTo>
                    <a:pt x="181015" y="0"/>
                  </a:lnTo>
                  <a:close/>
                </a:path>
              </a:pathLst>
            </a:custGeom>
            <a:solidFill>
              <a:srgbClr val="FFF68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9" name="object 49"/>
            <p:cNvSpPr/>
            <p:nvPr/>
          </p:nvSpPr>
          <p:spPr>
            <a:xfrm>
              <a:off x="8105435" y="5976745"/>
              <a:ext cx="354965" cy="314960"/>
            </a:xfrm>
            <a:custGeom>
              <a:avLst/>
              <a:gdLst/>
              <a:ahLst/>
              <a:cxnLst/>
              <a:rect l="l" t="t" r="r" b="b"/>
              <a:pathLst>
                <a:path w="354965" h="314960">
                  <a:moveTo>
                    <a:pt x="181015" y="0"/>
                  </a:moveTo>
                  <a:lnTo>
                    <a:pt x="173800" y="0"/>
                  </a:lnTo>
                  <a:lnTo>
                    <a:pt x="170467" y="1940"/>
                  </a:lnTo>
                  <a:lnTo>
                    <a:pt x="1753" y="299836"/>
                  </a:lnTo>
                  <a:lnTo>
                    <a:pt x="0" y="302943"/>
                  </a:lnTo>
                  <a:lnTo>
                    <a:pt x="17" y="306759"/>
                  </a:lnTo>
                  <a:lnTo>
                    <a:pt x="3614" y="312915"/>
                  </a:lnTo>
                  <a:lnTo>
                    <a:pt x="6918" y="314808"/>
                  </a:lnTo>
                  <a:lnTo>
                    <a:pt x="347907" y="314808"/>
                  </a:lnTo>
                  <a:lnTo>
                    <a:pt x="351212" y="312915"/>
                  </a:lnTo>
                  <a:lnTo>
                    <a:pt x="354808" y="306759"/>
                  </a:lnTo>
                  <a:lnTo>
                    <a:pt x="354826" y="302943"/>
                  </a:lnTo>
                  <a:lnTo>
                    <a:pt x="184345" y="1940"/>
                  </a:lnTo>
                  <a:lnTo>
                    <a:pt x="181015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0" name="object 50"/>
            <p:cNvSpPr/>
            <p:nvPr/>
          </p:nvSpPr>
          <p:spPr>
            <a:xfrm>
              <a:off x="8105435" y="5976745"/>
              <a:ext cx="354965" cy="314960"/>
            </a:xfrm>
            <a:custGeom>
              <a:avLst/>
              <a:gdLst/>
              <a:ahLst/>
              <a:cxnLst/>
              <a:rect l="l" t="t" r="r" b="b"/>
              <a:pathLst>
                <a:path w="354965" h="314960">
                  <a:moveTo>
                    <a:pt x="1753" y="299836"/>
                  </a:moveTo>
                  <a:lnTo>
                    <a:pt x="168681" y="5086"/>
                  </a:lnTo>
                  <a:lnTo>
                    <a:pt x="170467" y="1940"/>
                  </a:lnTo>
                  <a:lnTo>
                    <a:pt x="173800" y="0"/>
                  </a:lnTo>
                  <a:lnTo>
                    <a:pt x="177411" y="0"/>
                  </a:lnTo>
                  <a:lnTo>
                    <a:pt x="181015" y="0"/>
                  </a:lnTo>
                  <a:lnTo>
                    <a:pt x="184345" y="1940"/>
                  </a:lnTo>
                  <a:lnTo>
                    <a:pt x="186131" y="5086"/>
                  </a:lnTo>
                  <a:lnTo>
                    <a:pt x="353073" y="299836"/>
                  </a:lnTo>
                  <a:lnTo>
                    <a:pt x="354826" y="302943"/>
                  </a:lnTo>
                  <a:lnTo>
                    <a:pt x="354808" y="306759"/>
                  </a:lnTo>
                  <a:lnTo>
                    <a:pt x="353013" y="309826"/>
                  </a:lnTo>
                  <a:lnTo>
                    <a:pt x="351212" y="312915"/>
                  </a:lnTo>
                  <a:lnTo>
                    <a:pt x="347907" y="314808"/>
                  </a:lnTo>
                  <a:lnTo>
                    <a:pt x="344340" y="314808"/>
                  </a:lnTo>
                  <a:lnTo>
                    <a:pt x="10486" y="314808"/>
                  </a:lnTo>
                  <a:lnTo>
                    <a:pt x="6918" y="314808"/>
                  </a:lnTo>
                  <a:lnTo>
                    <a:pt x="3614" y="312915"/>
                  </a:lnTo>
                  <a:lnTo>
                    <a:pt x="1814" y="309826"/>
                  </a:lnTo>
                  <a:lnTo>
                    <a:pt x="17" y="306759"/>
                  </a:lnTo>
                  <a:lnTo>
                    <a:pt x="0" y="302943"/>
                  </a:lnTo>
                  <a:lnTo>
                    <a:pt x="1753" y="299836"/>
                  </a:lnTo>
                  <a:close/>
                </a:path>
              </a:pathLst>
            </a:custGeom>
            <a:ln w="16419">
              <a:solidFill>
                <a:srgbClr val="F04946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1" name="object 51"/>
            <p:cNvSpPr/>
            <p:nvPr/>
          </p:nvSpPr>
          <p:spPr>
            <a:xfrm>
              <a:off x="8263064" y="6071013"/>
              <a:ext cx="40005" cy="178435"/>
            </a:xfrm>
            <a:custGeom>
              <a:avLst/>
              <a:gdLst/>
              <a:ahLst/>
              <a:cxnLst/>
              <a:rect l="l" t="t" r="r" b="b"/>
              <a:pathLst>
                <a:path w="40004" h="178435">
                  <a:moveTo>
                    <a:pt x="38341" y="0"/>
                  </a:moveTo>
                  <a:lnTo>
                    <a:pt x="711" y="0"/>
                  </a:lnTo>
                  <a:lnTo>
                    <a:pt x="711" y="46101"/>
                  </a:lnTo>
                  <a:lnTo>
                    <a:pt x="4191" y="125018"/>
                  </a:lnTo>
                  <a:lnTo>
                    <a:pt x="34886" y="125018"/>
                  </a:lnTo>
                  <a:lnTo>
                    <a:pt x="38341" y="46101"/>
                  </a:lnTo>
                  <a:lnTo>
                    <a:pt x="38341" y="0"/>
                  </a:lnTo>
                  <a:close/>
                </a:path>
                <a:path w="40004" h="178435">
                  <a:moveTo>
                    <a:pt x="39573" y="158584"/>
                  </a:moveTo>
                  <a:lnTo>
                    <a:pt x="38150" y="150253"/>
                  </a:lnTo>
                  <a:lnTo>
                    <a:pt x="34099" y="144386"/>
                  </a:lnTo>
                  <a:lnTo>
                    <a:pt x="27774" y="140931"/>
                  </a:lnTo>
                  <a:lnTo>
                    <a:pt x="19507" y="139788"/>
                  </a:lnTo>
                  <a:lnTo>
                    <a:pt x="11658" y="140931"/>
                  </a:lnTo>
                  <a:lnTo>
                    <a:pt x="5486" y="144386"/>
                  </a:lnTo>
                  <a:lnTo>
                    <a:pt x="1447" y="150253"/>
                  </a:lnTo>
                  <a:lnTo>
                    <a:pt x="0" y="158584"/>
                  </a:lnTo>
                  <a:lnTo>
                    <a:pt x="1447" y="167195"/>
                  </a:lnTo>
                  <a:lnTo>
                    <a:pt x="5486" y="173202"/>
                  </a:lnTo>
                  <a:lnTo>
                    <a:pt x="11658" y="176720"/>
                  </a:lnTo>
                  <a:lnTo>
                    <a:pt x="19507" y="177863"/>
                  </a:lnTo>
                  <a:lnTo>
                    <a:pt x="27774" y="176720"/>
                  </a:lnTo>
                  <a:lnTo>
                    <a:pt x="34099" y="173202"/>
                  </a:lnTo>
                  <a:lnTo>
                    <a:pt x="38150" y="167195"/>
                  </a:lnTo>
                  <a:lnTo>
                    <a:pt x="39573" y="158584"/>
                  </a:lnTo>
                  <a:close/>
                </a:path>
              </a:pathLst>
            </a:custGeom>
            <a:solidFill>
              <a:srgbClr val="F0494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8758822" y="5410622"/>
            <a:ext cx="1854712" cy="1114785"/>
            <a:chOff x="8283200" y="5966714"/>
            <a:chExt cx="2045335" cy="1229360"/>
          </a:xfrm>
        </p:grpSpPr>
        <p:sp>
          <p:nvSpPr>
            <p:cNvPr id="53" name="object 53"/>
            <p:cNvSpPr/>
            <p:nvPr/>
          </p:nvSpPr>
          <p:spPr>
            <a:xfrm>
              <a:off x="8591233" y="5966721"/>
              <a:ext cx="887730" cy="335280"/>
            </a:xfrm>
            <a:custGeom>
              <a:avLst/>
              <a:gdLst/>
              <a:ahLst/>
              <a:cxnLst/>
              <a:rect l="l" t="t" r="r" b="b"/>
              <a:pathLst>
                <a:path w="887729" h="335279">
                  <a:moveTo>
                    <a:pt x="98971" y="236893"/>
                  </a:moveTo>
                  <a:lnTo>
                    <a:pt x="71589" y="194170"/>
                  </a:lnTo>
                  <a:lnTo>
                    <a:pt x="71386" y="194144"/>
                  </a:lnTo>
                  <a:lnTo>
                    <a:pt x="71386" y="239509"/>
                  </a:lnTo>
                  <a:lnTo>
                    <a:pt x="71386" y="243344"/>
                  </a:lnTo>
                  <a:lnTo>
                    <a:pt x="70116" y="253911"/>
                  </a:lnTo>
                  <a:lnTo>
                    <a:pt x="66408" y="261632"/>
                  </a:lnTo>
                  <a:lnTo>
                    <a:pt x="60401" y="266357"/>
                  </a:lnTo>
                  <a:lnTo>
                    <a:pt x="52209" y="267957"/>
                  </a:lnTo>
                  <a:lnTo>
                    <a:pt x="27597" y="267957"/>
                  </a:lnTo>
                  <a:lnTo>
                    <a:pt x="27597" y="215303"/>
                  </a:lnTo>
                  <a:lnTo>
                    <a:pt x="52209" y="215303"/>
                  </a:lnTo>
                  <a:lnTo>
                    <a:pt x="60401" y="216839"/>
                  </a:lnTo>
                  <a:lnTo>
                    <a:pt x="66408" y="221424"/>
                  </a:lnTo>
                  <a:lnTo>
                    <a:pt x="70116" y="229006"/>
                  </a:lnTo>
                  <a:lnTo>
                    <a:pt x="71386" y="239509"/>
                  </a:lnTo>
                  <a:lnTo>
                    <a:pt x="71386" y="194144"/>
                  </a:lnTo>
                  <a:lnTo>
                    <a:pt x="52209" y="190931"/>
                  </a:lnTo>
                  <a:lnTo>
                    <a:pt x="0" y="190931"/>
                  </a:lnTo>
                  <a:lnTo>
                    <a:pt x="0" y="332054"/>
                  </a:lnTo>
                  <a:lnTo>
                    <a:pt x="27597" y="332054"/>
                  </a:lnTo>
                  <a:lnTo>
                    <a:pt x="27597" y="291922"/>
                  </a:lnTo>
                  <a:lnTo>
                    <a:pt x="52209" y="291922"/>
                  </a:lnTo>
                  <a:lnTo>
                    <a:pt x="93764" y="267957"/>
                  </a:lnTo>
                  <a:lnTo>
                    <a:pt x="98971" y="245960"/>
                  </a:lnTo>
                  <a:lnTo>
                    <a:pt x="98971" y="236893"/>
                  </a:lnTo>
                  <a:close/>
                </a:path>
                <a:path w="887729" h="335279">
                  <a:moveTo>
                    <a:pt x="98971" y="48780"/>
                  </a:moveTo>
                  <a:lnTo>
                    <a:pt x="71589" y="6057"/>
                  </a:lnTo>
                  <a:lnTo>
                    <a:pt x="71386" y="6032"/>
                  </a:lnTo>
                  <a:lnTo>
                    <a:pt x="71386" y="51409"/>
                  </a:lnTo>
                  <a:lnTo>
                    <a:pt x="71386" y="55232"/>
                  </a:lnTo>
                  <a:lnTo>
                    <a:pt x="70116" y="65798"/>
                  </a:lnTo>
                  <a:lnTo>
                    <a:pt x="66408" y="73520"/>
                  </a:lnTo>
                  <a:lnTo>
                    <a:pt x="60401" y="78244"/>
                  </a:lnTo>
                  <a:lnTo>
                    <a:pt x="52209" y="79857"/>
                  </a:lnTo>
                  <a:lnTo>
                    <a:pt x="27597" y="79857"/>
                  </a:lnTo>
                  <a:lnTo>
                    <a:pt x="27597" y="27190"/>
                  </a:lnTo>
                  <a:lnTo>
                    <a:pt x="52209" y="27190"/>
                  </a:lnTo>
                  <a:lnTo>
                    <a:pt x="60401" y="28727"/>
                  </a:lnTo>
                  <a:lnTo>
                    <a:pt x="66408" y="33312"/>
                  </a:lnTo>
                  <a:lnTo>
                    <a:pt x="70116" y="40894"/>
                  </a:lnTo>
                  <a:lnTo>
                    <a:pt x="71386" y="51409"/>
                  </a:lnTo>
                  <a:lnTo>
                    <a:pt x="71386" y="6032"/>
                  </a:lnTo>
                  <a:lnTo>
                    <a:pt x="52209" y="2832"/>
                  </a:lnTo>
                  <a:lnTo>
                    <a:pt x="0" y="2832"/>
                  </a:lnTo>
                  <a:lnTo>
                    <a:pt x="0" y="143941"/>
                  </a:lnTo>
                  <a:lnTo>
                    <a:pt x="27597" y="143941"/>
                  </a:lnTo>
                  <a:lnTo>
                    <a:pt x="27597" y="103809"/>
                  </a:lnTo>
                  <a:lnTo>
                    <a:pt x="52209" y="103809"/>
                  </a:lnTo>
                  <a:lnTo>
                    <a:pt x="93764" y="79857"/>
                  </a:lnTo>
                  <a:lnTo>
                    <a:pt x="98971" y="57861"/>
                  </a:lnTo>
                  <a:lnTo>
                    <a:pt x="98971" y="48780"/>
                  </a:lnTo>
                  <a:close/>
                </a:path>
                <a:path w="887729" h="335279">
                  <a:moveTo>
                    <a:pt x="204431" y="307886"/>
                  </a:moveTo>
                  <a:lnTo>
                    <a:pt x="146151" y="307886"/>
                  </a:lnTo>
                  <a:lnTo>
                    <a:pt x="146151" y="272364"/>
                  </a:lnTo>
                  <a:lnTo>
                    <a:pt x="193535" y="272364"/>
                  </a:lnTo>
                  <a:lnTo>
                    <a:pt x="193535" y="248399"/>
                  </a:lnTo>
                  <a:lnTo>
                    <a:pt x="146151" y="248399"/>
                  </a:lnTo>
                  <a:lnTo>
                    <a:pt x="146151" y="215303"/>
                  </a:lnTo>
                  <a:lnTo>
                    <a:pt x="203022" y="215303"/>
                  </a:lnTo>
                  <a:lnTo>
                    <a:pt x="203022" y="190931"/>
                  </a:lnTo>
                  <a:lnTo>
                    <a:pt x="118567" y="190931"/>
                  </a:lnTo>
                  <a:lnTo>
                    <a:pt x="118567" y="332054"/>
                  </a:lnTo>
                  <a:lnTo>
                    <a:pt x="204431" y="332054"/>
                  </a:lnTo>
                  <a:lnTo>
                    <a:pt x="204431" y="307886"/>
                  </a:lnTo>
                  <a:close/>
                </a:path>
                <a:path w="887729" h="335279">
                  <a:moveTo>
                    <a:pt x="219951" y="142328"/>
                  </a:moveTo>
                  <a:lnTo>
                    <a:pt x="193408" y="92722"/>
                  </a:lnTo>
                  <a:lnTo>
                    <a:pt x="191350" y="88887"/>
                  </a:lnTo>
                  <a:lnTo>
                    <a:pt x="202412" y="82816"/>
                  </a:lnTo>
                  <a:lnTo>
                    <a:pt x="210642" y="74218"/>
                  </a:lnTo>
                  <a:lnTo>
                    <a:pt x="213258" y="68757"/>
                  </a:lnTo>
                  <a:lnTo>
                    <a:pt x="215773" y="63538"/>
                  </a:lnTo>
                  <a:lnTo>
                    <a:pt x="217538" y="51206"/>
                  </a:lnTo>
                  <a:lnTo>
                    <a:pt x="217538" y="44348"/>
                  </a:lnTo>
                  <a:lnTo>
                    <a:pt x="214261" y="27813"/>
                  </a:lnTo>
                  <a:lnTo>
                    <a:pt x="213817" y="27190"/>
                  </a:lnTo>
                  <a:lnTo>
                    <a:pt x="204889" y="14655"/>
                  </a:lnTo>
                  <a:lnTo>
                    <a:pt x="190157" y="5969"/>
                  </a:lnTo>
                  <a:lnTo>
                    <a:pt x="189941" y="5943"/>
                  </a:lnTo>
                  <a:lnTo>
                    <a:pt x="189941" y="46761"/>
                  </a:lnTo>
                  <a:lnTo>
                    <a:pt x="189941" y="48780"/>
                  </a:lnTo>
                  <a:lnTo>
                    <a:pt x="188683" y="56667"/>
                  </a:lnTo>
                  <a:lnTo>
                    <a:pt x="184975" y="63004"/>
                  </a:lnTo>
                  <a:lnTo>
                    <a:pt x="178968" y="67221"/>
                  </a:lnTo>
                  <a:lnTo>
                    <a:pt x="170776" y="68757"/>
                  </a:lnTo>
                  <a:lnTo>
                    <a:pt x="146151" y="68757"/>
                  </a:lnTo>
                  <a:lnTo>
                    <a:pt x="146151" y="27190"/>
                  </a:lnTo>
                  <a:lnTo>
                    <a:pt x="170776" y="27190"/>
                  </a:lnTo>
                  <a:lnTo>
                    <a:pt x="178968" y="28625"/>
                  </a:lnTo>
                  <a:lnTo>
                    <a:pt x="184975" y="32664"/>
                  </a:lnTo>
                  <a:lnTo>
                    <a:pt x="188683" y="38849"/>
                  </a:lnTo>
                  <a:lnTo>
                    <a:pt x="189941" y="46761"/>
                  </a:lnTo>
                  <a:lnTo>
                    <a:pt x="189941" y="5943"/>
                  </a:lnTo>
                  <a:lnTo>
                    <a:pt x="170776" y="2832"/>
                  </a:lnTo>
                  <a:lnTo>
                    <a:pt x="118567" y="2832"/>
                  </a:lnTo>
                  <a:lnTo>
                    <a:pt x="118567" y="143941"/>
                  </a:lnTo>
                  <a:lnTo>
                    <a:pt x="146151" y="143941"/>
                  </a:lnTo>
                  <a:lnTo>
                    <a:pt x="146151" y="92722"/>
                  </a:lnTo>
                  <a:lnTo>
                    <a:pt x="163309" y="92722"/>
                  </a:lnTo>
                  <a:lnTo>
                    <a:pt x="190550" y="145948"/>
                  </a:lnTo>
                  <a:lnTo>
                    <a:pt x="219951" y="142328"/>
                  </a:lnTo>
                  <a:close/>
                </a:path>
                <a:path w="887729" h="335279">
                  <a:moveTo>
                    <a:pt x="264718" y="2832"/>
                  </a:moveTo>
                  <a:lnTo>
                    <a:pt x="237121" y="2832"/>
                  </a:lnTo>
                  <a:lnTo>
                    <a:pt x="237121" y="143941"/>
                  </a:lnTo>
                  <a:lnTo>
                    <a:pt x="264718" y="143941"/>
                  </a:lnTo>
                  <a:lnTo>
                    <a:pt x="264718" y="2832"/>
                  </a:lnTo>
                  <a:close/>
                </a:path>
                <a:path w="887729" h="335279">
                  <a:moveTo>
                    <a:pt x="306057" y="307886"/>
                  </a:moveTo>
                  <a:lnTo>
                    <a:pt x="249796" y="307886"/>
                  </a:lnTo>
                  <a:lnTo>
                    <a:pt x="249796" y="190931"/>
                  </a:lnTo>
                  <a:lnTo>
                    <a:pt x="222211" y="190931"/>
                  </a:lnTo>
                  <a:lnTo>
                    <a:pt x="222211" y="332054"/>
                  </a:lnTo>
                  <a:lnTo>
                    <a:pt x="306057" y="332054"/>
                  </a:lnTo>
                  <a:lnTo>
                    <a:pt x="306057" y="307886"/>
                  </a:lnTo>
                  <a:close/>
                </a:path>
                <a:path w="887729" h="335279">
                  <a:moveTo>
                    <a:pt x="347789" y="190931"/>
                  </a:moveTo>
                  <a:lnTo>
                    <a:pt x="320205" y="190931"/>
                  </a:lnTo>
                  <a:lnTo>
                    <a:pt x="320205" y="332054"/>
                  </a:lnTo>
                  <a:lnTo>
                    <a:pt x="347789" y="332054"/>
                  </a:lnTo>
                  <a:lnTo>
                    <a:pt x="347789" y="190931"/>
                  </a:lnTo>
                  <a:close/>
                </a:path>
                <a:path w="887729" h="335279">
                  <a:moveTo>
                    <a:pt x="389534" y="2832"/>
                  </a:moveTo>
                  <a:lnTo>
                    <a:pt x="362140" y="2832"/>
                  </a:lnTo>
                  <a:lnTo>
                    <a:pt x="362953" y="91732"/>
                  </a:lnTo>
                  <a:lnTo>
                    <a:pt x="343484" y="55841"/>
                  </a:lnTo>
                  <a:lnTo>
                    <a:pt x="314731" y="2832"/>
                  </a:lnTo>
                  <a:lnTo>
                    <a:pt x="287134" y="2832"/>
                  </a:lnTo>
                  <a:lnTo>
                    <a:pt x="287134" y="143941"/>
                  </a:lnTo>
                  <a:lnTo>
                    <a:pt x="314325" y="143941"/>
                  </a:lnTo>
                  <a:lnTo>
                    <a:pt x="313728" y="55841"/>
                  </a:lnTo>
                  <a:lnTo>
                    <a:pt x="361543" y="143941"/>
                  </a:lnTo>
                  <a:lnTo>
                    <a:pt x="389534" y="143941"/>
                  </a:lnTo>
                  <a:lnTo>
                    <a:pt x="389534" y="91732"/>
                  </a:lnTo>
                  <a:lnTo>
                    <a:pt x="389534" y="2832"/>
                  </a:lnTo>
                  <a:close/>
                </a:path>
                <a:path w="887729" h="335279">
                  <a:moveTo>
                    <a:pt x="469582" y="254647"/>
                  </a:moveTo>
                  <a:lnTo>
                    <a:pt x="415556" y="254647"/>
                  </a:lnTo>
                  <a:lnTo>
                    <a:pt x="415556" y="278218"/>
                  </a:lnTo>
                  <a:lnTo>
                    <a:pt x="441998" y="278218"/>
                  </a:lnTo>
                  <a:lnTo>
                    <a:pt x="441998" y="298983"/>
                  </a:lnTo>
                  <a:lnTo>
                    <a:pt x="437349" y="303745"/>
                  </a:lnTo>
                  <a:lnTo>
                    <a:pt x="431520" y="307517"/>
                  </a:lnTo>
                  <a:lnTo>
                    <a:pt x="424827" y="310019"/>
                  </a:lnTo>
                  <a:lnTo>
                    <a:pt x="417576" y="310908"/>
                  </a:lnTo>
                  <a:lnTo>
                    <a:pt x="408825" y="309333"/>
                  </a:lnTo>
                  <a:lnTo>
                    <a:pt x="402361" y="304698"/>
                  </a:lnTo>
                  <a:lnTo>
                    <a:pt x="398373" y="297116"/>
                  </a:lnTo>
                  <a:lnTo>
                    <a:pt x="397002" y="286677"/>
                  </a:lnTo>
                  <a:lnTo>
                    <a:pt x="397002" y="236689"/>
                  </a:lnTo>
                  <a:lnTo>
                    <a:pt x="398653" y="226237"/>
                  </a:lnTo>
                  <a:lnTo>
                    <a:pt x="403326" y="218579"/>
                  </a:lnTo>
                  <a:lnTo>
                    <a:pt x="410527" y="213880"/>
                  </a:lnTo>
                  <a:lnTo>
                    <a:pt x="419798" y="212280"/>
                  </a:lnTo>
                  <a:lnTo>
                    <a:pt x="427761" y="213271"/>
                  </a:lnTo>
                  <a:lnTo>
                    <a:pt x="434238" y="216192"/>
                  </a:lnTo>
                  <a:lnTo>
                    <a:pt x="438950" y="220878"/>
                  </a:lnTo>
                  <a:lnTo>
                    <a:pt x="441591" y="227215"/>
                  </a:lnTo>
                  <a:lnTo>
                    <a:pt x="468172" y="221551"/>
                  </a:lnTo>
                  <a:lnTo>
                    <a:pt x="464489" y="212280"/>
                  </a:lnTo>
                  <a:lnTo>
                    <a:pt x="462661" y="207657"/>
                  </a:lnTo>
                  <a:lnTo>
                    <a:pt x="452297" y="197129"/>
                  </a:lnTo>
                  <a:lnTo>
                    <a:pt x="437794" y="190449"/>
                  </a:lnTo>
                  <a:lnTo>
                    <a:pt x="419798" y="188112"/>
                  </a:lnTo>
                  <a:lnTo>
                    <a:pt x="399491" y="191350"/>
                  </a:lnTo>
                  <a:lnTo>
                    <a:pt x="383552" y="200571"/>
                  </a:lnTo>
                  <a:lnTo>
                    <a:pt x="373138" y="215061"/>
                  </a:lnTo>
                  <a:lnTo>
                    <a:pt x="369404" y="234073"/>
                  </a:lnTo>
                  <a:lnTo>
                    <a:pt x="369404" y="289521"/>
                  </a:lnTo>
                  <a:lnTo>
                    <a:pt x="372160" y="308521"/>
                  </a:lnTo>
                  <a:lnTo>
                    <a:pt x="380326" y="322783"/>
                  </a:lnTo>
                  <a:lnTo>
                    <a:pt x="393712" y="331762"/>
                  </a:lnTo>
                  <a:lnTo>
                    <a:pt x="412115" y="334873"/>
                  </a:lnTo>
                  <a:lnTo>
                    <a:pt x="421297" y="333895"/>
                  </a:lnTo>
                  <a:lnTo>
                    <a:pt x="430098" y="331127"/>
                  </a:lnTo>
                  <a:lnTo>
                    <a:pt x="438188" y="326796"/>
                  </a:lnTo>
                  <a:lnTo>
                    <a:pt x="445198" y="321183"/>
                  </a:lnTo>
                  <a:lnTo>
                    <a:pt x="449440" y="334060"/>
                  </a:lnTo>
                  <a:lnTo>
                    <a:pt x="469582" y="334060"/>
                  </a:lnTo>
                  <a:lnTo>
                    <a:pt x="469582" y="321157"/>
                  </a:lnTo>
                  <a:lnTo>
                    <a:pt x="469582" y="310908"/>
                  </a:lnTo>
                  <a:lnTo>
                    <a:pt x="469582" y="254647"/>
                  </a:lnTo>
                  <a:close/>
                </a:path>
                <a:path w="887729" h="335279">
                  <a:moveTo>
                    <a:pt x="508101" y="33439"/>
                  </a:moveTo>
                  <a:lnTo>
                    <a:pt x="504532" y="24168"/>
                  </a:lnTo>
                  <a:lnTo>
                    <a:pt x="502754" y="19545"/>
                  </a:lnTo>
                  <a:lnTo>
                    <a:pt x="492594" y="9017"/>
                  </a:lnTo>
                  <a:lnTo>
                    <a:pt x="478243" y="2336"/>
                  </a:lnTo>
                  <a:lnTo>
                    <a:pt x="460311" y="0"/>
                  </a:lnTo>
                  <a:lnTo>
                    <a:pt x="440550" y="3238"/>
                  </a:lnTo>
                  <a:lnTo>
                    <a:pt x="424992" y="12458"/>
                  </a:lnTo>
                  <a:lnTo>
                    <a:pt x="414794" y="26936"/>
                  </a:lnTo>
                  <a:lnTo>
                    <a:pt x="411149" y="45948"/>
                  </a:lnTo>
                  <a:lnTo>
                    <a:pt x="411149" y="100609"/>
                  </a:lnTo>
                  <a:lnTo>
                    <a:pt x="414794" y="119722"/>
                  </a:lnTo>
                  <a:lnTo>
                    <a:pt x="424992" y="134264"/>
                  </a:lnTo>
                  <a:lnTo>
                    <a:pt x="440550" y="143522"/>
                  </a:lnTo>
                  <a:lnTo>
                    <a:pt x="460311" y="146761"/>
                  </a:lnTo>
                  <a:lnTo>
                    <a:pt x="478243" y="144424"/>
                  </a:lnTo>
                  <a:lnTo>
                    <a:pt x="492594" y="137744"/>
                  </a:lnTo>
                  <a:lnTo>
                    <a:pt x="502754" y="127215"/>
                  </a:lnTo>
                  <a:lnTo>
                    <a:pt x="504532" y="122593"/>
                  </a:lnTo>
                  <a:lnTo>
                    <a:pt x="508101" y="113309"/>
                  </a:lnTo>
                  <a:lnTo>
                    <a:pt x="481482" y="107657"/>
                  </a:lnTo>
                  <a:lnTo>
                    <a:pt x="478942" y="113995"/>
                  </a:lnTo>
                  <a:lnTo>
                    <a:pt x="474446" y="118694"/>
                  </a:lnTo>
                  <a:lnTo>
                    <a:pt x="468185" y="121602"/>
                  </a:lnTo>
                  <a:lnTo>
                    <a:pt x="460311" y="122593"/>
                  </a:lnTo>
                  <a:lnTo>
                    <a:pt x="451573" y="120992"/>
                  </a:lnTo>
                  <a:lnTo>
                    <a:pt x="444754" y="116268"/>
                  </a:lnTo>
                  <a:lnTo>
                    <a:pt x="440321" y="108546"/>
                  </a:lnTo>
                  <a:lnTo>
                    <a:pt x="438734" y="97980"/>
                  </a:lnTo>
                  <a:lnTo>
                    <a:pt x="438734" y="48564"/>
                  </a:lnTo>
                  <a:lnTo>
                    <a:pt x="440321" y="38112"/>
                  </a:lnTo>
                  <a:lnTo>
                    <a:pt x="444754" y="30467"/>
                  </a:lnTo>
                  <a:lnTo>
                    <a:pt x="451573" y="25768"/>
                  </a:lnTo>
                  <a:lnTo>
                    <a:pt x="460311" y="24168"/>
                  </a:lnTo>
                  <a:lnTo>
                    <a:pt x="468185" y="25171"/>
                  </a:lnTo>
                  <a:lnTo>
                    <a:pt x="474446" y="28079"/>
                  </a:lnTo>
                  <a:lnTo>
                    <a:pt x="478942" y="32753"/>
                  </a:lnTo>
                  <a:lnTo>
                    <a:pt x="481482" y="39090"/>
                  </a:lnTo>
                  <a:lnTo>
                    <a:pt x="508101" y="33439"/>
                  </a:lnTo>
                  <a:close/>
                </a:path>
                <a:path w="887729" h="335279">
                  <a:moveTo>
                    <a:pt x="553859" y="2832"/>
                  </a:moveTo>
                  <a:lnTo>
                    <a:pt x="526262" y="2832"/>
                  </a:lnTo>
                  <a:lnTo>
                    <a:pt x="526262" y="143941"/>
                  </a:lnTo>
                  <a:lnTo>
                    <a:pt x="553859" y="143941"/>
                  </a:lnTo>
                  <a:lnTo>
                    <a:pt x="553859" y="2832"/>
                  </a:lnTo>
                  <a:close/>
                </a:path>
                <a:path w="887729" h="335279">
                  <a:moveTo>
                    <a:pt x="591578" y="330441"/>
                  </a:moveTo>
                  <a:lnTo>
                    <a:pt x="565010" y="280835"/>
                  </a:lnTo>
                  <a:lnTo>
                    <a:pt x="562965" y="276999"/>
                  </a:lnTo>
                  <a:lnTo>
                    <a:pt x="574027" y="270929"/>
                  </a:lnTo>
                  <a:lnTo>
                    <a:pt x="582256" y="262331"/>
                  </a:lnTo>
                  <a:lnTo>
                    <a:pt x="584885" y="256870"/>
                  </a:lnTo>
                  <a:lnTo>
                    <a:pt x="587387" y="251650"/>
                  </a:lnTo>
                  <a:lnTo>
                    <a:pt x="589165" y="239318"/>
                  </a:lnTo>
                  <a:lnTo>
                    <a:pt x="589165" y="232460"/>
                  </a:lnTo>
                  <a:lnTo>
                    <a:pt x="585876" y="215925"/>
                  </a:lnTo>
                  <a:lnTo>
                    <a:pt x="585431" y="215303"/>
                  </a:lnTo>
                  <a:lnTo>
                    <a:pt x="576516" y="202768"/>
                  </a:lnTo>
                  <a:lnTo>
                    <a:pt x="561784" y="194081"/>
                  </a:lnTo>
                  <a:lnTo>
                    <a:pt x="561543" y="194043"/>
                  </a:lnTo>
                  <a:lnTo>
                    <a:pt x="561543" y="234873"/>
                  </a:lnTo>
                  <a:lnTo>
                    <a:pt x="561543" y="236893"/>
                  </a:lnTo>
                  <a:lnTo>
                    <a:pt x="560285" y="244779"/>
                  </a:lnTo>
                  <a:lnTo>
                    <a:pt x="556590" y="251117"/>
                  </a:lnTo>
                  <a:lnTo>
                    <a:pt x="550583" y="255333"/>
                  </a:lnTo>
                  <a:lnTo>
                    <a:pt x="542391" y="256870"/>
                  </a:lnTo>
                  <a:lnTo>
                    <a:pt x="517779" y="256870"/>
                  </a:lnTo>
                  <a:lnTo>
                    <a:pt x="517779" y="215303"/>
                  </a:lnTo>
                  <a:lnTo>
                    <a:pt x="542391" y="215303"/>
                  </a:lnTo>
                  <a:lnTo>
                    <a:pt x="550583" y="216738"/>
                  </a:lnTo>
                  <a:lnTo>
                    <a:pt x="556590" y="220776"/>
                  </a:lnTo>
                  <a:lnTo>
                    <a:pt x="560285" y="226961"/>
                  </a:lnTo>
                  <a:lnTo>
                    <a:pt x="561543" y="234873"/>
                  </a:lnTo>
                  <a:lnTo>
                    <a:pt x="561543" y="194043"/>
                  </a:lnTo>
                  <a:lnTo>
                    <a:pt x="542391" y="190931"/>
                  </a:lnTo>
                  <a:lnTo>
                    <a:pt x="490169" y="190931"/>
                  </a:lnTo>
                  <a:lnTo>
                    <a:pt x="490169" y="332054"/>
                  </a:lnTo>
                  <a:lnTo>
                    <a:pt x="517779" y="332054"/>
                  </a:lnTo>
                  <a:lnTo>
                    <a:pt x="517779" y="280835"/>
                  </a:lnTo>
                  <a:lnTo>
                    <a:pt x="534911" y="280835"/>
                  </a:lnTo>
                  <a:lnTo>
                    <a:pt x="562152" y="334060"/>
                  </a:lnTo>
                  <a:lnTo>
                    <a:pt x="591578" y="330441"/>
                  </a:lnTo>
                  <a:close/>
                </a:path>
                <a:path w="887729" h="335279">
                  <a:moveTo>
                    <a:pt x="675259" y="48780"/>
                  </a:moveTo>
                  <a:lnTo>
                    <a:pt x="647877" y="6057"/>
                  </a:lnTo>
                  <a:lnTo>
                    <a:pt x="647649" y="6032"/>
                  </a:lnTo>
                  <a:lnTo>
                    <a:pt x="647649" y="51409"/>
                  </a:lnTo>
                  <a:lnTo>
                    <a:pt x="647649" y="55232"/>
                  </a:lnTo>
                  <a:lnTo>
                    <a:pt x="646391" y="65798"/>
                  </a:lnTo>
                  <a:lnTo>
                    <a:pt x="642683" y="73520"/>
                  </a:lnTo>
                  <a:lnTo>
                    <a:pt x="636676" y="78244"/>
                  </a:lnTo>
                  <a:lnTo>
                    <a:pt x="628497" y="79857"/>
                  </a:lnTo>
                  <a:lnTo>
                    <a:pt x="603885" y="79857"/>
                  </a:lnTo>
                  <a:lnTo>
                    <a:pt x="603885" y="27190"/>
                  </a:lnTo>
                  <a:lnTo>
                    <a:pt x="628497" y="27190"/>
                  </a:lnTo>
                  <a:lnTo>
                    <a:pt x="636676" y="28727"/>
                  </a:lnTo>
                  <a:lnTo>
                    <a:pt x="642683" y="33312"/>
                  </a:lnTo>
                  <a:lnTo>
                    <a:pt x="646391" y="40894"/>
                  </a:lnTo>
                  <a:lnTo>
                    <a:pt x="647649" y="51409"/>
                  </a:lnTo>
                  <a:lnTo>
                    <a:pt x="647649" y="6032"/>
                  </a:lnTo>
                  <a:lnTo>
                    <a:pt x="628497" y="2832"/>
                  </a:lnTo>
                  <a:lnTo>
                    <a:pt x="576275" y="2832"/>
                  </a:lnTo>
                  <a:lnTo>
                    <a:pt x="576275" y="143941"/>
                  </a:lnTo>
                  <a:lnTo>
                    <a:pt x="603885" y="143941"/>
                  </a:lnTo>
                  <a:lnTo>
                    <a:pt x="603885" y="103809"/>
                  </a:lnTo>
                  <a:lnTo>
                    <a:pt x="628497" y="103809"/>
                  </a:lnTo>
                  <a:lnTo>
                    <a:pt x="670052" y="79857"/>
                  </a:lnTo>
                  <a:lnTo>
                    <a:pt x="675259" y="57861"/>
                  </a:lnTo>
                  <a:lnTo>
                    <a:pt x="675259" y="48780"/>
                  </a:lnTo>
                  <a:close/>
                </a:path>
                <a:path w="887729" h="335279">
                  <a:moveTo>
                    <a:pt x="707517" y="234048"/>
                  </a:moveTo>
                  <a:lnTo>
                    <a:pt x="703465" y="214884"/>
                  </a:lnTo>
                  <a:lnTo>
                    <a:pt x="701471" y="212280"/>
                  </a:lnTo>
                  <a:lnTo>
                    <a:pt x="692404" y="200418"/>
                  </a:lnTo>
                  <a:lnTo>
                    <a:pt x="679716" y="193344"/>
                  </a:lnTo>
                  <a:lnTo>
                    <a:pt x="679716" y="236677"/>
                  </a:lnTo>
                  <a:lnTo>
                    <a:pt x="679716" y="286092"/>
                  </a:lnTo>
                  <a:lnTo>
                    <a:pt x="677862" y="296748"/>
                  </a:lnTo>
                  <a:lnTo>
                    <a:pt x="672833" y="304457"/>
                  </a:lnTo>
                  <a:lnTo>
                    <a:pt x="665327" y="309130"/>
                  </a:lnTo>
                  <a:lnTo>
                    <a:pt x="656120" y="310705"/>
                  </a:lnTo>
                  <a:lnTo>
                    <a:pt x="646861" y="309130"/>
                  </a:lnTo>
                  <a:lnTo>
                    <a:pt x="639292" y="304457"/>
                  </a:lnTo>
                  <a:lnTo>
                    <a:pt x="634187" y="296748"/>
                  </a:lnTo>
                  <a:lnTo>
                    <a:pt x="632307" y="286092"/>
                  </a:lnTo>
                  <a:lnTo>
                    <a:pt x="632307" y="236677"/>
                  </a:lnTo>
                  <a:lnTo>
                    <a:pt x="634187" y="226136"/>
                  </a:lnTo>
                  <a:lnTo>
                    <a:pt x="639292" y="218503"/>
                  </a:lnTo>
                  <a:lnTo>
                    <a:pt x="646861" y="213855"/>
                  </a:lnTo>
                  <a:lnTo>
                    <a:pt x="656120" y="212280"/>
                  </a:lnTo>
                  <a:lnTo>
                    <a:pt x="665327" y="213855"/>
                  </a:lnTo>
                  <a:lnTo>
                    <a:pt x="672833" y="218503"/>
                  </a:lnTo>
                  <a:lnTo>
                    <a:pt x="677862" y="226136"/>
                  </a:lnTo>
                  <a:lnTo>
                    <a:pt x="679716" y="236677"/>
                  </a:lnTo>
                  <a:lnTo>
                    <a:pt x="679716" y="193344"/>
                  </a:lnTo>
                  <a:lnTo>
                    <a:pt x="676059" y="191300"/>
                  </a:lnTo>
                  <a:lnTo>
                    <a:pt x="656120" y="188112"/>
                  </a:lnTo>
                  <a:lnTo>
                    <a:pt x="636079" y="191300"/>
                  </a:lnTo>
                  <a:lnTo>
                    <a:pt x="619747" y="200418"/>
                  </a:lnTo>
                  <a:lnTo>
                    <a:pt x="608736" y="214884"/>
                  </a:lnTo>
                  <a:lnTo>
                    <a:pt x="604697" y="234048"/>
                  </a:lnTo>
                  <a:lnTo>
                    <a:pt x="604697" y="288721"/>
                  </a:lnTo>
                  <a:lnTo>
                    <a:pt x="608736" y="308013"/>
                  </a:lnTo>
                  <a:lnTo>
                    <a:pt x="619747" y="322529"/>
                  </a:lnTo>
                  <a:lnTo>
                    <a:pt x="636079" y="331685"/>
                  </a:lnTo>
                  <a:lnTo>
                    <a:pt x="656120" y="334873"/>
                  </a:lnTo>
                  <a:lnTo>
                    <a:pt x="676059" y="331685"/>
                  </a:lnTo>
                  <a:lnTo>
                    <a:pt x="692404" y="322529"/>
                  </a:lnTo>
                  <a:lnTo>
                    <a:pt x="701408" y="310705"/>
                  </a:lnTo>
                  <a:lnTo>
                    <a:pt x="703465" y="308013"/>
                  </a:lnTo>
                  <a:lnTo>
                    <a:pt x="707517" y="288721"/>
                  </a:lnTo>
                  <a:lnTo>
                    <a:pt x="707517" y="234048"/>
                  </a:lnTo>
                  <a:close/>
                </a:path>
                <a:path w="887729" h="335279">
                  <a:moveTo>
                    <a:pt x="792022" y="142328"/>
                  </a:moveTo>
                  <a:lnTo>
                    <a:pt x="781215" y="111277"/>
                  </a:lnTo>
                  <a:lnTo>
                    <a:pt x="773214" y="88315"/>
                  </a:lnTo>
                  <a:lnTo>
                    <a:pt x="755091" y="36296"/>
                  </a:lnTo>
                  <a:lnTo>
                    <a:pt x="745845" y="9766"/>
                  </a:lnTo>
                  <a:lnTo>
                    <a:pt x="745845" y="88315"/>
                  </a:lnTo>
                  <a:lnTo>
                    <a:pt x="716013" y="88315"/>
                  </a:lnTo>
                  <a:lnTo>
                    <a:pt x="730923" y="36296"/>
                  </a:lnTo>
                  <a:lnTo>
                    <a:pt x="745845" y="88315"/>
                  </a:lnTo>
                  <a:lnTo>
                    <a:pt x="745845" y="9766"/>
                  </a:lnTo>
                  <a:lnTo>
                    <a:pt x="743432" y="2832"/>
                  </a:lnTo>
                  <a:lnTo>
                    <a:pt x="718426" y="2832"/>
                  </a:lnTo>
                  <a:lnTo>
                    <a:pt x="670039" y="143941"/>
                  </a:lnTo>
                  <a:lnTo>
                    <a:pt x="700278" y="143941"/>
                  </a:lnTo>
                  <a:lnTo>
                    <a:pt x="709549" y="111277"/>
                  </a:lnTo>
                  <a:lnTo>
                    <a:pt x="752500" y="111277"/>
                  </a:lnTo>
                  <a:lnTo>
                    <a:pt x="762787" y="145948"/>
                  </a:lnTo>
                  <a:lnTo>
                    <a:pt x="792022" y="142328"/>
                  </a:lnTo>
                  <a:close/>
                </a:path>
                <a:path w="887729" h="335279">
                  <a:moveTo>
                    <a:pt x="887387" y="119773"/>
                  </a:moveTo>
                  <a:lnTo>
                    <a:pt x="831126" y="119773"/>
                  </a:lnTo>
                  <a:lnTo>
                    <a:pt x="831126" y="2832"/>
                  </a:lnTo>
                  <a:lnTo>
                    <a:pt x="803516" y="2832"/>
                  </a:lnTo>
                  <a:lnTo>
                    <a:pt x="803516" y="143941"/>
                  </a:lnTo>
                  <a:lnTo>
                    <a:pt x="887387" y="143941"/>
                  </a:lnTo>
                  <a:lnTo>
                    <a:pt x="887387" y="119773"/>
                  </a:lnTo>
                  <a:close/>
                </a:path>
              </a:pathLst>
            </a:custGeom>
            <a:solidFill>
              <a:srgbClr val="E5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4" name="object 54"/>
            <p:cNvSpPr/>
            <p:nvPr/>
          </p:nvSpPr>
          <p:spPr>
            <a:xfrm>
              <a:off x="8284788" y="6136092"/>
              <a:ext cx="2042160" cy="1058545"/>
            </a:xfrm>
            <a:custGeom>
              <a:avLst/>
              <a:gdLst/>
              <a:ahLst/>
              <a:cxnLst/>
              <a:rect l="l" t="t" r="r" b="b"/>
              <a:pathLst>
                <a:path w="2042159" h="1058545">
                  <a:moveTo>
                    <a:pt x="0" y="165498"/>
                  </a:moveTo>
                  <a:lnTo>
                    <a:pt x="0" y="1058017"/>
                  </a:lnTo>
                  <a:lnTo>
                    <a:pt x="1942416" y="1058017"/>
                  </a:lnTo>
                  <a:lnTo>
                    <a:pt x="2041933" y="958489"/>
                  </a:lnTo>
                  <a:lnTo>
                    <a:pt x="2041933" y="0"/>
                  </a:lnTo>
                  <a:lnTo>
                    <a:pt x="1250524" y="0"/>
                  </a:lnTo>
                </a:path>
              </a:pathLst>
            </a:custGeom>
            <a:ln w="3175">
              <a:solidFill>
                <a:srgbClr val="F04946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5697289" y="1951581"/>
            <a:ext cx="266028" cy="234358"/>
            <a:chOff x="4907010" y="2152160"/>
            <a:chExt cx="293370" cy="258445"/>
          </a:xfrm>
        </p:grpSpPr>
        <p:sp>
          <p:nvSpPr>
            <p:cNvPr id="56" name="object 56"/>
            <p:cNvSpPr/>
            <p:nvPr/>
          </p:nvSpPr>
          <p:spPr>
            <a:xfrm>
              <a:off x="4915220" y="2160370"/>
              <a:ext cx="276860" cy="241935"/>
            </a:xfrm>
            <a:custGeom>
              <a:avLst/>
              <a:gdLst/>
              <a:ahLst/>
              <a:cxnLst/>
              <a:rect l="l" t="t" r="r" b="b"/>
              <a:pathLst>
                <a:path w="276860" h="241935">
                  <a:moveTo>
                    <a:pt x="142024" y="0"/>
                  </a:moveTo>
                  <a:lnTo>
                    <a:pt x="134708" y="0"/>
                  </a:lnTo>
                  <a:lnTo>
                    <a:pt x="131342" y="1948"/>
                  </a:lnTo>
                  <a:lnTo>
                    <a:pt x="1840" y="226253"/>
                  </a:lnTo>
                  <a:lnTo>
                    <a:pt x="0" y="229421"/>
                  </a:lnTo>
                  <a:lnTo>
                    <a:pt x="0" y="233330"/>
                  </a:lnTo>
                  <a:lnTo>
                    <a:pt x="3675" y="239662"/>
                  </a:lnTo>
                  <a:lnTo>
                    <a:pt x="7045" y="241607"/>
                  </a:lnTo>
                  <a:lnTo>
                    <a:pt x="269704" y="241607"/>
                  </a:lnTo>
                  <a:lnTo>
                    <a:pt x="273093" y="239662"/>
                  </a:lnTo>
                  <a:lnTo>
                    <a:pt x="276750" y="233330"/>
                  </a:lnTo>
                  <a:lnTo>
                    <a:pt x="276750" y="229421"/>
                  </a:lnTo>
                  <a:lnTo>
                    <a:pt x="145411" y="1948"/>
                  </a:lnTo>
                  <a:lnTo>
                    <a:pt x="142024" y="0"/>
                  </a:lnTo>
                  <a:close/>
                </a:path>
              </a:pathLst>
            </a:custGeom>
            <a:solidFill>
              <a:srgbClr val="FFF68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7" name="object 57"/>
            <p:cNvSpPr/>
            <p:nvPr/>
          </p:nvSpPr>
          <p:spPr>
            <a:xfrm>
              <a:off x="4915220" y="2160370"/>
              <a:ext cx="276860" cy="241935"/>
            </a:xfrm>
            <a:custGeom>
              <a:avLst/>
              <a:gdLst/>
              <a:ahLst/>
              <a:cxnLst/>
              <a:rect l="l" t="t" r="r" b="b"/>
              <a:pathLst>
                <a:path w="276860" h="241935">
                  <a:moveTo>
                    <a:pt x="142024" y="0"/>
                  </a:moveTo>
                  <a:lnTo>
                    <a:pt x="134708" y="0"/>
                  </a:lnTo>
                  <a:lnTo>
                    <a:pt x="131342" y="1948"/>
                  </a:lnTo>
                  <a:lnTo>
                    <a:pt x="1840" y="226253"/>
                  </a:lnTo>
                  <a:lnTo>
                    <a:pt x="0" y="229421"/>
                  </a:lnTo>
                  <a:lnTo>
                    <a:pt x="0" y="233330"/>
                  </a:lnTo>
                  <a:lnTo>
                    <a:pt x="3675" y="239662"/>
                  </a:lnTo>
                  <a:lnTo>
                    <a:pt x="7045" y="241607"/>
                  </a:lnTo>
                  <a:lnTo>
                    <a:pt x="269704" y="241607"/>
                  </a:lnTo>
                  <a:lnTo>
                    <a:pt x="273093" y="239662"/>
                  </a:lnTo>
                  <a:lnTo>
                    <a:pt x="276750" y="233330"/>
                  </a:lnTo>
                  <a:lnTo>
                    <a:pt x="276750" y="229421"/>
                  </a:lnTo>
                  <a:lnTo>
                    <a:pt x="145411" y="1948"/>
                  </a:lnTo>
                  <a:lnTo>
                    <a:pt x="142024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8" name="object 58"/>
            <p:cNvSpPr/>
            <p:nvPr/>
          </p:nvSpPr>
          <p:spPr>
            <a:xfrm>
              <a:off x="4915220" y="2160370"/>
              <a:ext cx="276860" cy="241935"/>
            </a:xfrm>
            <a:custGeom>
              <a:avLst/>
              <a:gdLst/>
              <a:ahLst/>
              <a:cxnLst/>
              <a:rect l="l" t="t" r="r" b="b"/>
              <a:pathLst>
                <a:path w="276860" h="241935">
                  <a:moveTo>
                    <a:pt x="1840" y="226253"/>
                  </a:moveTo>
                  <a:lnTo>
                    <a:pt x="129506" y="5130"/>
                  </a:lnTo>
                  <a:lnTo>
                    <a:pt x="131342" y="1948"/>
                  </a:lnTo>
                  <a:lnTo>
                    <a:pt x="134708" y="0"/>
                  </a:lnTo>
                  <a:lnTo>
                    <a:pt x="138366" y="0"/>
                  </a:lnTo>
                  <a:lnTo>
                    <a:pt x="142024" y="0"/>
                  </a:lnTo>
                  <a:lnTo>
                    <a:pt x="145411" y="1948"/>
                  </a:lnTo>
                  <a:lnTo>
                    <a:pt x="147233" y="5130"/>
                  </a:lnTo>
                  <a:lnTo>
                    <a:pt x="274910" y="226253"/>
                  </a:lnTo>
                  <a:lnTo>
                    <a:pt x="276750" y="229421"/>
                  </a:lnTo>
                  <a:lnTo>
                    <a:pt x="276750" y="233330"/>
                  </a:lnTo>
                  <a:lnTo>
                    <a:pt x="274910" y="236495"/>
                  </a:lnTo>
                  <a:lnTo>
                    <a:pt x="273093" y="239662"/>
                  </a:lnTo>
                  <a:lnTo>
                    <a:pt x="269704" y="241607"/>
                  </a:lnTo>
                  <a:lnTo>
                    <a:pt x="266051" y="241607"/>
                  </a:lnTo>
                  <a:lnTo>
                    <a:pt x="10703" y="241607"/>
                  </a:lnTo>
                  <a:lnTo>
                    <a:pt x="7045" y="241607"/>
                  </a:lnTo>
                  <a:lnTo>
                    <a:pt x="3675" y="239662"/>
                  </a:lnTo>
                  <a:lnTo>
                    <a:pt x="1840" y="236495"/>
                  </a:lnTo>
                  <a:lnTo>
                    <a:pt x="0" y="233330"/>
                  </a:lnTo>
                  <a:lnTo>
                    <a:pt x="0" y="229421"/>
                  </a:lnTo>
                  <a:lnTo>
                    <a:pt x="1840" y="226253"/>
                  </a:lnTo>
                  <a:close/>
                </a:path>
              </a:pathLst>
            </a:custGeom>
            <a:ln w="16419">
              <a:solidFill>
                <a:srgbClr val="F04946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9" name="object 59"/>
            <p:cNvSpPr/>
            <p:nvPr/>
          </p:nvSpPr>
          <p:spPr>
            <a:xfrm>
              <a:off x="5037912" y="2231765"/>
              <a:ext cx="31750" cy="139700"/>
            </a:xfrm>
            <a:custGeom>
              <a:avLst/>
              <a:gdLst/>
              <a:ahLst/>
              <a:cxnLst/>
              <a:rect l="l" t="t" r="r" b="b"/>
              <a:pathLst>
                <a:path w="31750" h="139700">
                  <a:moveTo>
                    <a:pt x="30378" y="0"/>
                  </a:moveTo>
                  <a:lnTo>
                    <a:pt x="571" y="0"/>
                  </a:lnTo>
                  <a:lnTo>
                    <a:pt x="571" y="36080"/>
                  </a:lnTo>
                  <a:lnTo>
                    <a:pt x="3327" y="97840"/>
                  </a:lnTo>
                  <a:lnTo>
                    <a:pt x="27635" y="97840"/>
                  </a:lnTo>
                  <a:lnTo>
                    <a:pt x="30378" y="36080"/>
                  </a:lnTo>
                  <a:lnTo>
                    <a:pt x="30378" y="0"/>
                  </a:lnTo>
                  <a:close/>
                </a:path>
                <a:path w="31750" h="139700">
                  <a:moveTo>
                    <a:pt x="31356" y="114096"/>
                  </a:moveTo>
                  <a:lnTo>
                    <a:pt x="25095" y="109397"/>
                  </a:lnTo>
                  <a:lnTo>
                    <a:pt x="6451" y="109397"/>
                  </a:lnTo>
                  <a:lnTo>
                    <a:pt x="0" y="114096"/>
                  </a:lnTo>
                  <a:lnTo>
                    <a:pt x="0" y="134493"/>
                  </a:lnTo>
                  <a:lnTo>
                    <a:pt x="6451" y="139204"/>
                  </a:lnTo>
                  <a:lnTo>
                    <a:pt x="15468" y="139204"/>
                  </a:lnTo>
                  <a:lnTo>
                    <a:pt x="25095" y="139204"/>
                  </a:lnTo>
                  <a:lnTo>
                    <a:pt x="31356" y="134493"/>
                  </a:lnTo>
                  <a:lnTo>
                    <a:pt x="31356" y="114096"/>
                  </a:lnTo>
                  <a:close/>
                </a:path>
              </a:pathLst>
            </a:custGeom>
            <a:solidFill>
              <a:srgbClr val="F0494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2387976" y="6116970"/>
            <a:ext cx="1101541" cy="270059"/>
            <a:chOff x="1257573" y="6745658"/>
            <a:chExt cx="1214755" cy="297815"/>
          </a:xfrm>
        </p:grpSpPr>
        <p:sp>
          <p:nvSpPr>
            <p:cNvPr id="61" name="object 61"/>
            <p:cNvSpPr/>
            <p:nvPr/>
          </p:nvSpPr>
          <p:spPr>
            <a:xfrm>
              <a:off x="1261767" y="6745658"/>
              <a:ext cx="866140" cy="117475"/>
            </a:xfrm>
            <a:custGeom>
              <a:avLst/>
              <a:gdLst/>
              <a:ahLst/>
              <a:cxnLst/>
              <a:rect l="l" t="t" r="r" b="b"/>
              <a:pathLst>
                <a:path w="866139" h="117475">
                  <a:moveTo>
                    <a:pt x="35373" y="0"/>
                  </a:moveTo>
                  <a:lnTo>
                    <a:pt x="21230" y="2439"/>
                  </a:lnTo>
                  <a:lnTo>
                    <a:pt x="10028" y="9400"/>
                  </a:lnTo>
                  <a:lnTo>
                    <a:pt x="2655" y="20345"/>
                  </a:lnTo>
                  <a:lnTo>
                    <a:pt x="0" y="34737"/>
                  </a:lnTo>
                  <a:lnTo>
                    <a:pt x="0" y="82325"/>
                  </a:lnTo>
                  <a:lnTo>
                    <a:pt x="2655" y="96710"/>
                  </a:lnTo>
                  <a:lnTo>
                    <a:pt x="10028" y="107654"/>
                  </a:lnTo>
                  <a:lnTo>
                    <a:pt x="21230" y="114616"/>
                  </a:lnTo>
                  <a:lnTo>
                    <a:pt x="35373" y="117057"/>
                  </a:lnTo>
                  <a:lnTo>
                    <a:pt x="46742" y="115697"/>
                  </a:lnTo>
                  <a:lnTo>
                    <a:pt x="56103" y="111825"/>
                  </a:lnTo>
                  <a:lnTo>
                    <a:pt x="61485" y="107255"/>
                  </a:lnTo>
                  <a:lnTo>
                    <a:pt x="35373" y="107255"/>
                  </a:lnTo>
                  <a:lnTo>
                    <a:pt x="24992" y="105478"/>
                  </a:lnTo>
                  <a:lnTo>
                    <a:pt x="16910" y="100253"/>
                  </a:lnTo>
                  <a:lnTo>
                    <a:pt x="11666" y="91738"/>
                  </a:lnTo>
                  <a:lnTo>
                    <a:pt x="9799" y="80090"/>
                  </a:lnTo>
                  <a:lnTo>
                    <a:pt x="9799" y="37015"/>
                  </a:lnTo>
                  <a:lnTo>
                    <a:pt x="11666" y="25357"/>
                  </a:lnTo>
                  <a:lnTo>
                    <a:pt x="16910" y="16824"/>
                  </a:lnTo>
                  <a:lnTo>
                    <a:pt x="24992" y="11583"/>
                  </a:lnTo>
                  <a:lnTo>
                    <a:pt x="35373" y="9799"/>
                  </a:lnTo>
                  <a:lnTo>
                    <a:pt x="61460" y="9799"/>
                  </a:lnTo>
                  <a:lnTo>
                    <a:pt x="56103" y="5248"/>
                  </a:lnTo>
                  <a:lnTo>
                    <a:pt x="46742" y="1365"/>
                  </a:lnTo>
                  <a:lnTo>
                    <a:pt x="35373" y="0"/>
                  </a:lnTo>
                  <a:close/>
                </a:path>
                <a:path w="866139" h="117475">
                  <a:moveTo>
                    <a:pt x="58985" y="94222"/>
                  </a:moveTo>
                  <a:lnTo>
                    <a:pt x="55284" y="99527"/>
                  </a:lnTo>
                  <a:lnTo>
                    <a:pt x="50018" y="103644"/>
                  </a:lnTo>
                  <a:lnTo>
                    <a:pt x="43333" y="106308"/>
                  </a:lnTo>
                  <a:lnTo>
                    <a:pt x="35373" y="107255"/>
                  </a:lnTo>
                  <a:lnTo>
                    <a:pt x="61485" y="107255"/>
                  </a:lnTo>
                  <a:lnTo>
                    <a:pt x="63258" y="105748"/>
                  </a:lnTo>
                  <a:lnTo>
                    <a:pt x="68014" y="97776"/>
                  </a:lnTo>
                  <a:lnTo>
                    <a:pt x="58985" y="94222"/>
                  </a:lnTo>
                  <a:close/>
                </a:path>
                <a:path w="866139" h="117475">
                  <a:moveTo>
                    <a:pt x="61460" y="9799"/>
                  </a:moveTo>
                  <a:lnTo>
                    <a:pt x="35373" y="9799"/>
                  </a:lnTo>
                  <a:lnTo>
                    <a:pt x="43333" y="10753"/>
                  </a:lnTo>
                  <a:lnTo>
                    <a:pt x="50018" y="13429"/>
                  </a:lnTo>
                  <a:lnTo>
                    <a:pt x="55284" y="17549"/>
                  </a:lnTo>
                  <a:lnTo>
                    <a:pt x="58985" y="22834"/>
                  </a:lnTo>
                  <a:lnTo>
                    <a:pt x="68014" y="19282"/>
                  </a:lnTo>
                  <a:lnTo>
                    <a:pt x="63258" y="11327"/>
                  </a:lnTo>
                  <a:lnTo>
                    <a:pt x="61460" y="9799"/>
                  </a:lnTo>
                  <a:close/>
                </a:path>
                <a:path w="866139" h="117475">
                  <a:moveTo>
                    <a:pt x="116103" y="23155"/>
                  </a:moveTo>
                  <a:lnTo>
                    <a:pt x="102941" y="25383"/>
                  </a:lnTo>
                  <a:lnTo>
                    <a:pt x="92963" y="31817"/>
                  </a:lnTo>
                  <a:lnTo>
                    <a:pt x="86635" y="42080"/>
                  </a:lnTo>
                  <a:lnTo>
                    <a:pt x="84423" y="55796"/>
                  </a:lnTo>
                  <a:lnTo>
                    <a:pt x="84423" y="83783"/>
                  </a:lnTo>
                  <a:lnTo>
                    <a:pt x="86635" y="97498"/>
                  </a:lnTo>
                  <a:lnTo>
                    <a:pt x="92963" y="107760"/>
                  </a:lnTo>
                  <a:lnTo>
                    <a:pt x="102941" y="114193"/>
                  </a:lnTo>
                  <a:lnTo>
                    <a:pt x="116103" y="116420"/>
                  </a:lnTo>
                  <a:lnTo>
                    <a:pt x="129215" y="114193"/>
                  </a:lnTo>
                  <a:lnTo>
                    <a:pt x="139084" y="107760"/>
                  </a:lnTo>
                  <a:lnTo>
                    <a:pt x="139194" y="107579"/>
                  </a:lnTo>
                  <a:lnTo>
                    <a:pt x="116103" y="107579"/>
                  </a:lnTo>
                  <a:lnTo>
                    <a:pt x="106498" y="105933"/>
                  </a:lnTo>
                  <a:lnTo>
                    <a:pt x="99499" y="101048"/>
                  </a:lnTo>
                  <a:lnTo>
                    <a:pt x="95217" y="93000"/>
                  </a:lnTo>
                  <a:lnTo>
                    <a:pt x="93765" y="81868"/>
                  </a:lnTo>
                  <a:lnTo>
                    <a:pt x="93765" y="57754"/>
                  </a:lnTo>
                  <a:lnTo>
                    <a:pt x="95217" y="46594"/>
                  </a:lnTo>
                  <a:lnTo>
                    <a:pt x="99499" y="38533"/>
                  </a:lnTo>
                  <a:lnTo>
                    <a:pt x="106498" y="33642"/>
                  </a:lnTo>
                  <a:lnTo>
                    <a:pt x="116103" y="31996"/>
                  </a:lnTo>
                  <a:lnTo>
                    <a:pt x="139192" y="31996"/>
                  </a:lnTo>
                  <a:lnTo>
                    <a:pt x="139084" y="31817"/>
                  </a:lnTo>
                  <a:lnTo>
                    <a:pt x="129215" y="25383"/>
                  </a:lnTo>
                  <a:lnTo>
                    <a:pt x="116103" y="23155"/>
                  </a:lnTo>
                  <a:close/>
                </a:path>
                <a:path w="866139" h="117475">
                  <a:moveTo>
                    <a:pt x="139192" y="31996"/>
                  </a:moveTo>
                  <a:lnTo>
                    <a:pt x="116103" y="31996"/>
                  </a:lnTo>
                  <a:lnTo>
                    <a:pt x="125611" y="33642"/>
                  </a:lnTo>
                  <a:lnTo>
                    <a:pt x="132571" y="38533"/>
                  </a:lnTo>
                  <a:lnTo>
                    <a:pt x="136848" y="46594"/>
                  </a:lnTo>
                  <a:lnTo>
                    <a:pt x="138304" y="57754"/>
                  </a:lnTo>
                  <a:lnTo>
                    <a:pt x="138304" y="81868"/>
                  </a:lnTo>
                  <a:lnTo>
                    <a:pt x="136848" y="93000"/>
                  </a:lnTo>
                  <a:lnTo>
                    <a:pt x="132571" y="101048"/>
                  </a:lnTo>
                  <a:lnTo>
                    <a:pt x="125611" y="105933"/>
                  </a:lnTo>
                  <a:lnTo>
                    <a:pt x="116103" y="107579"/>
                  </a:lnTo>
                  <a:lnTo>
                    <a:pt x="139194" y="107579"/>
                  </a:lnTo>
                  <a:lnTo>
                    <a:pt x="145302" y="97498"/>
                  </a:lnTo>
                  <a:lnTo>
                    <a:pt x="147466" y="83783"/>
                  </a:lnTo>
                  <a:lnTo>
                    <a:pt x="147466" y="55796"/>
                  </a:lnTo>
                  <a:lnTo>
                    <a:pt x="145302" y="42080"/>
                  </a:lnTo>
                  <a:lnTo>
                    <a:pt x="139192" y="31996"/>
                  </a:lnTo>
                  <a:close/>
                </a:path>
                <a:path w="866139" h="117475">
                  <a:moveTo>
                    <a:pt x="180240" y="23155"/>
                  </a:moveTo>
                  <a:lnTo>
                    <a:pt x="170759" y="24613"/>
                  </a:lnTo>
                  <a:lnTo>
                    <a:pt x="170942" y="114825"/>
                  </a:lnTo>
                  <a:lnTo>
                    <a:pt x="180103" y="114825"/>
                  </a:lnTo>
                  <a:lnTo>
                    <a:pt x="180103" y="46177"/>
                  </a:lnTo>
                  <a:lnTo>
                    <a:pt x="184500" y="41024"/>
                  </a:lnTo>
                  <a:lnTo>
                    <a:pt x="190188" y="36312"/>
                  </a:lnTo>
                  <a:lnTo>
                    <a:pt x="192603" y="35053"/>
                  </a:lnTo>
                  <a:lnTo>
                    <a:pt x="180240" y="35053"/>
                  </a:lnTo>
                  <a:lnTo>
                    <a:pt x="180240" y="23155"/>
                  </a:lnTo>
                  <a:close/>
                </a:path>
                <a:path w="866139" h="117475">
                  <a:moveTo>
                    <a:pt x="225273" y="31542"/>
                  </a:moveTo>
                  <a:lnTo>
                    <a:pt x="203895" y="31542"/>
                  </a:lnTo>
                  <a:lnTo>
                    <a:pt x="212848" y="33133"/>
                  </a:lnTo>
                  <a:lnTo>
                    <a:pt x="218588" y="37874"/>
                  </a:lnTo>
                  <a:lnTo>
                    <a:pt x="221643" y="45718"/>
                  </a:lnTo>
                  <a:lnTo>
                    <a:pt x="222544" y="56617"/>
                  </a:lnTo>
                  <a:lnTo>
                    <a:pt x="222544" y="114825"/>
                  </a:lnTo>
                  <a:lnTo>
                    <a:pt x="231882" y="114825"/>
                  </a:lnTo>
                  <a:lnTo>
                    <a:pt x="231882" y="54514"/>
                  </a:lnTo>
                  <a:lnTo>
                    <a:pt x="230179" y="40867"/>
                  </a:lnTo>
                  <a:lnTo>
                    <a:pt x="225273" y="31542"/>
                  </a:lnTo>
                  <a:close/>
                </a:path>
                <a:path w="866139" h="117475">
                  <a:moveTo>
                    <a:pt x="204036" y="23155"/>
                  </a:moveTo>
                  <a:lnTo>
                    <a:pt x="197176" y="24092"/>
                  </a:lnTo>
                  <a:lnTo>
                    <a:pt x="190872" y="26643"/>
                  </a:lnTo>
                  <a:lnTo>
                    <a:pt x="185202" y="30425"/>
                  </a:lnTo>
                  <a:lnTo>
                    <a:pt x="180240" y="35053"/>
                  </a:lnTo>
                  <a:lnTo>
                    <a:pt x="192603" y="35053"/>
                  </a:lnTo>
                  <a:lnTo>
                    <a:pt x="196781" y="32874"/>
                  </a:lnTo>
                  <a:lnTo>
                    <a:pt x="203895" y="31542"/>
                  </a:lnTo>
                  <a:lnTo>
                    <a:pt x="225273" y="31542"/>
                  </a:lnTo>
                  <a:lnTo>
                    <a:pt x="225018" y="31059"/>
                  </a:lnTo>
                  <a:lnTo>
                    <a:pt x="216329" y="25139"/>
                  </a:lnTo>
                  <a:lnTo>
                    <a:pt x="204036" y="23155"/>
                  </a:lnTo>
                  <a:close/>
                </a:path>
                <a:path w="866139" h="117475">
                  <a:moveTo>
                    <a:pt x="265297" y="33595"/>
                  </a:moveTo>
                  <a:lnTo>
                    <a:pt x="255998" y="33595"/>
                  </a:lnTo>
                  <a:lnTo>
                    <a:pt x="255998" y="89568"/>
                  </a:lnTo>
                  <a:lnTo>
                    <a:pt x="257361" y="102451"/>
                  </a:lnTo>
                  <a:lnTo>
                    <a:pt x="261733" y="111011"/>
                  </a:lnTo>
                  <a:lnTo>
                    <a:pt x="269540" y="115767"/>
                  </a:lnTo>
                  <a:lnTo>
                    <a:pt x="281209" y="117237"/>
                  </a:lnTo>
                  <a:lnTo>
                    <a:pt x="284947" y="117237"/>
                  </a:lnTo>
                  <a:lnTo>
                    <a:pt x="292331" y="115963"/>
                  </a:lnTo>
                  <a:lnTo>
                    <a:pt x="295520" y="115009"/>
                  </a:lnTo>
                  <a:lnTo>
                    <a:pt x="294264" y="109037"/>
                  </a:lnTo>
                  <a:lnTo>
                    <a:pt x="280573" y="109037"/>
                  </a:lnTo>
                  <a:lnTo>
                    <a:pt x="272605" y="107893"/>
                  </a:lnTo>
                  <a:lnTo>
                    <a:pt x="267926" y="104232"/>
                  </a:lnTo>
                  <a:lnTo>
                    <a:pt x="265718" y="97708"/>
                  </a:lnTo>
                  <a:lnTo>
                    <a:pt x="265164" y="87976"/>
                  </a:lnTo>
                  <a:lnTo>
                    <a:pt x="265297" y="33595"/>
                  </a:lnTo>
                  <a:close/>
                </a:path>
                <a:path w="866139" h="117475">
                  <a:moveTo>
                    <a:pt x="293928" y="107438"/>
                  </a:moveTo>
                  <a:lnTo>
                    <a:pt x="290555" y="108532"/>
                  </a:lnTo>
                  <a:lnTo>
                    <a:pt x="283805" y="109037"/>
                  </a:lnTo>
                  <a:lnTo>
                    <a:pt x="294264" y="109037"/>
                  </a:lnTo>
                  <a:lnTo>
                    <a:pt x="293928" y="107438"/>
                  </a:lnTo>
                  <a:close/>
                </a:path>
                <a:path w="866139" h="117475">
                  <a:moveTo>
                    <a:pt x="292788" y="24753"/>
                  </a:moveTo>
                  <a:lnTo>
                    <a:pt x="246156" y="24753"/>
                  </a:lnTo>
                  <a:lnTo>
                    <a:pt x="246156" y="33595"/>
                  </a:lnTo>
                  <a:lnTo>
                    <a:pt x="292788" y="33595"/>
                  </a:lnTo>
                  <a:lnTo>
                    <a:pt x="292788" y="24753"/>
                  </a:lnTo>
                  <a:close/>
                </a:path>
                <a:path w="866139" h="117475">
                  <a:moveTo>
                    <a:pt x="265164" y="8841"/>
                  </a:moveTo>
                  <a:lnTo>
                    <a:pt x="259055" y="10299"/>
                  </a:lnTo>
                  <a:lnTo>
                    <a:pt x="255998" y="24753"/>
                  </a:lnTo>
                  <a:lnTo>
                    <a:pt x="265297" y="24753"/>
                  </a:lnTo>
                  <a:lnTo>
                    <a:pt x="265164" y="8841"/>
                  </a:lnTo>
                  <a:close/>
                </a:path>
                <a:path w="866139" h="117475">
                  <a:moveTo>
                    <a:pt x="358257" y="31996"/>
                  </a:moveTo>
                  <a:lnTo>
                    <a:pt x="334633" y="31996"/>
                  </a:lnTo>
                  <a:lnTo>
                    <a:pt x="344015" y="33225"/>
                  </a:lnTo>
                  <a:lnTo>
                    <a:pt x="350557" y="37108"/>
                  </a:lnTo>
                  <a:lnTo>
                    <a:pt x="354356" y="43941"/>
                  </a:lnTo>
                  <a:lnTo>
                    <a:pt x="355511" y="54018"/>
                  </a:lnTo>
                  <a:lnTo>
                    <a:pt x="355511" y="65138"/>
                  </a:lnTo>
                  <a:lnTo>
                    <a:pt x="332992" y="65138"/>
                  </a:lnTo>
                  <a:lnTo>
                    <a:pt x="320835" y="66214"/>
                  </a:lnTo>
                  <a:lnTo>
                    <a:pt x="311158" y="70125"/>
                  </a:lnTo>
                  <a:lnTo>
                    <a:pt x="304764" y="77889"/>
                  </a:lnTo>
                  <a:lnTo>
                    <a:pt x="302454" y="90529"/>
                  </a:lnTo>
                  <a:lnTo>
                    <a:pt x="304504" y="102305"/>
                  </a:lnTo>
                  <a:lnTo>
                    <a:pt x="310412" y="110346"/>
                  </a:lnTo>
                  <a:lnTo>
                    <a:pt x="319817" y="114952"/>
                  </a:lnTo>
                  <a:lnTo>
                    <a:pt x="332355" y="116420"/>
                  </a:lnTo>
                  <a:lnTo>
                    <a:pt x="339582" y="115681"/>
                  </a:lnTo>
                  <a:lnTo>
                    <a:pt x="346206" y="113621"/>
                  </a:lnTo>
                  <a:lnTo>
                    <a:pt x="352104" y="110477"/>
                  </a:lnTo>
                  <a:lnTo>
                    <a:pt x="355140" y="108075"/>
                  </a:lnTo>
                  <a:lnTo>
                    <a:pt x="331581" y="108075"/>
                  </a:lnTo>
                  <a:lnTo>
                    <a:pt x="323759" y="107125"/>
                  </a:lnTo>
                  <a:lnTo>
                    <a:pt x="317532" y="104093"/>
                  </a:lnTo>
                  <a:lnTo>
                    <a:pt x="313418" y="98711"/>
                  </a:lnTo>
                  <a:lnTo>
                    <a:pt x="311932" y="90709"/>
                  </a:lnTo>
                  <a:lnTo>
                    <a:pt x="313168" y="82682"/>
                  </a:lnTo>
                  <a:lnTo>
                    <a:pt x="316867" y="77418"/>
                  </a:lnTo>
                  <a:lnTo>
                    <a:pt x="323010" y="74539"/>
                  </a:lnTo>
                  <a:lnTo>
                    <a:pt x="331581" y="73663"/>
                  </a:lnTo>
                  <a:lnTo>
                    <a:pt x="364855" y="73663"/>
                  </a:lnTo>
                  <a:lnTo>
                    <a:pt x="364855" y="51645"/>
                  </a:lnTo>
                  <a:lnTo>
                    <a:pt x="362927" y="39117"/>
                  </a:lnTo>
                  <a:lnTo>
                    <a:pt x="358257" y="31996"/>
                  </a:lnTo>
                  <a:close/>
                </a:path>
                <a:path w="866139" h="117475">
                  <a:moveTo>
                    <a:pt x="366648" y="106484"/>
                  </a:moveTo>
                  <a:lnTo>
                    <a:pt x="357151" y="106484"/>
                  </a:lnTo>
                  <a:lnTo>
                    <a:pt x="358109" y="109857"/>
                  </a:lnTo>
                  <a:lnTo>
                    <a:pt x="359384" y="113226"/>
                  </a:lnTo>
                  <a:lnTo>
                    <a:pt x="361482" y="116420"/>
                  </a:lnTo>
                  <a:lnTo>
                    <a:pt x="369186" y="111589"/>
                  </a:lnTo>
                  <a:lnTo>
                    <a:pt x="366648" y="106484"/>
                  </a:lnTo>
                  <a:close/>
                </a:path>
                <a:path w="866139" h="117475">
                  <a:moveTo>
                    <a:pt x="364855" y="73663"/>
                  </a:moveTo>
                  <a:lnTo>
                    <a:pt x="355511" y="73663"/>
                  </a:lnTo>
                  <a:lnTo>
                    <a:pt x="355511" y="95998"/>
                  </a:lnTo>
                  <a:lnTo>
                    <a:pt x="351116" y="100807"/>
                  </a:lnTo>
                  <a:lnTo>
                    <a:pt x="345526" y="104634"/>
                  </a:lnTo>
                  <a:lnTo>
                    <a:pt x="338946" y="107162"/>
                  </a:lnTo>
                  <a:lnTo>
                    <a:pt x="331581" y="108075"/>
                  </a:lnTo>
                  <a:lnTo>
                    <a:pt x="355140" y="108075"/>
                  </a:lnTo>
                  <a:lnTo>
                    <a:pt x="357151" y="106484"/>
                  </a:lnTo>
                  <a:lnTo>
                    <a:pt x="366648" y="106484"/>
                  </a:lnTo>
                  <a:lnTo>
                    <a:pt x="365673" y="104522"/>
                  </a:lnTo>
                  <a:lnTo>
                    <a:pt x="364924" y="102305"/>
                  </a:lnTo>
                  <a:lnTo>
                    <a:pt x="364855" y="73663"/>
                  </a:lnTo>
                  <a:close/>
                </a:path>
                <a:path w="866139" h="117475">
                  <a:moveTo>
                    <a:pt x="334633" y="23155"/>
                  </a:moveTo>
                  <a:lnTo>
                    <a:pt x="323792" y="24631"/>
                  </a:lnTo>
                  <a:lnTo>
                    <a:pt x="314940" y="28671"/>
                  </a:lnTo>
                  <a:lnTo>
                    <a:pt x="308414" y="34694"/>
                  </a:lnTo>
                  <a:lnTo>
                    <a:pt x="304548" y="42119"/>
                  </a:lnTo>
                  <a:lnTo>
                    <a:pt x="312889" y="45673"/>
                  </a:lnTo>
                  <a:lnTo>
                    <a:pt x="315519" y="40209"/>
                  </a:lnTo>
                  <a:lnTo>
                    <a:pt x="320138" y="35878"/>
                  </a:lnTo>
                  <a:lnTo>
                    <a:pt x="326570" y="33024"/>
                  </a:lnTo>
                  <a:lnTo>
                    <a:pt x="334633" y="31996"/>
                  </a:lnTo>
                  <a:lnTo>
                    <a:pt x="358257" y="31996"/>
                  </a:lnTo>
                  <a:lnTo>
                    <a:pt x="357094" y="30221"/>
                  </a:lnTo>
                  <a:lnTo>
                    <a:pt x="347586" y="24915"/>
                  </a:lnTo>
                  <a:lnTo>
                    <a:pt x="334633" y="23155"/>
                  </a:lnTo>
                  <a:close/>
                </a:path>
                <a:path w="866139" h="117475">
                  <a:moveTo>
                    <a:pt x="419327" y="23155"/>
                  </a:moveTo>
                  <a:lnTo>
                    <a:pt x="406213" y="25383"/>
                  </a:lnTo>
                  <a:lnTo>
                    <a:pt x="396297" y="31817"/>
                  </a:lnTo>
                  <a:lnTo>
                    <a:pt x="390021" y="42080"/>
                  </a:lnTo>
                  <a:lnTo>
                    <a:pt x="387831" y="55796"/>
                  </a:lnTo>
                  <a:lnTo>
                    <a:pt x="387831" y="83783"/>
                  </a:lnTo>
                  <a:lnTo>
                    <a:pt x="390021" y="97498"/>
                  </a:lnTo>
                  <a:lnTo>
                    <a:pt x="396297" y="107760"/>
                  </a:lnTo>
                  <a:lnTo>
                    <a:pt x="406213" y="114193"/>
                  </a:lnTo>
                  <a:lnTo>
                    <a:pt x="419327" y="116420"/>
                  </a:lnTo>
                  <a:lnTo>
                    <a:pt x="430296" y="114858"/>
                  </a:lnTo>
                  <a:lnTo>
                    <a:pt x="438842" y="110658"/>
                  </a:lnTo>
                  <a:lnTo>
                    <a:pt x="441967" y="107579"/>
                  </a:lnTo>
                  <a:lnTo>
                    <a:pt x="419327" y="107579"/>
                  </a:lnTo>
                  <a:lnTo>
                    <a:pt x="409903" y="105933"/>
                  </a:lnTo>
                  <a:lnTo>
                    <a:pt x="402950" y="101048"/>
                  </a:lnTo>
                  <a:lnTo>
                    <a:pt x="398647" y="93000"/>
                  </a:lnTo>
                  <a:lnTo>
                    <a:pt x="397173" y="81868"/>
                  </a:lnTo>
                  <a:lnTo>
                    <a:pt x="397173" y="57754"/>
                  </a:lnTo>
                  <a:lnTo>
                    <a:pt x="398647" y="46594"/>
                  </a:lnTo>
                  <a:lnTo>
                    <a:pt x="402950" y="38533"/>
                  </a:lnTo>
                  <a:lnTo>
                    <a:pt x="409903" y="33642"/>
                  </a:lnTo>
                  <a:lnTo>
                    <a:pt x="419327" y="31996"/>
                  </a:lnTo>
                  <a:lnTo>
                    <a:pt x="442404" y="31996"/>
                  </a:lnTo>
                  <a:lnTo>
                    <a:pt x="438571" y="28466"/>
                  </a:lnTo>
                  <a:lnTo>
                    <a:pt x="429921" y="24559"/>
                  </a:lnTo>
                  <a:lnTo>
                    <a:pt x="419327" y="23155"/>
                  </a:lnTo>
                  <a:close/>
                </a:path>
                <a:path w="866139" h="117475">
                  <a:moveTo>
                    <a:pt x="440571" y="94082"/>
                  </a:moveTo>
                  <a:lnTo>
                    <a:pt x="438152" y="101786"/>
                  </a:lnTo>
                  <a:lnTo>
                    <a:pt x="432046" y="107579"/>
                  </a:lnTo>
                  <a:lnTo>
                    <a:pt x="441967" y="107579"/>
                  </a:lnTo>
                  <a:lnTo>
                    <a:pt x="445037" y="104552"/>
                  </a:lnTo>
                  <a:lnTo>
                    <a:pt x="448955" y="97271"/>
                  </a:lnTo>
                  <a:lnTo>
                    <a:pt x="440571" y="94082"/>
                  </a:lnTo>
                  <a:close/>
                </a:path>
                <a:path w="866139" h="117475">
                  <a:moveTo>
                    <a:pt x="442404" y="31996"/>
                  </a:moveTo>
                  <a:lnTo>
                    <a:pt x="431589" y="31996"/>
                  </a:lnTo>
                  <a:lnTo>
                    <a:pt x="438335" y="37652"/>
                  </a:lnTo>
                  <a:lnTo>
                    <a:pt x="440571" y="45539"/>
                  </a:lnTo>
                  <a:lnTo>
                    <a:pt x="449096" y="41979"/>
                  </a:lnTo>
                  <a:lnTo>
                    <a:pt x="445040" y="34424"/>
                  </a:lnTo>
                  <a:lnTo>
                    <a:pt x="442404" y="31996"/>
                  </a:lnTo>
                  <a:close/>
                </a:path>
                <a:path w="866139" h="117475">
                  <a:moveTo>
                    <a:pt x="475945" y="33595"/>
                  </a:moveTo>
                  <a:lnTo>
                    <a:pt x="466642" y="33595"/>
                  </a:lnTo>
                  <a:lnTo>
                    <a:pt x="466642" y="89568"/>
                  </a:lnTo>
                  <a:lnTo>
                    <a:pt x="468004" y="102451"/>
                  </a:lnTo>
                  <a:lnTo>
                    <a:pt x="472376" y="111011"/>
                  </a:lnTo>
                  <a:lnTo>
                    <a:pt x="480183" y="115767"/>
                  </a:lnTo>
                  <a:lnTo>
                    <a:pt x="491853" y="117237"/>
                  </a:lnTo>
                  <a:lnTo>
                    <a:pt x="495589" y="117237"/>
                  </a:lnTo>
                  <a:lnTo>
                    <a:pt x="502973" y="115963"/>
                  </a:lnTo>
                  <a:lnTo>
                    <a:pt x="506163" y="115009"/>
                  </a:lnTo>
                  <a:lnTo>
                    <a:pt x="504908" y="109037"/>
                  </a:lnTo>
                  <a:lnTo>
                    <a:pt x="491215" y="109037"/>
                  </a:lnTo>
                  <a:lnTo>
                    <a:pt x="483250" y="107893"/>
                  </a:lnTo>
                  <a:lnTo>
                    <a:pt x="478571" y="104232"/>
                  </a:lnTo>
                  <a:lnTo>
                    <a:pt x="476362" y="97708"/>
                  </a:lnTo>
                  <a:lnTo>
                    <a:pt x="475808" y="87976"/>
                  </a:lnTo>
                  <a:lnTo>
                    <a:pt x="475945" y="33595"/>
                  </a:lnTo>
                  <a:close/>
                </a:path>
                <a:path w="866139" h="117475">
                  <a:moveTo>
                    <a:pt x="504572" y="107438"/>
                  </a:moveTo>
                  <a:lnTo>
                    <a:pt x="501199" y="108532"/>
                  </a:lnTo>
                  <a:lnTo>
                    <a:pt x="494449" y="109037"/>
                  </a:lnTo>
                  <a:lnTo>
                    <a:pt x="504908" y="109037"/>
                  </a:lnTo>
                  <a:lnTo>
                    <a:pt x="504572" y="107438"/>
                  </a:lnTo>
                  <a:close/>
                </a:path>
                <a:path w="866139" h="117475">
                  <a:moveTo>
                    <a:pt x="503430" y="24753"/>
                  </a:moveTo>
                  <a:lnTo>
                    <a:pt x="456799" y="24753"/>
                  </a:lnTo>
                  <a:lnTo>
                    <a:pt x="456799" y="33595"/>
                  </a:lnTo>
                  <a:lnTo>
                    <a:pt x="503430" y="33595"/>
                  </a:lnTo>
                  <a:lnTo>
                    <a:pt x="503430" y="24753"/>
                  </a:lnTo>
                  <a:close/>
                </a:path>
                <a:path w="866139" h="117475">
                  <a:moveTo>
                    <a:pt x="475808" y="8841"/>
                  </a:moveTo>
                  <a:lnTo>
                    <a:pt x="469699" y="10299"/>
                  </a:lnTo>
                  <a:lnTo>
                    <a:pt x="466642" y="24753"/>
                  </a:lnTo>
                  <a:lnTo>
                    <a:pt x="475945" y="24753"/>
                  </a:lnTo>
                  <a:lnTo>
                    <a:pt x="475808" y="8841"/>
                  </a:lnTo>
                  <a:close/>
                </a:path>
                <a:path w="866139" h="117475">
                  <a:moveTo>
                    <a:pt x="549607" y="23155"/>
                  </a:moveTo>
                  <a:lnTo>
                    <a:pt x="536444" y="25383"/>
                  </a:lnTo>
                  <a:lnTo>
                    <a:pt x="526467" y="31817"/>
                  </a:lnTo>
                  <a:lnTo>
                    <a:pt x="520139" y="42080"/>
                  </a:lnTo>
                  <a:lnTo>
                    <a:pt x="517927" y="55796"/>
                  </a:lnTo>
                  <a:lnTo>
                    <a:pt x="517927" y="83783"/>
                  </a:lnTo>
                  <a:lnTo>
                    <a:pt x="520139" y="97498"/>
                  </a:lnTo>
                  <a:lnTo>
                    <a:pt x="526467" y="107760"/>
                  </a:lnTo>
                  <a:lnTo>
                    <a:pt x="536444" y="114193"/>
                  </a:lnTo>
                  <a:lnTo>
                    <a:pt x="549607" y="116420"/>
                  </a:lnTo>
                  <a:lnTo>
                    <a:pt x="562718" y="114193"/>
                  </a:lnTo>
                  <a:lnTo>
                    <a:pt x="572585" y="107760"/>
                  </a:lnTo>
                  <a:lnTo>
                    <a:pt x="572695" y="107579"/>
                  </a:lnTo>
                  <a:lnTo>
                    <a:pt x="549607" y="107579"/>
                  </a:lnTo>
                  <a:lnTo>
                    <a:pt x="540001" y="105933"/>
                  </a:lnTo>
                  <a:lnTo>
                    <a:pt x="533002" y="101048"/>
                  </a:lnTo>
                  <a:lnTo>
                    <a:pt x="528721" y="93000"/>
                  </a:lnTo>
                  <a:lnTo>
                    <a:pt x="527269" y="81868"/>
                  </a:lnTo>
                  <a:lnTo>
                    <a:pt x="527269" y="57754"/>
                  </a:lnTo>
                  <a:lnTo>
                    <a:pt x="528721" y="46594"/>
                  </a:lnTo>
                  <a:lnTo>
                    <a:pt x="533002" y="38533"/>
                  </a:lnTo>
                  <a:lnTo>
                    <a:pt x="540001" y="33642"/>
                  </a:lnTo>
                  <a:lnTo>
                    <a:pt x="549607" y="31996"/>
                  </a:lnTo>
                  <a:lnTo>
                    <a:pt x="572694" y="31996"/>
                  </a:lnTo>
                  <a:lnTo>
                    <a:pt x="572585" y="31817"/>
                  </a:lnTo>
                  <a:lnTo>
                    <a:pt x="562718" y="25383"/>
                  </a:lnTo>
                  <a:lnTo>
                    <a:pt x="549607" y="23155"/>
                  </a:lnTo>
                  <a:close/>
                </a:path>
                <a:path w="866139" h="117475">
                  <a:moveTo>
                    <a:pt x="572694" y="31996"/>
                  </a:moveTo>
                  <a:lnTo>
                    <a:pt x="549607" y="31996"/>
                  </a:lnTo>
                  <a:lnTo>
                    <a:pt x="559113" y="33642"/>
                  </a:lnTo>
                  <a:lnTo>
                    <a:pt x="566073" y="38533"/>
                  </a:lnTo>
                  <a:lnTo>
                    <a:pt x="570349" y="46594"/>
                  </a:lnTo>
                  <a:lnTo>
                    <a:pt x="571806" y="57754"/>
                  </a:lnTo>
                  <a:lnTo>
                    <a:pt x="571806" y="81868"/>
                  </a:lnTo>
                  <a:lnTo>
                    <a:pt x="570349" y="93000"/>
                  </a:lnTo>
                  <a:lnTo>
                    <a:pt x="566073" y="101048"/>
                  </a:lnTo>
                  <a:lnTo>
                    <a:pt x="559113" y="105933"/>
                  </a:lnTo>
                  <a:lnTo>
                    <a:pt x="549607" y="107579"/>
                  </a:lnTo>
                  <a:lnTo>
                    <a:pt x="572695" y="107579"/>
                  </a:lnTo>
                  <a:lnTo>
                    <a:pt x="578804" y="97498"/>
                  </a:lnTo>
                  <a:lnTo>
                    <a:pt x="580967" y="83783"/>
                  </a:lnTo>
                  <a:lnTo>
                    <a:pt x="580967" y="55796"/>
                  </a:lnTo>
                  <a:lnTo>
                    <a:pt x="578804" y="42080"/>
                  </a:lnTo>
                  <a:lnTo>
                    <a:pt x="572694" y="31996"/>
                  </a:lnTo>
                  <a:close/>
                </a:path>
                <a:path w="866139" h="117475">
                  <a:moveTo>
                    <a:pt x="671950" y="23155"/>
                  </a:moveTo>
                  <a:lnTo>
                    <a:pt x="658837" y="25383"/>
                  </a:lnTo>
                  <a:lnTo>
                    <a:pt x="648920" y="31817"/>
                  </a:lnTo>
                  <a:lnTo>
                    <a:pt x="642645" y="42080"/>
                  </a:lnTo>
                  <a:lnTo>
                    <a:pt x="640454" y="55796"/>
                  </a:lnTo>
                  <a:lnTo>
                    <a:pt x="640454" y="83783"/>
                  </a:lnTo>
                  <a:lnTo>
                    <a:pt x="642645" y="97498"/>
                  </a:lnTo>
                  <a:lnTo>
                    <a:pt x="648920" y="107760"/>
                  </a:lnTo>
                  <a:lnTo>
                    <a:pt x="658837" y="114193"/>
                  </a:lnTo>
                  <a:lnTo>
                    <a:pt x="671950" y="116420"/>
                  </a:lnTo>
                  <a:lnTo>
                    <a:pt x="682919" y="114858"/>
                  </a:lnTo>
                  <a:lnTo>
                    <a:pt x="691466" y="110658"/>
                  </a:lnTo>
                  <a:lnTo>
                    <a:pt x="694591" y="107579"/>
                  </a:lnTo>
                  <a:lnTo>
                    <a:pt x="671950" y="107579"/>
                  </a:lnTo>
                  <a:lnTo>
                    <a:pt x="662528" y="105933"/>
                  </a:lnTo>
                  <a:lnTo>
                    <a:pt x="655574" y="101048"/>
                  </a:lnTo>
                  <a:lnTo>
                    <a:pt x="651271" y="93000"/>
                  </a:lnTo>
                  <a:lnTo>
                    <a:pt x="649796" y="81868"/>
                  </a:lnTo>
                  <a:lnTo>
                    <a:pt x="649796" y="57754"/>
                  </a:lnTo>
                  <a:lnTo>
                    <a:pt x="651271" y="46594"/>
                  </a:lnTo>
                  <a:lnTo>
                    <a:pt x="655574" y="38533"/>
                  </a:lnTo>
                  <a:lnTo>
                    <a:pt x="662528" y="33642"/>
                  </a:lnTo>
                  <a:lnTo>
                    <a:pt x="671950" y="31996"/>
                  </a:lnTo>
                  <a:lnTo>
                    <a:pt x="695028" y="31996"/>
                  </a:lnTo>
                  <a:lnTo>
                    <a:pt x="691195" y="28466"/>
                  </a:lnTo>
                  <a:lnTo>
                    <a:pt x="682545" y="24559"/>
                  </a:lnTo>
                  <a:lnTo>
                    <a:pt x="671950" y="23155"/>
                  </a:lnTo>
                  <a:close/>
                </a:path>
                <a:path w="866139" h="117475">
                  <a:moveTo>
                    <a:pt x="693193" y="94082"/>
                  </a:moveTo>
                  <a:lnTo>
                    <a:pt x="690778" y="101786"/>
                  </a:lnTo>
                  <a:lnTo>
                    <a:pt x="684669" y="107579"/>
                  </a:lnTo>
                  <a:lnTo>
                    <a:pt x="694591" y="107579"/>
                  </a:lnTo>
                  <a:lnTo>
                    <a:pt x="697662" y="104552"/>
                  </a:lnTo>
                  <a:lnTo>
                    <a:pt x="701582" y="97271"/>
                  </a:lnTo>
                  <a:lnTo>
                    <a:pt x="693193" y="94082"/>
                  </a:lnTo>
                  <a:close/>
                </a:path>
                <a:path w="866139" h="117475">
                  <a:moveTo>
                    <a:pt x="695028" y="31996"/>
                  </a:moveTo>
                  <a:lnTo>
                    <a:pt x="684212" y="31996"/>
                  </a:lnTo>
                  <a:lnTo>
                    <a:pt x="690962" y="37652"/>
                  </a:lnTo>
                  <a:lnTo>
                    <a:pt x="693193" y="45539"/>
                  </a:lnTo>
                  <a:lnTo>
                    <a:pt x="701719" y="41979"/>
                  </a:lnTo>
                  <a:lnTo>
                    <a:pt x="697665" y="34424"/>
                  </a:lnTo>
                  <a:lnTo>
                    <a:pt x="695028" y="31996"/>
                  </a:lnTo>
                  <a:close/>
                </a:path>
                <a:path w="866139" h="117475">
                  <a:moveTo>
                    <a:pt x="750128" y="23155"/>
                  </a:moveTo>
                  <a:lnTo>
                    <a:pt x="736966" y="25383"/>
                  </a:lnTo>
                  <a:lnTo>
                    <a:pt x="726988" y="31817"/>
                  </a:lnTo>
                  <a:lnTo>
                    <a:pt x="720660" y="42080"/>
                  </a:lnTo>
                  <a:lnTo>
                    <a:pt x="718447" y="55796"/>
                  </a:lnTo>
                  <a:lnTo>
                    <a:pt x="718447" y="83783"/>
                  </a:lnTo>
                  <a:lnTo>
                    <a:pt x="720660" y="97498"/>
                  </a:lnTo>
                  <a:lnTo>
                    <a:pt x="726988" y="107760"/>
                  </a:lnTo>
                  <a:lnTo>
                    <a:pt x="736966" y="114193"/>
                  </a:lnTo>
                  <a:lnTo>
                    <a:pt x="750128" y="116420"/>
                  </a:lnTo>
                  <a:lnTo>
                    <a:pt x="763240" y="114193"/>
                  </a:lnTo>
                  <a:lnTo>
                    <a:pt x="773109" y="107760"/>
                  </a:lnTo>
                  <a:lnTo>
                    <a:pt x="773219" y="107579"/>
                  </a:lnTo>
                  <a:lnTo>
                    <a:pt x="750128" y="107579"/>
                  </a:lnTo>
                  <a:lnTo>
                    <a:pt x="740523" y="105933"/>
                  </a:lnTo>
                  <a:lnTo>
                    <a:pt x="733524" y="101048"/>
                  </a:lnTo>
                  <a:lnTo>
                    <a:pt x="729242" y="93000"/>
                  </a:lnTo>
                  <a:lnTo>
                    <a:pt x="727790" y="81868"/>
                  </a:lnTo>
                  <a:lnTo>
                    <a:pt x="727790" y="57754"/>
                  </a:lnTo>
                  <a:lnTo>
                    <a:pt x="729242" y="46594"/>
                  </a:lnTo>
                  <a:lnTo>
                    <a:pt x="733524" y="38533"/>
                  </a:lnTo>
                  <a:lnTo>
                    <a:pt x="740523" y="33642"/>
                  </a:lnTo>
                  <a:lnTo>
                    <a:pt x="750128" y="31996"/>
                  </a:lnTo>
                  <a:lnTo>
                    <a:pt x="773217" y="31996"/>
                  </a:lnTo>
                  <a:lnTo>
                    <a:pt x="773109" y="31817"/>
                  </a:lnTo>
                  <a:lnTo>
                    <a:pt x="763240" y="25383"/>
                  </a:lnTo>
                  <a:lnTo>
                    <a:pt x="750128" y="23155"/>
                  </a:lnTo>
                  <a:close/>
                </a:path>
                <a:path w="866139" h="117475">
                  <a:moveTo>
                    <a:pt x="773217" y="31996"/>
                  </a:moveTo>
                  <a:lnTo>
                    <a:pt x="750128" y="31996"/>
                  </a:lnTo>
                  <a:lnTo>
                    <a:pt x="759635" y="33642"/>
                  </a:lnTo>
                  <a:lnTo>
                    <a:pt x="766596" y="38533"/>
                  </a:lnTo>
                  <a:lnTo>
                    <a:pt x="770872" y="46594"/>
                  </a:lnTo>
                  <a:lnTo>
                    <a:pt x="772328" y="57754"/>
                  </a:lnTo>
                  <a:lnTo>
                    <a:pt x="772328" y="81868"/>
                  </a:lnTo>
                  <a:lnTo>
                    <a:pt x="770872" y="93000"/>
                  </a:lnTo>
                  <a:lnTo>
                    <a:pt x="766596" y="101048"/>
                  </a:lnTo>
                  <a:lnTo>
                    <a:pt x="759635" y="105933"/>
                  </a:lnTo>
                  <a:lnTo>
                    <a:pt x="750128" y="107579"/>
                  </a:lnTo>
                  <a:lnTo>
                    <a:pt x="773219" y="107579"/>
                  </a:lnTo>
                  <a:lnTo>
                    <a:pt x="779328" y="97498"/>
                  </a:lnTo>
                  <a:lnTo>
                    <a:pt x="781491" y="83783"/>
                  </a:lnTo>
                  <a:lnTo>
                    <a:pt x="781491" y="55796"/>
                  </a:lnTo>
                  <a:lnTo>
                    <a:pt x="779328" y="42080"/>
                  </a:lnTo>
                  <a:lnTo>
                    <a:pt x="773217" y="31996"/>
                  </a:lnTo>
                  <a:close/>
                </a:path>
                <a:path w="866139" h="117475">
                  <a:moveTo>
                    <a:pt x="814265" y="23155"/>
                  </a:moveTo>
                  <a:lnTo>
                    <a:pt x="804783" y="24613"/>
                  </a:lnTo>
                  <a:lnTo>
                    <a:pt x="804966" y="114825"/>
                  </a:lnTo>
                  <a:lnTo>
                    <a:pt x="814128" y="114825"/>
                  </a:lnTo>
                  <a:lnTo>
                    <a:pt x="814128" y="46177"/>
                  </a:lnTo>
                  <a:lnTo>
                    <a:pt x="818526" y="41024"/>
                  </a:lnTo>
                  <a:lnTo>
                    <a:pt x="824214" y="36312"/>
                  </a:lnTo>
                  <a:lnTo>
                    <a:pt x="826629" y="35053"/>
                  </a:lnTo>
                  <a:lnTo>
                    <a:pt x="814265" y="35053"/>
                  </a:lnTo>
                  <a:lnTo>
                    <a:pt x="814265" y="23155"/>
                  </a:lnTo>
                  <a:close/>
                </a:path>
                <a:path w="866139" h="117475">
                  <a:moveTo>
                    <a:pt x="859297" y="31542"/>
                  </a:moveTo>
                  <a:lnTo>
                    <a:pt x="837921" y="31542"/>
                  </a:lnTo>
                  <a:lnTo>
                    <a:pt x="846873" y="33133"/>
                  </a:lnTo>
                  <a:lnTo>
                    <a:pt x="852612" y="37874"/>
                  </a:lnTo>
                  <a:lnTo>
                    <a:pt x="855668" y="45718"/>
                  </a:lnTo>
                  <a:lnTo>
                    <a:pt x="856569" y="56617"/>
                  </a:lnTo>
                  <a:lnTo>
                    <a:pt x="856569" y="114825"/>
                  </a:lnTo>
                  <a:lnTo>
                    <a:pt x="865907" y="114825"/>
                  </a:lnTo>
                  <a:lnTo>
                    <a:pt x="865907" y="54514"/>
                  </a:lnTo>
                  <a:lnTo>
                    <a:pt x="864203" y="40867"/>
                  </a:lnTo>
                  <a:lnTo>
                    <a:pt x="859297" y="31542"/>
                  </a:lnTo>
                  <a:close/>
                </a:path>
                <a:path w="866139" h="117475">
                  <a:moveTo>
                    <a:pt x="838061" y="23155"/>
                  </a:moveTo>
                  <a:lnTo>
                    <a:pt x="831200" y="24092"/>
                  </a:lnTo>
                  <a:lnTo>
                    <a:pt x="824897" y="26643"/>
                  </a:lnTo>
                  <a:lnTo>
                    <a:pt x="819227" y="30425"/>
                  </a:lnTo>
                  <a:lnTo>
                    <a:pt x="814265" y="35053"/>
                  </a:lnTo>
                  <a:lnTo>
                    <a:pt x="826629" y="35053"/>
                  </a:lnTo>
                  <a:lnTo>
                    <a:pt x="830807" y="32874"/>
                  </a:lnTo>
                  <a:lnTo>
                    <a:pt x="837921" y="31542"/>
                  </a:lnTo>
                  <a:lnTo>
                    <a:pt x="859297" y="31542"/>
                  </a:lnTo>
                  <a:lnTo>
                    <a:pt x="859043" y="31059"/>
                  </a:lnTo>
                  <a:lnTo>
                    <a:pt x="850353" y="25139"/>
                  </a:lnTo>
                  <a:lnTo>
                    <a:pt x="838061" y="23155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62" name="object 6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57573" y="6901382"/>
              <a:ext cx="1214428" cy="141490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1890240" y="6110248"/>
            <a:ext cx="421499" cy="421499"/>
            <a:chOff x="708681" y="6738246"/>
            <a:chExt cx="464820" cy="464820"/>
          </a:xfrm>
        </p:grpSpPr>
        <p:sp>
          <p:nvSpPr>
            <p:cNvPr id="64" name="object 64"/>
            <p:cNvSpPr/>
            <p:nvPr/>
          </p:nvSpPr>
          <p:spPr>
            <a:xfrm>
              <a:off x="710269" y="6739833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4" h="461645">
                  <a:moveTo>
                    <a:pt x="461069" y="0"/>
                  </a:moveTo>
                  <a:lnTo>
                    <a:pt x="0" y="0"/>
                  </a:lnTo>
                  <a:lnTo>
                    <a:pt x="0" y="461069"/>
                  </a:lnTo>
                  <a:lnTo>
                    <a:pt x="461069" y="461069"/>
                  </a:lnTo>
                  <a:lnTo>
                    <a:pt x="461069" y="0"/>
                  </a:lnTo>
                  <a:close/>
                </a:path>
              </a:pathLst>
            </a:custGeom>
            <a:solidFill>
              <a:srgbClr val="E5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5" name="object 65"/>
            <p:cNvSpPr/>
            <p:nvPr/>
          </p:nvSpPr>
          <p:spPr>
            <a:xfrm>
              <a:off x="710269" y="6739833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4" h="461645">
                  <a:moveTo>
                    <a:pt x="0" y="461069"/>
                  </a:moveTo>
                  <a:lnTo>
                    <a:pt x="461069" y="461069"/>
                  </a:lnTo>
                  <a:lnTo>
                    <a:pt x="461069" y="0"/>
                  </a:lnTo>
                  <a:lnTo>
                    <a:pt x="0" y="0"/>
                  </a:lnTo>
                  <a:lnTo>
                    <a:pt x="0" y="461069"/>
                  </a:lnTo>
                  <a:close/>
                </a:path>
              </a:pathLst>
            </a:custGeom>
            <a:ln w="3175">
              <a:solidFill>
                <a:srgbClr val="F04946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66" name="object 66"/>
          <p:cNvSpPr/>
          <p:nvPr/>
        </p:nvSpPr>
        <p:spPr>
          <a:xfrm>
            <a:off x="2388283" y="6456564"/>
            <a:ext cx="514782" cy="80039"/>
          </a:xfrm>
          <a:custGeom>
            <a:avLst/>
            <a:gdLst/>
            <a:ahLst/>
            <a:cxnLst/>
            <a:rect l="l" t="t" r="r" b="b"/>
            <a:pathLst>
              <a:path w="567689" h="88265">
                <a:moveTo>
                  <a:pt x="48464" y="78889"/>
                </a:moveTo>
                <a:lnTo>
                  <a:pt x="39350" y="78889"/>
                </a:lnTo>
                <a:lnTo>
                  <a:pt x="47105" y="87745"/>
                </a:lnTo>
                <a:lnTo>
                  <a:pt x="52289" y="83224"/>
                </a:lnTo>
                <a:lnTo>
                  <a:pt x="48464" y="78889"/>
                </a:lnTo>
                <a:close/>
              </a:path>
              <a:path w="567689" h="88265">
                <a:moveTo>
                  <a:pt x="25499" y="1662"/>
                </a:moveTo>
                <a:lnTo>
                  <a:pt x="15526" y="3312"/>
                </a:lnTo>
                <a:lnTo>
                  <a:pt x="7426" y="8057"/>
                </a:lnTo>
                <a:lnTo>
                  <a:pt x="1988" y="15588"/>
                </a:lnTo>
                <a:lnTo>
                  <a:pt x="0" y="25595"/>
                </a:lnTo>
                <a:lnTo>
                  <a:pt x="0" y="58380"/>
                </a:lnTo>
                <a:lnTo>
                  <a:pt x="1988" y="68388"/>
                </a:lnTo>
                <a:lnTo>
                  <a:pt x="7426" y="75918"/>
                </a:lnTo>
                <a:lnTo>
                  <a:pt x="15526" y="80663"/>
                </a:lnTo>
                <a:lnTo>
                  <a:pt x="25499" y="82313"/>
                </a:lnTo>
                <a:lnTo>
                  <a:pt x="30589" y="82313"/>
                </a:lnTo>
                <a:lnTo>
                  <a:pt x="35363" y="80996"/>
                </a:lnTo>
                <a:lnTo>
                  <a:pt x="39350" y="78889"/>
                </a:lnTo>
                <a:lnTo>
                  <a:pt x="48464" y="78889"/>
                </a:lnTo>
                <a:lnTo>
                  <a:pt x="45636" y="75685"/>
                </a:lnTo>
                <a:lnTo>
                  <a:pt x="25499" y="75685"/>
                </a:lnTo>
                <a:lnTo>
                  <a:pt x="18209" y="74486"/>
                </a:lnTo>
                <a:lnTo>
                  <a:pt x="12215" y="70916"/>
                </a:lnTo>
                <a:lnTo>
                  <a:pt x="8151" y="65021"/>
                </a:lnTo>
                <a:lnTo>
                  <a:pt x="6656" y="56843"/>
                </a:lnTo>
                <a:lnTo>
                  <a:pt x="6656" y="27165"/>
                </a:lnTo>
                <a:lnTo>
                  <a:pt x="8151" y="18973"/>
                </a:lnTo>
                <a:lnTo>
                  <a:pt x="12215" y="13080"/>
                </a:lnTo>
                <a:lnTo>
                  <a:pt x="18209" y="9518"/>
                </a:lnTo>
                <a:lnTo>
                  <a:pt x="25499" y="8323"/>
                </a:lnTo>
                <a:lnTo>
                  <a:pt x="43640" y="8323"/>
                </a:lnTo>
                <a:lnTo>
                  <a:pt x="43449" y="8057"/>
                </a:lnTo>
                <a:lnTo>
                  <a:pt x="35395" y="3312"/>
                </a:lnTo>
                <a:lnTo>
                  <a:pt x="25499" y="1662"/>
                </a:lnTo>
                <a:close/>
              </a:path>
              <a:path w="567689" h="88265">
                <a:moveTo>
                  <a:pt x="33350" y="61837"/>
                </a:moveTo>
                <a:lnTo>
                  <a:pt x="28263" y="66139"/>
                </a:lnTo>
                <a:lnTo>
                  <a:pt x="34798" y="73677"/>
                </a:lnTo>
                <a:lnTo>
                  <a:pt x="32033" y="75027"/>
                </a:lnTo>
                <a:lnTo>
                  <a:pt x="28795" y="75685"/>
                </a:lnTo>
                <a:lnTo>
                  <a:pt x="45636" y="75685"/>
                </a:lnTo>
                <a:lnTo>
                  <a:pt x="44750" y="74682"/>
                </a:lnTo>
                <a:lnTo>
                  <a:pt x="48520" y="70567"/>
                </a:lnTo>
                <a:lnTo>
                  <a:pt x="48929" y="69594"/>
                </a:lnTo>
                <a:lnTo>
                  <a:pt x="40229" y="69594"/>
                </a:lnTo>
                <a:lnTo>
                  <a:pt x="33350" y="61837"/>
                </a:lnTo>
                <a:close/>
              </a:path>
              <a:path w="567689" h="88265">
                <a:moveTo>
                  <a:pt x="43640" y="8323"/>
                </a:moveTo>
                <a:lnTo>
                  <a:pt x="25499" y="8323"/>
                </a:lnTo>
                <a:lnTo>
                  <a:pt x="32750" y="9518"/>
                </a:lnTo>
                <a:lnTo>
                  <a:pt x="38659" y="13080"/>
                </a:lnTo>
                <a:lnTo>
                  <a:pt x="42636" y="18973"/>
                </a:lnTo>
                <a:lnTo>
                  <a:pt x="44093" y="27165"/>
                </a:lnTo>
                <a:lnTo>
                  <a:pt x="44093" y="62149"/>
                </a:lnTo>
                <a:lnTo>
                  <a:pt x="42649" y="66358"/>
                </a:lnTo>
                <a:lnTo>
                  <a:pt x="40229" y="69594"/>
                </a:lnTo>
                <a:lnTo>
                  <a:pt x="48929" y="69594"/>
                </a:lnTo>
                <a:lnTo>
                  <a:pt x="50845" y="65040"/>
                </a:lnTo>
                <a:lnTo>
                  <a:pt x="50845" y="25595"/>
                </a:lnTo>
                <a:lnTo>
                  <a:pt x="48864" y="15588"/>
                </a:lnTo>
                <a:lnTo>
                  <a:pt x="43640" y="8323"/>
                </a:lnTo>
                <a:close/>
              </a:path>
              <a:path w="567689" h="88265">
                <a:moveTo>
                  <a:pt x="71917" y="17618"/>
                </a:moveTo>
                <a:lnTo>
                  <a:pt x="65512" y="18622"/>
                </a:lnTo>
                <a:lnTo>
                  <a:pt x="65512" y="59828"/>
                </a:lnTo>
                <a:lnTo>
                  <a:pt x="66747" y="69168"/>
                </a:lnTo>
                <a:lnTo>
                  <a:pt x="70418" y="76092"/>
                </a:lnTo>
                <a:lnTo>
                  <a:pt x="76481" y="80394"/>
                </a:lnTo>
                <a:lnTo>
                  <a:pt x="84888" y="81874"/>
                </a:lnTo>
                <a:lnTo>
                  <a:pt x="91861" y="81874"/>
                </a:lnTo>
                <a:lnTo>
                  <a:pt x="97858" y="79015"/>
                </a:lnTo>
                <a:lnTo>
                  <a:pt x="100944" y="75905"/>
                </a:lnTo>
                <a:lnTo>
                  <a:pt x="74902" y="75905"/>
                </a:lnTo>
                <a:lnTo>
                  <a:pt x="71917" y="70128"/>
                </a:lnTo>
                <a:lnTo>
                  <a:pt x="71917" y="17618"/>
                </a:lnTo>
                <a:close/>
              </a:path>
              <a:path w="567689" h="88265">
                <a:moveTo>
                  <a:pt x="108431" y="74900"/>
                </a:moveTo>
                <a:lnTo>
                  <a:pt x="101941" y="74900"/>
                </a:lnTo>
                <a:lnTo>
                  <a:pt x="102726" y="77353"/>
                </a:lnTo>
                <a:lnTo>
                  <a:pt x="103510" y="79674"/>
                </a:lnTo>
                <a:lnTo>
                  <a:pt x="105051" y="81874"/>
                </a:lnTo>
                <a:lnTo>
                  <a:pt x="110263" y="78544"/>
                </a:lnTo>
                <a:lnTo>
                  <a:pt x="108431" y="74900"/>
                </a:lnTo>
                <a:close/>
              </a:path>
              <a:path w="567689" h="88265">
                <a:moveTo>
                  <a:pt x="107279" y="17618"/>
                </a:moveTo>
                <a:lnTo>
                  <a:pt x="100937" y="18622"/>
                </a:lnTo>
                <a:lnTo>
                  <a:pt x="100937" y="67928"/>
                </a:lnTo>
                <a:lnTo>
                  <a:pt x="97419" y="72924"/>
                </a:lnTo>
                <a:lnTo>
                  <a:pt x="91641" y="75905"/>
                </a:lnTo>
                <a:lnTo>
                  <a:pt x="100944" y="75905"/>
                </a:lnTo>
                <a:lnTo>
                  <a:pt x="101941" y="74900"/>
                </a:lnTo>
                <a:lnTo>
                  <a:pt x="108431" y="74900"/>
                </a:lnTo>
                <a:lnTo>
                  <a:pt x="107816" y="73677"/>
                </a:lnTo>
                <a:lnTo>
                  <a:pt x="107279" y="72014"/>
                </a:lnTo>
                <a:lnTo>
                  <a:pt x="107279" y="17618"/>
                </a:lnTo>
                <a:close/>
              </a:path>
              <a:path w="567689" h="88265">
                <a:moveTo>
                  <a:pt x="144936" y="17618"/>
                </a:moveTo>
                <a:lnTo>
                  <a:pt x="135868" y="19153"/>
                </a:lnTo>
                <a:lnTo>
                  <a:pt x="128993" y="23585"/>
                </a:lnTo>
                <a:lnTo>
                  <a:pt x="124633" y="30655"/>
                </a:lnTo>
                <a:lnTo>
                  <a:pt x="123108" y="40104"/>
                </a:lnTo>
                <a:lnTo>
                  <a:pt x="123108" y="59389"/>
                </a:lnTo>
                <a:lnTo>
                  <a:pt x="124633" y="68837"/>
                </a:lnTo>
                <a:lnTo>
                  <a:pt x="128993" y="75907"/>
                </a:lnTo>
                <a:lnTo>
                  <a:pt x="135868" y="80339"/>
                </a:lnTo>
                <a:lnTo>
                  <a:pt x="144936" y="81874"/>
                </a:lnTo>
                <a:lnTo>
                  <a:pt x="155677" y="81874"/>
                </a:lnTo>
                <a:lnTo>
                  <a:pt x="162647" y="75685"/>
                </a:lnTo>
                <a:lnTo>
                  <a:pt x="134948" y="75685"/>
                </a:lnTo>
                <a:lnTo>
                  <a:pt x="129548" y="69594"/>
                </a:lnTo>
                <a:lnTo>
                  <a:pt x="129548" y="52289"/>
                </a:lnTo>
                <a:lnTo>
                  <a:pt x="166542" y="52289"/>
                </a:lnTo>
                <a:lnTo>
                  <a:pt x="166542" y="45881"/>
                </a:lnTo>
                <a:lnTo>
                  <a:pt x="129548" y="45881"/>
                </a:lnTo>
                <a:lnTo>
                  <a:pt x="129660" y="29804"/>
                </a:lnTo>
                <a:lnTo>
                  <a:pt x="134948" y="23835"/>
                </a:lnTo>
                <a:lnTo>
                  <a:pt x="160919" y="23835"/>
                </a:lnTo>
                <a:lnTo>
                  <a:pt x="160768" y="23585"/>
                </a:lnTo>
                <a:lnTo>
                  <a:pt x="153969" y="19153"/>
                </a:lnTo>
                <a:lnTo>
                  <a:pt x="144936" y="17618"/>
                </a:lnTo>
                <a:close/>
              </a:path>
              <a:path w="567689" h="88265">
                <a:moveTo>
                  <a:pt x="159447" y="66484"/>
                </a:moveTo>
                <a:lnTo>
                  <a:pt x="157906" y="71697"/>
                </a:lnTo>
                <a:lnTo>
                  <a:pt x="153478" y="75685"/>
                </a:lnTo>
                <a:lnTo>
                  <a:pt x="162647" y="75685"/>
                </a:lnTo>
                <a:lnTo>
                  <a:pt x="165225" y="68684"/>
                </a:lnTo>
                <a:lnTo>
                  <a:pt x="159447" y="66484"/>
                </a:lnTo>
                <a:close/>
              </a:path>
              <a:path w="567689" h="88265">
                <a:moveTo>
                  <a:pt x="160919" y="23835"/>
                </a:moveTo>
                <a:lnTo>
                  <a:pt x="154673" y="23835"/>
                </a:lnTo>
                <a:lnTo>
                  <a:pt x="160232" y="29804"/>
                </a:lnTo>
                <a:lnTo>
                  <a:pt x="160232" y="45881"/>
                </a:lnTo>
                <a:lnTo>
                  <a:pt x="166542" y="45881"/>
                </a:lnTo>
                <a:lnTo>
                  <a:pt x="166542" y="40104"/>
                </a:lnTo>
                <a:lnTo>
                  <a:pt x="165052" y="30655"/>
                </a:lnTo>
                <a:lnTo>
                  <a:pt x="160919" y="23835"/>
                </a:lnTo>
                <a:close/>
              </a:path>
              <a:path w="567689" h="88265">
                <a:moveTo>
                  <a:pt x="188906" y="17618"/>
                </a:moveTo>
                <a:lnTo>
                  <a:pt x="182372" y="18622"/>
                </a:lnTo>
                <a:lnTo>
                  <a:pt x="182372" y="80773"/>
                </a:lnTo>
                <a:lnTo>
                  <a:pt x="188809" y="80773"/>
                </a:lnTo>
                <a:lnTo>
                  <a:pt x="188809" y="33475"/>
                </a:lnTo>
                <a:lnTo>
                  <a:pt x="191919" y="28263"/>
                </a:lnTo>
                <a:lnTo>
                  <a:pt x="194858" y="25815"/>
                </a:lnTo>
                <a:lnTo>
                  <a:pt x="188906" y="25815"/>
                </a:lnTo>
                <a:lnTo>
                  <a:pt x="188906" y="17618"/>
                </a:lnTo>
                <a:close/>
              </a:path>
              <a:path w="567689" h="88265">
                <a:moveTo>
                  <a:pt x="217573" y="23395"/>
                </a:moveTo>
                <a:lnTo>
                  <a:pt x="211298" y="23395"/>
                </a:lnTo>
                <a:lnTo>
                  <a:pt x="215851" y="29710"/>
                </a:lnTo>
                <a:lnTo>
                  <a:pt x="215851" y="80773"/>
                </a:lnTo>
                <a:lnTo>
                  <a:pt x="222163" y="80773"/>
                </a:lnTo>
                <a:lnTo>
                  <a:pt x="222163" y="30463"/>
                </a:lnTo>
                <a:lnTo>
                  <a:pt x="224222" y="28044"/>
                </a:lnTo>
                <a:lnTo>
                  <a:pt x="219052" y="28044"/>
                </a:lnTo>
                <a:lnTo>
                  <a:pt x="217573" y="23395"/>
                </a:lnTo>
                <a:close/>
              </a:path>
              <a:path w="567689" h="88265">
                <a:moveTo>
                  <a:pt x="251147" y="23709"/>
                </a:moveTo>
                <a:lnTo>
                  <a:pt x="246409" y="23709"/>
                </a:lnTo>
                <a:lnTo>
                  <a:pt x="249131" y="29710"/>
                </a:lnTo>
                <a:lnTo>
                  <a:pt x="249174" y="80773"/>
                </a:lnTo>
                <a:lnTo>
                  <a:pt x="255484" y="80773"/>
                </a:lnTo>
                <a:lnTo>
                  <a:pt x="255484" y="39664"/>
                </a:lnTo>
                <a:lnTo>
                  <a:pt x="254382" y="30284"/>
                </a:lnTo>
                <a:lnTo>
                  <a:pt x="251147" y="23709"/>
                </a:lnTo>
                <a:close/>
              </a:path>
              <a:path w="567689" h="88265">
                <a:moveTo>
                  <a:pt x="236674" y="17618"/>
                </a:moveTo>
                <a:lnTo>
                  <a:pt x="228916" y="17618"/>
                </a:lnTo>
                <a:lnTo>
                  <a:pt x="222915" y="21070"/>
                </a:lnTo>
                <a:lnTo>
                  <a:pt x="219052" y="28044"/>
                </a:lnTo>
                <a:lnTo>
                  <a:pt x="224222" y="28044"/>
                </a:lnTo>
                <a:lnTo>
                  <a:pt x="227911" y="23709"/>
                </a:lnTo>
                <a:lnTo>
                  <a:pt x="251147" y="23709"/>
                </a:lnTo>
                <a:lnTo>
                  <a:pt x="250978" y="23365"/>
                </a:lnTo>
                <a:lnTo>
                  <a:pt x="245125" y="19084"/>
                </a:lnTo>
                <a:lnTo>
                  <a:pt x="236674" y="17618"/>
                </a:lnTo>
                <a:close/>
              </a:path>
              <a:path w="567689" h="88265">
                <a:moveTo>
                  <a:pt x="211863" y="17618"/>
                </a:moveTo>
                <a:lnTo>
                  <a:pt x="197761" y="17618"/>
                </a:lnTo>
                <a:lnTo>
                  <a:pt x="192797" y="21070"/>
                </a:lnTo>
                <a:lnTo>
                  <a:pt x="188906" y="25815"/>
                </a:lnTo>
                <a:lnTo>
                  <a:pt x="194858" y="25815"/>
                </a:lnTo>
                <a:lnTo>
                  <a:pt x="197761" y="23395"/>
                </a:lnTo>
                <a:lnTo>
                  <a:pt x="217573" y="23395"/>
                </a:lnTo>
                <a:lnTo>
                  <a:pt x="217044" y="21733"/>
                </a:lnTo>
                <a:lnTo>
                  <a:pt x="211863" y="17618"/>
                </a:lnTo>
                <a:close/>
              </a:path>
              <a:path w="567689" h="88265">
                <a:moveTo>
                  <a:pt x="306686" y="23709"/>
                </a:moveTo>
                <a:lnTo>
                  <a:pt x="300362" y="23709"/>
                </a:lnTo>
                <a:lnTo>
                  <a:pt x="304916" y="28044"/>
                </a:lnTo>
                <a:lnTo>
                  <a:pt x="304793" y="46544"/>
                </a:lnTo>
                <a:lnTo>
                  <a:pt x="289278" y="46544"/>
                </a:lnTo>
                <a:lnTo>
                  <a:pt x="280902" y="47285"/>
                </a:lnTo>
                <a:lnTo>
                  <a:pt x="274234" y="49978"/>
                </a:lnTo>
                <a:lnTo>
                  <a:pt x="269827" y="55327"/>
                </a:lnTo>
                <a:lnTo>
                  <a:pt x="268235" y="64037"/>
                </a:lnTo>
                <a:lnTo>
                  <a:pt x="269648" y="72150"/>
                </a:lnTo>
                <a:lnTo>
                  <a:pt x="273720" y="77690"/>
                </a:lnTo>
                <a:lnTo>
                  <a:pt x="280200" y="80862"/>
                </a:lnTo>
                <a:lnTo>
                  <a:pt x="288838" y="81874"/>
                </a:lnTo>
                <a:lnTo>
                  <a:pt x="295714" y="81874"/>
                </a:lnTo>
                <a:lnTo>
                  <a:pt x="301716" y="79015"/>
                </a:lnTo>
                <a:lnTo>
                  <a:pt x="304766" y="76125"/>
                </a:lnTo>
                <a:lnTo>
                  <a:pt x="280548" y="76125"/>
                </a:lnTo>
                <a:lnTo>
                  <a:pt x="274769" y="72798"/>
                </a:lnTo>
                <a:lnTo>
                  <a:pt x="274880" y="55327"/>
                </a:lnTo>
                <a:lnTo>
                  <a:pt x="279319" y="52415"/>
                </a:lnTo>
                <a:lnTo>
                  <a:pt x="311231" y="52415"/>
                </a:lnTo>
                <a:lnTo>
                  <a:pt x="311231" y="37245"/>
                </a:lnTo>
                <a:lnTo>
                  <a:pt x="309902" y="28614"/>
                </a:lnTo>
                <a:lnTo>
                  <a:pt x="306686" y="23709"/>
                </a:lnTo>
                <a:close/>
              </a:path>
              <a:path w="567689" h="88265">
                <a:moveTo>
                  <a:pt x="312467" y="75027"/>
                </a:moveTo>
                <a:lnTo>
                  <a:pt x="305923" y="75027"/>
                </a:lnTo>
                <a:lnTo>
                  <a:pt x="306583" y="77353"/>
                </a:lnTo>
                <a:lnTo>
                  <a:pt x="307461" y="79674"/>
                </a:lnTo>
                <a:lnTo>
                  <a:pt x="308904" y="81874"/>
                </a:lnTo>
                <a:lnTo>
                  <a:pt x="314214" y="78544"/>
                </a:lnTo>
                <a:lnTo>
                  <a:pt x="312467" y="75027"/>
                </a:lnTo>
                <a:close/>
              </a:path>
              <a:path w="567689" h="88265">
                <a:moveTo>
                  <a:pt x="311231" y="52415"/>
                </a:moveTo>
                <a:lnTo>
                  <a:pt x="304793" y="52415"/>
                </a:lnTo>
                <a:lnTo>
                  <a:pt x="304793" y="67805"/>
                </a:lnTo>
                <a:lnTo>
                  <a:pt x="301369" y="72579"/>
                </a:lnTo>
                <a:lnTo>
                  <a:pt x="295368" y="76125"/>
                </a:lnTo>
                <a:lnTo>
                  <a:pt x="304766" y="76125"/>
                </a:lnTo>
                <a:lnTo>
                  <a:pt x="305923" y="75027"/>
                </a:lnTo>
                <a:lnTo>
                  <a:pt x="312467" y="75027"/>
                </a:lnTo>
                <a:lnTo>
                  <a:pt x="311796" y="73677"/>
                </a:lnTo>
                <a:lnTo>
                  <a:pt x="311277" y="72150"/>
                </a:lnTo>
                <a:lnTo>
                  <a:pt x="311231" y="52415"/>
                </a:lnTo>
                <a:close/>
              </a:path>
              <a:path w="567689" h="88265">
                <a:moveTo>
                  <a:pt x="290408" y="17618"/>
                </a:moveTo>
                <a:lnTo>
                  <a:pt x="279637" y="17618"/>
                </a:lnTo>
                <a:lnTo>
                  <a:pt x="271912" y="23395"/>
                </a:lnTo>
                <a:lnTo>
                  <a:pt x="269679" y="30683"/>
                </a:lnTo>
                <a:lnTo>
                  <a:pt x="275428" y="33130"/>
                </a:lnTo>
                <a:lnTo>
                  <a:pt x="276872" y="27698"/>
                </a:lnTo>
                <a:lnTo>
                  <a:pt x="282304" y="23709"/>
                </a:lnTo>
                <a:lnTo>
                  <a:pt x="306686" y="23709"/>
                </a:lnTo>
                <a:lnTo>
                  <a:pt x="305883" y="22485"/>
                </a:lnTo>
                <a:lnTo>
                  <a:pt x="299332" y="18830"/>
                </a:lnTo>
                <a:lnTo>
                  <a:pt x="290408" y="17618"/>
                </a:lnTo>
                <a:close/>
              </a:path>
              <a:path w="567689" h="88265">
                <a:moveTo>
                  <a:pt x="352530" y="17618"/>
                </a:moveTo>
                <a:lnTo>
                  <a:pt x="347000" y="17618"/>
                </a:lnTo>
                <a:lnTo>
                  <a:pt x="338319" y="19083"/>
                </a:lnTo>
                <a:lnTo>
                  <a:pt x="332083" y="23354"/>
                </a:lnTo>
                <a:lnTo>
                  <a:pt x="328320" y="30244"/>
                </a:lnTo>
                <a:lnTo>
                  <a:pt x="327059" y="39570"/>
                </a:lnTo>
                <a:lnTo>
                  <a:pt x="327059" y="59389"/>
                </a:lnTo>
                <a:lnTo>
                  <a:pt x="328416" y="68837"/>
                </a:lnTo>
                <a:lnTo>
                  <a:pt x="332432" y="75907"/>
                </a:lnTo>
                <a:lnTo>
                  <a:pt x="339022" y="80339"/>
                </a:lnTo>
                <a:lnTo>
                  <a:pt x="348101" y="81874"/>
                </a:lnTo>
                <a:lnTo>
                  <a:pt x="354851" y="81874"/>
                </a:lnTo>
                <a:lnTo>
                  <a:pt x="360633" y="79015"/>
                </a:lnTo>
                <a:lnTo>
                  <a:pt x="363946" y="75779"/>
                </a:lnTo>
                <a:lnTo>
                  <a:pt x="337578" y="75779"/>
                </a:lnTo>
                <a:lnTo>
                  <a:pt x="333496" y="69688"/>
                </a:lnTo>
                <a:lnTo>
                  <a:pt x="333371" y="29930"/>
                </a:lnTo>
                <a:lnTo>
                  <a:pt x="337139" y="23709"/>
                </a:lnTo>
                <a:lnTo>
                  <a:pt x="370055" y="23709"/>
                </a:lnTo>
                <a:lnTo>
                  <a:pt x="370055" y="21070"/>
                </a:lnTo>
                <a:lnTo>
                  <a:pt x="363613" y="21070"/>
                </a:lnTo>
                <a:lnTo>
                  <a:pt x="358087" y="18496"/>
                </a:lnTo>
                <a:lnTo>
                  <a:pt x="352530" y="17618"/>
                </a:lnTo>
                <a:close/>
              </a:path>
              <a:path w="567689" h="88265">
                <a:moveTo>
                  <a:pt x="371266" y="75027"/>
                </a:moveTo>
                <a:lnTo>
                  <a:pt x="364716" y="75027"/>
                </a:lnTo>
                <a:lnTo>
                  <a:pt x="365406" y="77353"/>
                </a:lnTo>
                <a:lnTo>
                  <a:pt x="366285" y="79674"/>
                </a:lnTo>
                <a:lnTo>
                  <a:pt x="367728" y="81874"/>
                </a:lnTo>
                <a:lnTo>
                  <a:pt x="373035" y="78544"/>
                </a:lnTo>
                <a:lnTo>
                  <a:pt x="371266" y="75027"/>
                </a:lnTo>
                <a:close/>
              </a:path>
              <a:path w="567689" h="88265">
                <a:moveTo>
                  <a:pt x="370055" y="23709"/>
                </a:moveTo>
                <a:lnTo>
                  <a:pt x="352530" y="23709"/>
                </a:lnTo>
                <a:lnTo>
                  <a:pt x="358181" y="24591"/>
                </a:lnTo>
                <a:lnTo>
                  <a:pt x="363613" y="27165"/>
                </a:lnTo>
                <a:lnTo>
                  <a:pt x="363613" y="67928"/>
                </a:lnTo>
                <a:lnTo>
                  <a:pt x="360064" y="72924"/>
                </a:lnTo>
                <a:lnTo>
                  <a:pt x="354851" y="75779"/>
                </a:lnTo>
                <a:lnTo>
                  <a:pt x="363946" y="75779"/>
                </a:lnTo>
                <a:lnTo>
                  <a:pt x="364716" y="75027"/>
                </a:lnTo>
                <a:lnTo>
                  <a:pt x="371266" y="75027"/>
                </a:lnTo>
                <a:lnTo>
                  <a:pt x="370587" y="73677"/>
                </a:lnTo>
                <a:lnTo>
                  <a:pt x="370055" y="72014"/>
                </a:lnTo>
                <a:lnTo>
                  <a:pt x="370055" y="23709"/>
                </a:lnTo>
                <a:close/>
              </a:path>
              <a:path w="567689" h="88265">
                <a:moveTo>
                  <a:pt x="370055" y="0"/>
                </a:moveTo>
                <a:lnTo>
                  <a:pt x="363613" y="1004"/>
                </a:lnTo>
                <a:lnTo>
                  <a:pt x="363613" y="21070"/>
                </a:lnTo>
                <a:lnTo>
                  <a:pt x="370055" y="21070"/>
                </a:lnTo>
                <a:lnTo>
                  <a:pt x="370055" y="0"/>
                </a:lnTo>
                <a:close/>
              </a:path>
              <a:path w="567689" h="88265">
                <a:moveTo>
                  <a:pt x="392760" y="17618"/>
                </a:moveTo>
                <a:lnTo>
                  <a:pt x="386351" y="18622"/>
                </a:lnTo>
                <a:lnTo>
                  <a:pt x="386351" y="59828"/>
                </a:lnTo>
                <a:lnTo>
                  <a:pt x="387586" y="69168"/>
                </a:lnTo>
                <a:lnTo>
                  <a:pt x="391259" y="76092"/>
                </a:lnTo>
                <a:lnTo>
                  <a:pt x="397323" y="80394"/>
                </a:lnTo>
                <a:lnTo>
                  <a:pt x="405730" y="81874"/>
                </a:lnTo>
                <a:lnTo>
                  <a:pt x="412704" y="81874"/>
                </a:lnTo>
                <a:lnTo>
                  <a:pt x="418701" y="79015"/>
                </a:lnTo>
                <a:lnTo>
                  <a:pt x="421787" y="75905"/>
                </a:lnTo>
                <a:lnTo>
                  <a:pt x="395744" y="75905"/>
                </a:lnTo>
                <a:lnTo>
                  <a:pt x="392760" y="70128"/>
                </a:lnTo>
                <a:lnTo>
                  <a:pt x="392760" y="17618"/>
                </a:lnTo>
                <a:close/>
              </a:path>
              <a:path w="567689" h="88265">
                <a:moveTo>
                  <a:pt x="429271" y="74900"/>
                </a:moveTo>
                <a:lnTo>
                  <a:pt x="422784" y="74900"/>
                </a:lnTo>
                <a:lnTo>
                  <a:pt x="423569" y="77353"/>
                </a:lnTo>
                <a:lnTo>
                  <a:pt x="424353" y="79674"/>
                </a:lnTo>
                <a:lnTo>
                  <a:pt x="425894" y="81874"/>
                </a:lnTo>
                <a:lnTo>
                  <a:pt x="431106" y="78544"/>
                </a:lnTo>
                <a:lnTo>
                  <a:pt x="429271" y="74900"/>
                </a:lnTo>
                <a:close/>
              </a:path>
              <a:path w="567689" h="88265">
                <a:moveTo>
                  <a:pt x="428122" y="17618"/>
                </a:moveTo>
                <a:lnTo>
                  <a:pt x="421779" y="18622"/>
                </a:lnTo>
                <a:lnTo>
                  <a:pt x="421779" y="67928"/>
                </a:lnTo>
                <a:lnTo>
                  <a:pt x="418261" y="72924"/>
                </a:lnTo>
                <a:lnTo>
                  <a:pt x="412484" y="75905"/>
                </a:lnTo>
                <a:lnTo>
                  <a:pt x="421787" y="75905"/>
                </a:lnTo>
                <a:lnTo>
                  <a:pt x="422784" y="74900"/>
                </a:lnTo>
                <a:lnTo>
                  <a:pt x="429271" y="74900"/>
                </a:lnTo>
                <a:lnTo>
                  <a:pt x="428655" y="73677"/>
                </a:lnTo>
                <a:lnTo>
                  <a:pt x="428122" y="72014"/>
                </a:lnTo>
                <a:lnTo>
                  <a:pt x="428122" y="17618"/>
                </a:lnTo>
                <a:close/>
              </a:path>
              <a:path w="567689" h="88265">
                <a:moveTo>
                  <a:pt x="451144" y="17618"/>
                </a:moveTo>
                <a:lnTo>
                  <a:pt x="444610" y="18622"/>
                </a:lnTo>
                <a:lnTo>
                  <a:pt x="444736" y="80773"/>
                </a:lnTo>
                <a:lnTo>
                  <a:pt x="451046" y="80773"/>
                </a:lnTo>
                <a:lnTo>
                  <a:pt x="451046" y="34231"/>
                </a:lnTo>
                <a:lnTo>
                  <a:pt x="455035" y="27918"/>
                </a:lnTo>
                <a:lnTo>
                  <a:pt x="457263" y="26380"/>
                </a:lnTo>
                <a:lnTo>
                  <a:pt x="451144" y="26380"/>
                </a:lnTo>
                <a:lnTo>
                  <a:pt x="451144" y="17618"/>
                </a:lnTo>
                <a:close/>
              </a:path>
              <a:path w="567689" h="88265">
                <a:moveTo>
                  <a:pt x="467758" y="17618"/>
                </a:moveTo>
                <a:lnTo>
                  <a:pt x="461130" y="17618"/>
                </a:lnTo>
                <a:lnTo>
                  <a:pt x="455792" y="20505"/>
                </a:lnTo>
                <a:lnTo>
                  <a:pt x="451144" y="26380"/>
                </a:lnTo>
                <a:lnTo>
                  <a:pt x="457263" y="26380"/>
                </a:lnTo>
                <a:lnTo>
                  <a:pt x="461130" y="23709"/>
                </a:lnTo>
                <a:lnTo>
                  <a:pt x="468226" y="23709"/>
                </a:lnTo>
                <a:lnTo>
                  <a:pt x="467758" y="17618"/>
                </a:lnTo>
                <a:close/>
              </a:path>
              <a:path w="567689" h="88265">
                <a:moveTo>
                  <a:pt x="508761" y="23709"/>
                </a:moveTo>
                <a:lnTo>
                  <a:pt x="502437" y="23709"/>
                </a:lnTo>
                <a:lnTo>
                  <a:pt x="506991" y="28044"/>
                </a:lnTo>
                <a:lnTo>
                  <a:pt x="506865" y="46544"/>
                </a:lnTo>
                <a:lnTo>
                  <a:pt x="491352" y="46544"/>
                </a:lnTo>
                <a:lnTo>
                  <a:pt x="482977" y="47285"/>
                </a:lnTo>
                <a:lnTo>
                  <a:pt x="476309" y="49978"/>
                </a:lnTo>
                <a:lnTo>
                  <a:pt x="471903" y="55327"/>
                </a:lnTo>
                <a:lnTo>
                  <a:pt x="470311" y="64037"/>
                </a:lnTo>
                <a:lnTo>
                  <a:pt x="471723" y="72150"/>
                </a:lnTo>
                <a:lnTo>
                  <a:pt x="475793" y="77690"/>
                </a:lnTo>
                <a:lnTo>
                  <a:pt x="482272" y="80862"/>
                </a:lnTo>
                <a:lnTo>
                  <a:pt x="490910" y="81874"/>
                </a:lnTo>
                <a:lnTo>
                  <a:pt x="497790" y="81874"/>
                </a:lnTo>
                <a:lnTo>
                  <a:pt x="503787" y="79015"/>
                </a:lnTo>
                <a:lnTo>
                  <a:pt x="506838" y="76125"/>
                </a:lnTo>
                <a:lnTo>
                  <a:pt x="482619" y="76125"/>
                </a:lnTo>
                <a:lnTo>
                  <a:pt x="476841" y="72798"/>
                </a:lnTo>
                <a:lnTo>
                  <a:pt x="476952" y="55327"/>
                </a:lnTo>
                <a:lnTo>
                  <a:pt x="481396" y="52415"/>
                </a:lnTo>
                <a:lnTo>
                  <a:pt x="513306" y="52415"/>
                </a:lnTo>
                <a:lnTo>
                  <a:pt x="513306" y="37245"/>
                </a:lnTo>
                <a:lnTo>
                  <a:pt x="511977" y="28614"/>
                </a:lnTo>
                <a:lnTo>
                  <a:pt x="508761" y="23709"/>
                </a:lnTo>
                <a:close/>
              </a:path>
              <a:path w="567689" h="88265">
                <a:moveTo>
                  <a:pt x="514541" y="75027"/>
                </a:moveTo>
                <a:lnTo>
                  <a:pt x="507996" y="75027"/>
                </a:lnTo>
                <a:lnTo>
                  <a:pt x="508654" y="77353"/>
                </a:lnTo>
                <a:lnTo>
                  <a:pt x="509536" y="79674"/>
                </a:lnTo>
                <a:lnTo>
                  <a:pt x="510980" y="81874"/>
                </a:lnTo>
                <a:lnTo>
                  <a:pt x="516286" y="78544"/>
                </a:lnTo>
                <a:lnTo>
                  <a:pt x="514541" y="75027"/>
                </a:lnTo>
                <a:close/>
              </a:path>
              <a:path w="567689" h="88265">
                <a:moveTo>
                  <a:pt x="513306" y="52415"/>
                </a:moveTo>
                <a:lnTo>
                  <a:pt x="506865" y="52415"/>
                </a:lnTo>
                <a:lnTo>
                  <a:pt x="506865" y="67805"/>
                </a:lnTo>
                <a:lnTo>
                  <a:pt x="503441" y="72579"/>
                </a:lnTo>
                <a:lnTo>
                  <a:pt x="497443" y="76125"/>
                </a:lnTo>
                <a:lnTo>
                  <a:pt x="506838" y="76125"/>
                </a:lnTo>
                <a:lnTo>
                  <a:pt x="507996" y="75027"/>
                </a:lnTo>
                <a:lnTo>
                  <a:pt x="514541" y="75027"/>
                </a:lnTo>
                <a:lnTo>
                  <a:pt x="513871" y="73677"/>
                </a:lnTo>
                <a:lnTo>
                  <a:pt x="513352" y="72150"/>
                </a:lnTo>
                <a:lnTo>
                  <a:pt x="513306" y="52415"/>
                </a:lnTo>
                <a:close/>
              </a:path>
              <a:path w="567689" h="88265">
                <a:moveTo>
                  <a:pt x="492483" y="17618"/>
                </a:moveTo>
                <a:lnTo>
                  <a:pt x="481708" y="17618"/>
                </a:lnTo>
                <a:lnTo>
                  <a:pt x="473983" y="23395"/>
                </a:lnTo>
                <a:lnTo>
                  <a:pt x="471754" y="30683"/>
                </a:lnTo>
                <a:lnTo>
                  <a:pt x="477499" y="33130"/>
                </a:lnTo>
                <a:lnTo>
                  <a:pt x="478947" y="27698"/>
                </a:lnTo>
                <a:lnTo>
                  <a:pt x="484379" y="23709"/>
                </a:lnTo>
                <a:lnTo>
                  <a:pt x="508761" y="23709"/>
                </a:lnTo>
                <a:lnTo>
                  <a:pt x="507958" y="22485"/>
                </a:lnTo>
                <a:lnTo>
                  <a:pt x="501407" y="18830"/>
                </a:lnTo>
                <a:lnTo>
                  <a:pt x="492483" y="17618"/>
                </a:lnTo>
                <a:close/>
              </a:path>
              <a:path w="567689" h="88265">
                <a:moveTo>
                  <a:pt x="531362" y="66358"/>
                </a:moveTo>
                <a:lnTo>
                  <a:pt x="525142" y="68935"/>
                </a:lnTo>
                <a:lnTo>
                  <a:pt x="527813" y="76344"/>
                </a:lnTo>
                <a:lnTo>
                  <a:pt x="535351" y="81874"/>
                </a:lnTo>
                <a:lnTo>
                  <a:pt x="546407" y="81874"/>
                </a:lnTo>
                <a:lnTo>
                  <a:pt x="555302" y="80511"/>
                </a:lnTo>
                <a:lnTo>
                  <a:pt x="561798" y="76790"/>
                </a:lnTo>
                <a:lnTo>
                  <a:pt x="562436" y="75905"/>
                </a:lnTo>
                <a:lnTo>
                  <a:pt x="537991" y="75905"/>
                </a:lnTo>
                <a:lnTo>
                  <a:pt x="533120" y="71352"/>
                </a:lnTo>
                <a:lnTo>
                  <a:pt x="531362" y="66358"/>
                </a:lnTo>
                <a:close/>
              </a:path>
              <a:path w="567689" h="88265">
                <a:moveTo>
                  <a:pt x="557146" y="17618"/>
                </a:moveTo>
                <a:lnTo>
                  <a:pt x="546091" y="17618"/>
                </a:lnTo>
                <a:lnTo>
                  <a:pt x="537621" y="18914"/>
                </a:lnTo>
                <a:lnTo>
                  <a:pt x="531758" y="22494"/>
                </a:lnTo>
                <a:lnTo>
                  <a:pt x="528350" y="27899"/>
                </a:lnTo>
                <a:lnTo>
                  <a:pt x="527248" y="34671"/>
                </a:lnTo>
                <a:lnTo>
                  <a:pt x="527248" y="36240"/>
                </a:lnTo>
                <a:lnTo>
                  <a:pt x="556268" y="53859"/>
                </a:lnTo>
                <a:lnTo>
                  <a:pt x="560696" y="56184"/>
                </a:lnTo>
                <a:lnTo>
                  <a:pt x="560696" y="70473"/>
                </a:lnTo>
                <a:lnTo>
                  <a:pt x="556394" y="75905"/>
                </a:lnTo>
                <a:lnTo>
                  <a:pt x="562436" y="75905"/>
                </a:lnTo>
                <a:lnTo>
                  <a:pt x="565779" y="71261"/>
                </a:lnTo>
                <a:lnTo>
                  <a:pt x="567132" y="64475"/>
                </a:lnTo>
                <a:lnTo>
                  <a:pt x="567132" y="62369"/>
                </a:lnTo>
                <a:lnTo>
                  <a:pt x="538995" y="45003"/>
                </a:lnTo>
                <a:lnTo>
                  <a:pt x="533560" y="42429"/>
                </a:lnTo>
                <a:lnTo>
                  <a:pt x="533641" y="28136"/>
                </a:lnTo>
                <a:lnTo>
                  <a:pt x="536543" y="23615"/>
                </a:lnTo>
                <a:lnTo>
                  <a:pt x="564060" y="23615"/>
                </a:lnTo>
                <a:lnTo>
                  <a:pt x="557146" y="17618"/>
                </a:lnTo>
                <a:close/>
              </a:path>
              <a:path w="567689" h="88265">
                <a:moveTo>
                  <a:pt x="564060" y="23615"/>
                </a:moveTo>
                <a:lnTo>
                  <a:pt x="554824" y="23615"/>
                </a:lnTo>
                <a:lnTo>
                  <a:pt x="558810" y="28136"/>
                </a:lnTo>
                <a:lnTo>
                  <a:pt x="560036" y="33350"/>
                </a:lnTo>
                <a:lnTo>
                  <a:pt x="566035" y="30901"/>
                </a:lnTo>
                <a:lnTo>
                  <a:pt x="564060" y="236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67" name="object 6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467370" y="1463556"/>
            <a:ext cx="1136167" cy="88399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928347" y="6146173"/>
            <a:ext cx="971673" cy="87798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096141" y="1931565"/>
            <a:ext cx="1032251" cy="89310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233145" y="1180822"/>
            <a:ext cx="75910" cy="75905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996658" y="1157925"/>
            <a:ext cx="147599" cy="101976"/>
          </a:xfrm>
          <a:prstGeom prst="rect">
            <a:avLst/>
          </a:prstGeom>
        </p:spPr>
      </p:pic>
      <p:grpSp>
        <p:nvGrpSpPr>
          <p:cNvPr id="72" name="object 72"/>
          <p:cNvGrpSpPr/>
          <p:nvPr/>
        </p:nvGrpSpPr>
        <p:grpSpPr>
          <a:xfrm>
            <a:off x="6061796" y="1208939"/>
            <a:ext cx="285606" cy="290788"/>
            <a:chOff x="5308981" y="1333190"/>
            <a:chExt cx="314960" cy="320675"/>
          </a:xfrm>
        </p:grpSpPr>
        <p:pic>
          <p:nvPicPr>
            <p:cNvPr id="73" name="object 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75070" y="1504587"/>
              <a:ext cx="148652" cy="14881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308981" y="1333190"/>
              <a:ext cx="255904" cy="320675"/>
            </a:xfrm>
            <a:custGeom>
              <a:avLst/>
              <a:gdLst/>
              <a:ahLst/>
              <a:cxnLst/>
              <a:rect l="l" t="t" r="r" b="b"/>
              <a:pathLst>
                <a:path w="255904" h="320675">
                  <a:moveTo>
                    <a:pt x="148036" y="0"/>
                  </a:moveTo>
                  <a:lnTo>
                    <a:pt x="20037" y="55859"/>
                  </a:lnTo>
                  <a:lnTo>
                    <a:pt x="0" y="88024"/>
                  </a:lnTo>
                  <a:lnTo>
                    <a:pt x="3121" y="101316"/>
                  </a:lnTo>
                  <a:lnTo>
                    <a:pt x="45079" y="192925"/>
                  </a:lnTo>
                  <a:lnTo>
                    <a:pt x="45079" y="294409"/>
                  </a:lnTo>
                  <a:lnTo>
                    <a:pt x="47108" y="304457"/>
                  </a:lnTo>
                  <a:lnTo>
                    <a:pt x="52633" y="312657"/>
                  </a:lnTo>
                  <a:lnTo>
                    <a:pt x="60811" y="318183"/>
                  </a:lnTo>
                  <a:lnTo>
                    <a:pt x="70801" y="320209"/>
                  </a:lnTo>
                  <a:lnTo>
                    <a:pt x="80847" y="318183"/>
                  </a:lnTo>
                  <a:lnTo>
                    <a:pt x="89016" y="312657"/>
                  </a:lnTo>
                  <a:lnTo>
                    <a:pt x="94507" y="304457"/>
                  </a:lnTo>
                  <a:lnTo>
                    <a:pt x="96515" y="294409"/>
                  </a:lnTo>
                  <a:lnTo>
                    <a:pt x="96515" y="182207"/>
                  </a:lnTo>
                  <a:lnTo>
                    <a:pt x="96343" y="182207"/>
                  </a:lnTo>
                  <a:lnTo>
                    <a:pt x="72111" y="128412"/>
                  </a:lnTo>
                  <a:lnTo>
                    <a:pt x="162425" y="87355"/>
                  </a:lnTo>
                  <a:lnTo>
                    <a:pt x="218898" y="210526"/>
                  </a:lnTo>
                  <a:lnTo>
                    <a:pt x="222966" y="214305"/>
                  </a:lnTo>
                  <a:lnTo>
                    <a:pt x="233254" y="218157"/>
                  </a:lnTo>
                  <a:lnTo>
                    <a:pt x="238777" y="217963"/>
                  </a:lnTo>
                  <a:lnTo>
                    <a:pt x="243791" y="215734"/>
                  </a:lnTo>
                  <a:lnTo>
                    <a:pt x="250336" y="210977"/>
                  </a:lnTo>
                  <a:lnTo>
                    <a:pt x="254421" y="204273"/>
                  </a:lnTo>
                  <a:lnTo>
                    <a:pt x="255728" y="196501"/>
                  </a:lnTo>
                  <a:lnTo>
                    <a:pt x="253940" y="188539"/>
                  </a:lnTo>
                  <a:lnTo>
                    <a:pt x="175136" y="16873"/>
                  </a:lnTo>
                  <a:lnTo>
                    <a:pt x="168400" y="7593"/>
                  </a:lnTo>
                  <a:lnTo>
                    <a:pt x="158952" y="1811"/>
                  </a:lnTo>
                  <a:lnTo>
                    <a:pt x="1480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75" name="object 75"/>
          <p:cNvSpPr/>
          <p:nvPr/>
        </p:nvSpPr>
        <p:spPr>
          <a:xfrm>
            <a:off x="1938698" y="6156894"/>
            <a:ext cx="346067" cy="316700"/>
          </a:xfrm>
          <a:custGeom>
            <a:avLst/>
            <a:gdLst/>
            <a:ahLst/>
            <a:cxnLst/>
            <a:rect l="l" t="t" r="r" b="b"/>
            <a:pathLst>
              <a:path w="381634" h="349250">
                <a:moveTo>
                  <a:pt x="30265" y="162565"/>
                </a:moveTo>
                <a:lnTo>
                  <a:pt x="29696" y="164904"/>
                </a:lnTo>
                <a:lnTo>
                  <a:pt x="29286" y="167360"/>
                </a:lnTo>
                <a:lnTo>
                  <a:pt x="29286" y="169858"/>
                </a:lnTo>
                <a:lnTo>
                  <a:pt x="31333" y="180355"/>
                </a:lnTo>
                <a:lnTo>
                  <a:pt x="36895" y="188906"/>
                </a:lnTo>
                <a:lnTo>
                  <a:pt x="45098" y="194661"/>
                </a:lnTo>
                <a:lnTo>
                  <a:pt x="55069" y="196768"/>
                </a:lnTo>
                <a:lnTo>
                  <a:pt x="174251" y="196768"/>
                </a:lnTo>
                <a:lnTo>
                  <a:pt x="168919" y="201353"/>
                </a:lnTo>
                <a:lnTo>
                  <a:pt x="164783" y="207175"/>
                </a:lnTo>
                <a:lnTo>
                  <a:pt x="162108" y="213974"/>
                </a:lnTo>
                <a:lnTo>
                  <a:pt x="161157" y="221489"/>
                </a:lnTo>
                <a:lnTo>
                  <a:pt x="163090" y="232088"/>
                </a:lnTo>
                <a:lnTo>
                  <a:pt x="168389" y="240943"/>
                </a:lnTo>
                <a:lnTo>
                  <a:pt x="176308" y="247332"/>
                </a:lnTo>
                <a:lnTo>
                  <a:pt x="186101" y="250531"/>
                </a:lnTo>
                <a:lnTo>
                  <a:pt x="179661" y="255916"/>
                </a:lnTo>
                <a:lnTo>
                  <a:pt x="175482" y="264067"/>
                </a:lnTo>
                <a:lnTo>
                  <a:pt x="175482" y="273279"/>
                </a:lnTo>
                <a:lnTo>
                  <a:pt x="177714" y="284723"/>
                </a:lnTo>
                <a:lnTo>
                  <a:pt x="183781" y="294053"/>
                </a:lnTo>
                <a:lnTo>
                  <a:pt x="192738" y="300335"/>
                </a:lnTo>
                <a:lnTo>
                  <a:pt x="203641" y="302637"/>
                </a:lnTo>
                <a:lnTo>
                  <a:pt x="211223" y="302637"/>
                </a:lnTo>
                <a:lnTo>
                  <a:pt x="204480" y="307277"/>
                </a:lnTo>
                <a:lnTo>
                  <a:pt x="214741" y="347215"/>
                </a:lnTo>
                <a:lnTo>
                  <a:pt x="224182" y="349218"/>
                </a:lnTo>
                <a:lnTo>
                  <a:pt x="381636" y="349218"/>
                </a:lnTo>
                <a:lnTo>
                  <a:pt x="381636" y="165380"/>
                </a:lnTo>
                <a:lnTo>
                  <a:pt x="42340" y="165380"/>
                </a:lnTo>
                <a:lnTo>
                  <a:pt x="36122" y="164429"/>
                </a:lnTo>
                <a:lnTo>
                  <a:pt x="30265" y="162565"/>
                </a:lnTo>
                <a:close/>
              </a:path>
              <a:path w="381634" h="349250">
                <a:moveTo>
                  <a:pt x="51217" y="165333"/>
                </a:moveTo>
                <a:lnTo>
                  <a:pt x="50397" y="165380"/>
                </a:lnTo>
                <a:lnTo>
                  <a:pt x="52089" y="165380"/>
                </a:lnTo>
                <a:lnTo>
                  <a:pt x="51217" y="165333"/>
                </a:lnTo>
                <a:close/>
              </a:path>
              <a:path w="381634" h="349250">
                <a:moveTo>
                  <a:pt x="381636" y="143001"/>
                </a:moveTo>
                <a:lnTo>
                  <a:pt x="96790" y="143001"/>
                </a:lnTo>
                <a:lnTo>
                  <a:pt x="96469" y="143315"/>
                </a:lnTo>
                <a:lnTo>
                  <a:pt x="96221" y="143747"/>
                </a:lnTo>
                <a:lnTo>
                  <a:pt x="95919" y="144122"/>
                </a:lnTo>
                <a:lnTo>
                  <a:pt x="95379" y="144712"/>
                </a:lnTo>
                <a:lnTo>
                  <a:pt x="94385" y="145925"/>
                </a:lnTo>
                <a:lnTo>
                  <a:pt x="90313" y="150361"/>
                </a:lnTo>
                <a:lnTo>
                  <a:pt x="53784" y="165380"/>
                </a:lnTo>
                <a:lnTo>
                  <a:pt x="381636" y="165380"/>
                </a:lnTo>
                <a:lnTo>
                  <a:pt x="381636" y="143001"/>
                </a:lnTo>
                <a:close/>
              </a:path>
              <a:path w="381634" h="349250">
                <a:moveTo>
                  <a:pt x="15120" y="43365"/>
                </a:moveTo>
                <a:lnTo>
                  <a:pt x="10434" y="56596"/>
                </a:lnTo>
                <a:lnTo>
                  <a:pt x="5494" y="68944"/>
                </a:lnTo>
                <a:lnTo>
                  <a:pt x="1588" y="82304"/>
                </a:lnTo>
                <a:lnTo>
                  <a:pt x="0" y="98571"/>
                </a:lnTo>
                <a:lnTo>
                  <a:pt x="0" y="99842"/>
                </a:lnTo>
                <a:lnTo>
                  <a:pt x="15528" y="135533"/>
                </a:lnTo>
                <a:lnTo>
                  <a:pt x="48701" y="149076"/>
                </a:lnTo>
                <a:lnTo>
                  <a:pt x="50379" y="149076"/>
                </a:lnTo>
                <a:lnTo>
                  <a:pt x="51123" y="149033"/>
                </a:lnTo>
                <a:lnTo>
                  <a:pt x="58310" y="148822"/>
                </a:lnTo>
                <a:lnTo>
                  <a:pt x="83747" y="133790"/>
                </a:lnTo>
                <a:lnTo>
                  <a:pt x="84143" y="133361"/>
                </a:lnTo>
                <a:lnTo>
                  <a:pt x="84460" y="132821"/>
                </a:lnTo>
                <a:lnTo>
                  <a:pt x="90084" y="125173"/>
                </a:lnTo>
                <a:lnTo>
                  <a:pt x="94093" y="117021"/>
                </a:lnTo>
                <a:lnTo>
                  <a:pt x="96622" y="108101"/>
                </a:lnTo>
                <a:lnTo>
                  <a:pt x="97385" y="99842"/>
                </a:lnTo>
                <a:lnTo>
                  <a:pt x="97502" y="97130"/>
                </a:lnTo>
                <a:lnTo>
                  <a:pt x="97345" y="94838"/>
                </a:lnTo>
                <a:lnTo>
                  <a:pt x="97225" y="93628"/>
                </a:lnTo>
                <a:lnTo>
                  <a:pt x="72501" y="93628"/>
                </a:lnTo>
                <a:lnTo>
                  <a:pt x="65993" y="87622"/>
                </a:lnTo>
                <a:lnTo>
                  <a:pt x="61828" y="72311"/>
                </a:lnTo>
                <a:lnTo>
                  <a:pt x="61965" y="70383"/>
                </a:lnTo>
                <a:lnTo>
                  <a:pt x="24156" y="70383"/>
                </a:lnTo>
                <a:lnTo>
                  <a:pt x="19838" y="66293"/>
                </a:lnTo>
                <a:lnTo>
                  <a:pt x="19069" y="58713"/>
                </a:lnTo>
                <a:lnTo>
                  <a:pt x="18602" y="50508"/>
                </a:lnTo>
                <a:lnTo>
                  <a:pt x="15120" y="43365"/>
                </a:lnTo>
                <a:close/>
              </a:path>
              <a:path w="381634" h="349250">
                <a:moveTo>
                  <a:pt x="234615" y="19547"/>
                </a:moveTo>
                <a:lnTo>
                  <a:pt x="225143" y="38469"/>
                </a:lnTo>
                <a:lnTo>
                  <a:pt x="223441" y="58973"/>
                </a:lnTo>
                <a:lnTo>
                  <a:pt x="229240" y="78587"/>
                </a:lnTo>
                <a:lnTo>
                  <a:pt x="242272" y="94838"/>
                </a:lnTo>
                <a:lnTo>
                  <a:pt x="299905" y="143001"/>
                </a:lnTo>
                <a:lnTo>
                  <a:pt x="381459" y="143001"/>
                </a:lnTo>
                <a:lnTo>
                  <a:pt x="381636" y="142577"/>
                </a:lnTo>
                <a:lnTo>
                  <a:pt x="234615" y="19547"/>
                </a:lnTo>
                <a:close/>
              </a:path>
              <a:path w="381634" h="349250">
                <a:moveTo>
                  <a:pt x="84618" y="52581"/>
                </a:moveTo>
                <a:lnTo>
                  <a:pt x="82078" y="60772"/>
                </a:lnTo>
                <a:lnTo>
                  <a:pt x="80712" y="70383"/>
                </a:lnTo>
                <a:lnTo>
                  <a:pt x="79675" y="79550"/>
                </a:lnTo>
                <a:lnTo>
                  <a:pt x="77937" y="88063"/>
                </a:lnTo>
                <a:lnTo>
                  <a:pt x="72501" y="93628"/>
                </a:lnTo>
                <a:lnTo>
                  <a:pt x="97225" y="93628"/>
                </a:lnTo>
                <a:lnTo>
                  <a:pt x="95588" y="80323"/>
                </a:lnTo>
                <a:lnTo>
                  <a:pt x="92019" y="68210"/>
                </a:lnTo>
                <a:lnTo>
                  <a:pt x="87923" y="58713"/>
                </a:lnTo>
                <a:lnTo>
                  <a:pt x="84618" y="52581"/>
                </a:lnTo>
                <a:close/>
              </a:path>
              <a:path w="381634" h="349250">
                <a:moveTo>
                  <a:pt x="45144" y="0"/>
                </a:moveTo>
                <a:lnTo>
                  <a:pt x="46170" y="24502"/>
                </a:lnTo>
                <a:lnTo>
                  <a:pt x="42810" y="48233"/>
                </a:lnTo>
                <a:lnTo>
                  <a:pt x="35370" y="65444"/>
                </a:lnTo>
                <a:lnTo>
                  <a:pt x="24156" y="70383"/>
                </a:lnTo>
                <a:lnTo>
                  <a:pt x="61965" y="70383"/>
                </a:lnTo>
                <a:lnTo>
                  <a:pt x="63382" y="50508"/>
                </a:lnTo>
                <a:lnTo>
                  <a:pt x="64013" y="36821"/>
                </a:lnTo>
                <a:lnTo>
                  <a:pt x="60663" y="22929"/>
                </a:lnTo>
                <a:lnTo>
                  <a:pt x="54123" y="10063"/>
                </a:lnTo>
                <a:lnTo>
                  <a:pt x="451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76" name="object 76"/>
          <p:cNvGrpSpPr/>
          <p:nvPr/>
        </p:nvGrpSpPr>
        <p:grpSpPr>
          <a:xfrm>
            <a:off x="1676749" y="1623661"/>
            <a:ext cx="247602" cy="357008"/>
            <a:chOff x="473248" y="1790538"/>
            <a:chExt cx="273050" cy="393700"/>
          </a:xfrm>
        </p:grpSpPr>
        <p:pic>
          <p:nvPicPr>
            <p:cNvPr id="77" name="object 7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6421" y="1790538"/>
              <a:ext cx="226684" cy="28289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73248" y="2110323"/>
              <a:ext cx="99614" cy="7380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6671" y="2110323"/>
              <a:ext cx="99616" cy="73803"/>
            </a:xfrm>
            <a:prstGeom prst="rect">
              <a:avLst/>
            </a:prstGeom>
          </p:spPr>
        </p:pic>
      </p:grp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xfrm>
            <a:off x="1580402" y="685091"/>
            <a:ext cx="4436107" cy="418099"/>
          </a:xfrm>
          <a:prstGeom prst="rect">
            <a:avLst/>
          </a:prstGeom>
        </p:spPr>
        <p:txBody>
          <a:bodyPr vert="horz" wrap="square" lIns="0" tIns="13243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03"/>
              </a:spcBef>
            </a:pPr>
            <a:r>
              <a:rPr sz="2630" b="1" spc="9" dirty="0">
                <a:solidFill>
                  <a:srgbClr val="439516"/>
                </a:solidFill>
                <a:latin typeface="Arial"/>
                <a:cs typeface="Arial"/>
              </a:rPr>
              <a:t>EQUIPO</a:t>
            </a:r>
            <a:r>
              <a:rPr sz="2630" b="1" spc="-122" dirty="0">
                <a:solidFill>
                  <a:srgbClr val="439516"/>
                </a:solidFill>
                <a:latin typeface="Arial"/>
                <a:cs typeface="Arial"/>
              </a:rPr>
              <a:t> </a:t>
            </a:r>
            <a:r>
              <a:rPr sz="2630" b="1" spc="9" dirty="0">
                <a:solidFill>
                  <a:srgbClr val="439516"/>
                </a:solidFill>
                <a:latin typeface="Arial"/>
                <a:cs typeface="Arial"/>
              </a:rPr>
              <a:t>ARCO</a:t>
            </a:r>
            <a:r>
              <a:rPr sz="2630" b="1" spc="-23" dirty="0">
                <a:solidFill>
                  <a:srgbClr val="439516"/>
                </a:solidFill>
                <a:latin typeface="Arial"/>
                <a:cs typeface="Arial"/>
              </a:rPr>
              <a:t> </a:t>
            </a:r>
            <a:r>
              <a:rPr sz="2630" b="1" spc="9" dirty="0">
                <a:solidFill>
                  <a:srgbClr val="439516"/>
                </a:solidFill>
                <a:latin typeface="Arial"/>
                <a:cs typeface="Arial"/>
              </a:rPr>
              <a:t>ELÉCTRICO</a:t>
            </a:r>
            <a:endParaRPr sz="263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2829" y="2027208"/>
            <a:ext cx="3959985" cy="468414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-368173" y="2390129"/>
            <a:ext cx="6653954" cy="753781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algn="ctr">
              <a:spcBef>
                <a:spcPts val="118"/>
              </a:spcBef>
            </a:pPr>
            <a:r>
              <a:rPr lang="es-CL" sz="2400" b="1" spc="14" dirty="0">
                <a:latin typeface="Arial"/>
                <a:cs typeface="Arial"/>
              </a:rPr>
              <a:t>RECOMENDACIONES</a:t>
            </a:r>
            <a:r>
              <a:rPr lang="es-CL" sz="2400" b="1" spc="5" dirty="0">
                <a:latin typeface="Arial"/>
                <a:cs typeface="Arial"/>
              </a:rPr>
              <a:t> </a:t>
            </a:r>
            <a:r>
              <a:rPr lang="es-CL" sz="2400" b="1" spc="14" dirty="0">
                <a:latin typeface="Arial"/>
                <a:cs typeface="Arial"/>
              </a:rPr>
              <a:t>SOLDADURA</a:t>
            </a:r>
            <a:r>
              <a:rPr lang="es-CL" sz="2400" b="1" spc="5" dirty="0">
                <a:latin typeface="Arial"/>
                <a:cs typeface="Arial"/>
              </a:rPr>
              <a:t> </a:t>
            </a:r>
            <a:r>
              <a:rPr lang="es-CL" sz="2400" b="1" spc="9" dirty="0">
                <a:latin typeface="Arial"/>
                <a:cs typeface="Arial"/>
              </a:rPr>
              <a:t>ELÉCTRICA</a:t>
            </a:r>
            <a:endParaRPr lang="es-CL"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9055708" y="5790503"/>
            <a:ext cx="2487537" cy="277981"/>
          </a:xfrm>
          <a:prstGeom prst="rect">
            <a:avLst/>
          </a:prstGeom>
        </p:spPr>
        <p:txBody>
          <a:bodyPr vert="horz" wrap="square" lIns="0" tIns="19578" rIns="0" bIns="0" rtlCol="0" anchor="ctr">
            <a:spAutoFit/>
          </a:bodyPr>
          <a:lstStyle/>
          <a:p>
            <a:pPr marL="34549">
              <a:spcBef>
                <a:spcPts val="154"/>
              </a:spcBef>
            </a:pPr>
            <a:fld id="{81D60167-4931-47E6-BA6A-407CBD079E47}" type="slidenum">
              <a:rPr spc="-5" dirty="0"/>
              <a:pPr marL="34549">
                <a:spcBef>
                  <a:spcPts val="154"/>
                </a:spcBef>
              </a:pPr>
              <a:t>7</a:t>
            </a:fld>
            <a:endParaRPr spc="-5" dirty="0"/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91640180-7575-F5D5-DCAD-6DC832872355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0568" y="2032094"/>
            <a:ext cx="4275686" cy="457210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5416" y="2386968"/>
            <a:ext cx="6047152" cy="384449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>
              <a:spcBef>
                <a:spcPts val="118"/>
              </a:spcBef>
            </a:pPr>
            <a:r>
              <a:rPr lang="es-CL" sz="2400" b="1" spc="14" dirty="0">
                <a:latin typeface="Arial"/>
                <a:cs typeface="Arial"/>
              </a:rPr>
              <a:t>RECOMENDACIONES</a:t>
            </a:r>
            <a:r>
              <a:rPr lang="es-CL" sz="2400" b="1" spc="-27" dirty="0">
                <a:latin typeface="Arial"/>
                <a:cs typeface="Arial"/>
              </a:rPr>
              <a:t> </a:t>
            </a:r>
            <a:r>
              <a:rPr lang="es-CL" sz="2400" b="1" spc="14" dirty="0">
                <a:latin typeface="Arial"/>
                <a:cs typeface="Arial"/>
              </a:rPr>
              <a:t>GENERALES</a:t>
            </a:r>
            <a:endParaRPr lang="es-CL" sz="2400" dirty="0">
              <a:latin typeface="Arial"/>
              <a:cs typeface="Arial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C25F0C21-55ED-2B69-E30C-58BBC5F77EA9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87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537" y="2151629"/>
            <a:ext cx="10538925" cy="334843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400" spc="-50" dirty="0">
                <a:latin typeface="Arial Nova" panose="020B0504020202020204" pitchFamily="34" charset="0"/>
                <a:cs typeface="Trebuchet MS"/>
              </a:rPr>
              <a:t>Reglas</a:t>
            </a:r>
            <a:r>
              <a:rPr sz="2400" spc="-281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spc="-95" dirty="0">
                <a:latin typeface="Arial Nova" panose="020B0504020202020204" pitchFamily="34" charset="0"/>
                <a:cs typeface="Trebuchet MS"/>
              </a:rPr>
              <a:t>para</a:t>
            </a:r>
            <a:r>
              <a:rPr sz="2400" spc="-286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spc="-95" dirty="0">
                <a:latin typeface="Arial Nova" panose="020B0504020202020204" pitchFamily="34" charset="0"/>
                <a:cs typeface="Trebuchet MS"/>
              </a:rPr>
              <a:t>una</a:t>
            </a:r>
            <a:r>
              <a:rPr sz="2400" spc="-286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spc="-82" dirty="0">
                <a:latin typeface="Arial Nova" panose="020B0504020202020204" pitchFamily="34" charset="0"/>
                <a:cs typeface="Trebuchet MS"/>
              </a:rPr>
              <a:t>soldadura</a:t>
            </a:r>
            <a:r>
              <a:rPr sz="2400" spc="-281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spc="-86" dirty="0">
                <a:latin typeface="Arial Nova" panose="020B0504020202020204" pitchFamily="34" charset="0"/>
                <a:cs typeface="Trebuchet MS"/>
              </a:rPr>
              <a:t>segura:</a:t>
            </a:r>
            <a:endParaRPr sz="2400" dirty="0">
              <a:latin typeface="Arial Nova" panose="020B0504020202020204" pitchFamily="34" charset="0"/>
              <a:cs typeface="Trebuchet MS"/>
            </a:endParaRPr>
          </a:p>
          <a:p>
            <a:pPr marL="218811" marR="4607" indent="-207294">
              <a:spcBef>
                <a:spcPts val="36"/>
              </a:spcBef>
              <a:buFont typeface="Wingdings"/>
              <a:buChar char=""/>
              <a:tabLst>
                <a:tab pos="219387" algn="l"/>
              </a:tabLst>
            </a:pPr>
            <a:r>
              <a:rPr sz="2400" spc="-77" dirty="0">
                <a:latin typeface="Arial Nova" panose="020B0504020202020204" pitchFamily="34" charset="0"/>
                <a:cs typeface="Tahoma"/>
              </a:rPr>
              <a:t>Antes</a:t>
            </a:r>
            <a:r>
              <a:rPr sz="2400" spc="-24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spc="-2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conectar</a:t>
            </a:r>
            <a:r>
              <a:rPr sz="2400" spc="-2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o</a:t>
            </a:r>
            <a:r>
              <a:rPr sz="2400" spc="-2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desconectar</a:t>
            </a:r>
            <a:r>
              <a:rPr sz="2400" spc="-2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sz="2400" spc="-2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91" dirty="0">
                <a:latin typeface="Arial Nova" panose="020B0504020202020204" pitchFamily="34" charset="0"/>
                <a:cs typeface="Tahoma"/>
              </a:rPr>
              <a:t>máquina,</a:t>
            </a:r>
            <a:r>
              <a:rPr sz="2400" spc="-2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0" dirty="0">
                <a:latin typeface="Arial Nova" panose="020B0504020202020204" pitchFamily="34" charset="0"/>
                <a:cs typeface="Tahoma"/>
              </a:rPr>
              <a:t>abra</a:t>
            </a:r>
            <a:r>
              <a:rPr sz="2400" spc="-2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el</a:t>
            </a:r>
            <a:r>
              <a:rPr sz="2400" spc="-2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4" dirty="0">
                <a:latin typeface="Arial Nova" panose="020B0504020202020204" pitchFamily="34" charset="0"/>
                <a:cs typeface="Tahoma"/>
              </a:rPr>
              <a:t>circuito</a:t>
            </a:r>
            <a:r>
              <a:rPr sz="2400" spc="-2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spc="-2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sz="2400" spc="-2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línea</a:t>
            </a:r>
            <a:r>
              <a:rPr sz="2400" spc="-2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spc="-2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6" dirty="0">
                <a:latin typeface="Arial Nova" panose="020B0504020202020204" pitchFamily="34" charset="0"/>
                <a:cs typeface="Tahoma"/>
              </a:rPr>
              <a:t>fuerza</a:t>
            </a:r>
            <a:r>
              <a:rPr sz="2400" spc="-2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0" dirty="0">
                <a:latin typeface="Arial Nova" panose="020B0504020202020204" pitchFamily="34" charset="0"/>
                <a:cs typeface="Tahoma"/>
              </a:rPr>
              <a:t>para</a:t>
            </a:r>
            <a:r>
              <a:rPr sz="2400" spc="-2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evitar</a:t>
            </a:r>
            <a:r>
              <a:rPr sz="2400" spc="-2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4" dirty="0">
                <a:latin typeface="Arial Nova" panose="020B0504020202020204" pitchFamily="34" charset="0"/>
                <a:cs typeface="Tahoma"/>
              </a:rPr>
              <a:t>chispas.</a:t>
            </a:r>
            <a:r>
              <a:rPr sz="2400" spc="-2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91" dirty="0">
                <a:latin typeface="Arial Nova" panose="020B0504020202020204" pitchFamily="34" charset="0"/>
                <a:cs typeface="Tahoma"/>
              </a:rPr>
              <a:t>Sea</a:t>
            </a:r>
            <a:r>
              <a:rPr sz="2400" spc="-2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cuidadoso </a:t>
            </a:r>
            <a:r>
              <a:rPr sz="2400" spc="-48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0" dirty="0">
                <a:latin typeface="Arial Nova" panose="020B0504020202020204" pitchFamily="34" charset="0"/>
                <a:cs typeface="Tahoma"/>
              </a:rPr>
              <a:t>para</a:t>
            </a:r>
            <a:r>
              <a:rPr sz="2400" spc="-26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3" dirty="0">
                <a:latin typeface="Arial Nova" panose="020B0504020202020204" pitchFamily="34" charset="0"/>
                <a:cs typeface="Tahoma"/>
              </a:rPr>
              <a:t>mantener</a:t>
            </a:r>
            <a:r>
              <a:rPr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el</a:t>
            </a:r>
            <a:r>
              <a:rPr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cable</a:t>
            </a:r>
            <a:r>
              <a:rPr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seco.</a:t>
            </a:r>
            <a:endParaRPr sz="2400" dirty="0">
              <a:latin typeface="Arial Nova" panose="020B0504020202020204" pitchFamily="34" charset="0"/>
              <a:cs typeface="Tahoma"/>
            </a:endParaRPr>
          </a:p>
          <a:p>
            <a:pPr marL="218811" indent="-207870">
              <a:buFont typeface="Wingdings"/>
              <a:buChar char=""/>
              <a:tabLst>
                <a:tab pos="219387" algn="l"/>
              </a:tabLst>
            </a:pPr>
            <a:r>
              <a:rPr sz="2400" spc="-91" dirty="0">
                <a:latin typeface="Arial Nova" panose="020B0504020202020204" pitchFamily="34" charset="0"/>
                <a:cs typeface="Tahoma"/>
              </a:rPr>
              <a:t>Cuando</a:t>
            </a:r>
            <a:r>
              <a:rPr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se</a:t>
            </a:r>
            <a:r>
              <a:rPr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suspenda</a:t>
            </a:r>
            <a:r>
              <a:rPr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el</a:t>
            </a:r>
            <a:r>
              <a:rPr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95" dirty="0">
                <a:latin typeface="Arial Nova" panose="020B0504020202020204" pitchFamily="34" charset="0"/>
                <a:cs typeface="Tahoma"/>
              </a:rPr>
              <a:t>trabajo</a:t>
            </a:r>
            <a:r>
              <a:rPr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0" dirty="0">
                <a:latin typeface="Arial Nova" panose="020B0504020202020204" pitchFamily="34" charset="0"/>
                <a:cs typeface="Tahoma"/>
              </a:rPr>
              <a:t>abra</a:t>
            </a:r>
            <a:r>
              <a:rPr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el</a:t>
            </a:r>
            <a:r>
              <a:rPr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interruptor</a:t>
            </a:r>
            <a:r>
              <a:rPr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línea</a:t>
            </a:r>
            <a:r>
              <a:rPr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6" dirty="0">
                <a:latin typeface="Arial Nova" panose="020B0504020202020204" pitchFamily="34" charset="0"/>
                <a:cs typeface="Tahoma"/>
              </a:rPr>
              <a:t>fuerza.</a:t>
            </a:r>
            <a:endParaRPr sz="2400" dirty="0">
              <a:latin typeface="Arial Nova" panose="020B0504020202020204" pitchFamily="34" charset="0"/>
              <a:cs typeface="Tahoma"/>
            </a:endParaRPr>
          </a:p>
          <a:p>
            <a:pPr marL="218811" indent="-207870">
              <a:spcBef>
                <a:spcPts val="63"/>
              </a:spcBef>
              <a:buFont typeface="Wingdings"/>
              <a:buChar char=""/>
              <a:tabLst>
                <a:tab pos="219387" algn="l"/>
              </a:tabLst>
            </a:pPr>
            <a:r>
              <a:rPr sz="2400" spc="-118" dirty="0">
                <a:latin typeface="Arial Nova" panose="020B0504020202020204" pitchFamily="34" charset="0"/>
                <a:cs typeface="Tahoma"/>
              </a:rPr>
              <a:t>Deje</a:t>
            </a:r>
            <a:r>
              <a:rPr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siempre</a:t>
            </a:r>
            <a:r>
              <a:rPr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el</a:t>
            </a:r>
            <a:r>
              <a:rPr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6" dirty="0">
                <a:latin typeface="Arial Nova" panose="020B0504020202020204" pitchFamily="34" charset="0"/>
                <a:cs typeface="Tahoma"/>
              </a:rPr>
              <a:t>porta</a:t>
            </a:r>
            <a:r>
              <a:rPr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electrodos</a:t>
            </a:r>
            <a:r>
              <a:rPr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depositado</a:t>
            </a:r>
            <a:r>
              <a:rPr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encima</a:t>
            </a:r>
            <a:r>
              <a:rPr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objetos</a:t>
            </a:r>
            <a:r>
              <a:rPr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aislantes,</a:t>
            </a:r>
            <a:r>
              <a:rPr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o</a:t>
            </a:r>
            <a:r>
              <a:rPr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colgado</a:t>
            </a:r>
            <a:r>
              <a:rPr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3" dirty="0">
                <a:latin typeface="Arial Nova" panose="020B0504020202020204" pitchFamily="34" charset="0"/>
                <a:cs typeface="Tahoma"/>
              </a:rPr>
              <a:t>una</a:t>
            </a:r>
            <a:r>
              <a:rPr sz="2400" spc="-254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horquilla</a:t>
            </a:r>
            <a:r>
              <a:rPr sz="2400" spc="-258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aislada.</a:t>
            </a:r>
            <a:endParaRPr sz="2400" dirty="0">
              <a:latin typeface="Arial Nova" panose="020B0504020202020204" pitchFamily="34" charset="0"/>
              <a:cs typeface="Tahoma"/>
            </a:endParaRPr>
          </a:p>
          <a:p>
            <a:pPr marL="218811" marR="4607" indent="-207294" algn="just">
              <a:buFont typeface="Wingdings"/>
              <a:buChar char=""/>
              <a:tabLst>
                <a:tab pos="219387" algn="l"/>
              </a:tabLst>
            </a:pPr>
            <a:r>
              <a:rPr sz="2400" spc="-77" dirty="0">
                <a:latin typeface="Arial Nova" panose="020B0504020202020204" pitchFamily="34" charset="0"/>
                <a:cs typeface="Tahoma"/>
              </a:rPr>
              <a:t>Para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evitar </a:t>
            </a:r>
            <a:r>
              <a:rPr sz="2400" spc="-103" dirty="0">
                <a:latin typeface="Arial Nova" panose="020B0504020202020204" pitchFamily="34" charset="0"/>
                <a:cs typeface="Tahoma"/>
              </a:rPr>
              <a:t>que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la tensión </a:t>
            </a:r>
            <a:r>
              <a:rPr sz="2400" spc="-113" dirty="0">
                <a:latin typeface="Arial Nova" panose="020B0504020202020204" pitchFamily="34" charset="0"/>
                <a:cs typeface="Tahoma"/>
              </a:rPr>
              <a:t>en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vacío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descargue </a:t>
            </a:r>
            <a:r>
              <a:rPr sz="2400" spc="-131" dirty="0">
                <a:latin typeface="Arial Nova" panose="020B0504020202020204" pitchFamily="34" charset="0"/>
                <a:cs typeface="Tahoma"/>
              </a:rPr>
              <a:t>a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través 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de </a:t>
            </a:r>
            <a:r>
              <a:rPr sz="2400" spc="-50" dirty="0">
                <a:latin typeface="Arial Nova" panose="020B0504020202020204" pitchFamily="34" charset="0"/>
                <a:cs typeface="Tahoma"/>
              </a:rPr>
              <a:t>su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cuerpo, </a:t>
            </a:r>
            <a:r>
              <a:rPr sz="2400" spc="-86" dirty="0">
                <a:latin typeface="Arial Nova" panose="020B0504020202020204" pitchFamily="34" charset="0"/>
                <a:cs typeface="Tahoma"/>
              </a:rPr>
              <a:t>y </a:t>
            </a:r>
            <a:r>
              <a:rPr sz="2400" spc="-32" dirty="0">
                <a:latin typeface="Arial Nova" panose="020B0504020202020204" pitchFamily="34" charset="0"/>
                <a:cs typeface="Tahoma"/>
              </a:rPr>
              <a:t>los </a:t>
            </a:r>
            <a:r>
              <a:rPr sz="2400" spc="-91" dirty="0">
                <a:latin typeface="Arial Nova" panose="020B0504020202020204" pitchFamily="34" charset="0"/>
                <a:cs typeface="Tahoma"/>
              </a:rPr>
              <a:t>demás </a:t>
            </a:r>
            <a:r>
              <a:rPr sz="2400" spc="-54" dirty="0">
                <a:latin typeface="Arial Nova" panose="020B0504020202020204" pitchFamily="34" charset="0"/>
                <a:cs typeface="Tahoma"/>
              </a:rPr>
              <a:t>peligros </a:t>
            </a:r>
            <a:r>
              <a:rPr sz="2400" spc="-59" dirty="0">
                <a:latin typeface="Arial Nova" panose="020B0504020202020204" pitchFamily="34" charset="0"/>
                <a:cs typeface="Tahoma"/>
              </a:rPr>
              <a:t>asociados </a:t>
            </a:r>
            <a:r>
              <a:rPr sz="2400" spc="-131" dirty="0">
                <a:latin typeface="Arial Nova" panose="020B0504020202020204" pitchFamily="34" charset="0"/>
                <a:cs typeface="Tahoma"/>
              </a:rPr>
              <a:t>a </a:t>
            </a:r>
            <a:r>
              <a:rPr sz="2400" spc="-50" dirty="0">
                <a:latin typeface="Arial Nova" panose="020B0504020202020204" pitchFamily="34" charset="0"/>
                <a:cs typeface="Tahoma"/>
              </a:rPr>
              <a:t>las </a:t>
            </a:r>
            <a:r>
              <a:rPr sz="2400" spc="-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radiaciones</a:t>
            </a:r>
            <a:r>
              <a:rPr sz="2400" spc="-204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7" dirty="0">
                <a:latin typeface="Arial Nova" panose="020B0504020202020204" pitchFamily="34" charset="0"/>
                <a:cs typeface="Tahoma"/>
              </a:rPr>
              <a:t>ultravioleta,</a:t>
            </a:r>
            <a:r>
              <a:rPr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infrarrojas</a:t>
            </a:r>
            <a:r>
              <a:rPr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6" dirty="0">
                <a:latin typeface="Arial Nova" panose="020B0504020202020204" pitchFamily="34" charset="0"/>
                <a:cs typeface="Tahoma"/>
              </a:rPr>
              <a:t>y</a:t>
            </a:r>
            <a:r>
              <a:rPr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31" dirty="0">
                <a:latin typeface="Arial Nova" panose="020B0504020202020204" pitchFamily="34" charset="0"/>
                <a:cs typeface="Tahoma"/>
              </a:rPr>
              <a:t>a</a:t>
            </a:r>
            <a:r>
              <a:rPr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0" dirty="0">
                <a:latin typeface="Arial Nova" panose="020B0504020202020204" pitchFamily="34" charset="0"/>
                <a:cs typeface="Tahoma"/>
              </a:rPr>
              <a:t>las</a:t>
            </a:r>
            <a:r>
              <a:rPr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luz</a:t>
            </a:r>
            <a:r>
              <a:rPr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50" dirty="0">
                <a:latin typeface="Arial Nova" panose="020B0504020202020204" pitchFamily="34" charset="0"/>
                <a:cs typeface="Tahoma"/>
              </a:rPr>
              <a:t>visible</a:t>
            </a:r>
            <a:r>
              <a:rPr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95" dirty="0">
                <a:latin typeface="Arial Nova" panose="020B0504020202020204" pitchFamily="34" charset="0"/>
                <a:cs typeface="Tahoma"/>
              </a:rPr>
              <a:t>muy</a:t>
            </a:r>
            <a:r>
              <a:rPr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2" dirty="0">
                <a:latin typeface="Arial Nova" panose="020B0504020202020204" pitchFamily="34" charset="0"/>
                <a:cs typeface="Tahoma"/>
              </a:rPr>
              <a:t>intensa</a:t>
            </a:r>
            <a:r>
              <a:rPr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91" dirty="0">
                <a:latin typeface="Arial Nova" panose="020B0504020202020204" pitchFamily="34" charset="0"/>
                <a:cs typeface="Tahoma"/>
              </a:rPr>
              <a:t>sea</a:t>
            </a:r>
            <a:r>
              <a:rPr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3" dirty="0">
                <a:latin typeface="Arial Nova" panose="020B0504020202020204" pitchFamily="34" charset="0"/>
                <a:cs typeface="Tahoma"/>
              </a:rPr>
              <a:t>cuidadoso</a:t>
            </a:r>
            <a:r>
              <a:rPr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31" dirty="0">
                <a:latin typeface="Arial Nova" panose="020B0504020202020204" pitchFamily="34" charset="0"/>
                <a:cs typeface="Tahoma"/>
              </a:rPr>
              <a:t>a</a:t>
            </a:r>
            <a:r>
              <a:rPr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6" dirty="0">
                <a:latin typeface="Arial Nova" panose="020B0504020202020204" pitchFamily="34" charset="0"/>
                <a:cs typeface="Tahoma"/>
              </a:rPr>
              <a:t>hora</a:t>
            </a:r>
            <a:r>
              <a:rPr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9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llevar</a:t>
            </a:r>
            <a:r>
              <a:rPr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73" dirty="0">
                <a:latin typeface="Arial Nova" panose="020B0504020202020204" pitchFamily="34" charset="0"/>
                <a:cs typeface="Tahoma"/>
              </a:rPr>
              <a:t>la</a:t>
            </a:r>
            <a:r>
              <a:rPr sz="2400" spc="-199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68" dirty="0">
                <a:latin typeface="Arial Nova" panose="020B0504020202020204" pitchFamily="34" charset="0"/>
                <a:cs typeface="Tahoma"/>
              </a:rPr>
              <a:t>protección </a:t>
            </a:r>
            <a:r>
              <a:rPr sz="2400" spc="-48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86" dirty="0">
                <a:latin typeface="Arial Nova" panose="020B0504020202020204" pitchFamily="34" charset="0"/>
                <a:cs typeface="Tahoma"/>
              </a:rPr>
              <a:t>requerida,</a:t>
            </a:r>
            <a:r>
              <a:rPr sz="2400" spc="-263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spc="-103" dirty="0">
                <a:latin typeface="Arial Nova" panose="020B0504020202020204" pitchFamily="34" charset="0"/>
                <a:cs typeface="Trebuchet MS"/>
              </a:rPr>
              <a:t>en</a:t>
            </a:r>
            <a:r>
              <a:rPr sz="2400" spc="-286" dirty="0">
                <a:latin typeface="Arial Nova" panose="020B0504020202020204" pitchFamily="34" charset="0"/>
                <a:cs typeface="Trebuchet MS"/>
              </a:rPr>
              <a:t> </a:t>
            </a:r>
            <a:r>
              <a:rPr sz="2400" spc="-95" dirty="0">
                <a:latin typeface="Arial Nova" panose="020B0504020202020204" pitchFamily="34" charset="0"/>
                <a:cs typeface="Trebuchet MS"/>
              </a:rPr>
              <a:t>especial:</a:t>
            </a:r>
            <a:endParaRPr sz="2400" dirty="0">
              <a:latin typeface="Arial Nova" panose="020B0504020202020204" pitchFamily="34" charset="0"/>
              <a:cs typeface="Trebuchet MS"/>
            </a:endParaRP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57D4A1AB-B8E9-531F-3385-932C6764EBE7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7364E7FC-3535-41DD-A7F8-5438F94CF5B7}" vid="{C10226FB-E541-491B-86E7-D655C7FB70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16547</TotalTime>
  <Words>1995</Words>
  <Application>Microsoft Office PowerPoint</Application>
  <PresentationFormat>Panorámica</PresentationFormat>
  <Paragraphs>92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Arial MT</vt:lpstr>
      <vt:lpstr>Arial Nova</vt:lpstr>
      <vt:lpstr>Calibri</vt:lpstr>
      <vt:lpstr>Impact</vt:lpstr>
      <vt:lpstr>Trebuchet MS</vt:lpstr>
      <vt:lpstr>Wingdings</vt:lpstr>
      <vt:lpstr>Tema1</vt:lpstr>
      <vt:lpstr>TRABAJOS EN CALIENTE SEGÚN SU CLASIFICACIÓN</vt:lpstr>
      <vt:lpstr>Presentación de PowerPoint</vt:lpstr>
      <vt:lpstr>Presentación de PowerPoint</vt:lpstr>
      <vt:lpstr>Soldadura eléctrica - Arco eléctrico:</vt:lpstr>
      <vt:lpstr>Presentación de PowerPoint</vt:lpstr>
      <vt:lpstr>EQUIPO ARCO ELÉCTRICO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Medidas de seguridad según NFPA 51B</vt:lpstr>
      <vt:lpstr>Presentación de PowerPoint</vt:lpstr>
      <vt:lpstr>Presentación de PowerPoint</vt:lpstr>
      <vt:lpstr>Presentación de PowerPoint</vt:lpstr>
      <vt:lpstr>Presentación de PowerPoint</vt:lpstr>
      <vt:lpstr>CASOS DE ACCIDENTES EN TRABAJOS EN CALIENTE</vt:lpstr>
      <vt:lpstr>Presentación de PowerPoint</vt:lpstr>
      <vt:lpstr>Presentación de PowerPoint</vt:lpstr>
      <vt:lpstr>Presentación de PowerPoint</vt:lpstr>
      <vt:lpstr>Flujograma  para respuesta  a emergencias  de caso de  Incendios</vt:lpstr>
      <vt:lpstr>Presentación de PowerPoint</vt:lpstr>
      <vt:lpstr> ¡GRACIAS POR SU ATENCIÓN!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Cerfom Calama</dc:creator>
  <cp:lastModifiedBy>Cerfom Calama</cp:lastModifiedBy>
  <cp:revision>29</cp:revision>
  <dcterms:created xsi:type="dcterms:W3CDTF">2023-01-14T22:53:54Z</dcterms:created>
  <dcterms:modified xsi:type="dcterms:W3CDTF">2025-04-22T18:07:01Z</dcterms:modified>
</cp:coreProperties>
</file>