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10" r:id="rId2"/>
    <p:sldId id="401" r:id="rId3"/>
    <p:sldId id="261" r:id="rId4"/>
    <p:sldId id="411" r:id="rId5"/>
    <p:sldId id="412" r:id="rId6"/>
    <p:sldId id="413" r:id="rId7"/>
    <p:sldId id="414" r:id="rId8"/>
    <p:sldId id="415" r:id="rId9"/>
    <p:sldId id="416" r:id="rId10"/>
    <p:sldId id="417" r:id="rId11"/>
    <p:sldId id="480" r:id="rId12"/>
    <p:sldId id="481" r:id="rId13"/>
    <p:sldId id="482" r:id="rId14"/>
    <p:sldId id="483" r:id="rId15"/>
    <p:sldId id="484" r:id="rId16"/>
    <p:sldId id="485" r:id="rId17"/>
    <p:sldId id="486" r:id="rId18"/>
    <p:sldId id="487" r:id="rId19"/>
    <p:sldId id="488" r:id="rId20"/>
    <p:sldId id="490" r:id="rId21"/>
    <p:sldId id="491" r:id="rId22"/>
    <p:sldId id="492" r:id="rId23"/>
    <p:sldId id="493" r:id="rId24"/>
    <p:sldId id="494" r:id="rId25"/>
    <p:sldId id="495" r:id="rId26"/>
    <p:sldId id="49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ódulo II: Caída libre y energía de impacto" id="{93783139-DE81-478E-BE80-FD0450004C55}">
          <p14:sldIdLst>
            <p14:sldId id="410"/>
            <p14:sldId id="401"/>
            <p14:sldId id="261"/>
            <p14:sldId id="411"/>
            <p14:sldId id="412"/>
            <p14:sldId id="413"/>
            <p14:sldId id="414"/>
            <p14:sldId id="415"/>
            <p14:sldId id="416"/>
            <p14:sldId id="417"/>
            <p14:sldId id="480"/>
            <p14:sldId id="481"/>
            <p14:sldId id="482"/>
            <p14:sldId id="483"/>
            <p14:sldId id="484"/>
            <p14:sldId id="485"/>
            <p14:sldId id="486"/>
            <p14:sldId id="487"/>
            <p14:sldId id="488"/>
            <p14:sldId id="490"/>
            <p14:sldId id="491"/>
            <p14:sldId id="492"/>
            <p14:sldId id="493"/>
            <p14:sldId id="494"/>
            <p14:sldId id="495"/>
            <p14:sldId id="4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11" autoAdjust="0"/>
    <p:restoredTop sz="94660"/>
  </p:normalViewPr>
  <p:slideViewPr>
    <p:cSldViewPr snapToGrid="0">
      <p:cViewPr varScale="1">
        <p:scale>
          <a:sx n="50" d="100"/>
          <a:sy n="50" d="100"/>
        </p:scale>
        <p:origin x="152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2F829-5CEA-43C2-B9AF-2699E3035C52}" type="datetimeFigureOut">
              <a:rPr lang="es-CL" smtClean="0"/>
              <a:t>22-04-2025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0E766-B21D-4606-8761-6AB5F552005C}" type="slidenum">
              <a:rPr lang="es-CL" smtClean="0"/>
              <a:t>‹Nº›</a:t>
            </a:fld>
            <a:endParaRPr lang="es-CL"/>
          </a:p>
        </p:txBody>
      </p:sp>
    </p:spTree>
    <p:extLst>
      <p:ext uri="{BB962C8B-B14F-4D97-AF65-F5344CB8AC3E}">
        <p14:creationId xmlns:p14="http://schemas.microsoft.com/office/powerpoint/2010/main" val="159152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MX"/>
              <a:t>Haz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68207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43104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MX"/>
              <a:t>Haz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81745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18711"/>
            <a:ext cx="12192000" cy="1143000"/>
          </a:xfrm>
        </p:spPr>
        <p:txBody>
          <a:bodyPr/>
          <a:lstStyle>
            <a:lvl1pPr>
              <a:defRPr>
                <a:solidFill>
                  <a:schemeClr val="tx2"/>
                </a:solidFill>
              </a:defRPr>
            </a:lvl1pPr>
          </a:lstStyle>
          <a:p>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Content Placeholder 2"/>
          <p:cNvSpPr>
            <a:spLocks noGrp="1"/>
          </p:cNvSpPr>
          <p:nvPr>
            <p:ph idx="1" hasCustomPrompt="1"/>
          </p:nvPr>
        </p:nvSpPr>
        <p:spPr>
          <a:xfrm>
            <a:off x="609600" y="3429001"/>
            <a:ext cx="10972800" cy="2697163"/>
          </a:xfrm>
        </p:spPr>
        <p:txBody>
          <a:bodyPr/>
          <a:lstStyle>
            <a:lvl1pPr algn="just">
              <a:defRPr>
                <a:solidFill>
                  <a:schemeClr val="tx2"/>
                </a:solidFill>
              </a:defRPr>
            </a:lvl1pPr>
            <a:lvl2pPr algn="just">
              <a:defRPr>
                <a:solidFill>
                  <a:schemeClr val="tx2"/>
                </a:solidFill>
              </a:defRPr>
            </a:lvl2pPr>
            <a:lvl3pPr algn="just">
              <a:defRPr>
                <a:solidFill>
                  <a:schemeClr val="tx2"/>
                </a:solidFill>
              </a:defRPr>
            </a:lvl3pPr>
            <a:lvl4pPr algn="just">
              <a:defRPr>
                <a:solidFill>
                  <a:schemeClr val="tx2"/>
                </a:solidFill>
              </a:defRPr>
            </a:lvl4pPr>
            <a:lvl5pPr algn="just">
              <a:defRPr>
                <a:solidFill>
                  <a:schemeClr val="tx2"/>
                </a:solidFill>
              </a:defRPr>
            </a:lvl5pPr>
          </a:lstStyle>
          <a:p>
            <a:pPr lvl="0"/>
            <a:r>
              <a:rPr lang="es-CL" noProof="0" dirty="0" err="1"/>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a:p>
            <a:pPr lvl="1"/>
            <a:r>
              <a:rPr lang="es-CL" noProof="0" dirty="0" err="1"/>
              <a:t>Second</a:t>
            </a:r>
            <a:r>
              <a:rPr lang="es-CL" noProof="0" dirty="0"/>
              <a:t> </a:t>
            </a:r>
            <a:r>
              <a:rPr lang="es-CL" noProof="0" dirty="0" err="1"/>
              <a:t>level</a:t>
            </a:r>
            <a:endParaRPr lang="es-CL" noProof="0" dirty="0"/>
          </a:p>
          <a:p>
            <a:pPr lvl="2"/>
            <a:r>
              <a:rPr lang="es-CL" noProof="0" dirty="0" err="1"/>
              <a:t>Third</a:t>
            </a:r>
            <a:r>
              <a:rPr lang="es-CL" noProof="0" dirty="0"/>
              <a:t> </a:t>
            </a:r>
            <a:r>
              <a:rPr lang="es-CL" noProof="0" dirty="0" err="1"/>
              <a:t>level</a:t>
            </a:r>
            <a:endParaRPr lang="es-CL" noProof="0" dirty="0"/>
          </a:p>
          <a:p>
            <a:pPr lvl="3"/>
            <a:r>
              <a:rPr lang="es-CL" noProof="0" dirty="0" err="1"/>
              <a:t>Fourth</a:t>
            </a:r>
            <a:r>
              <a:rPr lang="es-CL" noProof="0" dirty="0"/>
              <a:t> </a:t>
            </a:r>
            <a:r>
              <a:rPr lang="es-CL" noProof="0" dirty="0" err="1"/>
              <a:t>level</a:t>
            </a:r>
            <a:endParaRPr lang="es-CL" noProof="0" dirty="0"/>
          </a:p>
          <a:p>
            <a:pPr lvl="4"/>
            <a:r>
              <a:rPr lang="es-CL" noProof="0" dirty="0" err="1"/>
              <a:t>Fifth</a:t>
            </a:r>
            <a:r>
              <a:rPr lang="es-CL" noProof="0" dirty="0"/>
              <a:t> </a:t>
            </a:r>
            <a:r>
              <a:rPr lang="es-CL" noProof="0" dirty="0" err="1"/>
              <a:t>level</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9267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all"/>
            </a:lvl1pPr>
          </a:lstStyle>
          <a:p>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title</a:t>
            </a:r>
            <a:r>
              <a:rPr lang="es-CL" noProof="0" dirty="0"/>
              <a:t> </a:t>
            </a:r>
            <a:r>
              <a:rPr lang="es-CL" noProof="0" dirty="0" err="1"/>
              <a:t>style</a:t>
            </a:r>
            <a:endParaRPr lang="es-CL" noProof="0" dirty="0"/>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CL" noProof="0"/>
              <a:t>Click</a:t>
            </a:r>
            <a:r>
              <a:rPr lang="es-CL" noProof="0" dirty="0"/>
              <a:t> </a:t>
            </a:r>
            <a:r>
              <a:rPr lang="es-CL" noProof="0" dirty="0" err="1"/>
              <a:t>to</a:t>
            </a:r>
            <a:r>
              <a:rPr lang="es-CL" noProof="0" dirty="0"/>
              <a:t> </a:t>
            </a:r>
            <a:r>
              <a:rPr lang="es-CL" noProof="0" dirty="0" err="1"/>
              <a:t>edit</a:t>
            </a:r>
            <a:r>
              <a:rPr lang="es-CL" noProof="0" dirty="0"/>
              <a:t> Master </a:t>
            </a:r>
            <a:r>
              <a:rPr lang="es-CL" noProof="0" dirty="0" err="1"/>
              <a:t>text</a:t>
            </a:r>
            <a:r>
              <a:rPr lang="es-CL" noProof="0" dirty="0"/>
              <a:t> </a:t>
            </a:r>
            <a:r>
              <a:rPr lang="es-CL" noProof="0" dirty="0" err="1"/>
              <a:t>styles</a:t>
            </a:r>
            <a:endParaRPr lang="es-CL" noProof="0" dirty="0"/>
          </a:p>
        </p:txBody>
      </p:sp>
      <p:sp>
        <p:nvSpPr>
          <p:cNvPr id="4" name="Date Placeholder 3"/>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596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Date Placeholder 4"/>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95815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MX"/>
              <a:t>Haz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7" name="Date Placeholder 6"/>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92689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a:p>
        </p:txBody>
      </p:sp>
      <p:sp>
        <p:nvSpPr>
          <p:cNvPr id="3" name="Date Placeholder 2"/>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077350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51609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MX"/>
              <a:t>Haz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221794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MX"/>
              <a:t>Haz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F070239-8CF9-4ED3-963A-0F1D0B3EE72B}" type="datetimeFigureOut">
              <a:rPr lang="es-CL" smtClean="0"/>
              <a:t>22-04-2025</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60A0A036-2D2E-4785-A1E2-78516186DC07}" type="slidenum">
              <a:rPr lang="es-CL" smtClean="0"/>
              <a:t>‹Nº›</a:t>
            </a:fld>
            <a:endParaRPr lang="es-CL" dirty="0"/>
          </a:p>
        </p:txBody>
      </p:sp>
    </p:spTree>
    <p:extLst>
      <p:ext uri="{BB962C8B-B14F-4D97-AF65-F5344CB8AC3E}">
        <p14:creationId xmlns:p14="http://schemas.microsoft.com/office/powerpoint/2010/main" val="37079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2000" r="-1000" b="7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MX"/>
              <a:t>Haz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70239-8CF9-4ED3-963A-0F1D0B3EE72B}" type="datetimeFigureOut">
              <a:rPr lang="es-CL" smtClean="0"/>
              <a:t>22-04-2025</a:t>
            </a:fld>
            <a:endParaRPr lang="es-CL"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0A036-2D2E-4785-A1E2-78516186DC07}" type="slidenum">
              <a:rPr lang="es-CL" smtClean="0"/>
              <a:t>‹Nº›</a:t>
            </a:fld>
            <a:endParaRPr lang="es-CL" dirty="0"/>
          </a:p>
        </p:txBody>
      </p:sp>
    </p:spTree>
    <p:extLst>
      <p:ext uri="{BB962C8B-B14F-4D97-AF65-F5344CB8AC3E}">
        <p14:creationId xmlns:p14="http://schemas.microsoft.com/office/powerpoint/2010/main" val="1325256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aternidad.com/es-ES/previene/noticia-boletin/caidas-de-altura-en-trabajos-sobre-cubiertas-de-materiales-ligeros"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nexionlegal.com/blog/contactar-a-un-abogado-de-accidentes/"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ecoinprevencion.com/herido-grave-un-trabajador-tras-caer-desde-un-poste-en-vilasantar/senal-caida-altura-2/"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16">
            <a:extLst>
              <a:ext uri="{FF2B5EF4-FFF2-40B4-BE49-F238E27FC236}">
                <a16:creationId xmlns:a16="http://schemas.microsoft.com/office/drawing/2014/main" id="{9FF5F0A7-AD64-F101-D1C0-8A063CAAAF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299" r="21299"/>
          <a:stretch/>
        </p:blipFill>
        <p:spPr>
          <a:xfrm>
            <a:off x="477303" y="2175977"/>
            <a:ext cx="3404384" cy="3949088"/>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0" name="Rectángulo 9">
            <a:extLst>
              <a:ext uri="{FF2B5EF4-FFF2-40B4-BE49-F238E27FC236}">
                <a16:creationId xmlns:a16="http://schemas.microsoft.com/office/drawing/2014/main" id="{FC02281C-4A64-004B-C9EB-165A0549D733}"/>
              </a:ext>
            </a:extLst>
          </p:cNvPr>
          <p:cNvSpPr/>
          <p:nvPr/>
        </p:nvSpPr>
        <p:spPr>
          <a:xfrm>
            <a:off x="4447161" y="2175977"/>
            <a:ext cx="6855577" cy="2308324"/>
          </a:xfrm>
          <a:prstGeom prst="rect">
            <a:avLst/>
          </a:prstGeom>
          <a:noFill/>
          <a:ln>
            <a:noFill/>
          </a:ln>
        </p:spPr>
        <p:txBody>
          <a:bodyPr wrap="square" lIns="91440" tIns="45720" rIns="91440" bIns="45720">
            <a:spAutoFit/>
          </a:bodyPr>
          <a:lstStyle/>
          <a:p>
            <a:pPr algn="ctr"/>
            <a:r>
              <a:rPr lang="es-ES" sz="3600" b="1" cap="none" spc="0" dirty="0">
                <a:ln w="0"/>
                <a:latin typeface="Arial Nova" panose="020B0504020202020204" pitchFamily="34" charset="0"/>
              </a:rPr>
              <a:t>MÓDULO II: </a:t>
            </a:r>
          </a:p>
          <a:p>
            <a:pPr marL="571500" indent="-571500">
              <a:buFont typeface="Wingdings" panose="05000000000000000000" pitchFamily="2" charset="2"/>
              <a:buChar char="ü"/>
            </a:pPr>
            <a:r>
              <a:rPr lang="es-ES" sz="3600" b="0" cap="none" spc="0" dirty="0">
                <a:ln w="0"/>
                <a:latin typeface="Arial Nova" panose="020B0504020202020204" pitchFamily="34" charset="0"/>
              </a:rPr>
              <a:t>CAÍDA LIBRE.</a:t>
            </a:r>
          </a:p>
          <a:p>
            <a:pPr marL="571500" indent="-571500">
              <a:buFont typeface="Wingdings" panose="05000000000000000000" pitchFamily="2" charset="2"/>
              <a:buChar char="ü"/>
            </a:pPr>
            <a:r>
              <a:rPr lang="es-ES" sz="3600" dirty="0">
                <a:ln w="0"/>
                <a:latin typeface="Arial Nova" panose="020B0504020202020204" pitchFamily="34" charset="0"/>
              </a:rPr>
              <a:t>ENERGÍA DE IMPACTO.</a:t>
            </a:r>
            <a:endParaRPr lang="es-ES" sz="3600" b="0" cap="none" spc="0" dirty="0">
              <a:ln w="0"/>
              <a:latin typeface="Arial Nova" panose="020B0504020202020204" pitchFamily="34" charset="0"/>
            </a:endParaRPr>
          </a:p>
          <a:p>
            <a:pPr algn="ctr"/>
            <a:endParaRPr lang="es-ES" sz="3600" b="0" cap="none" spc="0" dirty="0">
              <a:ln w="0"/>
              <a:solidFill>
                <a:schemeClr val="accent5">
                  <a:lumMod val="60000"/>
                  <a:lumOff val="40000"/>
                </a:schemeClr>
              </a:solidFill>
              <a:latin typeface="Arial Nova" panose="020B0504020202020204" pitchFamily="34" charset="0"/>
            </a:endParaRPr>
          </a:p>
        </p:txBody>
      </p:sp>
      <p:pic>
        <p:nvPicPr>
          <p:cNvPr id="2" name="Picture 70978">
            <a:extLst>
              <a:ext uri="{FF2B5EF4-FFF2-40B4-BE49-F238E27FC236}">
                <a16:creationId xmlns:a16="http://schemas.microsoft.com/office/drawing/2014/main" id="{56F9669A-CE26-09D7-5C6D-236A8438386F}"/>
              </a:ext>
            </a:extLst>
          </p:cNvPr>
          <p:cNvPicPr/>
          <p:nvPr/>
        </p:nvPicPr>
        <p:blipFill>
          <a:blip r:embed="rId4">
            <a:alphaModFix/>
          </a:blip>
          <a:stretch>
            <a:fillRect/>
          </a:stretch>
        </p:blipFill>
        <p:spPr>
          <a:xfrm>
            <a:off x="10204315" y="587550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969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48;p43" descr="Imagen que contiene foto, negro, rosa, amarillo&#10;&#10;Descripción generada automáticamente">
            <a:extLst>
              <a:ext uri="{FF2B5EF4-FFF2-40B4-BE49-F238E27FC236}">
                <a16:creationId xmlns:a16="http://schemas.microsoft.com/office/drawing/2014/main" id="{F97F5089-A820-8216-2344-9F82A270260B}"/>
              </a:ext>
            </a:extLst>
          </p:cNvPr>
          <p:cNvPicPr preferRelativeResize="0"/>
          <p:nvPr/>
        </p:nvPicPr>
        <p:blipFill rotWithShape="1">
          <a:blip r:embed="rId2">
            <a:alphaModFix/>
          </a:blip>
          <a:srcRect/>
          <a:stretch/>
        </p:blipFill>
        <p:spPr>
          <a:xfrm>
            <a:off x="10174170" y="154032"/>
            <a:ext cx="1887848" cy="5567427"/>
          </a:xfrm>
          <a:prstGeom prst="rect">
            <a:avLst/>
          </a:prstGeom>
          <a:noFill/>
          <a:ln>
            <a:noFill/>
          </a:ln>
        </p:spPr>
      </p:pic>
      <p:sp>
        <p:nvSpPr>
          <p:cNvPr id="5" name="Google Shape;449;p43">
            <a:extLst>
              <a:ext uri="{FF2B5EF4-FFF2-40B4-BE49-F238E27FC236}">
                <a16:creationId xmlns:a16="http://schemas.microsoft.com/office/drawing/2014/main" id="{D7EE0A62-98D9-15AD-CEE6-62B7D205C867}"/>
              </a:ext>
            </a:extLst>
          </p:cNvPr>
          <p:cNvSpPr txBox="1"/>
          <p:nvPr/>
        </p:nvSpPr>
        <p:spPr>
          <a:xfrm>
            <a:off x="485643" y="1781476"/>
            <a:ext cx="537463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FASE 5: SUSPENSIÓN</a:t>
            </a:r>
            <a:endParaRPr sz="2800" dirty="0">
              <a:latin typeface="Arial Nova" panose="020B0504020202020204" pitchFamily="34" charset="0"/>
              <a:ea typeface="Arial"/>
              <a:cs typeface="Arial"/>
              <a:sym typeface="Arial"/>
            </a:endParaRPr>
          </a:p>
        </p:txBody>
      </p:sp>
      <p:sp>
        <p:nvSpPr>
          <p:cNvPr id="6" name="Google Shape;450;p43">
            <a:extLst>
              <a:ext uri="{FF2B5EF4-FFF2-40B4-BE49-F238E27FC236}">
                <a16:creationId xmlns:a16="http://schemas.microsoft.com/office/drawing/2014/main" id="{D140EC26-05B9-5DF2-F20F-17B5D9989242}"/>
              </a:ext>
            </a:extLst>
          </p:cNvPr>
          <p:cNvSpPr txBox="1"/>
          <p:nvPr/>
        </p:nvSpPr>
        <p:spPr>
          <a:xfrm>
            <a:off x="1549928" y="2459524"/>
            <a:ext cx="8152036"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La sangre se comienza a estancar en las extremidades inferiores.</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Promedio de duración de la tolerancia a la suspensión es de aprox. 14 minutos con arnés de cuerpo completo.</a:t>
            </a:r>
            <a:endParaRPr sz="2400" dirty="0">
              <a:latin typeface="Arial Nova" panose="020B0504020202020204" pitchFamily="34" charset="0"/>
              <a:ea typeface="Montserrat"/>
              <a:cs typeface="Montserrat"/>
              <a:sym typeface="Montserrat"/>
            </a:endParaRPr>
          </a:p>
        </p:txBody>
      </p:sp>
      <p:sp>
        <p:nvSpPr>
          <p:cNvPr id="7" name="Google Shape;451;p43">
            <a:extLst>
              <a:ext uri="{FF2B5EF4-FFF2-40B4-BE49-F238E27FC236}">
                <a16:creationId xmlns:a16="http://schemas.microsoft.com/office/drawing/2014/main" id="{09C29320-C6CC-4371-D395-E7705D617D22}"/>
              </a:ext>
            </a:extLst>
          </p:cNvPr>
          <p:cNvSpPr txBox="1"/>
          <p:nvPr/>
        </p:nvSpPr>
        <p:spPr>
          <a:xfrm>
            <a:off x="1623310" y="4814934"/>
            <a:ext cx="800527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SemiBold"/>
                <a:cs typeface="Montserrat SemiBold"/>
                <a:sym typeface="Montserrat SemiBold"/>
              </a:rPr>
              <a:t>Síntomas: </a:t>
            </a:r>
            <a:endParaRPr sz="2400" dirty="0">
              <a:latin typeface="Arial Nova" panose="020B0504020202020204" pitchFamily="34" charset="0"/>
            </a:endParaRPr>
          </a:p>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SemiBold"/>
                <a:cs typeface="Montserrat SemiBold"/>
                <a:sym typeface="Montserrat SemiBold"/>
              </a:rPr>
              <a:t>Vértigo, náuseas, aturdimiento, desvanecimiento, dificultad respiratoria.</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solidFill>
                <a:schemeClr val="accent5">
                  <a:lumMod val="20000"/>
                  <a:lumOff val="80000"/>
                </a:schemeClr>
              </a:solidFill>
              <a:latin typeface="Arial Nova" panose="020B0504020202020204" pitchFamily="34" charset="0"/>
              <a:ea typeface="Montserrat SemiBold"/>
              <a:cs typeface="Montserrat SemiBold"/>
              <a:sym typeface="Montserrat SemiBold"/>
            </a:endParaRPr>
          </a:p>
        </p:txBody>
      </p:sp>
      <p:sp>
        <p:nvSpPr>
          <p:cNvPr id="8" name="Google Shape;452;p43">
            <a:extLst>
              <a:ext uri="{FF2B5EF4-FFF2-40B4-BE49-F238E27FC236}">
                <a16:creationId xmlns:a16="http://schemas.microsoft.com/office/drawing/2014/main" id="{4D46317E-9C2C-644D-5373-817FE362D58F}"/>
              </a:ext>
            </a:extLst>
          </p:cNvPr>
          <p:cNvSpPr/>
          <p:nvPr/>
        </p:nvSpPr>
        <p:spPr>
          <a:xfrm>
            <a:off x="675569" y="3213100"/>
            <a:ext cx="639762" cy="43180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5">
                  <a:lumMod val="20000"/>
                  <a:lumOff val="80000"/>
                </a:schemeClr>
              </a:solidFill>
              <a:latin typeface="Arial Nova" panose="020B0504020202020204" pitchFamily="34" charset="0"/>
              <a:ea typeface="Calibri"/>
              <a:cs typeface="Calibri"/>
              <a:sym typeface="Calibri"/>
            </a:endParaRPr>
          </a:p>
        </p:txBody>
      </p:sp>
      <p:sp>
        <p:nvSpPr>
          <p:cNvPr id="9" name="Google Shape;453;p43">
            <a:extLst>
              <a:ext uri="{FF2B5EF4-FFF2-40B4-BE49-F238E27FC236}">
                <a16:creationId xmlns:a16="http://schemas.microsoft.com/office/drawing/2014/main" id="{DB65A795-DF4F-21CD-BC49-E0774E06AEAD}"/>
              </a:ext>
            </a:extLst>
          </p:cNvPr>
          <p:cNvSpPr/>
          <p:nvPr/>
        </p:nvSpPr>
        <p:spPr>
          <a:xfrm>
            <a:off x="679386" y="5289659"/>
            <a:ext cx="639762" cy="43180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5">
                  <a:lumMod val="20000"/>
                  <a:lumOff val="80000"/>
                </a:schemeClr>
              </a:solidFill>
              <a:latin typeface="Arial Nova" panose="020B0504020202020204" pitchFamily="34" charset="0"/>
              <a:ea typeface="Calibri"/>
              <a:cs typeface="Calibri"/>
              <a:sym typeface="Calibri"/>
            </a:endParaRPr>
          </a:p>
        </p:txBody>
      </p:sp>
      <p:pic>
        <p:nvPicPr>
          <p:cNvPr id="2" name="Picture 70978">
            <a:extLst>
              <a:ext uri="{FF2B5EF4-FFF2-40B4-BE49-F238E27FC236}">
                <a16:creationId xmlns:a16="http://schemas.microsoft.com/office/drawing/2014/main" id="{7173B5D1-889A-953B-C6B9-E1EBE79570ED}"/>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624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BCE3BB-A86B-E4CE-235B-300532DE67E2}"/>
              </a:ext>
            </a:extLst>
          </p:cNvPr>
          <p:cNvSpPr>
            <a:spLocks noGrp="1"/>
          </p:cNvSpPr>
          <p:nvPr>
            <p:ph idx="1"/>
          </p:nvPr>
        </p:nvSpPr>
        <p:spPr>
          <a:xfrm>
            <a:off x="371755" y="1568450"/>
            <a:ext cx="11646073" cy="5289550"/>
          </a:xfrm>
        </p:spPr>
        <p:txBody>
          <a:bodyPr>
            <a:noAutofit/>
          </a:bodyPr>
          <a:lstStyle/>
          <a:p>
            <a:pPr marL="0" indent="0" algn="ctr">
              <a:lnSpc>
                <a:spcPct val="100000"/>
              </a:lnSpc>
              <a:buNone/>
            </a:pPr>
            <a:r>
              <a:rPr lang="es-CL" b="1" dirty="0">
                <a:solidFill>
                  <a:schemeClr val="tx1"/>
                </a:solidFill>
                <a:latin typeface="Arial Nova" panose="020B0504020202020204" pitchFamily="34" charset="0"/>
              </a:rPr>
              <a:t>Instrucción de Seguridad (IS)</a:t>
            </a:r>
          </a:p>
          <a:p>
            <a:pPr marL="0" indent="0" algn="just">
              <a:lnSpc>
                <a:spcPct val="100000"/>
              </a:lnSpc>
              <a:buNone/>
            </a:pPr>
            <a:r>
              <a:rPr lang="es-CL" sz="2400" dirty="0">
                <a:solidFill>
                  <a:schemeClr val="tx1"/>
                </a:solidFill>
                <a:latin typeface="Arial Nova" panose="020B0504020202020204" pitchFamily="34" charset="0"/>
              </a:rPr>
              <a:t> La instrucción de seguridad es una herramienta diseñada para ser utilizada por operadores, mantenedores, trabajadores y contratista que realice una actividad que involucre algún riesgo material. Los criterios que regulan su aplicación son: </a:t>
            </a:r>
          </a:p>
          <a:p>
            <a:pPr marL="0" indent="0" algn="just">
              <a:lnSpc>
                <a:spcPct val="100000"/>
              </a:lnSpc>
              <a:buNone/>
            </a:pPr>
            <a:endParaRPr lang="es-CL" sz="2400" dirty="0">
              <a:solidFill>
                <a:schemeClr val="tx1"/>
              </a:solidFill>
              <a:latin typeface="Arial Nova" panose="020B0504020202020204" pitchFamily="34" charset="0"/>
            </a:endParaRPr>
          </a:p>
          <a:p>
            <a:pPr marL="0" indent="0" algn="just">
              <a:lnSpc>
                <a:spcPct val="100000"/>
              </a:lnSpc>
              <a:buNone/>
            </a:pPr>
            <a:r>
              <a:rPr lang="es-CL" sz="2400" dirty="0">
                <a:solidFill>
                  <a:schemeClr val="tx1"/>
                </a:solidFill>
                <a:latin typeface="Arial Nova" panose="020B0504020202020204" pitchFamily="34" charset="0"/>
              </a:rPr>
              <a:t>1) Todo Riesgo Material que involucre a Mantenedores y/u Operadores, debe contar como mínimo una Instrucción de seguridad (IS), pudiendo existir más IS dependiendo de la evaluación de riesgo y alcance del control crítico. </a:t>
            </a:r>
          </a:p>
          <a:p>
            <a:pPr marL="0" indent="0" algn="just">
              <a:lnSpc>
                <a:spcPct val="100000"/>
              </a:lnSpc>
              <a:buNone/>
            </a:pPr>
            <a:r>
              <a:rPr lang="es-CL" sz="2400" dirty="0">
                <a:solidFill>
                  <a:schemeClr val="tx1"/>
                </a:solidFill>
                <a:latin typeface="Arial Nova" panose="020B0504020202020204" pitchFamily="34" charset="0"/>
              </a:rPr>
              <a:t>2) En la instrucción de Seguridad se deben identificar todos los controles críticos del riesgo material.</a:t>
            </a:r>
          </a:p>
        </p:txBody>
      </p:sp>
      <p:pic>
        <p:nvPicPr>
          <p:cNvPr id="2" name="Picture 70978">
            <a:extLst>
              <a:ext uri="{FF2B5EF4-FFF2-40B4-BE49-F238E27FC236}">
                <a16:creationId xmlns:a16="http://schemas.microsoft.com/office/drawing/2014/main" id="{B149F33B-A751-DE8C-12EA-ECB1F133AF16}"/>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372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A86E7D-D30B-DA5A-F857-1B04ED92AAD0}"/>
              </a:ext>
            </a:extLst>
          </p:cNvPr>
          <p:cNvSpPr>
            <a:spLocks noGrp="1"/>
          </p:cNvSpPr>
          <p:nvPr>
            <p:ph idx="1"/>
          </p:nvPr>
        </p:nvSpPr>
        <p:spPr>
          <a:xfrm>
            <a:off x="93306" y="1894114"/>
            <a:ext cx="11915192" cy="5206482"/>
          </a:xfrm>
        </p:spPr>
        <p:txBody>
          <a:bodyPr>
            <a:normAutofit/>
          </a:bodyPr>
          <a:lstStyle/>
          <a:p>
            <a:pPr marL="0" indent="0" algn="just">
              <a:buNone/>
            </a:pPr>
            <a:r>
              <a:rPr lang="es-CL" sz="2000" dirty="0">
                <a:solidFill>
                  <a:schemeClr val="tx1"/>
                </a:solidFill>
                <a:latin typeface="Arial Nova" panose="020B0504020202020204" pitchFamily="34" charset="0"/>
              </a:rPr>
              <a:t>3) Las instrucciones de Seguridad deben estar compuesta por preguntas cerradas (con respuestas binarias – Si o No y en algunos casos NA). </a:t>
            </a:r>
          </a:p>
          <a:p>
            <a:pPr marL="0" indent="0" algn="just">
              <a:buNone/>
            </a:pPr>
            <a:endParaRPr lang="es-CL" sz="2000" dirty="0">
              <a:solidFill>
                <a:schemeClr val="tx1"/>
              </a:solidFill>
              <a:latin typeface="Arial Nova" panose="020B0504020202020204" pitchFamily="34" charset="0"/>
            </a:endParaRPr>
          </a:p>
          <a:p>
            <a:pPr marL="0" indent="0" algn="just">
              <a:buNone/>
            </a:pPr>
            <a:r>
              <a:rPr lang="es-CL" sz="2000" dirty="0">
                <a:solidFill>
                  <a:schemeClr val="tx1"/>
                </a:solidFill>
                <a:latin typeface="Arial Nova" panose="020B0504020202020204" pitchFamily="34" charset="0"/>
              </a:rPr>
              <a:t>4) La Instrucción de Seguridad debe ser completada por él o los trabajadores(es) involucrado(s) en la actividad y que esté expuesto a un riesgo material. </a:t>
            </a:r>
          </a:p>
          <a:p>
            <a:pPr marL="0" indent="0" algn="just">
              <a:buNone/>
            </a:pPr>
            <a:endParaRPr lang="es-CL" sz="2000" dirty="0">
              <a:solidFill>
                <a:schemeClr val="tx1"/>
              </a:solidFill>
              <a:latin typeface="Arial Nova" panose="020B0504020202020204" pitchFamily="34" charset="0"/>
            </a:endParaRPr>
          </a:p>
          <a:p>
            <a:pPr marL="0" indent="0" algn="just">
              <a:buNone/>
            </a:pPr>
            <a:r>
              <a:rPr lang="es-CL" sz="2000" dirty="0">
                <a:solidFill>
                  <a:schemeClr val="tx1"/>
                </a:solidFill>
                <a:latin typeface="Arial Nova" panose="020B0504020202020204" pitchFamily="34" charset="0"/>
              </a:rPr>
              <a:t>5) La Instrucción de Seguridad no requiere de la autorización del supervisor o capataz, para iniciar la actividad. La actividad comenzara luego de verificar la implementación de los controles críticos y la firma de la IS, por parte de todos los involucrados. </a:t>
            </a:r>
          </a:p>
          <a:p>
            <a:pPr marL="0" indent="0" algn="just">
              <a:buNone/>
            </a:pPr>
            <a:endParaRPr lang="es-CL" sz="2000" dirty="0">
              <a:solidFill>
                <a:schemeClr val="tx1"/>
              </a:solidFill>
              <a:latin typeface="Arial Nova" panose="020B0504020202020204" pitchFamily="34" charset="0"/>
            </a:endParaRPr>
          </a:p>
          <a:p>
            <a:pPr marL="0" indent="0" algn="just">
              <a:buNone/>
            </a:pPr>
            <a:r>
              <a:rPr lang="es-CL" sz="2000" dirty="0">
                <a:solidFill>
                  <a:schemeClr val="tx1"/>
                </a:solidFill>
                <a:latin typeface="Arial Nova" panose="020B0504020202020204" pitchFamily="34" charset="0"/>
              </a:rPr>
              <a:t>6) Una actividad no puede comenzar si no está implementado un Control Crítico, en este caso el trabajador debe solicitar la presencia del supervisor para, en conjunto, establecer acciones para la implementación del control. </a:t>
            </a:r>
          </a:p>
          <a:p>
            <a:pPr marL="0" indent="0" algn="just">
              <a:buNone/>
            </a:pPr>
            <a:endParaRPr lang="es-CL" sz="2400" dirty="0">
              <a:solidFill>
                <a:schemeClr val="accent5">
                  <a:lumMod val="20000"/>
                  <a:lumOff val="80000"/>
                </a:schemeClr>
              </a:solidFill>
              <a:latin typeface="Arial Nova" panose="020B0504020202020204" pitchFamily="34" charset="0"/>
            </a:endParaRPr>
          </a:p>
        </p:txBody>
      </p:sp>
      <p:pic>
        <p:nvPicPr>
          <p:cNvPr id="2" name="Picture 70978">
            <a:extLst>
              <a:ext uri="{FF2B5EF4-FFF2-40B4-BE49-F238E27FC236}">
                <a16:creationId xmlns:a16="http://schemas.microsoft.com/office/drawing/2014/main" id="{62170DB9-863D-228B-66EC-114CD41CA2D6}"/>
              </a:ext>
            </a:extLst>
          </p:cNvPr>
          <p:cNvPicPr/>
          <p:nvPr/>
        </p:nvPicPr>
        <p:blipFill>
          <a:blip r:embed="rId2">
            <a:alphaModFix/>
          </a:blip>
          <a:stretch>
            <a:fillRect/>
          </a:stretch>
        </p:blipFill>
        <p:spPr>
          <a:xfrm>
            <a:off x="10429875" y="6067425"/>
            <a:ext cx="1170667" cy="3879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62374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C5D65A-62AC-8C2E-253B-F2E6E6F55E28}"/>
              </a:ext>
            </a:extLst>
          </p:cNvPr>
          <p:cNvSpPr>
            <a:spLocks noGrp="1"/>
          </p:cNvSpPr>
          <p:nvPr>
            <p:ph idx="1"/>
          </p:nvPr>
        </p:nvSpPr>
        <p:spPr>
          <a:xfrm>
            <a:off x="371756" y="1563201"/>
            <a:ext cx="10515600" cy="5537200"/>
          </a:xfrm>
        </p:spPr>
        <p:txBody>
          <a:bodyPr>
            <a:normAutofit/>
          </a:bodyPr>
          <a:lstStyle/>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7) La Instrucción de Seguridad no reemplaza a un formulario.</a:t>
            </a:r>
          </a:p>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8) Las preguntas de la instrucción de seguridad, deben ser definidas de acuerdo con el ambiente de trabajo, riesgos, procesos y controles críticos.</a:t>
            </a:r>
          </a:p>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 9) La ejecución de la Instrucción de Seguridad es aplicable a Operadores y mantenedores y colaboradores.</a:t>
            </a:r>
          </a:p>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10) El supervisor, no puede firmar una Instrucción de Seguridad de empresa contratista o viceversa. </a:t>
            </a:r>
          </a:p>
          <a:p>
            <a:pPr marL="0" indent="0" algn="just">
              <a:buNone/>
            </a:pPr>
            <a:endParaRPr lang="es-CL" sz="2400" dirty="0"/>
          </a:p>
        </p:txBody>
      </p:sp>
      <p:pic>
        <p:nvPicPr>
          <p:cNvPr id="2" name="Picture 70978">
            <a:extLst>
              <a:ext uri="{FF2B5EF4-FFF2-40B4-BE49-F238E27FC236}">
                <a16:creationId xmlns:a16="http://schemas.microsoft.com/office/drawing/2014/main" id="{8169D3D3-AB45-36FB-430E-C6228A8BA9B1}"/>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9859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14E5BAB-816D-AD38-98D5-7412F76B30BD}"/>
              </a:ext>
            </a:extLst>
          </p:cNvPr>
          <p:cNvSpPr>
            <a:spLocks noGrp="1"/>
          </p:cNvSpPr>
          <p:nvPr>
            <p:ph idx="1"/>
          </p:nvPr>
        </p:nvSpPr>
        <p:spPr>
          <a:xfrm>
            <a:off x="177281" y="1391505"/>
            <a:ext cx="11271380" cy="5661025"/>
          </a:xfrm>
        </p:spPr>
        <p:txBody>
          <a:bodyPr>
            <a:normAutofit/>
          </a:bodyPr>
          <a:lstStyle/>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11) Cuando dos o más Empresas están realizando una misma actividad y expuestos a un mismo riesgo material, se podrá desarrollar en conjunto una sola IS, la cual será verificada por supervisor responsable de la actividad. La responsabilidad de verificación de IS, no omite la responsabilidad que debe ejecutar el supervisor a cargo de la empresa de apoyo, para verificar la evaluación y control de los riesgos de la actividad. </a:t>
            </a:r>
          </a:p>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12) En caso de que exista en una actividad repetitiva durante el turno (12 horas), con un riesgo material de seguridad identificado en el mismo lugar, equipo, bajo la misma condición y con las mismas personas participantes, se requerirá de un solo instructivo de seguridad para el riesgo identificado. Estas IS en especial deben ser entregadas al supervisor responsable al final del turno.</a:t>
            </a:r>
          </a:p>
          <a:p>
            <a:pPr algn="just"/>
            <a:endParaRPr lang="es-CL" sz="2400" dirty="0"/>
          </a:p>
        </p:txBody>
      </p:sp>
      <p:pic>
        <p:nvPicPr>
          <p:cNvPr id="2" name="Picture 70978">
            <a:extLst>
              <a:ext uri="{FF2B5EF4-FFF2-40B4-BE49-F238E27FC236}">
                <a16:creationId xmlns:a16="http://schemas.microsoft.com/office/drawing/2014/main" id="{2CB7B17F-520F-3239-495C-7BDFA34AA988}"/>
              </a:ext>
            </a:extLst>
          </p:cNvPr>
          <p:cNvPicPr/>
          <p:nvPr/>
        </p:nvPicPr>
        <p:blipFill>
          <a:blip r:embed="rId2">
            <a:alphaModFix/>
          </a:blip>
          <a:stretch>
            <a:fillRect/>
          </a:stretch>
        </p:blipFill>
        <p:spPr>
          <a:xfrm>
            <a:off x="10174170" y="6091546"/>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7007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626B1D-99EA-E124-0BF3-73CD9FCB65DB}"/>
              </a:ext>
            </a:extLst>
          </p:cNvPr>
          <p:cNvSpPr>
            <a:spLocks noGrp="1"/>
          </p:cNvSpPr>
          <p:nvPr>
            <p:ph idx="1"/>
          </p:nvPr>
        </p:nvSpPr>
        <p:spPr>
          <a:xfrm>
            <a:off x="371756" y="2019464"/>
            <a:ext cx="11394146" cy="5137150"/>
          </a:xfrm>
        </p:spPr>
        <p:txBody>
          <a:bodyPr>
            <a:noAutofit/>
          </a:bodyPr>
          <a:lstStyle/>
          <a:p>
            <a:pPr marL="0" indent="0" algn="just">
              <a:buNone/>
            </a:pPr>
            <a:r>
              <a:rPr lang="es-CL" sz="2000" b="1" dirty="0">
                <a:solidFill>
                  <a:schemeClr val="tx1"/>
                </a:solidFill>
                <a:latin typeface="Arial Nova" panose="020B0504020202020204" pitchFamily="34" charset="0"/>
              </a:rPr>
              <a:t>13) Forma de llenado de la Instrucción de Seguridad:</a:t>
            </a:r>
          </a:p>
          <a:p>
            <a:pPr marL="0" indent="0" algn="just">
              <a:buNone/>
            </a:pPr>
            <a:endParaRPr lang="es-CL" sz="2000" b="1" dirty="0">
              <a:solidFill>
                <a:schemeClr val="tx1"/>
              </a:solidFill>
              <a:latin typeface="Arial Nova" panose="020B0504020202020204" pitchFamily="34" charset="0"/>
            </a:endParaRPr>
          </a:p>
          <a:p>
            <a:pPr marL="0" indent="0" algn="just">
              <a:buNone/>
            </a:pPr>
            <a:r>
              <a:rPr lang="es-CL" sz="2000" dirty="0">
                <a:solidFill>
                  <a:schemeClr val="tx1"/>
                </a:solidFill>
                <a:latin typeface="Arial Nova" panose="020B0504020202020204" pitchFamily="34" charset="0"/>
              </a:rPr>
              <a:t>a) Supervisor a Cargo: Corresponde al nombre del Supervisor a cargo de la actividad. </a:t>
            </a:r>
          </a:p>
          <a:p>
            <a:pPr marL="0" indent="0" algn="just">
              <a:buNone/>
            </a:pPr>
            <a:r>
              <a:rPr lang="es-CL" sz="2000" dirty="0">
                <a:solidFill>
                  <a:schemeClr val="tx1"/>
                </a:solidFill>
                <a:latin typeface="Arial Nova" panose="020B0504020202020204" pitchFamily="34" charset="0"/>
              </a:rPr>
              <a:t>b) Fecha en que se realiza la verificación. </a:t>
            </a:r>
          </a:p>
          <a:p>
            <a:pPr marL="0" indent="0" algn="just">
              <a:buNone/>
            </a:pPr>
            <a:r>
              <a:rPr lang="es-CL" sz="2000" dirty="0">
                <a:solidFill>
                  <a:schemeClr val="tx1"/>
                </a:solidFill>
                <a:latin typeface="Arial Nova" panose="020B0504020202020204" pitchFamily="34" charset="0"/>
              </a:rPr>
              <a:t>c) Área/Gerencia: Área geográfica donde se realiza la verificación. </a:t>
            </a:r>
          </a:p>
          <a:p>
            <a:pPr marL="0" indent="0" algn="just">
              <a:buNone/>
            </a:pPr>
            <a:r>
              <a:rPr lang="es-CL" sz="2000" dirty="0">
                <a:solidFill>
                  <a:schemeClr val="tx1"/>
                </a:solidFill>
                <a:latin typeface="Arial Nova" panose="020B0504020202020204" pitchFamily="34" charset="0"/>
              </a:rPr>
              <a:t>d) Actividad a Ejecutar: Detalle de la actividad a realizar. Se debe describir claramente cada una de las actividades a realizar que involucren riesgos, interacción con energías u otras áreas, entre otras. </a:t>
            </a:r>
          </a:p>
          <a:p>
            <a:pPr marL="0" indent="0" algn="just">
              <a:buNone/>
            </a:pPr>
            <a:r>
              <a:rPr lang="es-CL" sz="2000" dirty="0">
                <a:solidFill>
                  <a:schemeClr val="tx1"/>
                </a:solidFill>
                <a:latin typeface="Arial Nova" panose="020B0504020202020204" pitchFamily="34" charset="0"/>
              </a:rPr>
              <a:t>e) Hora: En que se realiza la verificación </a:t>
            </a:r>
          </a:p>
          <a:p>
            <a:pPr marL="0" indent="0" algn="just">
              <a:buNone/>
            </a:pPr>
            <a:r>
              <a:rPr lang="es-CL" sz="2000" dirty="0">
                <a:solidFill>
                  <a:schemeClr val="tx1"/>
                </a:solidFill>
                <a:latin typeface="Arial Nova" panose="020B0504020202020204" pitchFamily="34" charset="0"/>
              </a:rPr>
              <a:t>f) Preguntas de verificación: Corresponden a las preguntas que el/el trabajador debe completar previa a la actividad. Estas con las preguntas binarias, en algunos casos NA. </a:t>
            </a:r>
          </a:p>
        </p:txBody>
      </p:sp>
      <p:pic>
        <p:nvPicPr>
          <p:cNvPr id="2" name="Picture 70978">
            <a:extLst>
              <a:ext uri="{FF2B5EF4-FFF2-40B4-BE49-F238E27FC236}">
                <a16:creationId xmlns:a16="http://schemas.microsoft.com/office/drawing/2014/main" id="{C14FF350-86CD-7465-CF6D-1271BADDF429}"/>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9521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296872-917E-87BA-258E-CF5CDF2B80B7}"/>
              </a:ext>
            </a:extLst>
          </p:cNvPr>
          <p:cNvSpPr>
            <a:spLocks noGrp="1"/>
          </p:cNvSpPr>
          <p:nvPr>
            <p:ph idx="1"/>
          </p:nvPr>
        </p:nvSpPr>
        <p:spPr>
          <a:xfrm>
            <a:off x="242595" y="2062066"/>
            <a:ext cx="11357947" cy="3914968"/>
          </a:xfrm>
        </p:spPr>
        <p:txBody>
          <a:bodyPr>
            <a:normAutofit fontScale="85000" lnSpcReduction="10000"/>
          </a:bodyPr>
          <a:lstStyle/>
          <a:p>
            <a:pPr marL="0" indent="0" algn="just">
              <a:buNone/>
            </a:pPr>
            <a:r>
              <a:rPr lang="es-CL" sz="2400" dirty="0">
                <a:solidFill>
                  <a:schemeClr val="tx1"/>
                </a:solidFill>
                <a:latin typeface="Arial Nova" panose="020B0504020202020204" pitchFamily="34" charset="0"/>
              </a:rPr>
              <a:t>g) Registro de ejecución de la Instrucción de Seguridad: Corresponde al llenado del Nombre, carnet de identidad y firma de el/los trabajadores(es) que participaron en completar la Instrucción.</a:t>
            </a:r>
          </a:p>
          <a:p>
            <a:pPr marL="0" indent="0" algn="just">
              <a:buNone/>
            </a:pPr>
            <a:endParaRPr lang="es-CL" sz="2400" dirty="0">
              <a:solidFill>
                <a:schemeClr val="tx1"/>
              </a:solidFill>
              <a:latin typeface="Arial Nova" panose="020B0504020202020204" pitchFamily="34" charset="0"/>
            </a:endParaRPr>
          </a:p>
          <a:p>
            <a:pPr marL="0" indent="0" algn="just">
              <a:buNone/>
            </a:pPr>
            <a:r>
              <a:rPr lang="es-CL" sz="2400" dirty="0">
                <a:solidFill>
                  <a:schemeClr val="tx1"/>
                </a:solidFill>
                <a:latin typeface="Arial Nova" panose="020B0504020202020204" pitchFamily="34" charset="0"/>
              </a:rPr>
              <a:t>h) Tiempo de custodia de la IS: Toda IS deberá ser mantenida por el supervisor por un período de 7 días. A contar de esa fecha podrá ser eliminada siempre y cuando durante la ejecución de la actividad donde se utilizó la IS no haya ocurrido alguno de estas situaciones: </a:t>
            </a:r>
          </a:p>
          <a:p>
            <a:pPr algn="just"/>
            <a:r>
              <a:rPr lang="es-CL" sz="2400" dirty="0">
                <a:solidFill>
                  <a:schemeClr val="tx1"/>
                </a:solidFill>
                <a:latin typeface="Arial Nova" panose="020B0504020202020204" pitchFamily="34" charset="0"/>
              </a:rPr>
              <a:t>Incidente Significativo real o potencial </a:t>
            </a:r>
          </a:p>
          <a:p>
            <a:pPr algn="just"/>
            <a:r>
              <a:rPr lang="es-CL" sz="2400" dirty="0">
                <a:solidFill>
                  <a:schemeClr val="tx1"/>
                </a:solidFill>
                <a:latin typeface="Arial Nova" panose="020B0504020202020204" pitchFamily="34" charset="0"/>
              </a:rPr>
              <a:t>Lesiones a algún trabajador involucrado en la actividad </a:t>
            </a:r>
          </a:p>
          <a:p>
            <a:pPr algn="just"/>
            <a:r>
              <a:rPr lang="es-CL" sz="2400" dirty="0">
                <a:solidFill>
                  <a:schemeClr val="tx1"/>
                </a:solidFill>
                <a:latin typeface="Arial Nova" panose="020B0504020202020204" pitchFamily="34" charset="0"/>
              </a:rPr>
              <a:t>Sea parte de alguna investigación. </a:t>
            </a:r>
          </a:p>
          <a:p>
            <a:pPr algn="just"/>
            <a:r>
              <a:rPr lang="es-CL" sz="2400" dirty="0">
                <a:solidFill>
                  <a:schemeClr val="tx1"/>
                </a:solidFill>
                <a:latin typeface="Arial Nova" panose="020B0504020202020204" pitchFamily="34" charset="0"/>
              </a:rPr>
              <a:t>Auditorías.</a:t>
            </a:r>
          </a:p>
          <a:p>
            <a:pPr marL="0" indent="0" algn="just">
              <a:buNone/>
            </a:pPr>
            <a:r>
              <a:rPr lang="es-CL" sz="2400" dirty="0">
                <a:solidFill>
                  <a:schemeClr val="tx1"/>
                </a:solidFill>
                <a:latin typeface="Arial Nova" panose="020B0504020202020204" pitchFamily="34" charset="0"/>
              </a:rPr>
              <a:t> i) Verificación Supervisor o Capataz: Corresponde a la verificación de los Controles Críticos, aplicados en la evaluación de riesgos del IS </a:t>
            </a:r>
          </a:p>
          <a:p>
            <a:pPr algn="just"/>
            <a:endParaRPr lang="es-CL" dirty="0"/>
          </a:p>
        </p:txBody>
      </p:sp>
      <p:pic>
        <p:nvPicPr>
          <p:cNvPr id="2" name="Picture 70978">
            <a:extLst>
              <a:ext uri="{FF2B5EF4-FFF2-40B4-BE49-F238E27FC236}">
                <a16:creationId xmlns:a16="http://schemas.microsoft.com/office/drawing/2014/main" id="{10240390-502B-451E-B084-A338A3D38792}"/>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41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6A50CAC-654A-CCB9-7751-7E7962DD886C}"/>
              </a:ext>
            </a:extLst>
          </p:cNvPr>
          <p:cNvPicPr>
            <a:picLocks noChangeAspect="1"/>
          </p:cNvPicPr>
          <p:nvPr/>
        </p:nvPicPr>
        <p:blipFill rotWithShape="1">
          <a:blip r:embed="rId2"/>
          <a:srcRect l="25547" t="23333" r="28516" b="13218"/>
          <a:stretch/>
        </p:blipFill>
        <p:spPr>
          <a:xfrm>
            <a:off x="5788365" y="4018868"/>
            <a:ext cx="3764483" cy="2839132"/>
          </a:xfrm>
          <a:prstGeom prst="snip1Rect">
            <a:avLst>
              <a:gd name="adj" fmla="val 0"/>
            </a:avLst>
          </a:prstGeom>
        </p:spPr>
      </p:pic>
      <p:pic>
        <p:nvPicPr>
          <p:cNvPr id="5" name="Imagen 4">
            <a:extLst>
              <a:ext uri="{FF2B5EF4-FFF2-40B4-BE49-F238E27FC236}">
                <a16:creationId xmlns:a16="http://schemas.microsoft.com/office/drawing/2014/main" id="{BDEE2A60-8D8B-C024-7BF8-CA63CAD5B759}"/>
              </a:ext>
            </a:extLst>
          </p:cNvPr>
          <p:cNvPicPr>
            <a:picLocks noChangeAspect="1"/>
          </p:cNvPicPr>
          <p:nvPr/>
        </p:nvPicPr>
        <p:blipFill rotWithShape="1">
          <a:blip r:embed="rId3"/>
          <a:srcRect l="25781" t="22083" r="28750" b="13195"/>
          <a:stretch/>
        </p:blipFill>
        <p:spPr>
          <a:xfrm>
            <a:off x="6096000" y="1419566"/>
            <a:ext cx="3764484" cy="2839132"/>
          </a:xfrm>
          <a:prstGeom prst="rect">
            <a:avLst/>
          </a:prstGeom>
        </p:spPr>
      </p:pic>
      <p:pic>
        <p:nvPicPr>
          <p:cNvPr id="2" name="Picture 70978">
            <a:extLst>
              <a:ext uri="{FF2B5EF4-FFF2-40B4-BE49-F238E27FC236}">
                <a16:creationId xmlns:a16="http://schemas.microsoft.com/office/drawing/2014/main" id="{79781856-7256-D2A1-B56B-F90CDE101567}"/>
              </a:ext>
            </a:extLst>
          </p:cNvPr>
          <p:cNvPicPr/>
          <p:nvPr/>
        </p:nvPicPr>
        <p:blipFill>
          <a:blip r:embed="rId4">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pic>
        <p:nvPicPr>
          <p:cNvPr id="3" name="Imagen 2">
            <a:extLst>
              <a:ext uri="{FF2B5EF4-FFF2-40B4-BE49-F238E27FC236}">
                <a16:creationId xmlns:a16="http://schemas.microsoft.com/office/drawing/2014/main" id="{64AA3D9C-2832-E785-EF5B-4D93FC43456D}"/>
              </a:ext>
            </a:extLst>
          </p:cNvPr>
          <p:cNvPicPr>
            <a:picLocks noChangeAspect="1"/>
          </p:cNvPicPr>
          <p:nvPr/>
        </p:nvPicPr>
        <p:blipFill rotWithShape="1">
          <a:blip r:embed="rId5"/>
          <a:srcRect l="25469" t="32500" r="24453" b="13889"/>
          <a:stretch/>
        </p:blipFill>
        <p:spPr>
          <a:xfrm>
            <a:off x="259487" y="2264874"/>
            <a:ext cx="4815692" cy="3325770"/>
          </a:xfrm>
          <a:prstGeom prst="rect">
            <a:avLst/>
          </a:prstGeom>
        </p:spPr>
      </p:pic>
      <p:sp>
        <p:nvSpPr>
          <p:cNvPr id="4" name="Flecha: a la derecha 3">
            <a:extLst>
              <a:ext uri="{FF2B5EF4-FFF2-40B4-BE49-F238E27FC236}">
                <a16:creationId xmlns:a16="http://schemas.microsoft.com/office/drawing/2014/main" id="{9FADC8EF-138E-74C6-D5DA-6F7A90FC2AB5}"/>
              </a:ext>
            </a:extLst>
          </p:cNvPr>
          <p:cNvSpPr/>
          <p:nvPr/>
        </p:nvSpPr>
        <p:spPr>
          <a:xfrm>
            <a:off x="10887356" y="5335836"/>
            <a:ext cx="672428" cy="55976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9090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79F6D4C-6842-1E47-4A9E-F564631C4278}"/>
              </a:ext>
            </a:extLst>
          </p:cNvPr>
          <p:cNvPicPr>
            <a:picLocks noChangeAspect="1"/>
          </p:cNvPicPr>
          <p:nvPr/>
        </p:nvPicPr>
        <p:blipFill rotWithShape="1">
          <a:blip r:embed="rId2"/>
          <a:srcRect l="41818" t="19394" r="20227" b="13270"/>
          <a:stretch/>
        </p:blipFill>
        <p:spPr>
          <a:xfrm>
            <a:off x="2220686" y="1801417"/>
            <a:ext cx="6382137" cy="4804656"/>
          </a:xfrm>
          <a:prstGeom prst="rect">
            <a:avLst/>
          </a:prstGeom>
        </p:spPr>
      </p:pic>
      <p:pic>
        <p:nvPicPr>
          <p:cNvPr id="11" name="Picture 70978">
            <a:extLst>
              <a:ext uri="{FF2B5EF4-FFF2-40B4-BE49-F238E27FC236}">
                <a16:creationId xmlns:a16="http://schemas.microsoft.com/office/drawing/2014/main" id="{BCFA9B8B-4783-C5B6-005C-C23719870672}"/>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979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C6CE700-D788-7C69-3159-1DB7B009DEF0}"/>
              </a:ext>
            </a:extLst>
          </p:cNvPr>
          <p:cNvSpPr txBox="1">
            <a:spLocks/>
          </p:cNvSpPr>
          <p:nvPr/>
        </p:nvSpPr>
        <p:spPr>
          <a:xfrm>
            <a:off x="2089187" y="2181648"/>
            <a:ext cx="7799773" cy="5898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sz="2800" b="1" dirty="0">
                <a:latin typeface="Arial Nova" panose="020B0504020202020204" pitchFamily="34" charset="0"/>
              </a:rPr>
              <a:t>IS CAÍDA DE OBJETO DESDE ALTURA</a:t>
            </a:r>
          </a:p>
        </p:txBody>
      </p:sp>
      <p:pic>
        <p:nvPicPr>
          <p:cNvPr id="7" name="Picture 70978">
            <a:extLst>
              <a:ext uri="{FF2B5EF4-FFF2-40B4-BE49-F238E27FC236}">
                <a16:creationId xmlns:a16="http://schemas.microsoft.com/office/drawing/2014/main" id="{401BA157-C81B-C36A-CB40-9051D12FEC70}"/>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graphicFrame>
        <p:nvGraphicFramePr>
          <p:cNvPr id="2" name="Tabla 2">
            <a:extLst>
              <a:ext uri="{FF2B5EF4-FFF2-40B4-BE49-F238E27FC236}">
                <a16:creationId xmlns:a16="http://schemas.microsoft.com/office/drawing/2014/main" id="{978B71EB-8442-37AF-540B-146756DC53E0}"/>
              </a:ext>
            </a:extLst>
          </p:cNvPr>
          <p:cNvGraphicFramePr>
            <a:graphicFrameLocks noGrp="1"/>
          </p:cNvGraphicFramePr>
          <p:nvPr>
            <p:extLst>
              <p:ext uri="{D42A27DB-BD31-4B8C-83A1-F6EECF244321}">
                <p14:modId xmlns:p14="http://schemas.microsoft.com/office/powerpoint/2010/main" val="3853777856"/>
              </p:ext>
            </p:extLst>
          </p:nvPr>
        </p:nvGraphicFramePr>
        <p:xfrm>
          <a:off x="1353740" y="4041403"/>
          <a:ext cx="8860120" cy="1854200"/>
        </p:xfrm>
        <a:graphic>
          <a:graphicData uri="http://schemas.openxmlformats.org/drawingml/2006/table">
            <a:tbl>
              <a:tblPr firstRow="1" bandRow="1">
                <a:tableStyleId>{5C22544A-7EE6-4342-B048-85BDC9FD1C3A}</a:tableStyleId>
              </a:tblPr>
              <a:tblGrid>
                <a:gridCol w="2215030">
                  <a:extLst>
                    <a:ext uri="{9D8B030D-6E8A-4147-A177-3AD203B41FA5}">
                      <a16:colId xmlns:a16="http://schemas.microsoft.com/office/drawing/2014/main" val="1160770916"/>
                    </a:ext>
                  </a:extLst>
                </a:gridCol>
                <a:gridCol w="4669864">
                  <a:extLst>
                    <a:ext uri="{9D8B030D-6E8A-4147-A177-3AD203B41FA5}">
                      <a16:colId xmlns:a16="http://schemas.microsoft.com/office/drawing/2014/main" val="3810883366"/>
                    </a:ext>
                  </a:extLst>
                </a:gridCol>
                <a:gridCol w="986118">
                  <a:extLst>
                    <a:ext uri="{9D8B030D-6E8A-4147-A177-3AD203B41FA5}">
                      <a16:colId xmlns:a16="http://schemas.microsoft.com/office/drawing/2014/main" val="2463018189"/>
                    </a:ext>
                  </a:extLst>
                </a:gridCol>
                <a:gridCol w="989108">
                  <a:extLst>
                    <a:ext uri="{9D8B030D-6E8A-4147-A177-3AD203B41FA5}">
                      <a16:colId xmlns:a16="http://schemas.microsoft.com/office/drawing/2014/main" val="3030338784"/>
                    </a:ext>
                  </a:extLst>
                </a:gridCol>
              </a:tblGrid>
              <a:tr h="370840">
                <a:tc>
                  <a:txBody>
                    <a:bodyPr/>
                    <a:lstStyle/>
                    <a:p>
                      <a:r>
                        <a:rPr lang="es-CL" dirty="0"/>
                        <a:t>CONTROL CRITICO 1</a:t>
                      </a:r>
                    </a:p>
                  </a:txBody>
                  <a:tcPr/>
                </a:tc>
                <a:tc>
                  <a:txBody>
                    <a:bodyPr/>
                    <a:lstStyle/>
                    <a:p>
                      <a:r>
                        <a:rPr lang="es-CL" dirty="0"/>
                        <a:t>Aspecto a considerar</a:t>
                      </a:r>
                    </a:p>
                  </a:txBody>
                  <a:tcPr/>
                </a:tc>
                <a:tc>
                  <a:txBody>
                    <a:bodyPr/>
                    <a:lstStyle/>
                    <a:p>
                      <a:r>
                        <a:rPr lang="es-CL" dirty="0"/>
                        <a:t>SI </a:t>
                      </a:r>
                    </a:p>
                  </a:txBody>
                  <a:tcPr/>
                </a:tc>
                <a:tc>
                  <a:txBody>
                    <a:bodyPr/>
                    <a:lstStyle/>
                    <a:p>
                      <a:r>
                        <a:rPr lang="es-CL" dirty="0"/>
                        <a:t>NO</a:t>
                      </a:r>
                    </a:p>
                  </a:txBody>
                  <a:tcPr/>
                </a:tc>
                <a:extLst>
                  <a:ext uri="{0D108BD9-81ED-4DB2-BD59-A6C34878D82A}">
                    <a16:rowId xmlns:a16="http://schemas.microsoft.com/office/drawing/2014/main" val="27825042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CONTROL CRITICO 2</a:t>
                      </a:r>
                    </a:p>
                  </a:txBody>
                  <a:tcPr/>
                </a:tc>
                <a:tc>
                  <a:txBody>
                    <a:bodyPr/>
                    <a:lstStyle/>
                    <a:p>
                      <a:endParaRPr lang="es-CL"/>
                    </a:p>
                  </a:txBody>
                  <a:tcPr/>
                </a:tc>
                <a:tc>
                  <a:txBody>
                    <a:bodyPr/>
                    <a:lstStyle/>
                    <a:p>
                      <a:endParaRPr lang="es-CL" dirty="0"/>
                    </a:p>
                  </a:txBody>
                  <a:tcPr/>
                </a:tc>
                <a:tc>
                  <a:txBody>
                    <a:bodyPr/>
                    <a:lstStyle/>
                    <a:p>
                      <a:endParaRPr lang="es-CL"/>
                    </a:p>
                  </a:txBody>
                  <a:tcPr/>
                </a:tc>
                <a:extLst>
                  <a:ext uri="{0D108BD9-81ED-4DB2-BD59-A6C34878D82A}">
                    <a16:rowId xmlns:a16="http://schemas.microsoft.com/office/drawing/2014/main" val="10594755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CONTROL CRITICO 3</a:t>
                      </a:r>
                    </a:p>
                  </a:txBody>
                  <a:tcPr/>
                </a:tc>
                <a:tc>
                  <a:txBody>
                    <a:bodyPr/>
                    <a:lstStyle/>
                    <a:p>
                      <a:endParaRPr lang="es-CL" dirty="0"/>
                    </a:p>
                  </a:txBody>
                  <a:tcPr/>
                </a:tc>
                <a:tc>
                  <a:txBody>
                    <a:bodyPr/>
                    <a:lstStyle/>
                    <a:p>
                      <a:endParaRPr lang="es-CL" dirty="0"/>
                    </a:p>
                  </a:txBody>
                  <a:tcPr/>
                </a:tc>
                <a:tc>
                  <a:txBody>
                    <a:bodyPr/>
                    <a:lstStyle/>
                    <a:p>
                      <a:endParaRPr lang="es-CL"/>
                    </a:p>
                  </a:txBody>
                  <a:tcPr/>
                </a:tc>
                <a:extLst>
                  <a:ext uri="{0D108BD9-81ED-4DB2-BD59-A6C34878D82A}">
                    <a16:rowId xmlns:a16="http://schemas.microsoft.com/office/drawing/2014/main" val="25289116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CONTROL CRITICO 4</a:t>
                      </a:r>
                    </a:p>
                  </a:txBody>
                  <a:tcPr/>
                </a:tc>
                <a:tc>
                  <a:txBody>
                    <a:bodyPr/>
                    <a:lstStyle/>
                    <a:p>
                      <a:endParaRPr lang="es-CL" dirty="0"/>
                    </a:p>
                  </a:txBody>
                  <a:tcPr/>
                </a:tc>
                <a:tc>
                  <a:txBody>
                    <a:bodyPr/>
                    <a:lstStyle/>
                    <a:p>
                      <a:endParaRPr lang="es-CL"/>
                    </a:p>
                  </a:txBody>
                  <a:tcPr/>
                </a:tc>
                <a:tc>
                  <a:txBody>
                    <a:bodyPr/>
                    <a:lstStyle/>
                    <a:p>
                      <a:endParaRPr lang="es-CL"/>
                    </a:p>
                  </a:txBody>
                  <a:tcPr/>
                </a:tc>
                <a:extLst>
                  <a:ext uri="{0D108BD9-81ED-4DB2-BD59-A6C34878D82A}">
                    <a16:rowId xmlns:a16="http://schemas.microsoft.com/office/drawing/2014/main" val="2096195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CONTROL CRITICO 5</a:t>
                      </a:r>
                    </a:p>
                  </a:txBody>
                  <a:tcPr/>
                </a:tc>
                <a:tc>
                  <a:txBody>
                    <a:bodyPr/>
                    <a:lstStyle/>
                    <a:p>
                      <a:endParaRPr lang="es-CL" dirty="0"/>
                    </a:p>
                  </a:txBody>
                  <a:tcPr/>
                </a:tc>
                <a:tc>
                  <a:txBody>
                    <a:bodyPr/>
                    <a:lstStyle/>
                    <a:p>
                      <a:endParaRPr lang="es-CL"/>
                    </a:p>
                  </a:txBody>
                  <a:tcPr/>
                </a:tc>
                <a:tc>
                  <a:txBody>
                    <a:bodyPr/>
                    <a:lstStyle/>
                    <a:p>
                      <a:endParaRPr lang="es-CL" dirty="0"/>
                    </a:p>
                  </a:txBody>
                  <a:tcPr/>
                </a:tc>
                <a:extLst>
                  <a:ext uri="{0D108BD9-81ED-4DB2-BD59-A6C34878D82A}">
                    <a16:rowId xmlns:a16="http://schemas.microsoft.com/office/drawing/2014/main" val="3165414346"/>
                  </a:ext>
                </a:extLst>
              </a:tr>
            </a:tbl>
          </a:graphicData>
        </a:graphic>
      </p:graphicFrame>
      <p:sp>
        <p:nvSpPr>
          <p:cNvPr id="3" name="Título 1">
            <a:extLst>
              <a:ext uri="{FF2B5EF4-FFF2-40B4-BE49-F238E27FC236}">
                <a16:creationId xmlns:a16="http://schemas.microsoft.com/office/drawing/2014/main" id="{942F5030-3DBC-5304-0990-F9B8A8311288}"/>
              </a:ext>
            </a:extLst>
          </p:cNvPr>
          <p:cNvSpPr>
            <a:spLocks noGrp="1"/>
          </p:cNvSpPr>
          <p:nvPr>
            <p:ph type="title"/>
          </p:nvPr>
        </p:nvSpPr>
        <p:spPr>
          <a:xfrm>
            <a:off x="1883913" y="2816597"/>
            <a:ext cx="7799773" cy="589857"/>
          </a:xfrm>
        </p:spPr>
        <p:txBody>
          <a:bodyPr>
            <a:normAutofit/>
          </a:bodyPr>
          <a:lstStyle/>
          <a:p>
            <a:pPr algn="ctr"/>
            <a:r>
              <a:rPr lang="es-CL" sz="2800" b="1" dirty="0">
                <a:solidFill>
                  <a:schemeClr val="tx1"/>
                </a:solidFill>
                <a:latin typeface="Arial Nova" panose="020B0504020202020204" pitchFamily="34" charset="0"/>
              </a:rPr>
              <a:t>IS CAÍDA DE PERSONA DESDE ALTURA</a:t>
            </a:r>
          </a:p>
        </p:txBody>
      </p:sp>
    </p:spTree>
    <p:extLst>
      <p:ext uri="{BB962C8B-B14F-4D97-AF65-F5344CB8AC3E}">
        <p14:creationId xmlns:p14="http://schemas.microsoft.com/office/powerpoint/2010/main" val="340119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44;p21">
            <a:extLst>
              <a:ext uri="{FF2B5EF4-FFF2-40B4-BE49-F238E27FC236}">
                <a16:creationId xmlns:a16="http://schemas.microsoft.com/office/drawing/2014/main" id="{F265BCED-06C6-1FB6-8981-3E5EBC76402D}"/>
              </a:ext>
            </a:extLst>
          </p:cNvPr>
          <p:cNvSpPr txBox="1"/>
          <p:nvPr/>
        </p:nvSpPr>
        <p:spPr>
          <a:xfrm>
            <a:off x="440562" y="2495337"/>
            <a:ext cx="8354769" cy="378561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accent5">
                  <a:lumMod val="20000"/>
                  <a:lumOff val="80000"/>
                </a:schemeClr>
              </a:buClr>
              <a:buSzPts val="1800"/>
            </a:pPr>
            <a:r>
              <a:rPr lang="es-CL" b="1" dirty="0">
                <a:latin typeface="Arial Nova" panose="020B0504020202020204" pitchFamily="34" charset="0"/>
                <a:ea typeface="Montserrat"/>
                <a:cs typeface="Montserrat"/>
                <a:sym typeface="Montserrat"/>
              </a:rPr>
              <a:t>Actos Personales incorrectos:</a:t>
            </a:r>
            <a:endParaRPr lang="es-CL" b="1" dirty="0">
              <a:latin typeface="Arial Nova" panose="020B0504020202020204" pitchFamily="34" charset="0"/>
            </a:endParaRPr>
          </a:p>
          <a:p>
            <a:pPr marL="0" marR="0" lvl="0" indent="0" algn="l" rtl="0">
              <a:spcBef>
                <a:spcPts val="0"/>
              </a:spcBef>
              <a:spcAft>
                <a:spcPts val="0"/>
              </a:spcAft>
              <a:buNone/>
            </a:pPr>
            <a:endParaRPr lang="es-CL" dirty="0">
              <a:latin typeface="Arial Nova" panose="020B0504020202020204" pitchFamily="34" charset="0"/>
              <a:ea typeface="Montserrat"/>
              <a:cs typeface="Montserrat"/>
              <a:sym typeface="Montserrat"/>
            </a:endParaRPr>
          </a:p>
          <a:p>
            <a:pPr marL="800100" marR="0" lvl="1" indent="-342900" algn="l" rtl="0">
              <a:spcBef>
                <a:spcPts val="0"/>
              </a:spcBef>
              <a:spcAft>
                <a:spcPts val="0"/>
              </a:spcAft>
              <a:buClr>
                <a:schemeClr val="accent5">
                  <a:lumMod val="20000"/>
                  <a:lumOff val="80000"/>
                </a:schemeClr>
              </a:buClr>
              <a:buSzPts val="1800"/>
              <a:buFont typeface="Wingdings" panose="05000000000000000000" pitchFamily="2" charset="2"/>
              <a:buChar char="ü"/>
            </a:pPr>
            <a:r>
              <a:rPr lang="es-CL" b="0" i="0" u="none" strike="noStrike" cap="none" dirty="0">
                <a:latin typeface="Arial Nova" panose="020B0504020202020204" pitchFamily="34" charset="0"/>
                <a:ea typeface="Montserrat"/>
                <a:cs typeface="Montserrat"/>
                <a:sym typeface="Montserrat"/>
              </a:rPr>
              <a:t>Por falta de conocimientos.</a:t>
            </a:r>
            <a:endParaRPr lang="es-CL" dirty="0">
              <a:latin typeface="Arial Nova" panose="020B0504020202020204" pitchFamily="34" charset="0"/>
            </a:endParaRPr>
          </a:p>
          <a:p>
            <a:pPr marL="800100" marR="0" lvl="1" indent="-342900" algn="l" rtl="0">
              <a:spcBef>
                <a:spcPts val="0"/>
              </a:spcBef>
              <a:spcAft>
                <a:spcPts val="0"/>
              </a:spcAft>
              <a:buClr>
                <a:schemeClr val="accent5">
                  <a:lumMod val="20000"/>
                  <a:lumOff val="80000"/>
                </a:schemeClr>
              </a:buClr>
              <a:buSzPts val="1800"/>
              <a:buFont typeface="Wingdings" panose="05000000000000000000" pitchFamily="2" charset="2"/>
              <a:buChar char="ü"/>
            </a:pPr>
            <a:r>
              <a:rPr lang="es-CL" b="0" i="0" u="none" strike="noStrike" cap="none" dirty="0">
                <a:latin typeface="Arial Nova" panose="020B0504020202020204" pitchFamily="34" charset="0"/>
                <a:ea typeface="Montserrat"/>
                <a:cs typeface="Montserrat"/>
                <a:sym typeface="Montserrat"/>
              </a:rPr>
              <a:t>Por falta de capacidades.</a:t>
            </a:r>
          </a:p>
          <a:p>
            <a:pPr marL="800100" marR="0" lvl="1" indent="-342900" algn="l" rtl="0">
              <a:spcBef>
                <a:spcPts val="0"/>
              </a:spcBef>
              <a:spcAft>
                <a:spcPts val="0"/>
              </a:spcAft>
              <a:buClr>
                <a:schemeClr val="accent5">
                  <a:lumMod val="20000"/>
                  <a:lumOff val="80000"/>
                </a:schemeClr>
              </a:buClr>
              <a:buSzPts val="1800"/>
              <a:buFont typeface="Wingdings" panose="05000000000000000000" pitchFamily="2" charset="2"/>
              <a:buChar char="ü"/>
            </a:pPr>
            <a:r>
              <a:rPr lang="es-CL" b="0" i="0" u="none" strike="noStrike" cap="none" dirty="0">
                <a:latin typeface="Arial Nova" panose="020B0504020202020204" pitchFamily="34" charset="0"/>
                <a:ea typeface="Montserrat"/>
                <a:cs typeface="Montserrat"/>
                <a:sym typeface="Montserrat"/>
              </a:rPr>
              <a:t>Por falta de valorización de la seguridad.</a:t>
            </a:r>
          </a:p>
          <a:p>
            <a:pPr marL="0" marR="0" lvl="0" indent="0" algn="l" rtl="0">
              <a:spcBef>
                <a:spcPts val="0"/>
              </a:spcBef>
              <a:spcAft>
                <a:spcPts val="0"/>
              </a:spcAft>
              <a:buNone/>
            </a:pPr>
            <a:endParaRPr lang="es-CL" dirty="0">
              <a:latin typeface="Arial Nova" panose="020B0504020202020204" pitchFamily="34" charset="0"/>
              <a:ea typeface="Montserrat"/>
              <a:cs typeface="Montserrat"/>
              <a:sym typeface="Montserrat"/>
            </a:endParaRPr>
          </a:p>
          <a:p>
            <a:pPr marR="0" lvl="0" algn="l" rtl="0">
              <a:spcBef>
                <a:spcPts val="0"/>
              </a:spcBef>
              <a:spcAft>
                <a:spcPts val="0"/>
              </a:spcAft>
            </a:pPr>
            <a:r>
              <a:rPr lang="es-CL" b="1" dirty="0">
                <a:latin typeface="Arial Nova" panose="020B0504020202020204" pitchFamily="34" charset="0"/>
                <a:ea typeface="Montserrat"/>
                <a:cs typeface="Montserrat"/>
                <a:sym typeface="Montserrat"/>
              </a:rPr>
              <a:t>Condiciones laborales inseguras (se adaptan a la exigencia y estándares de cada empresa): </a:t>
            </a:r>
            <a:endParaRPr lang="es-CL" b="1" dirty="0">
              <a:latin typeface="Arial Nova" panose="020B0504020202020204" pitchFamily="34" charset="0"/>
            </a:endParaRPr>
          </a:p>
          <a:p>
            <a:pPr marL="0" marR="0" lvl="0" indent="0" algn="l" rtl="0">
              <a:spcBef>
                <a:spcPts val="0"/>
              </a:spcBef>
              <a:spcAft>
                <a:spcPts val="0"/>
              </a:spcAft>
              <a:buNone/>
            </a:pPr>
            <a:endParaRPr lang="es-CL" dirty="0">
              <a:latin typeface="Arial Nova" panose="020B0504020202020204" pitchFamily="34" charset="0"/>
              <a:ea typeface="Montserrat"/>
              <a:cs typeface="Montserrat"/>
              <a:sym typeface="Montserrat"/>
            </a:endParaRPr>
          </a:p>
          <a:p>
            <a:pPr marL="800100" marR="0" lvl="1" indent="-342900" algn="l" rtl="0">
              <a:spcBef>
                <a:spcPts val="0"/>
              </a:spcBef>
              <a:spcAft>
                <a:spcPts val="0"/>
              </a:spcAft>
              <a:buClr>
                <a:schemeClr val="accent5">
                  <a:lumMod val="20000"/>
                  <a:lumOff val="80000"/>
                </a:schemeClr>
              </a:buClr>
              <a:buSzPts val="1800"/>
              <a:buFont typeface="Wingdings" panose="05000000000000000000" pitchFamily="2" charset="2"/>
              <a:buChar char="ü"/>
            </a:pPr>
            <a:r>
              <a:rPr lang="es-CL" b="0" i="0" u="none" strike="noStrike" cap="none" dirty="0">
                <a:latin typeface="Arial Nova" panose="020B0504020202020204" pitchFamily="34" charset="0"/>
                <a:ea typeface="Montserrat"/>
                <a:cs typeface="Montserrat"/>
                <a:sym typeface="Montserrat"/>
              </a:rPr>
              <a:t>Superficies de trabajo</a:t>
            </a:r>
            <a:endParaRPr lang="es-CL" dirty="0">
              <a:latin typeface="Arial Nova" panose="020B0504020202020204" pitchFamily="34" charset="0"/>
            </a:endParaRPr>
          </a:p>
          <a:p>
            <a:pPr marL="800100" marR="0" lvl="1" indent="-342900" algn="l" rtl="0">
              <a:spcBef>
                <a:spcPts val="0"/>
              </a:spcBef>
              <a:spcAft>
                <a:spcPts val="0"/>
              </a:spcAft>
              <a:buClr>
                <a:schemeClr val="accent5">
                  <a:lumMod val="20000"/>
                  <a:lumOff val="80000"/>
                </a:schemeClr>
              </a:buClr>
              <a:buSzPts val="1800"/>
              <a:buFont typeface="Wingdings" panose="05000000000000000000" pitchFamily="2" charset="2"/>
              <a:buChar char="ü"/>
            </a:pPr>
            <a:r>
              <a:rPr lang="es-CL" b="0" i="0" u="none" strike="noStrike" cap="none" dirty="0">
                <a:latin typeface="Arial Nova" panose="020B0504020202020204" pitchFamily="34" charset="0"/>
                <a:ea typeface="Montserrat"/>
                <a:cs typeface="Montserrat"/>
                <a:sym typeface="Montserrat"/>
              </a:rPr>
              <a:t>Condiciones climáticas adversas (uso de anemómetro).</a:t>
            </a:r>
            <a:endParaRPr lang="es-CL" dirty="0">
              <a:latin typeface="Arial Nova" panose="020B0504020202020204" pitchFamily="34" charset="0"/>
            </a:endParaRPr>
          </a:p>
          <a:p>
            <a:pPr marL="800100" marR="0" lvl="1" indent="-342900" algn="l" rtl="0">
              <a:spcBef>
                <a:spcPts val="0"/>
              </a:spcBef>
              <a:spcAft>
                <a:spcPts val="0"/>
              </a:spcAft>
              <a:buClr>
                <a:schemeClr val="accent5">
                  <a:lumMod val="20000"/>
                  <a:lumOff val="80000"/>
                </a:schemeClr>
              </a:buClr>
              <a:buSzPts val="1800"/>
              <a:buFont typeface="Wingdings" panose="05000000000000000000" pitchFamily="2" charset="2"/>
              <a:buChar char="ü"/>
            </a:pPr>
            <a:r>
              <a:rPr lang="es-CL" b="0" i="0" u="none" strike="noStrike" cap="none" dirty="0">
                <a:latin typeface="Arial Nova" panose="020B0504020202020204" pitchFamily="34" charset="0"/>
                <a:ea typeface="Montserrat"/>
                <a:cs typeface="Montserrat"/>
                <a:sym typeface="Montserrat"/>
              </a:rPr>
              <a:t>Equipos de trabajo</a:t>
            </a:r>
          </a:p>
          <a:p>
            <a:pPr marL="0" marR="0" lvl="0" indent="0" algn="l" rtl="0">
              <a:spcBef>
                <a:spcPts val="0"/>
              </a:spcBef>
              <a:spcAft>
                <a:spcPts val="0"/>
              </a:spcAft>
              <a:buNone/>
            </a:pPr>
            <a:endParaRPr lang="es-CL" sz="2400" i="1" dirty="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5" name="Google Shape;246;p21">
            <a:extLst>
              <a:ext uri="{FF2B5EF4-FFF2-40B4-BE49-F238E27FC236}">
                <a16:creationId xmlns:a16="http://schemas.microsoft.com/office/drawing/2014/main" id="{068ECBA0-3576-3A6D-BB66-8E66A27351E6}"/>
              </a:ext>
            </a:extLst>
          </p:cNvPr>
          <p:cNvSpPr txBox="1"/>
          <p:nvPr/>
        </p:nvSpPr>
        <p:spPr>
          <a:xfrm>
            <a:off x="1541295" y="1831295"/>
            <a:ext cx="725403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pt-BR" sz="2800" b="1" dirty="0">
                <a:latin typeface="Arial Nova" panose="020B0504020202020204" pitchFamily="34" charset="0"/>
                <a:ea typeface="Montserrat ExtraBold"/>
                <a:cs typeface="Montserrat ExtraBold"/>
                <a:sym typeface="Montserrat ExtraBold"/>
              </a:rPr>
              <a:t>CAUSAS DE CAÍDAS DESDE ALTURA</a:t>
            </a:r>
            <a:endParaRPr lang="pt-BR" sz="2800" dirty="0">
              <a:latin typeface="Arial Nova" panose="020B0504020202020204" pitchFamily="34" charset="0"/>
            </a:endParaRPr>
          </a:p>
        </p:txBody>
      </p:sp>
      <p:pic>
        <p:nvPicPr>
          <p:cNvPr id="7" name="Imagen 6" descr="Imagen que contiene persona, edificio, hombre, niño&#10;&#10;Descripción generada automáticamente">
            <a:extLst>
              <a:ext uri="{FF2B5EF4-FFF2-40B4-BE49-F238E27FC236}">
                <a16:creationId xmlns:a16="http://schemas.microsoft.com/office/drawing/2014/main" id="{BD018D5D-3658-6EE0-D1C4-D71D8AA768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6689" y="2012294"/>
            <a:ext cx="2764748" cy="1843165"/>
          </a:xfrm>
          <a:prstGeom prst="rect">
            <a:avLst/>
          </a:prstGeom>
        </p:spPr>
      </p:pic>
      <p:pic>
        <p:nvPicPr>
          <p:cNvPr id="2" name="Picture 70978">
            <a:extLst>
              <a:ext uri="{FF2B5EF4-FFF2-40B4-BE49-F238E27FC236}">
                <a16:creationId xmlns:a16="http://schemas.microsoft.com/office/drawing/2014/main" id="{B7A091E8-D4F9-ACE9-98D4-2C494718583B}"/>
              </a:ext>
            </a:extLst>
          </p:cNvPr>
          <p:cNvPicPr/>
          <p:nvPr/>
        </p:nvPicPr>
        <p:blipFill>
          <a:blip r:embed="rId4">
            <a:alphaModFix/>
          </a:blip>
          <a:stretch>
            <a:fillRect/>
          </a:stretch>
        </p:blipFill>
        <p:spPr>
          <a:xfrm>
            <a:off x="9635344" y="5710282"/>
            <a:ext cx="1848975" cy="6798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0459321"/>
      </p:ext>
    </p:extLst>
  </p:cSld>
  <p:clrMapOvr>
    <a:masterClrMapping/>
  </p:clrMapOvr>
  <mc:AlternateContent xmlns:mc="http://schemas.openxmlformats.org/markup-compatibility/2006" xmlns:p14="http://schemas.microsoft.com/office/powerpoint/2010/main">
    <mc:Choice Requires="p14">
      <p:transition spd="slow" p14:dur="2000" advTm="361294"/>
    </mc:Choice>
    <mc:Fallback xmlns="">
      <p:transition spd="slow" advTm="36129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91AF69-A988-A52A-DA72-B89298FB768E}"/>
              </a:ext>
            </a:extLst>
          </p:cNvPr>
          <p:cNvPicPr>
            <a:picLocks noChangeAspect="1"/>
          </p:cNvPicPr>
          <p:nvPr/>
        </p:nvPicPr>
        <p:blipFill rotWithShape="1">
          <a:blip r:embed="rId2"/>
          <a:srcRect l="19369" t="55844" r="24563" b="10809"/>
          <a:stretch/>
        </p:blipFill>
        <p:spPr>
          <a:xfrm>
            <a:off x="1874250" y="2096630"/>
            <a:ext cx="8221471" cy="3798973"/>
          </a:xfrm>
          <a:prstGeom prst="rect">
            <a:avLst/>
          </a:prstGeom>
        </p:spPr>
      </p:pic>
      <p:pic>
        <p:nvPicPr>
          <p:cNvPr id="6" name="Picture 70978">
            <a:extLst>
              <a:ext uri="{FF2B5EF4-FFF2-40B4-BE49-F238E27FC236}">
                <a16:creationId xmlns:a16="http://schemas.microsoft.com/office/drawing/2014/main" id="{09E9F259-DC9A-EEA4-7AE5-47E9AF456627}"/>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767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96EFCC-6C46-4609-ADDB-F9F56178A297}"/>
              </a:ext>
            </a:extLst>
          </p:cNvPr>
          <p:cNvPicPr>
            <a:picLocks noChangeAspect="1"/>
          </p:cNvPicPr>
          <p:nvPr/>
        </p:nvPicPr>
        <p:blipFill rotWithShape="1">
          <a:blip r:embed="rId2"/>
          <a:srcRect l="19442" t="23947" r="24199" b="22978"/>
          <a:stretch/>
        </p:blipFill>
        <p:spPr>
          <a:xfrm>
            <a:off x="2371058" y="2210540"/>
            <a:ext cx="7449883" cy="3946321"/>
          </a:xfrm>
          <a:prstGeom prst="rect">
            <a:avLst/>
          </a:prstGeom>
        </p:spPr>
      </p:pic>
      <p:pic>
        <p:nvPicPr>
          <p:cNvPr id="6" name="Picture 70978">
            <a:extLst>
              <a:ext uri="{FF2B5EF4-FFF2-40B4-BE49-F238E27FC236}">
                <a16:creationId xmlns:a16="http://schemas.microsoft.com/office/drawing/2014/main" id="{3F0E270F-8977-035B-6B1D-9CA814F70530}"/>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8732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EC5E0D4-0292-5F24-F907-D0A0366EC533}"/>
              </a:ext>
            </a:extLst>
          </p:cNvPr>
          <p:cNvPicPr>
            <a:picLocks noChangeAspect="1"/>
          </p:cNvPicPr>
          <p:nvPr/>
        </p:nvPicPr>
        <p:blipFill rotWithShape="1">
          <a:blip r:embed="rId2"/>
          <a:srcRect l="19296" t="23560" r="23981" b="11844"/>
          <a:stretch/>
        </p:blipFill>
        <p:spPr>
          <a:xfrm>
            <a:off x="2208094" y="2100429"/>
            <a:ext cx="6915705" cy="4429957"/>
          </a:xfrm>
          <a:prstGeom prst="rect">
            <a:avLst/>
          </a:prstGeom>
        </p:spPr>
      </p:pic>
      <p:pic>
        <p:nvPicPr>
          <p:cNvPr id="6" name="Picture 70978">
            <a:extLst>
              <a:ext uri="{FF2B5EF4-FFF2-40B4-BE49-F238E27FC236}">
                <a16:creationId xmlns:a16="http://schemas.microsoft.com/office/drawing/2014/main" id="{05A2E9F1-3B44-43B2-A0D7-D538C782FC56}"/>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702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E5086D7-9928-1402-FE2A-50C54E9535C3}"/>
              </a:ext>
            </a:extLst>
          </p:cNvPr>
          <p:cNvPicPr>
            <a:picLocks noChangeAspect="1"/>
          </p:cNvPicPr>
          <p:nvPr/>
        </p:nvPicPr>
        <p:blipFill rotWithShape="1">
          <a:blip r:embed="rId2"/>
          <a:srcRect l="19661" t="22137" r="24344" b="40582"/>
          <a:stretch/>
        </p:blipFill>
        <p:spPr>
          <a:xfrm>
            <a:off x="2403583" y="2145150"/>
            <a:ext cx="6826929" cy="3750453"/>
          </a:xfrm>
          <a:prstGeom prst="rect">
            <a:avLst/>
          </a:prstGeom>
        </p:spPr>
      </p:pic>
      <p:pic>
        <p:nvPicPr>
          <p:cNvPr id="6" name="Picture 70978">
            <a:extLst>
              <a:ext uri="{FF2B5EF4-FFF2-40B4-BE49-F238E27FC236}">
                <a16:creationId xmlns:a16="http://schemas.microsoft.com/office/drawing/2014/main" id="{60B4ABB4-EE79-B740-FB5F-CF4A747B9500}"/>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298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ECBF412-2473-E136-ADBC-0AB9300EB1E0}"/>
              </a:ext>
            </a:extLst>
          </p:cNvPr>
          <p:cNvPicPr>
            <a:picLocks noChangeAspect="1"/>
          </p:cNvPicPr>
          <p:nvPr/>
        </p:nvPicPr>
        <p:blipFill rotWithShape="1">
          <a:blip r:embed="rId2"/>
          <a:srcRect l="19442" t="35080" r="24417" b="20518"/>
          <a:stretch/>
        </p:blipFill>
        <p:spPr>
          <a:xfrm>
            <a:off x="2485748" y="1748901"/>
            <a:ext cx="6844683" cy="4054740"/>
          </a:xfrm>
          <a:prstGeom prst="rect">
            <a:avLst/>
          </a:prstGeom>
        </p:spPr>
      </p:pic>
      <p:pic>
        <p:nvPicPr>
          <p:cNvPr id="6" name="Picture 70978">
            <a:extLst>
              <a:ext uri="{FF2B5EF4-FFF2-40B4-BE49-F238E27FC236}">
                <a16:creationId xmlns:a16="http://schemas.microsoft.com/office/drawing/2014/main" id="{49111E7E-584D-0C07-B1D9-52447051961D}"/>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584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B6F06D3-D9D2-7C91-5550-60B978C34522}"/>
              </a:ext>
            </a:extLst>
          </p:cNvPr>
          <p:cNvPicPr>
            <a:picLocks noChangeAspect="1"/>
          </p:cNvPicPr>
          <p:nvPr/>
        </p:nvPicPr>
        <p:blipFill rotWithShape="1">
          <a:blip r:embed="rId2"/>
          <a:srcRect l="19223" t="28220" r="24199" b="14822"/>
          <a:stretch/>
        </p:blipFill>
        <p:spPr>
          <a:xfrm>
            <a:off x="2212081" y="1679510"/>
            <a:ext cx="6897950" cy="3433666"/>
          </a:xfrm>
          <a:prstGeom prst="rect">
            <a:avLst/>
          </a:prstGeom>
        </p:spPr>
      </p:pic>
      <p:pic>
        <p:nvPicPr>
          <p:cNvPr id="6" name="Imagen 5">
            <a:extLst>
              <a:ext uri="{FF2B5EF4-FFF2-40B4-BE49-F238E27FC236}">
                <a16:creationId xmlns:a16="http://schemas.microsoft.com/office/drawing/2014/main" id="{3CAE9390-D85B-8BB9-A3A4-0DB8BF8CE8DA}"/>
              </a:ext>
            </a:extLst>
          </p:cNvPr>
          <p:cNvPicPr>
            <a:picLocks noChangeAspect="1"/>
          </p:cNvPicPr>
          <p:nvPr/>
        </p:nvPicPr>
        <p:blipFill rotWithShape="1">
          <a:blip r:embed="rId3"/>
          <a:srcRect l="19296" t="44401" r="24490" b="34240"/>
          <a:stretch/>
        </p:blipFill>
        <p:spPr>
          <a:xfrm>
            <a:off x="2212081" y="5113176"/>
            <a:ext cx="6853562" cy="1464815"/>
          </a:xfrm>
          <a:prstGeom prst="rect">
            <a:avLst/>
          </a:prstGeom>
        </p:spPr>
      </p:pic>
      <p:pic>
        <p:nvPicPr>
          <p:cNvPr id="7" name="Picture 70978">
            <a:extLst>
              <a:ext uri="{FF2B5EF4-FFF2-40B4-BE49-F238E27FC236}">
                <a16:creationId xmlns:a16="http://schemas.microsoft.com/office/drawing/2014/main" id="{FFD73E53-A381-3E04-CA0D-F259BEDDB761}"/>
              </a:ext>
            </a:extLst>
          </p:cNvPr>
          <p:cNvPicPr/>
          <p:nvPr/>
        </p:nvPicPr>
        <p:blipFill>
          <a:blip r:embed="rId4">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124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5AA3BAA-1A91-8D7A-A78B-349CDE1F2A60}"/>
              </a:ext>
            </a:extLst>
          </p:cNvPr>
          <p:cNvPicPr>
            <a:picLocks noChangeAspect="1"/>
          </p:cNvPicPr>
          <p:nvPr/>
        </p:nvPicPr>
        <p:blipFill rotWithShape="1">
          <a:blip r:embed="rId2"/>
          <a:srcRect l="19369" t="22654" r="24345" b="5889"/>
          <a:stretch/>
        </p:blipFill>
        <p:spPr>
          <a:xfrm>
            <a:off x="2372875" y="1785772"/>
            <a:ext cx="6862439" cy="4900474"/>
          </a:xfrm>
          <a:prstGeom prst="rect">
            <a:avLst/>
          </a:prstGeom>
        </p:spPr>
      </p:pic>
      <p:pic>
        <p:nvPicPr>
          <p:cNvPr id="9" name="Picture 70978">
            <a:extLst>
              <a:ext uri="{FF2B5EF4-FFF2-40B4-BE49-F238E27FC236}">
                <a16:creationId xmlns:a16="http://schemas.microsoft.com/office/drawing/2014/main" id="{EE8F0115-DCFA-7775-1196-9B2DC6C75836}"/>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4683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19424" y="1847835"/>
            <a:ext cx="2904957" cy="2498310"/>
          </a:xfrm>
          <a:prstGeom prst="rect">
            <a:avLst/>
          </a:prstGeom>
        </p:spPr>
      </p:pic>
      <p:sp>
        <p:nvSpPr>
          <p:cNvPr id="4" name="object 4"/>
          <p:cNvSpPr txBox="1"/>
          <p:nvPr/>
        </p:nvSpPr>
        <p:spPr>
          <a:xfrm>
            <a:off x="2295330" y="4793821"/>
            <a:ext cx="7044612" cy="1857560"/>
          </a:xfrm>
          <a:prstGeom prst="rect">
            <a:avLst/>
          </a:prstGeom>
          <a:noFill/>
          <a:ln w="15240">
            <a:solidFill>
              <a:schemeClr val="accent5">
                <a:lumMod val="75000"/>
              </a:schemeClr>
            </a:solidFill>
          </a:ln>
        </p:spPr>
        <p:txBody>
          <a:bodyPr vert="horz" wrap="square" lIns="0" tIns="122555" rIns="0" bIns="0" rtlCol="0">
            <a:spAutoFit/>
          </a:bodyPr>
          <a:lstStyle/>
          <a:p>
            <a:pPr marL="91440" marR="1591945" algn="ctr">
              <a:lnSpc>
                <a:spcPct val="100000"/>
              </a:lnSpc>
              <a:spcBef>
                <a:spcPts val="965"/>
              </a:spcBef>
            </a:pPr>
            <a:r>
              <a:rPr lang="es-CL" sz="2400" spc="-65" dirty="0">
                <a:latin typeface="Arial Nova" panose="020B0504020202020204" pitchFamily="34" charset="0"/>
                <a:cs typeface="Verdana"/>
              </a:rPr>
              <a:t>SIMBOLOGÍA</a:t>
            </a:r>
          </a:p>
          <a:p>
            <a:pPr marL="91440" marR="1591945">
              <a:lnSpc>
                <a:spcPct val="100000"/>
              </a:lnSpc>
              <a:spcBef>
                <a:spcPts val="965"/>
              </a:spcBef>
            </a:pPr>
            <a:r>
              <a:rPr sz="2400" spc="-65" dirty="0">
                <a:latin typeface="Arial Nova" panose="020B0504020202020204" pitchFamily="34" charset="0"/>
                <a:cs typeface="Verdana"/>
              </a:rPr>
              <a:t>m</a:t>
            </a:r>
            <a:r>
              <a:rPr sz="2400" spc="-135" dirty="0">
                <a:latin typeface="Arial Nova" panose="020B0504020202020204" pitchFamily="34" charset="0"/>
                <a:cs typeface="Verdana"/>
              </a:rPr>
              <a:t> </a:t>
            </a:r>
            <a:r>
              <a:rPr sz="2400" spc="-385" dirty="0">
                <a:latin typeface="Arial Nova" panose="020B0504020202020204" pitchFamily="34" charset="0"/>
                <a:cs typeface="Verdana"/>
              </a:rPr>
              <a:t>=</a:t>
            </a:r>
            <a:r>
              <a:rPr sz="2400" spc="-135" dirty="0">
                <a:latin typeface="Arial Nova" panose="020B0504020202020204" pitchFamily="34" charset="0"/>
                <a:cs typeface="Verdana"/>
              </a:rPr>
              <a:t> </a:t>
            </a:r>
            <a:r>
              <a:rPr sz="2400" spc="-60" dirty="0">
                <a:latin typeface="Arial Nova" panose="020B0504020202020204" pitchFamily="34" charset="0"/>
                <a:cs typeface="Verdana"/>
              </a:rPr>
              <a:t>m</a:t>
            </a:r>
            <a:r>
              <a:rPr sz="2400" spc="135" dirty="0">
                <a:latin typeface="Arial Nova" panose="020B0504020202020204" pitchFamily="34" charset="0"/>
                <a:cs typeface="Verdana"/>
              </a:rPr>
              <a:t>a</a:t>
            </a:r>
            <a:r>
              <a:rPr sz="2400" spc="-50" dirty="0">
                <a:latin typeface="Arial Nova" panose="020B0504020202020204" pitchFamily="34" charset="0"/>
                <a:cs typeface="Verdana"/>
              </a:rPr>
              <a:t>sa</a:t>
            </a:r>
            <a:r>
              <a:rPr sz="2400" spc="-150" dirty="0">
                <a:latin typeface="Arial Nova" panose="020B0504020202020204" pitchFamily="34" charset="0"/>
                <a:cs typeface="Verdana"/>
              </a:rPr>
              <a:t> </a:t>
            </a:r>
            <a:r>
              <a:rPr sz="2400" spc="-114" dirty="0">
                <a:latin typeface="Arial Nova" panose="020B0504020202020204" pitchFamily="34" charset="0"/>
                <a:cs typeface="Verdana"/>
              </a:rPr>
              <a:t>t</a:t>
            </a:r>
            <a:r>
              <a:rPr sz="2400" spc="-10" dirty="0">
                <a:latin typeface="Arial Nova" panose="020B0504020202020204" pitchFamily="34" charset="0"/>
                <a:cs typeface="Verdana"/>
              </a:rPr>
              <a:t>o</a:t>
            </a:r>
            <a:r>
              <a:rPr sz="2400" spc="-25" dirty="0">
                <a:latin typeface="Arial Nova" panose="020B0504020202020204" pitchFamily="34" charset="0"/>
                <a:cs typeface="Verdana"/>
              </a:rPr>
              <a:t>t</a:t>
            </a:r>
            <a:r>
              <a:rPr sz="2400" spc="135" dirty="0">
                <a:latin typeface="Arial Nova" panose="020B0504020202020204" pitchFamily="34" charset="0"/>
                <a:cs typeface="Verdana"/>
              </a:rPr>
              <a:t>a</a:t>
            </a:r>
            <a:r>
              <a:rPr sz="2400" spc="-135" dirty="0">
                <a:latin typeface="Arial Nova" panose="020B0504020202020204" pitchFamily="34" charset="0"/>
                <a:cs typeface="Verdana"/>
              </a:rPr>
              <a:t>l</a:t>
            </a:r>
            <a:r>
              <a:rPr sz="2400" spc="-110" dirty="0">
                <a:latin typeface="Arial Nova" panose="020B0504020202020204" pitchFamily="34" charset="0"/>
                <a:cs typeface="Verdana"/>
              </a:rPr>
              <a:t> </a:t>
            </a:r>
            <a:r>
              <a:rPr sz="2400" spc="25" dirty="0">
                <a:latin typeface="Arial Nova" panose="020B0504020202020204" pitchFamily="34" charset="0"/>
                <a:cs typeface="Verdana"/>
              </a:rPr>
              <a:t>de</a:t>
            </a:r>
            <a:r>
              <a:rPr sz="2400" spc="10" dirty="0">
                <a:latin typeface="Arial Nova" panose="020B0504020202020204" pitchFamily="34" charset="0"/>
                <a:cs typeface="Verdana"/>
              </a:rPr>
              <a:t>l</a:t>
            </a:r>
            <a:r>
              <a:rPr sz="2400" spc="-130" dirty="0">
                <a:latin typeface="Arial Nova" panose="020B0504020202020204" pitchFamily="34" charset="0"/>
                <a:cs typeface="Verdana"/>
              </a:rPr>
              <a:t> </a:t>
            </a:r>
            <a:r>
              <a:rPr sz="2400" spc="-110" dirty="0" err="1">
                <a:latin typeface="Arial Nova" panose="020B0504020202020204" pitchFamily="34" charset="0"/>
                <a:cs typeface="Verdana"/>
              </a:rPr>
              <a:t>i</a:t>
            </a:r>
            <a:r>
              <a:rPr sz="2400" spc="-55" dirty="0" err="1">
                <a:latin typeface="Arial Nova" panose="020B0504020202020204" pitchFamily="34" charset="0"/>
                <a:cs typeface="Verdana"/>
              </a:rPr>
              <a:t>n</a:t>
            </a:r>
            <a:r>
              <a:rPr sz="2400" spc="-25" dirty="0" err="1">
                <a:latin typeface="Arial Nova" panose="020B0504020202020204" pitchFamily="34" charset="0"/>
                <a:cs typeface="Verdana"/>
              </a:rPr>
              <a:t>d</a:t>
            </a:r>
            <a:r>
              <a:rPr sz="2400" spc="15" dirty="0" err="1">
                <a:latin typeface="Arial Nova" panose="020B0504020202020204" pitchFamily="34" charset="0"/>
                <a:cs typeface="Verdana"/>
              </a:rPr>
              <a:t>i</a:t>
            </a:r>
            <a:r>
              <a:rPr sz="2400" spc="-65" dirty="0" err="1">
                <a:latin typeface="Arial Nova" panose="020B0504020202020204" pitchFamily="34" charset="0"/>
                <a:cs typeface="Verdana"/>
              </a:rPr>
              <a:t>v</a:t>
            </a:r>
            <a:r>
              <a:rPr sz="2400" spc="-5" dirty="0" err="1">
                <a:latin typeface="Arial Nova" panose="020B0504020202020204" pitchFamily="34" charset="0"/>
                <a:cs typeface="Verdana"/>
              </a:rPr>
              <a:t>iduo</a:t>
            </a:r>
            <a:r>
              <a:rPr lang="es-CL" sz="2400" spc="-5" dirty="0">
                <a:latin typeface="Arial Nova" panose="020B0504020202020204" pitchFamily="34" charset="0"/>
                <a:cs typeface="Verdana"/>
              </a:rPr>
              <a:t>(Kg)</a:t>
            </a:r>
            <a:r>
              <a:rPr sz="2400" spc="-5" dirty="0">
                <a:latin typeface="Arial Nova" panose="020B0504020202020204" pitchFamily="34" charset="0"/>
                <a:cs typeface="Verdana"/>
              </a:rPr>
              <a:t>  </a:t>
            </a:r>
            <a:endParaRPr lang="es-CL" sz="2400" spc="-5" dirty="0">
              <a:latin typeface="Arial Nova" panose="020B0504020202020204" pitchFamily="34" charset="0"/>
              <a:cs typeface="Verdana"/>
            </a:endParaRPr>
          </a:p>
          <a:p>
            <a:pPr marL="91440" marR="1591945">
              <a:lnSpc>
                <a:spcPct val="100000"/>
              </a:lnSpc>
              <a:spcBef>
                <a:spcPts val="965"/>
              </a:spcBef>
            </a:pPr>
            <a:r>
              <a:rPr sz="2400" spc="-45" dirty="0">
                <a:latin typeface="Arial Nova" panose="020B0504020202020204" pitchFamily="34" charset="0"/>
                <a:cs typeface="Verdana"/>
              </a:rPr>
              <a:t>h</a:t>
            </a:r>
            <a:r>
              <a:rPr sz="2400" spc="-140" dirty="0">
                <a:latin typeface="Arial Nova" panose="020B0504020202020204" pitchFamily="34" charset="0"/>
                <a:cs typeface="Verdana"/>
              </a:rPr>
              <a:t> </a:t>
            </a:r>
            <a:r>
              <a:rPr sz="2400" spc="-385" dirty="0">
                <a:latin typeface="Arial Nova" panose="020B0504020202020204" pitchFamily="34" charset="0"/>
                <a:cs typeface="Verdana"/>
              </a:rPr>
              <a:t>=</a:t>
            </a:r>
            <a:r>
              <a:rPr sz="2400" spc="-130" dirty="0">
                <a:latin typeface="Arial Nova" panose="020B0504020202020204" pitchFamily="34" charset="0"/>
                <a:cs typeface="Verdana"/>
              </a:rPr>
              <a:t> </a:t>
            </a:r>
            <a:r>
              <a:rPr sz="2400" spc="5" dirty="0" err="1">
                <a:latin typeface="Arial Nova" panose="020B0504020202020204" pitchFamily="34" charset="0"/>
                <a:cs typeface="Verdana"/>
              </a:rPr>
              <a:t>a</a:t>
            </a:r>
            <a:r>
              <a:rPr sz="2400" spc="10" dirty="0" err="1">
                <a:latin typeface="Arial Nova" panose="020B0504020202020204" pitchFamily="34" charset="0"/>
                <a:cs typeface="Verdana"/>
              </a:rPr>
              <a:t>l</a:t>
            </a:r>
            <a:r>
              <a:rPr sz="2400" spc="-114" dirty="0" err="1">
                <a:latin typeface="Arial Nova" panose="020B0504020202020204" pitchFamily="34" charset="0"/>
                <a:cs typeface="Verdana"/>
              </a:rPr>
              <a:t>t</a:t>
            </a:r>
            <a:r>
              <a:rPr sz="2400" spc="-45" dirty="0" err="1">
                <a:latin typeface="Arial Nova" panose="020B0504020202020204" pitchFamily="34" charset="0"/>
                <a:cs typeface="Verdana"/>
              </a:rPr>
              <a:t>ura</a:t>
            </a:r>
            <a:r>
              <a:rPr lang="es-CL" sz="2400" spc="-45" dirty="0">
                <a:latin typeface="Arial Nova" panose="020B0504020202020204" pitchFamily="34" charset="0"/>
                <a:cs typeface="Verdana"/>
              </a:rPr>
              <a:t>(m)</a:t>
            </a:r>
            <a:endParaRPr lang="es-CL" sz="2400" dirty="0">
              <a:latin typeface="Arial Nova" panose="020B0504020202020204" pitchFamily="34" charset="0"/>
              <a:cs typeface="Verdana"/>
            </a:endParaRPr>
          </a:p>
          <a:p>
            <a:pPr marL="91440">
              <a:lnSpc>
                <a:spcPct val="100000"/>
              </a:lnSpc>
            </a:pPr>
            <a:r>
              <a:rPr lang="es-CL" sz="2400" spc="-150" dirty="0">
                <a:latin typeface="Arial Nova" panose="020B0504020202020204" pitchFamily="34" charset="0"/>
                <a:cs typeface="Verdana"/>
              </a:rPr>
              <a:t>g=</a:t>
            </a:r>
            <a:r>
              <a:rPr lang="es-CL" sz="2400" spc="-135" dirty="0">
                <a:latin typeface="Arial Nova" panose="020B0504020202020204" pitchFamily="34" charset="0"/>
                <a:cs typeface="Verdana"/>
              </a:rPr>
              <a:t> </a:t>
            </a:r>
            <a:r>
              <a:rPr lang="es-CL" sz="2400" spc="215" dirty="0">
                <a:latin typeface="Arial Nova" panose="020B0504020202020204" pitchFamily="34" charset="0"/>
                <a:cs typeface="Verdana"/>
              </a:rPr>
              <a:t>c</a:t>
            </a:r>
            <a:r>
              <a:rPr lang="es-CL" sz="2400" spc="20" dirty="0">
                <a:latin typeface="Arial Nova" panose="020B0504020202020204" pitchFamily="34" charset="0"/>
                <a:cs typeface="Verdana"/>
              </a:rPr>
              <a:t>o</a:t>
            </a:r>
            <a:r>
              <a:rPr lang="es-CL" sz="2400" spc="10" dirty="0">
                <a:latin typeface="Arial Nova" panose="020B0504020202020204" pitchFamily="34" charset="0"/>
                <a:cs typeface="Verdana"/>
              </a:rPr>
              <a:t>n</a:t>
            </a:r>
            <a:r>
              <a:rPr lang="es-CL" sz="2400" spc="-200" dirty="0">
                <a:latin typeface="Arial Nova" panose="020B0504020202020204" pitchFamily="34" charset="0"/>
                <a:cs typeface="Verdana"/>
              </a:rPr>
              <a:t>s</a:t>
            </a:r>
            <a:r>
              <a:rPr lang="es-CL" sz="2400" spc="-165" dirty="0">
                <a:latin typeface="Arial Nova" panose="020B0504020202020204" pitchFamily="34" charset="0"/>
                <a:cs typeface="Verdana"/>
              </a:rPr>
              <a:t>t</a:t>
            </a:r>
            <a:r>
              <a:rPr lang="es-CL" sz="2400" spc="135" dirty="0">
                <a:latin typeface="Arial Nova" panose="020B0504020202020204" pitchFamily="34" charset="0"/>
                <a:cs typeface="Verdana"/>
              </a:rPr>
              <a:t>a</a:t>
            </a:r>
            <a:r>
              <a:rPr lang="es-CL" sz="2400" spc="-55" dirty="0">
                <a:latin typeface="Arial Nova" panose="020B0504020202020204" pitchFamily="34" charset="0"/>
                <a:cs typeface="Verdana"/>
              </a:rPr>
              <a:t>n</a:t>
            </a:r>
            <a:r>
              <a:rPr lang="es-CL" sz="2400" spc="-114" dirty="0">
                <a:latin typeface="Arial Nova" panose="020B0504020202020204" pitchFamily="34" charset="0"/>
                <a:cs typeface="Verdana"/>
              </a:rPr>
              <a:t>t</a:t>
            </a:r>
            <a:r>
              <a:rPr lang="es-CL" sz="2400" spc="95" dirty="0">
                <a:latin typeface="Arial Nova" panose="020B0504020202020204" pitchFamily="34" charset="0"/>
                <a:cs typeface="Verdana"/>
              </a:rPr>
              <a:t>e</a:t>
            </a:r>
            <a:r>
              <a:rPr lang="es-CL" sz="2400" spc="-80" dirty="0">
                <a:latin typeface="Arial Nova" panose="020B0504020202020204" pitchFamily="34" charset="0"/>
                <a:cs typeface="Verdana"/>
              </a:rPr>
              <a:t> </a:t>
            </a:r>
            <a:r>
              <a:rPr lang="es-CL" sz="2400" spc="100" dirty="0">
                <a:latin typeface="Arial Nova" panose="020B0504020202020204" pitchFamily="34" charset="0"/>
                <a:cs typeface="Verdana"/>
              </a:rPr>
              <a:t>de</a:t>
            </a:r>
            <a:r>
              <a:rPr lang="es-CL" sz="2400" spc="-135" dirty="0">
                <a:latin typeface="Arial Nova" panose="020B0504020202020204" pitchFamily="34" charset="0"/>
                <a:cs typeface="Verdana"/>
              </a:rPr>
              <a:t> </a:t>
            </a:r>
            <a:r>
              <a:rPr lang="es-CL" sz="2400" spc="-15" dirty="0">
                <a:latin typeface="Arial Nova" panose="020B0504020202020204" pitchFamily="34" charset="0"/>
                <a:cs typeface="Verdana"/>
              </a:rPr>
              <a:t>gra</a:t>
            </a:r>
            <a:r>
              <a:rPr lang="es-CL" sz="2400" dirty="0">
                <a:latin typeface="Arial Nova" panose="020B0504020202020204" pitchFamily="34" charset="0"/>
                <a:cs typeface="Verdana"/>
              </a:rPr>
              <a:t>v</a:t>
            </a:r>
            <a:r>
              <a:rPr lang="es-CL" sz="2400" spc="85" dirty="0">
                <a:latin typeface="Arial Nova" panose="020B0504020202020204" pitchFamily="34" charset="0"/>
                <a:cs typeface="Verdana"/>
              </a:rPr>
              <a:t>e</a:t>
            </a:r>
            <a:r>
              <a:rPr lang="es-CL" sz="2400" spc="114" dirty="0">
                <a:latin typeface="Arial Nova" panose="020B0504020202020204" pitchFamily="34" charset="0"/>
                <a:cs typeface="Verdana"/>
              </a:rPr>
              <a:t>da</a:t>
            </a:r>
            <a:r>
              <a:rPr lang="es-CL" sz="2400" spc="125" dirty="0">
                <a:latin typeface="Arial Nova" panose="020B0504020202020204" pitchFamily="34" charset="0"/>
                <a:cs typeface="Verdana"/>
              </a:rPr>
              <a:t>d</a:t>
            </a:r>
            <a:r>
              <a:rPr lang="es-CL" sz="2400" spc="-140" dirty="0">
                <a:latin typeface="Arial Nova" panose="020B0504020202020204" pitchFamily="34" charset="0"/>
                <a:cs typeface="Verdana"/>
              </a:rPr>
              <a:t> </a:t>
            </a:r>
            <a:r>
              <a:rPr lang="es-CL" sz="2400" spc="-195" dirty="0">
                <a:latin typeface="Arial Nova" panose="020B0504020202020204" pitchFamily="34" charset="0"/>
                <a:cs typeface="Verdana"/>
              </a:rPr>
              <a:t>(</a:t>
            </a:r>
            <a:r>
              <a:rPr lang="es-CL" sz="2400" spc="-145" dirty="0">
                <a:latin typeface="Arial Nova" panose="020B0504020202020204" pitchFamily="34" charset="0"/>
                <a:cs typeface="Verdana"/>
              </a:rPr>
              <a:t>9</a:t>
            </a:r>
            <a:r>
              <a:rPr lang="es-CL" sz="2400" spc="-180" dirty="0">
                <a:latin typeface="Arial Nova" panose="020B0504020202020204" pitchFamily="34" charset="0"/>
                <a:cs typeface="Verdana"/>
              </a:rPr>
              <a:t>,</a:t>
            </a:r>
            <a:r>
              <a:rPr lang="es-CL" sz="2400" spc="-150" dirty="0">
                <a:latin typeface="Arial Nova" panose="020B0504020202020204" pitchFamily="34" charset="0"/>
                <a:cs typeface="Verdana"/>
              </a:rPr>
              <a:t>8</a:t>
            </a:r>
            <a:r>
              <a:rPr lang="es-CL" sz="2400" spc="-75" dirty="0">
                <a:latin typeface="Arial Nova" panose="020B0504020202020204" pitchFamily="34" charset="0"/>
                <a:cs typeface="Verdana"/>
              </a:rPr>
              <a:t> </a:t>
            </a:r>
            <a:r>
              <a:rPr lang="es-CL" sz="2400" spc="-65" dirty="0">
                <a:latin typeface="Arial Nova" panose="020B0504020202020204" pitchFamily="34" charset="0"/>
                <a:cs typeface="Verdana"/>
              </a:rPr>
              <a:t>m</a:t>
            </a:r>
            <a:r>
              <a:rPr lang="es-CL" sz="2400" spc="-25" dirty="0">
                <a:latin typeface="Arial Nova" panose="020B0504020202020204" pitchFamily="34" charset="0"/>
                <a:cs typeface="Verdana"/>
              </a:rPr>
              <a:t>/</a:t>
            </a:r>
            <a:r>
              <a:rPr lang="es-CL" sz="2400" spc="-185" dirty="0">
                <a:latin typeface="Arial Nova" panose="020B0504020202020204" pitchFamily="34" charset="0"/>
                <a:cs typeface="Verdana"/>
              </a:rPr>
              <a:t>s2).</a:t>
            </a:r>
            <a:endParaRPr lang="es-CL" sz="2400" dirty="0">
              <a:latin typeface="Arial Nova" panose="020B0504020202020204" pitchFamily="34" charset="0"/>
              <a:cs typeface="Verdana"/>
            </a:endParaRPr>
          </a:p>
        </p:txBody>
      </p:sp>
      <p:sp>
        <p:nvSpPr>
          <p:cNvPr id="5" name="object 5"/>
          <p:cNvSpPr txBox="1"/>
          <p:nvPr/>
        </p:nvSpPr>
        <p:spPr>
          <a:xfrm>
            <a:off x="217297" y="1674876"/>
            <a:ext cx="8002127" cy="3277692"/>
          </a:xfrm>
          <a:prstGeom prst="rect">
            <a:avLst/>
          </a:prstGeom>
        </p:spPr>
        <p:txBody>
          <a:bodyPr vert="horz" wrap="square" lIns="0" tIns="71755" rIns="0" bIns="0" rtlCol="0">
            <a:spAutoFit/>
          </a:bodyPr>
          <a:lstStyle/>
          <a:p>
            <a:pPr marL="50800" algn="just">
              <a:lnSpc>
                <a:spcPct val="100000"/>
              </a:lnSpc>
              <a:spcBef>
                <a:spcPts val="565"/>
              </a:spcBef>
            </a:pPr>
            <a:r>
              <a:rPr sz="2400" b="1" u="heavy" spc="80" dirty="0" err="1">
                <a:uFill>
                  <a:solidFill>
                    <a:srgbClr val="003366"/>
                  </a:solidFill>
                </a:uFill>
                <a:latin typeface="Arial Nova" panose="020B0504020202020204" pitchFamily="34" charset="0"/>
                <a:cs typeface="Tahoma"/>
              </a:rPr>
              <a:t>Caída</a:t>
            </a:r>
            <a:r>
              <a:rPr sz="2400" b="1" u="heavy" spc="-55" dirty="0">
                <a:uFill>
                  <a:solidFill>
                    <a:srgbClr val="003366"/>
                  </a:solidFill>
                </a:uFill>
                <a:latin typeface="Arial Nova" panose="020B0504020202020204" pitchFamily="34" charset="0"/>
                <a:cs typeface="Tahoma"/>
              </a:rPr>
              <a:t> </a:t>
            </a:r>
            <a:r>
              <a:rPr sz="2400" b="1" u="heavy" spc="-100" dirty="0">
                <a:uFill>
                  <a:solidFill>
                    <a:srgbClr val="003366"/>
                  </a:solidFill>
                </a:uFill>
                <a:latin typeface="Arial Nova" panose="020B0504020202020204" pitchFamily="34" charset="0"/>
                <a:cs typeface="Tahoma"/>
              </a:rPr>
              <a:t>Libre</a:t>
            </a:r>
            <a:r>
              <a:rPr lang="es-CL" sz="2400" b="1" u="heavy" spc="-100" dirty="0">
                <a:uFill>
                  <a:solidFill>
                    <a:srgbClr val="003366"/>
                  </a:solidFill>
                </a:uFill>
                <a:latin typeface="Arial Nova" panose="020B0504020202020204" pitchFamily="34" charset="0"/>
                <a:cs typeface="Tahoma"/>
              </a:rPr>
              <a:t>:</a:t>
            </a:r>
            <a:endParaRPr sz="2400" dirty="0">
              <a:latin typeface="Arial Nova" panose="020B0504020202020204" pitchFamily="34" charset="0"/>
              <a:cs typeface="Tahoma"/>
            </a:endParaRPr>
          </a:p>
          <a:p>
            <a:pPr marL="50800" marR="43180" algn="just">
              <a:lnSpc>
                <a:spcPct val="100000"/>
              </a:lnSpc>
              <a:spcBef>
                <a:spcPts val="470"/>
              </a:spcBef>
            </a:pPr>
            <a:r>
              <a:rPr lang="es-CL" sz="2400" spc="-225" dirty="0">
                <a:latin typeface="Arial Nova" panose="020B0504020202020204" pitchFamily="34" charset="0"/>
                <a:cs typeface="Verdana"/>
              </a:rPr>
              <a:t>	</a:t>
            </a:r>
            <a:r>
              <a:rPr sz="2400" spc="-225" dirty="0">
                <a:latin typeface="Arial Nova" panose="020B0504020202020204" pitchFamily="34" charset="0"/>
                <a:cs typeface="Verdana"/>
              </a:rPr>
              <a:t>Es</a:t>
            </a:r>
            <a:r>
              <a:rPr sz="2400" spc="-65" dirty="0">
                <a:latin typeface="Arial Nova" panose="020B0504020202020204" pitchFamily="34" charset="0"/>
                <a:cs typeface="Verdana"/>
              </a:rPr>
              <a:t> </a:t>
            </a:r>
            <a:r>
              <a:rPr sz="2400" spc="-20" dirty="0">
                <a:latin typeface="Arial Nova" panose="020B0504020202020204" pitchFamily="34" charset="0"/>
                <a:cs typeface="Verdana"/>
              </a:rPr>
              <a:t>el</a:t>
            </a:r>
            <a:r>
              <a:rPr sz="2400" spc="-60" dirty="0">
                <a:latin typeface="Arial Nova" panose="020B0504020202020204" pitchFamily="34" charset="0"/>
                <a:cs typeface="Verdana"/>
              </a:rPr>
              <a:t> </a:t>
            </a:r>
            <a:r>
              <a:rPr sz="2400" spc="-40" dirty="0">
                <a:latin typeface="Arial Nova" panose="020B0504020202020204" pitchFamily="34" charset="0"/>
                <a:cs typeface="Verdana"/>
              </a:rPr>
              <a:t>movimiento</a:t>
            </a:r>
            <a:r>
              <a:rPr sz="2400" spc="-65" dirty="0">
                <a:latin typeface="Arial Nova" panose="020B0504020202020204" pitchFamily="34" charset="0"/>
                <a:cs typeface="Verdana"/>
              </a:rPr>
              <a:t> </a:t>
            </a:r>
            <a:r>
              <a:rPr sz="2400" spc="65" dirty="0">
                <a:latin typeface="Arial Nova" panose="020B0504020202020204" pitchFamily="34" charset="0"/>
                <a:cs typeface="Verdana"/>
              </a:rPr>
              <a:t>acelerado</a:t>
            </a:r>
            <a:r>
              <a:rPr sz="2400" spc="-55" dirty="0">
                <a:latin typeface="Arial Nova" panose="020B0504020202020204" pitchFamily="34" charset="0"/>
                <a:cs typeface="Verdana"/>
              </a:rPr>
              <a:t> </a:t>
            </a:r>
            <a:r>
              <a:rPr sz="2400" spc="55" dirty="0">
                <a:latin typeface="Arial Nova" panose="020B0504020202020204" pitchFamily="34" charset="0"/>
                <a:cs typeface="Verdana"/>
              </a:rPr>
              <a:t>que</a:t>
            </a:r>
            <a:r>
              <a:rPr sz="2400" spc="-55" dirty="0">
                <a:latin typeface="Arial Nova" panose="020B0504020202020204" pitchFamily="34" charset="0"/>
                <a:cs typeface="Verdana"/>
              </a:rPr>
              <a:t> </a:t>
            </a:r>
            <a:r>
              <a:rPr sz="2400" spc="15" dirty="0">
                <a:latin typeface="Arial Nova" panose="020B0504020202020204" pitchFamily="34" charset="0"/>
                <a:cs typeface="Verdana"/>
              </a:rPr>
              <a:t>adquiere</a:t>
            </a:r>
            <a:r>
              <a:rPr sz="2400" spc="-65" dirty="0">
                <a:latin typeface="Arial Nova" panose="020B0504020202020204" pitchFamily="34" charset="0"/>
                <a:cs typeface="Verdana"/>
              </a:rPr>
              <a:t> </a:t>
            </a:r>
            <a:r>
              <a:rPr sz="2400" spc="-45" dirty="0">
                <a:latin typeface="Arial Nova" panose="020B0504020202020204" pitchFamily="34" charset="0"/>
                <a:cs typeface="Verdana"/>
              </a:rPr>
              <a:t>un</a:t>
            </a:r>
            <a:r>
              <a:rPr sz="2400" spc="-50" dirty="0">
                <a:latin typeface="Arial Nova" panose="020B0504020202020204" pitchFamily="34" charset="0"/>
                <a:cs typeface="Verdana"/>
              </a:rPr>
              <a:t> </a:t>
            </a:r>
            <a:r>
              <a:rPr sz="2400" spc="45" dirty="0" err="1">
                <a:latin typeface="Arial Nova" panose="020B0504020202020204" pitchFamily="34" charset="0"/>
                <a:cs typeface="Verdana"/>
              </a:rPr>
              <a:t>cuerpo</a:t>
            </a:r>
            <a:r>
              <a:rPr sz="2400" spc="-50" dirty="0">
                <a:latin typeface="Arial Nova" panose="020B0504020202020204" pitchFamily="34" charset="0"/>
                <a:cs typeface="Verdana"/>
              </a:rPr>
              <a:t> </a:t>
            </a:r>
            <a:r>
              <a:rPr sz="2400" spc="15" dirty="0">
                <a:latin typeface="Arial Nova" panose="020B0504020202020204" pitchFamily="34" charset="0"/>
                <a:cs typeface="Verdana"/>
              </a:rPr>
              <a:t>bajo</a:t>
            </a:r>
            <a:r>
              <a:rPr lang="es-CL" sz="2400" spc="15" dirty="0">
                <a:latin typeface="Arial Nova" panose="020B0504020202020204" pitchFamily="34" charset="0"/>
                <a:cs typeface="Verdana"/>
              </a:rPr>
              <a:t> </a:t>
            </a:r>
            <a:r>
              <a:rPr sz="2400" spc="5" dirty="0">
                <a:latin typeface="Arial Nova" panose="020B0504020202020204" pitchFamily="34" charset="0"/>
                <a:cs typeface="Verdana"/>
              </a:rPr>
              <a:t>la </a:t>
            </a:r>
            <a:r>
              <a:rPr sz="2400" spc="-60" dirty="0">
                <a:latin typeface="Arial Nova" panose="020B0504020202020204" pitchFamily="34" charset="0"/>
                <a:cs typeface="Verdana"/>
              </a:rPr>
              <a:t>fuerza </a:t>
            </a:r>
            <a:r>
              <a:rPr sz="2400" spc="114" dirty="0">
                <a:latin typeface="Arial Nova" panose="020B0504020202020204" pitchFamily="34" charset="0"/>
                <a:cs typeface="Verdana"/>
              </a:rPr>
              <a:t>de </a:t>
            </a:r>
            <a:r>
              <a:rPr sz="2400" spc="25" dirty="0" err="1">
                <a:latin typeface="Arial Nova" panose="020B0504020202020204" pitchFamily="34" charset="0"/>
                <a:cs typeface="Verdana"/>
              </a:rPr>
              <a:t>gravedad</a:t>
            </a:r>
            <a:r>
              <a:rPr lang="es-CL" sz="2400" spc="25" dirty="0">
                <a:latin typeface="Arial Nova" panose="020B0504020202020204" pitchFamily="34" charset="0"/>
                <a:cs typeface="Verdana"/>
              </a:rPr>
              <a:t>. </a:t>
            </a:r>
            <a:r>
              <a:rPr sz="2400" spc="-15" dirty="0">
                <a:latin typeface="Arial Nova" panose="020B0504020202020204" pitchFamily="34" charset="0"/>
                <a:cs typeface="Verdana"/>
              </a:rPr>
              <a:t>La </a:t>
            </a:r>
            <a:r>
              <a:rPr sz="2400" spc="-40" dirty="0">
                <a:latin typeface="Arial Nova" panose="020B0504020202020204" pitchFamily="34" charset="0"/>
                <a:cs typeface="Verdana"/>
              </a:rPr>
              <a:t>Energía </a:t>
            </a:r>
            <a:r>
              <a:rPr sz="2400" spc="-15" dirty="0">
                <a:latin typeface="Arial Nova" panose="020B0504020202020204" pitchFamily="34" charset="0"/>
                <a:cs typeface="Verdana"/>
              </a:rPr>
              <a:t>requerida </a:t>
            </a:r>
            <a:r>
              <a:rPr sz="2400" spc="45" dirty="0">
                <a:latin typeface="Arial Nova" panose="020B0504020202020204" pitchFamily="34" charset="0"/>
                <a:cs typeface="Verdana"/>
              </a:rPr>
              <a:t>para </a:t>
            </a:r>
            <a:r>
              <a:rPr sz="2400" spc="5" dirty="0">
                <a:latin typeface="Arial Nova" panose="020B0504020202020204" pitchFamily="34" charset="0"/>
                <a:cs typeface="Verdana"/>
              </a:rPr>
              <a:t>detener </a:t>
            </a:r>
            <a:r>
              <a:rPr sz="2400" spc="-45" dirty="0">
                <a:latin typeface="Arial Nova" panose="020B0504020202020204" pitchFamily="34" charset="0"/>
                <a:cs typeface="Verdana"/>
              </a:rPr>
              <a:t>un </a:t>
            </a:r>
            <a:r>
              <a:rPr sz="2400" spc="40" dirty="0">
                <a:latin typeface="Arial Nova" panose="020B0504020202020204" pitchFamily="34" charset="0"/>
                <a:cs typeface="Verdana"/>
              </a:rPr>
              <a:t>cuerpo </a:t>
            </a:r>
            <a:r>
              <a:rPr sz="2400" spc="35" dirty="0">
                <a:latin typeface="Arial Nova" panose="020B0504020202020204" pitchFamily="34" charset="0"/>
                <a:cs typeface="Verdana"/>
              </a:rPr>
              <a:t>en </a:t>
            </a:r>
            <a:r>
              <a:rPr sz="2400" spc="40" dirty="0">
                <a:latin typeface="Arial Nova" panose="020B0504020202020204" pitchFamily="34" charset="0"/>
                <a:cs typeface="Verdana"/>
              </a:rPr>
              <a:t> </a:t>
            </a:r>
            <a:r>
              <a:rPr sz="2400" spc="110" dirty="0" err="1">
                <a:latin typeface="Arial Nova" panose="020B0504020202020204" pitchFamily="34" charset="0"/>
                <a:cs typeface="Verdana"/>
              </a:rPr>
              <a:t>caída</a:t>
            </a:r>
            <a:r>
              <a:rPr sz="2400" spc="110" dirty="0">
                <a:latin typeface="Arial Nova" panose="020B0504020202020204" pitchFamily="34" charset="0"/>
                <a:cs typeface="Verdana"/>
              </a:rPr>
              <a:t> </a:t>
            </a:r>
            <a:r>
              <a:rPr sz="2400" spc="-70" dirty="0">
                <a:latin typeface="Arial Nova" panose="020B0504020202020204" pitchFamily="34" charset="0"/>
                <a:cs typeface="Verdana"/>
              </a:rPr>
              <a:t>libre</a:t>
            </a:r>
            <a:r>
              <a:rPr lang="es-CL" sz="2400" spc="-70" dirty="0">
                <a:latin typeface="Arial Nova" panose="020B0504020202020204" pitchFamily="34" charset="0"/>
                <a:cs typeface="Verdana"/>
              </a:rPr>
              <a:t>,</a:t>
            </a:r>
            <a:r>
              <a:rPr sz="2400" spc="-70" dirty="0">
                <a:latin typeface="Arial Nova" panose="020B0504020202020204" pitchFamily="34" charset="0"/>
                <a:cs typeface="Verdana"/>
              </a:rPr>
              <a:t> </a:t>
            </a:r>
            <a:r>
              <a:rPr sz="2400" spc="-75" dirty="0">
                <a:latin typeface="Arial Nova" panose="020B0504020202020204" pitchFamily="34" charset="0"/>
                <a:cs typeface="Verdana"/>
              </a:rPr>
              <a:t>es </a:t>
            </a:r>
            <a:r>
              <a:rPr sz="2400" spc="5" dirty="0">
                <a:latin typeface="Arial Nova" panose="020B0504020202020204" pitchFamily="34" charset="0"/>
                <a:cs typeface="Verdana"/>
              </a:rPr>
              <a:t>proporcional </a:t>
            </a:r>
            <a:r>
              <a:rPr sz="2400" spc="165" dirty="0">
                <a:latin typeface="Arial Nova" panose="020B0504020202020204" pitchFamily="34" charset="0"/>
                <a:cs typeface="Verdana"/>
              </a:rPr>
              <a:t>a </a:t>
            </a:r>
            <a:r>
              <a:rPr sz="2400" spc="5" dirty="0">
                <a:latin typeface="Arial Nova" panose="020B0504020202020204" pitchFamily="34" charset="0"/>
                <a:cs typeface="Verdana"/>
              </a:rPr>
              <a:t>la </a:t>
            </a:r>
            <a:r>
              <a:rPr sz="2400" spc="-5" dirty="0">
                <a:latin typeface="Arial Nova" panose="020B0504020202020204" pitchFamily="34" charset="0"/>
                <a:cs typeface="Verdana"/>
              </a:rPr>
              <a:t>masa </a:t>
            </a:r>
            <a:r>
              <a:rPr sz="2400" spc="20" dirty="0">
                <a:latin typeface="Arial Nova" panose="020B0504020202020204" pitchFamily="34" charset="0"/>
                <a:cs typeface="Verdana"/>
              </a:rPr>
              <a:t>del </a:t>
            </a:r>
            <a:r>
              <a:rPr sz="2400" spc="45" dirty="0" err="1">
                <a:latin typeface="Arial Nova" panose="020B0504020202020204" pitchFamily="34" charset="0"/>
                <a:cs typeface="Verdana"/>
              </a:rPr>
              <a:t>cuerpo</a:t>
            </a:r>
            <a:r>
              <a:rPr lang="es-CL" sz="2400" spc="45" dirty="0">
                <a:latin typeface="Arial Nova" panose="020B0504020202020204" pitchFamily="34" charset="0"/>
                <a:cs typeface="Verdana"/>
              </a:rPr>
              <a:t>,</a:t>
            </a:r>
            <a:r>
              <a:rPr sz="2400" spc="45" dirty="0">
                <a:latin typeface="Arial Nova" panose="020B0504020202020204" pitchFamily="34" charset="0"/>
                <a:cs typeface="Verdana"/>
              </a:rPr>
              <a:t> </a:t>
            </a:r>
            <a:r>
              <a:rPr sz="2400" spc="165" dirty="0">
                <a:latin typeface="Arial Nova" panose="020B0504020202020204" pitchFamily="34" charset="0"/>
                <a:cs typeface="Verdana"/>
              </a:rPr>
              <a:t>a </a:t>
            </a:r>
            <a:r>
              <a:rPr sz="2400" spc="15" dirty="0">
                <a:latin typeface="Arial Nova" panose="020B0504020202020204" pitchFamily="34" charset="0"/>
                <a:cs typeface="Verdana"/>
              </a:rPr>
              <a:t>la </a:t>
            </a:r>
            <a:r>
              <a:rPr sz="2400" spc="20" dirty="0">
                <a:latin typeface="Arial Nova" panose="020B0504020202020204" pitchFamily="34" charset="0"/>
                <a:cs typeface="Verdana"/>
              </a:rPr>
              <a:t> </a:t>
            </a:r>
            <a:r>
              <a:rPr lang="es-CL" sz="2400" spc="20" dirty="0">
                <a:latin typeface="Arial Nova" panose="020B0504020202020204" pitchFamily="34" charset="0"/>
                <a:cs typeface="Verdana"/>
              </a:rPr>
              <a:t>distancia recorrida </a:t>
            </a:r>
            <a:r>
              <a:rPr lang="es-CL" sz="2400" spc="114" dirty="0">
                <a:latin typeface="Arial Nova" panose="020B0504020202020204" pitchFamily="34" charset="0"/>
                <a:cs typeface="Verdana"/>
              </a:rPr>
              <a:t>y a la aceleración de gravedad</a:t>
            </a:r>
            <a:r>
              <a:rPr lang="es-CL" sz="2400" spc="-10" dirty="0">
                <a:latin typeface="Arial Nova" panose="020B0504020202020204" pitchFamily="34" charset="0"/>
                <a:cs typeface="Verdana"/>
              </a:rPr>
              <a:t>. Se calcula mediante la siguiente ecuación:</a:t>
            </a:r>
            <a:endParaRPr sz="2400" dirty="0">
              <a:latin typeface="Arial Nova" panose="020B0504020202020204" pitchFamily="34" charset="0"/>
              <a:cs typeface="Verdana"/>
            </a:endParaRPr>
          </a:p>
          <a:p>
            <a:pPr marL="50800" marR="5778500" algn="ctr">
              <a:lnSpc>
                <a:spcPct val="120000"/>
              </a:lnSpc>
              <a:spcBef>
                <a:spcPts val="1170"/>
              </a:spcBef>
            </a:pPr>
            <a:r>
              <a:rPr sz="2400" spc="-235" dirty="0">
                <a:latin typeface="Arial Nova" panose="020B0504020202020204" pitchFamily="34" charset="0"/>
                <a:cs typeface="Verdana"/>
              </a:rPr>
              <a:t>E</a:t>
            </a:r>
            <a:r>
              <a:rPr sz="2400" spc="-105" dirty="0">
                <a:latin typeface="Arial Nova" panose="020B0504020202020204" pitchFamily="34" charset="0"/>
                <a:cs typeface="Verdana"/>
              </a:rPr>
              <a:t>i</a:t>
            </a:r>
            <a:r>
              <a:rPr sz="2400" spc="-160" dirty="0">
                <a:latin typeface="Arial Nova" panose="020B0504020202020204" pitchFamily="34" charset="0"/>
                <a:cs typeface="Verdana"/>
              </a:rPr>
              <a:t> </a:t>
            </a:r>
            <a:r>
              <a:rPr sz="2400" spc="-425" dirty="0">
                <a:latin typeface="Arial Nova" panose="020B0504020202020204" pitchFamily="34" charset="0"/>
                <a:cs typeface="Verdana"/>
              </a:rPr>
              <a:t>=</a:t>
            </a:r>
            <a:r>
              <a:rPr sz="2400" spc="-155" dirty="0">
                <a:latin typeface="Arial Nova" panose="020B0504020202020204" pitchFamily="34" charset="0"/>
                <a:cs typeface="Verdana"/>
              </a:rPr>
              <a:t> </a:t>
            </a:r>
            <a:r>
              <a:rPr sz="2400" spc="-70" dirty="0">
                <a:latin typeface="Arial Nova" panose="020B0504020202020204" pitchFamily="34" charset="0"/>
                <a:cs typeface="Verdana"/>
              </a:rPr>
              <a:t>m</a:t>
            </a:r>
            <a:r>
              <a:rPr sz="2400" spc="-160" dirty="0">
                <a:latin typeface="Arial Nova" panose="020B0504020202020204" pitchFamily="34" charset="0"/>
                <a:cs typeface="Verdana"/>
              </a:rPr>
              <a:t> </a:t>
            </a:r>
            <a:r>
              <a:rPr sz="2400" spc="-425" dirty="0">
                <a:latin typeface="Arial Nova" panose="020B0504020202020204" pitchFamily="34" charset="0"/>
                <a:cs typeface="Verdana"/>
              </a:rPr>
              <a:t>*</a:t>
            </a:r>
            <a:r>
              <a:rPr sz="2400" spc="-165" dirty="0">
                <a:latin typeface="Arial Nova" panose="020B0504020202020204" pitchFamily="34" charset="0"/>
                <a:cs typeface="Verdana"/>
              </a:rPr>
              <a:t> </a:t>
            </a:r>
            <a:r>
              <a:rPr sz="2400" spc="-45" dirty="0">
                <a:latin typeface="Arial Nova" panose="020B0504020202020204" pitchFamily="34" charset="0"/>
                <a:cs typeface="Verdana"/>
              </a:rPr>
              <a:t>h</a:t>
            </a:r>
            <a:r>
              <a:rPr sz="2400" spc="-150" dirty="0">
                <a:latin typeface="Arial Nova" panose="020B0504020202020204" pitchFamily="34" charset="0"/>
                <a:cs typeface="Verdana"/>
              </a:rPr>
              <a:t> </a:t>
            </a:r>
            <a:r>
              <a:rPr sz="2400" spc="-425" dirty="0">
                <a:latin typeface="Arial Nova" panose="020B0504020202020204" pitchFamily="34" charset="0"/>
                <a:cs typeface="Verdana"/>
              </a:rPr>
              <a:t>*</a:t>
            </a:r>
            <a:r>
              <a:rPr sz="2400" spc="-155" dirty="0">
                <a:latin typeface="Arial Nova" panose="020B0504020202020204" pitchFamily="34" charset="0"/>
                <a:cs typeface="Verdana"/>
              </a:rPr>
              <a:t> </a:t>
            </a:r>
            <a:r>
              <a:rPr sz="2400" spc="70" dirty="0">
                <a:latin typeface="Arial Nova" panose="020B0504020202020204" pitchFamily="34" charset="0"/>
                <a:cs typeface="Verdana"/>
              </a:rPr>
              <a:t>g</a:t>
            </a:r>
            <a:endParaRPr sz="2400" dirty="0">
              <a:latin typeface="Arial Nova" panose="020B0504020202020204" pitchFamily="34" charset="0"/>
              <a:cs typeface="Verdana"/>
            </a:endParaRPr>
          </a:p>
        </p:txBody>
      </p:sp>
      <p:pic>
        <p:nvPicPr>
          <p:cNvPr id="11" name="Picture 70978">
            <a:extLst>
              <a:ext uri="{FF2B5EF4-FFF2-40B4-BE49-F238E27FC236}">
                <a16:creationId xmlns:a16="http://schemas.microsoft.com/office/drawing/2014/main" id="{C8FD5E8B-64A7-C1CD-F4BA-0F5CF054D1C3}"/>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6980"/>
    </mc:Choice>
    <mc:Fallback xmlns="">
      <p:transition spd="slow" advTm="698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4;p36">
            <a:extLst>
              <a:ext uri="{FF2B5EF4-FFF2-40B4-BE49-F238E27FC236}">
                <a16:creationId xmlns:a16="http://schemas.microsoft.com/office/drawing/2014/main" id="{45AAC3F0-7426-F817-189C-0FBF4CE92440}"/>
              </a:ext>
            </a:extLst>
          </p:cNvPr>
          <p:cNvSpPr txBox="1"/>
          <p:nvPr/>
        </p:nvSpPr>
        <p:spPr>
          <a:xfrm>
            <a:off x="674000" y="2381673"/>
            <a:ext cx="10411921" cy="19389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1.- Calcular EI (Energía de impacto) que sufre un trabajador que pesa 87 Kg y cae de una altura de 20 </a:t>
            </a:r>
            <a:r>
              <a:rPr lang="es-CL" sz="2400" dirty="0" err="1">
                <a:latin typeface="Arial Nova" panose="020B0504020202020204" pitchFamily="34" charset="0"/>
                <a:ea typeface="Montserrat"/>
                <a:cs typeface="Montserrat"/>
                <a:sym typeface="Montserrat"/>
              </a:rPr>
              <a:t>mts</a:t>
            </a:r>
            <a:r>
              <a:rPr lang="es-CL" sz="2400" dirty="0">
                <a:latin typeface="Arial Nova" panose="020B0504020202020204" pitchFamily="34" charset="0"/>
                <a:ea typeface="Montserrat"/>
                <a:cs typeface="Montserrat"/>
                <a:sym typeface="Montserrat"/>
              </a:rPr>
              <a:t>.</a:t>
            </a:r>
            <a:endParaRPr sz="2400" dirty="0">
              <a:latin typeface="Arial Nova" panose="020B0504020202020204" pitchFamily="34" charset="0"/>
            </a:endParaRPr>
          </a:p>
          <a:p>
            <a:pPr marL="0" marR="0" lvl="0" indent="0" algn="just" rtl="0">
              <a:spcBef>
                <a:spcPts val="0"/>
              </a:spcBef>
              <a:spcAft>
                <a:spcPts val="0"/>
              </a:spcAft>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a:p>
            <a:pPr marL="0" marR="0" lvl="0" indent="0" algn="just" rtl="0">
              <a:spcBef>
                <a:spcPts val="0"/>
              </a:spcBef>
              <a:spcAft>
                <a:spcPts val="0"/>
              </a:spcAft>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a:p>
            <a:pPr marL="0" marR="0" lvl="0" indent="0" algn="l" rtl="0">
              <a:spcBef>
                <a:spcPts val="0"/>
              </a:spcBef>
              <a:spcAft>
                <a:spcPts val="0"/>
              </a:spcAft>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5" name="Google Shape;365;p36">
            <a:extLst>
              <a:ext uri="{FF2B5EF4-FFF2-40B4-BE49-F238E27FC236}">
                <a16:creationId xmlns:a16="http://schemas.microsoft.com/office/drawing/2014/main" id="{8A36882C-89D0-5B1C-6321-5E284731DB14}"/>
              </a:ext>
            </a:extLst>
          </p:cNvPr>
          <p:cNvSpPr txBox="1"/>
          <p:nvPr/>
        </p:nvSpPr>
        <p:spPr>
          <a:xfrm>
            <a:off x="674001" y="4214675"/>
            <a:ext cx="10411920"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400" dirty="0">
                <a:latin typeface="Arial Nova" panose="020B0504020202020204" pitchFamily="34" charset="0"/>
                <a:ea typeface="Montserrat"/>
                <a:cs typeface="Montserrat"/>
                <a:sym typeface="Montserrat"/>
              </a:rPr>
              <a:t>2.- Calcular EI (Energía de impacto) que sufre un trabajador cuando le cae un martillo que pesa 1,5 kg en el hombro de una altura de 25 </a:t>
            </a:r>
            <a:r>
              <a:rPr lang="es-CL" sz="2400" dirty="0" err="1">
                <a:latin typeface="Arial Nova" panose="020B0504020202020204" pitchFamily="34" charset="0"/>
                <a:ea typeface="Montserrat"/>
                <a:cs typeface="Montserrat"/>
                <a:sym typeface="Montserrat"/>
              </a:rPr>
              <a:t>mts</a:t>
            </a:r>
            <a:r>
              <a:rPr lang="es-CL" sz="2400" dirty="0">
                <a:latin typeface="Arial Nova" panose="020B0504020202020204" pitchFamily="34" charset="0"/>
                <a:ea typeface="Montserrat"/>
                <a:cs typeface="Montserrat"/>
                <a:sym typeface="Montserrat"/>
              </a:rPr>
              <a:t>.</a:t>
            </a:r>
            <a:endParaRPr sz="2400" dirty="0">
              <a:latin typeface="Arial Nova" panose="020B0504020202020204" pitchFamily="34" charset="0"/>
              <a:ea typeface="Montserrat"/>
              <a:cs typeface="Montserrat"/>
              <a:sym typeface="Montserrat"/>
            </a:endParaRPr>
          </a:p>
          <a:p>
            <a:pPr marL="0" marR="0" lvl="0" indent="0" algn="just" rtl="0">
              <a:spcBef>
                <a:spcPts val="0"/>
              </a:spcBef>
              <a:spcAft>
                <a:spcPts val="0"/>
              </a:spcAft>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a:p>
            <a:pPr marL="0" marR="0" lvl="0" indent="0" algn="l" rtl="0">
              <a:spcBef>
                <a:spcPts val="0"/>
              </a:spcBef>
              <a:spcAft>
                <a:spcPts val="0"/>
              </a:spcAft>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6" name="Google Shape;366;p36">
            <a:extLst>
              <a:ext uri="{FF2B5EF4-FFF2-40B4-BE49-F238E27FC236}">
                <a16:creationId xmlns:a16="http://schemas.microsoft.com/office/drawing/2014/main" id="{18AC2D08-3A8A-A1E2-0AE1-B71CB909E3BB}"/>
              </a:ext>
            </a:extLst>
          </p:cNvPr>
          <p:cNvSpPr txBox="1"/>
          <p:nvPr/>
        </p:nvSpPr>
        <p:spPr>
          <a:xfrm>
            <a:off x="1308482" y="1812369"/>
            <a:ext cx="3181562" cy="83095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485CC7"/>
              </a:buClr>
              <a:buSzPts val="4400"/>
              <a:buFont typeface="Arial"/>
              <a:buNone/>
            </a:pPr>
            <a:r>
              <a:rPr lang="es-CL" sz="2400" b="1" dirty="0">
                <a:latin typeface="Arial Nova" panose="020B0504020202020204" pitchFamily="34" charset="0"/>
                <a:ea typeface="Montserrat ExtraBold"/>
                <a:cs typeface="Montserrat ExtraBold"/>
                <a:sym typeface="Montserrat ExtraBold"/>
              </a:rPr>
              <a:t>EJERCICIOS:</a:t>
            </a:r>
            <a:endParaRPr sz="2400" dirty="0">
              <a:latin typeface="Arial Nova" panose="020B0504020202020204" pitchFamily="34" charset="0"/>
            </a:endParaRPr>
          </a:p>
          <a:p>
            <a:pPr marL="0" marR="0" lvl="0" indent="0" rtl="0">
              <a:lnSpc>
                <a:spcPct val="100000"/>
              </a:lnSpc>
              <a:spcBef>
                <a:spcPts val="0"/>
              </a:spcBef>
              <a:spcAft>
                <a:spcPts val="0"/>
              </a:spcAft>
              <a:buClr>
                <a:schemeClr val="dk1"/>
              </a:buClr>
              <a:buSzPts val="1800"/>
              <a:buFont typeface="Arial"/>
              <a:buNone/>
            </a:pPr>
            <a:endParaRPr sz="2400" dirty="0">
              <a:solidFill>
                <a:schemeClr val="accent5">
                  <a:lumMod val="60000"/>
                  <a:lumOff val="40000"/>
                </a:schemeClr>
              </a:solidFill>
              <a:latin typeface="Arial Nova" panose="020B0504020202020204" pitchFamily="34" charset="0"/>
              <a:ea typeface="Arial"/>
              <a:cs typeface="Arial"/>
              <a:sym typeface="Arial"/>
            </a:endParaRPr>
          </a:p>
        </p:txBody>
      </p:sp>
      <p:pic>
        <p:nvPicPr>
          <p:cNvPr id="2" name="Picture 70978">
            <a:extLst>
              <a:ext uri="{FF2B5EF4-FFF2-40B4-BE49-F238E27FC236}">
                <a16:creationId xmlns:a16="http://schemas.microsoft.com/office/drawing/2014/main" id="{514C404F-EED5-88F3-744A-9B559F46FF06}"/>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095225"/>
      </p:ext>
    </p:extLst>
  </p:cSld>
  <p:clrMapOvr>
    <a:masterClrMapping/>
  </p:clrMapOvr>
  <mc:AlternateContent xmlns:mc="http://schemas.openxmlformats.org/markup-compatibility/2006" xmlns:p14="http://schemas.microsoft.com/office/powerpoint/2010/main">
    <mc:Choice Requires="p14">
      <p:transition spd="slow" p14:dur="2000" advTm="8446"/>
    </mc:Choice>
    <mc:Fallback xmlns="">
      <p:transition spd="slow" advTm="844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4;p38">
            <a:extLst>
              <a:ext uri="{FF2B5EF4-FFF2-40B4-BE49-F238E27FC236}">
                <a16:creationId xmlns:a16="http://schemas.microsoft.com/office/drawing/2014/main" id="{A77C28A4-0B6A-1807-24B1-14AE7E0071BC}"/>
              </a:ext>
            </a:extLst>
          </p:cNvPr>
          <p:cNvSpPr txBox="1"/>
          <p:nvPr/>
        </p:nvSpPr>
        <p:spPr>
          <a:xfrm>
            <a:off x="1229834" y="1743538"/>
            <a:ext cx="9657522"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ETAPAS DE UNA CAÍDA DESDE ALTURA </a:t>
            </a:r>
            <a:endParaRPr sz="2800" dirty="0">
              <a:latin typeface="Arial Nova" panose="020B0504020202020204" pitchFamily="34" charset="0"/>
            </a:endParaRPr>
          </a:p>
          <a:p>
            <a:pPr marL="0" marR="0" lvl="0" indent="0" algn="l" rtl="0">
              <a:lnSpc>
                <a:spcPct val="100000"/>
              </a:lnSpc>
              <a:spcBef>
                <a:spcPts val="0"/>
              </a:spcBef>
              <a:spcAft>
                <a:spcPts val="0"/>
              </a:spcAft>
              <a:buClr>
                <a:schemeClr val="dk1"/>
              </a:buClr>
              <a:buSzPts val="1800"/>
              <a:buFont typeface="Arial"/>
              <a:buNone/>
            </a:pPr>
            <a:endParaRPr sz="2800" dirty="0">
              <a:solidFill>
                <a:schemeClr val="accent5">
                  <a:lumMod val="60000"/>
                  <a:lumOff val="40000"/>
                </a:schemeClr>
              </a:solidFill>
              <a:latin typeface="Arial Nova" panose="020B0504020202020204" pitchFamily="34" charset="0"/>
              <a:ea typeface="Arial"/>
              <a:cs typeface="Arial"/>
              <a:sym typeface="Arial"/>
            </a:endParaRPr>
          </a:p>
        </p:txBody>
      </p:sp>
      <p:sp>
        <p:nvSpPr>
          <p:cNvPr id="5" name="Google Shape;385;p38">
            <a:extLst>
              <a:ext uri="{FF2B5EF4-FFF2-40B4-BE49-F238E27FC236}">
                <a16:creationId xmlns:a16="http://schemas.microsoft.com/office/drawing/2014/main" id="{0F2DE1AF-7DC5-84B8-C648-650505204306}"/>
              </a:ext>
            </a:extLst>
          </p:cNvPr>
          <p:cNvSpPr/>
          <p:nvPr/>
        </p:nvSpPr>
        <p:spPr>
          <a:xfrm>
            <a:off x="267478" y="2220571"/>
            <a:ext cx="9181322" cy="45242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Cuando se produce una caída accidental desde altura, podemos identificar 5 fases, las cuales son:</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a:cs typeface="Montserrat"/>
                <a:sym typeface="Montserrat"/>
              </a:rPr>
              <a:t>1.- Inicio de una caída.</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a:cs typeface="Montserrat"/>
                <a:sym typeface="Montserrat"/>
              </a:rPr>
              <a:t>2.- Caída Libre.</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a:cs typeface="Montserrat"/>
                <a:sym typeface="Montserrat"/>
              </a:rPr>
              <a:t>3.- Desaceleración.</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a:cs typeface="Montserrat"/>
                <a:sym typeface="Montserrat"/>
              </a:rPr>
              <a:t>4.- Rebote.</a:t>
            </a:r>
            <a:endParaRPr sz="2400" dirty="0">
              <a:latin typeface="Arial Nova" panose="020B0504020202020204" pitchFamily="34" charset="0"/>
            </a:endParaRPr>
          </a:p>
          <a:p>
            <a:pPr marL="0" marR="0" lvl="0" indent="0" algn="just" rtl="0">
              <a:lnSpc>
                <a:spcPct val="100000"/>
              </a:lnSpc>
              <a:spcBef>
                <a:spcPts val="0"/>
              </a:spcBef>
              <a:spcAft>
                <a:spcPts val="0"/>
              </a:spcAft>
              <a:buClr>
                <a:schemeClr val="dk1"/>
              </a:buClr>
              <a:buSzPts val="1800"/>
              <a:buFont typeface="Arial"/>
              <a:buNone/>
            </a:pPr>
            <a:endParaRPr sz="2400" dirty="0">
              <a:latin typeface="Arial Nova" panose="020B0504020202020204" pitchFamily="34" charset="0"/>
              <a:ea typeface="Montserrat"/>
              <a:cs typeface="Montserrat"/>
              <a:sym typeface="Montserrat"/>
            </a:endParaRPr>
          </a:p>
          <a:p>
            <a:pPr marL="0" marR="0" lvl="0" indent="0" algn="just" rtl="0">
              <a:lnSpc>
                <a:spcPct val="100000"/>
              </a:lnSpc>
              <a:spcBef>
                <a:spcPts val="0"/>
              </a:spcBef>
              <a:spcAft>
                <a:spcPts val="0"/>
              </a:spcAft>
              <a:buClr>
                <a:srgbClr val="485CC7"/>
              </a:buClr>
              <a:buSzPts val="1800"/>
              <a:buFont typeface="Arial"/>
              <a:buNone/>
            </a:pPr>
            <a:r>
              <a:rPr lang="es-CL" sz="2400" dirty="0">
                <a:latin typeface="Arial Nova" panose="020B0504020202020204" pitchFamily="34" charset="0"/>
                <a:ea typeface="Montserrat"/>
                <a:cs typeface="Montserrat"/>
                <a:sym typeface="Montserrat"/>
              </a:rPr>
              <a:t>5.- Suspensión.</a:t>
            </a:r>
            <a:endParaRPr sz="2400" dirty="0">
              <a:latin typeface="Arial Nova" panose="020B0504020202020204" pitchFamily="34" charset="0"/>
            </a:endParaRPr>
          </a:p>
        </p:txBody>
      </p:sp>
      <p:pic>
        <p:nvPicPr>
          <p:cNvPr id="7" name="Imagen 6" descr="Imagen que contiene firmar, dibujo, calle, frente&#10;&#10;Descripción generada automáticamente">
            <a:extLst>
              <a:ext uri="{FF2B5EF4-FFF2-40B4-BE49-F238E27FC236}">
                <a16:creationId xmlns:a16="http://schemas.microsoft.com/office/drawing/2014/main" id="{67F1B979-9AC0-3CD7-6988-DBCF3CBCBC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48800" y="3080452"/>
            <a:ext cx="2743200" cy="2432304"/>
          </a:xfrm>
          <a:prstGeom prst="rect">
            <a:avLst/>
          </a:prstGeom>
        </p:spPr>
      </p:pic>
      <p:pic>
        <p:nvPicPr>
          <p:cNvPr id="2" name="Picture 70978">
            <a:extLst>
              <a:ext uri="{FF2B5EF4-FFF2-40B4-BE49-F238E27FC236}">
                <a16:creationId xmlns:a16="http://schemas.microsoft.com/office/drawing/2014/main" id="{837DDA0A-1FAF-9D54-F391-2AF4CD6C9043}"/>
              </a:ext>
            </a:extLst>
          </p:cNvPr>
          <p:cNvPicPr/>
          <p:nvPr/>
        </p:nvPicPr>
        <p:blipFill>
          <a:blip r:embed="rId4">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4174817"/>
      </p:ext>
    </p:extLst>
  </p:cSld>
  <p:clrMapOvr>
    <a:masterClrMapping/>
  </p:clrMapOvr>
  <mc:AlternateContent xmlns:mc="http://schemas.openxmlformats.org/markup-compatibility/2006" xmlns:p14="http://schemas.microsoft.com/office/powerpoint/2010/main">
    <mc:Choice Requires="p14">
      <p:transition spd="slow" p14:dur="2000" advTm="1776"/>
    </mc:Choice>
    <mc:Fallback xmlns="">
      <p:transition spd="slow" advTm="177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2;p39">
            <a:extLst>
              <a:ext uri="{FF2B5EF4-FFF2-40B4-BE49-F238E27FC236}">
                <a16:creationId xmlns:a16="http://schemas.microsoft.com/office/drawing/2014/main" id="{F8A87F76-0973-D962-201A-9D18E8BF31EB}"/>
              </a:ext>
            </a:extLst>
          </p:cNvPr>
          <p:cNvSpPr/>
          <p:nvPr/>
        </p:nvSpPr>
        <p:spPr>
          <a:xfrm>
            <a:off x="2336261" y="1821436"/>
            <a:ext cx="404409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INICIO DE UNA CAÍDA </a:t>
            </a:r>
            <a:endParaRPr sz="2800" dirty="0">
              <a:latin typeface="Arial Nova" panose="020B0504020202020204" pitchFamily="34" charset="0"/>
            </a:endParaRPr>
          </a:p>
        </p:txBody>
      </p:sp>
      <p:sp>
        <p:nvSpPr>
          <p:cNvPr id="5" name="Google Shape;394;p39">
            <a:extLst>
              <a:ext uri="{FF2B5EF4-FFF2-40B4-BE49-F238E27FC236}">
                <a16:creationId xmlns:a16="http://schemas.microsoft.com/office/drawing/2014/main" id="{E9B7D8E5-D1D3-46C6-C034-1DA5F879A863}"/>
              </a:ext>
            </a:extLst>
          </p:cNvPr>
          <p:cNvSpPr txBox="1"/>
          <p:nvPr/>
        </p:nvSpPr>
        <p:spPr>
          <a:xfrm>
            <a:off x="780374" y="2975618"/>
            <a:ext cx="10312778" cy="3785611"/>
          </a:xfrm>
          <a:prstGeom prst="rect">
            <a:avLst/>
          </a:prstGeom>
          <a:noFill/>
          <a:ln>
            <a:noFill/>
          </a:ln>
        </p:spPr>
        <p:txBody>
          <a:bodyPr spcFirstLastPara="1" wrap="square" lIns="91425" tIns="45700" rIns="91425" bIns="45700" anchor="t" anchorCtr="0">
            <a:spAutoFit/>
          </a:bodyPr>
          <a:lstStyle/>
          <a:p>
            <a:pPr marL="514350" marR="0" lvl="0" indent="-514350" algn="just" rtl="0">
              <a:spcBef>
                <a:spcPts val="0"/>
              </a:spcBef>
              <a:spcAft>
                <a:spcPts val="0"/>
              </a:spcAft>
              <a:buFont typeface="+mj-lt"/>
              <a:buAutoNum type="romanUcPeriod"/>
            </a:pPr>
            <a:r>
              <a:rPr lang="es-CL" sz="2400" dirty="0">
                <a:latin typeface="Arial Nova" panose="020B0504020202020204" pitchFamily="34" charset="0"/>
                <a:ea typeface="Montserrat"/>
                <a:cs typeface="Montserrat"/>
                <a:sym typeface="Montserrat"/>
              </a:rPr>
              <a:t>El inicio de una caída accidental empieza en el momento que se experimenta el riesgo y termina al instante en que se pierde control de la estabilidad. </a:t>
            </a:r>
          </a:p>
          <a:p>
            <a:pPr marL="514350" marR="0" lvl="0" indent="-514350" algn="just" rtl="0">
              <a:spcBef>
                <a:spcPts val="0"/>
              </a:spcBef>
              <a:spcAft>
                <a:spcPts val="0"/>
              </a:spcAft>
              <a:buFont typeface="+mj-lt"/>
              <a:buAutoNum type="romanUcPeriod"/>
            </a:pPr>
            <a:endParaRPr lang="es-CL" sz="2400" dirty="0">
              <a:latin typeface="Arial Nova" panose="020B0504020202020204" pitchFamily="34" charset="0"/>
              <a:ea typeface="Montserrat"/>
              <a:cs typeface="Montserrat"/>
              <a:sym typeface="Montserrat"/>
            </a:endParaRPr>
          </a:p>
          <a:p>
            <a:pPr marL="514350" indent="-514350" algn="just">
              <a:buFont typeface="+mj-lt"/>
              <a:buAutoNum type="romanUcPeriod"/>
            </a:pPr>
            <a:r>
              <a:rPr lang="es-CL" sz="2400" dirty="0">
                <a:latin typeface="Arial Nova" panose="020B0504020202020204" pitchFamily="34" charset="0"/>
                <a:ea typeface="Montserrat"/>
                <a:cs typeface="Montserrat"/>
                <a:sym typeface="Montserrat"/>
              </a:rPr>
              <a:t>Este periodo puede durar (tres décimas de segundo).</a:t>
            </a:r>
          </a:p>
          <a:p>
            <a:pPr marL="514350" indent="-514350" algn="just">
              <a:buFont typeface="+mj-lt"/>
              <a:buAutoNum type="romanUcPeriod"/>
            </a:pPr>
            <a:endParaRPr lang="es-CL" sz="2400" dirty="0">
              <a:latin typeface="Arial Nova" panose="020B0504020202020204" pitchFamily="34" charset="0"/>
              <a:ea typeface="Montserrat"/>
              <a:cs typeface="Montserrat"/>
              <a:sym typeface="Montserrat"/>
            </a:endParaRPr>
          </a:p>
          <a:p>
            <a:pPr marL="514350" indent="-514350" algn="just">
              <a:buFont typeface="+mj-lt"/>
              <a:buAutoNum type="romanUcPeriod"/>
            </a:pPr>
            <a:r>
              <a:rPr lang="es-CL" sz="2400" dirty="0">
                <a:latin typeface="Arial Nova" panose="020B0504020202020204" pitchFamily="34" charset="0"/>
                <a:ea typeface="Montserrat"/>
                <a:cs typeface="Montserrat"/>
                <a:sym typeface="Montserrat"/>
              </a:rPr>
              <a:t>Durante este lapso ya se ha caído 45 cm.</a:t>
            </a:r>
          </a:p>
          <a:p>
            <a:pPr algn="just"/>
            <a:endParaRPr lang="es-CL" sz="2400" dirty="0">
              <a:solidFill>
                <a:schemeClr val="accent5">
                  <a:lumMod val="20000"/>
                  <a:lumOff val="80000"/>
                </a:schemeClr>
              </a:solidFill>
              <a:latin typeface="Arial Nova" panose="020B0504020202020204" pitchFamily="34" charset="0"/>
              <a:ea typeface="Montserrat"/>
              <a:cs typeface="Montserrat"/>
              <a:sym typeface="Montserrat"/>
            </a:endParaRPr>
          </a:p>
          <a:p>
            <a:pPr marL="514350" marR="0" lvl="0" indent="-514350" algn="just" rtl="0">
              <a:spcBef>
                <a:spcPts val="0"/>
              </a:spcBef>
              <a:spcAft>
                <a:spcPts val="0"/>
              </a:spcAft>
              <a:buFont typeface="+mj-lt"/>
              <a:buAutoNum type="romanUcPeriod"/>
            </a:pPr>
            <a:endParaRPr sz="2400" dirty="0">
              <a:solidFill>
                <a:schemeClr val="accent5">
                  <a:lumMod val="20000"/>
                  <a:lumOff val="80000"/>
                </a:schemeClr>
              </a:solidFill>
              <a:latin typeface="Arial Nova" panose="020B0504020202020204" pitchFamily="34" charset="0"/>
            </a:endParaRPr>
          </a:p>
          <a:p>
            <a:pPr marL="0" marR="0" lvl="0" indent="0" algn="l" rtl="0">
              <a:spcBef>
                <a:spcPts val="0"/>
              </a:spcBef>
              <a:spcAft>
                <a:spcPts val="0"/>
              </a:spcAft>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p:txBody>
      </p:sp>
      <p:pic>
        <p:nvPicPr>
          <p:cNvPr id="2" name="Picture 70978">
            <a:extLst>
              <a:ext uri="{FF2B5EF4-FFF2-40B4-BE49-F238E27FC236}">
                <a16:creationId xmlns:a16="http://schemas.microsoft.com/office/drawing/2014/main" id="{9D2D16BB-26B7-FFE5-D38C-19CB9AAB5DF0}"/>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9135751"/>
      </p:ext>
    </p:extLst>
  </p:cSld>
  <p:clrMapOvr>
    <a:masterClrMapping/>
  </p:clrMapOvr>
  <mc:AlternateContent xmlns:mc="http://schemas.openxmlformats.org/markup-compatibility/2006" xmlns:p14="http://schemas.microsoft.com/office/powerpoint/2010/main">
    <mc:Choice Requires="p14">
      <p:transition spd="slow" p14:dur="2000" advTm="5812"/>
    </mc:Choice>
    <mc:Fallback xmlns="">
      <p:transition spd="slow" advTm="58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2;p40">
            <a:extLst>
              <a:ext uri="{FF2B5EF4-FFF2-40B4-BE49-F238E27FC236}">
                <a16:creationId xmlns:a16="http://schemas.microsoft.com/office/drawing/2014/main" id="{9BA53B11-5FD0-873B-C3B9-D1019BFE6CD5}"/>
              </a:ext>
            </a:extLst>
          </p:cNvPr>
          <p:cNvSpPr/>
          <p:nvPr/>
        </p:nvSpPr>
        <p:spPr>
          <a:xfrm>
            <a:off x="585423" y="1816776"/>
            <a:ext cx="457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FASE 2. CAÍDA LIBRE.</a:t>
            </a:r>
            <a:endParaRPr sz="2800" dirty="0">
              <a:latin typeface="Arial Nova" panose="020B0504020202020204" pitchFamily="34" charset="0"/>
            </a:endParaRPr>
          </a:p>
        </p:txBody>
      </p:sp>
      <p:sp>
        <p:nvSpPr>
          <p:cNvPr id="7" name="Globo: flecha derecha 6">
            <a:extLst>
              <a:ext uri="{FF2B5EF4-FFF2-40B4-BE49-F238E27FC236}">
                <a16:creationId xmlns:a16="http://schemas.microsoft.com/office/drawing/2014/main" id="{67616AF6-8CA3-F508-C0D0-AEC61A820B25}"/>
              </a:ext>
            </a:extLst>
          </p:cNvPr>
          <p:cNvSpPr/>
          <p:nvPr/>
        </p:nvSpPr>
        <p:spPr>
          <a:xfrm>
            <a:off x="501225" y="2904753"/>
            <a:ext cx="3572759" cy="2990850"/>
          </a:xfrm>
          <a:prstGeom prst="rightArrowCallou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L" dirty="0">
                <a:solidFill>
                  <a:srgbClr val="002060"/>
                </a:solidFill>
                <a:latin typeface="Arial Nova" panose="020B0504020202020204" pitchFamily="34" charset="0"/>
                <a:ea typeface="Montserrat Medium"/>
                <a:cs typeface="Montserrat Medium"/>
                <a:sym typeface="Montserrat Medium"/>
              </a:rPr>
              <a:t>Acción de caer, antes que el equipo de protección personal para trabajos con riesgos de caída empiece a detener la caída.</a:t>
            </a:r>
            <a:endParaRPr lang="es-CL" dirty="0">
              <a:solidFill>
                <a:srgbClr val="002060"/>
              </a:solidFill>
              <a:latin typeface="Arial Nova" panose="020B0504020202020204" pitchFamily="34" charset="0"/>
            </a:endParaRPr>
          </a:p>
          <a:p>
            <a:pPr algn="ctr"/>
            <a:endParaRPr lang="es-CL" dirty="0">
              <a:solidFill>
                <a:srgbClr val="002060"/>
              </a:solidFill>
            </a:endParaRPr>
          </a:p>
        </p:txBody>
      </p:sp>
      <p:sp>
        <p:nvSpPr>
          <p:cNvPr id="9" name="Globo: flecha derecha 8">
            <a:extLst>
              <a:ext uri="{FF2B5EF4-FFF2-40B4-BE49-F238E27FC236}">
                <a16:creationId xmlns:a16="http://schemas.microsoft.com/office/drawing/2014/main" id="{845C4392-83A2-0F40-DC76-0725F2C7B3A0}"/>
              </a:ext>
            </a:extLst>
          </p:cNvPr>
          <p:cNvSpPr/>
          <p:nvPr/>
        </p:nvSpPr>
        <p:spPr>
          <a:xfrm>
            <a:off x="4220869" y="2927905"/>
            <a:ext cx="3719643" cy="2990850"/>
          </a:xfrm>
          <a:prstGeom prst="rightArrowCallou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rtl="0">
              <a:lnSpc>
                <a:spcPct val="100000"/>
              </a:lnSpc>
              <a:spcBef>
                <a:spcPts val="0"/>
              </a:spcBef>
              <a:spcAft>
                <a:spcPts val="0"/>
              </a:spcAft>
              <a:buClr>
                <a:schemeClr val="lt1"/>
              </a:buClr>
              <a:buSzPts val="1800"/>
              <a:buFont typeface="Arial"/>
              <a:buNone/>
            </a:pPr>
            <a:r>
              <a:rPr lang="es-CL" sz="1800" dirty="0">
                <a:solidFill>
                  <a:srgbClr val="002060"/>
                </a:solidFill>
                <a:latin typeface="Arial Nova" panose="020B0504020202020204" pitchFamily="34" charset="0"/>
                <a:ea typeface="Montserrat Medium"/>
                <a:cs typeface="Montserrat Medium"/>
                <a:sym typeface="Montserrat Medium"/>
              </a:rPr>
              <a:t>Durante esta etapa usted cae 1.32 </a:t>
            </a:r>
            <a:r>
              <a:rPr lang="es-CL" sz="1800" dirty="0" err="1">
                <a:solidFill>
                  <a:srgbClr val="002060"/>
                </a:solidFill>
                <a:latin typeface="Arial Nova" panose="020B0504020202020204" pitchFamily="34" charset="0"/>
                <a:ea typeface="Montserrat Medium"/>
                <a:cs typeface="Montserrat Medium"/>
                <a:sym typeface="Montserrat Medium"/>
              </a:rPr>
              <a:t>mts</a:t>
            </a:r>
            <a:r>
              <a:rPr lang="es-CL" sz="1800" dirty="0">
                <a:solidFill>
                  <a:srgbClr val="002060"/>
                </a:solidFill>
                <a:latin typeface="Arial Nova" panose="020B0504020202020204" pitchFamily="34" charset="0"/>
                <a:ea typeface="Montserrat Medium"/>
                <a:cs typeface="Montserrat Medium"/>
                <a:sym typeface="Montserrat Medium"/>
              </a:rPr>
              <a:t>. En solo 0,3 </a:t>
            </a:r>
            <a:r>
              <a:rPr lang="es-CL" sz="1800" dirty="0" err="1">
                <a:solidFill>
                  <a:srgbClr val="002060"/>
                </a:solidFill>
                <a:latin typeface="Arial Nova" panose="020B0504020202020204" pitchFamily="34" charset="0"/>
                <a:ea typeface="Montserrat Medium"/>
                <a:cs typeface="Montserrat Medium"/>
                <a:sym typeface="Montserrat Medium"/>
              </a:rPr>
              <a:t>seg</a:t>
            </a:r>
            <a:r>
              <a:rPr lang="es-CL" sz="1800" dirty="0">
                <a:solidFill>
                  <a:srgbClr val="002060"/>
                </a:solidFill>
                <a:latin typeface="Arial Nova" panose="020B0504020202020204" pitchFamily="34" charset="0"/>
                <a:ea typeface="Montserrat Medium"/>
                <a:cs typeface="Montserrat Medium"/>
                <a:sym typeface="Montserrat Medium"/>
              </a:rPr>
              <a:t>. Es decir, usted ha caído 1,8 </a:t>
            </a:r>
            <a:r>
              <a:rPr lang="es-CL" sz="1800" dirty="0" err="1">
                <a:solidFill>
                  <a:srgbClr val="002060"/>
                </a:solidFill>
                <a:latin typeface="Arial Nova" panose="020B0504020202020204" pitchFamily="34" charset="0"/>
                <a:ea typeface="Montserrat Medium"/>
                <a:cs typeface="Montserrat Medium"/>
                <a:sym typeface="Montserrat Medium"/>
              </a:rPr>
              <a:t>mts</a:t>
            </a:r>
            <a:r>
              <a:rPr lang="es-CL" sz="1800" dirty="0">
                <a:solidFill>
                  <a:srgbClr val="002060"/>
                </a:solidFill>
                <a:latin typeface="Arial Nova" panose="020B0504020202020204" pitchFamily="34" charset="0"/>
                <a:ea typeface="Montserrat Medium"/>
                <a:cs typeface="Montserrat Medium"/>
                <a:sym typeface="Montserrat Medium"/>
              </a:rPr>
              <a:t> aprox. En solo dos pestañadas.</a:t>
            </a:r>
            <a:endParaRPr lang="es-CL" dirty="0">
              <a:solidFill>
                <a:srgbClr val="002060"/>
              </a:solidFill>
              <a:latin typeface="Arial Nova" panose="020B0504020202020204" pitchFamily="34" charset="0"/>
            </a:endParaRPr>
          </a:p>
        </p:txBody>
      </p:sp>
      <p:sp>
        <p:nvSpPr>
          <p:cNvPr id="10" name="Globo: flecha derecha 9">
            <a:extLst>
              <a:ext uri="{FF2B5EF4-FFF2-40B4-BE49-F238E27FC236}">
                <a16:creationId xmlns:a16="http://schemas.microsoft.com/office/drawing/2014/main" id="{608E934A-670A-0C1C-00B3-606CA29B0717}"/>
              </a:ext>
            </a:extLst>
          </p:cNvPr>
          <p:cNvSpPr/>
          <p:nvPr/>
        </p:nvSpPr>
        <p:spPr>
          <a:xfrm>
            <a:off x="7971132" y="2904753"/>
            <a:ext cx="3719643" cy="2990850"/>
          </a:xfrm>
          <a:prstGeom prst="rightArrowCallout">
            <a:avLst/>
          </a:prstGeom>
          <a:solidFill>
            <a:schemeClr val="accent5">
              <a:lumMod val="20000"/>
              <a:lumOff val="8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Clr>
                <a:schemeClr val="lt1"/>
              </a:buClr>
              <a:buSzPts val="1800"/>
            </a:pPr>
            <a:r>
              <a:rPr lang="es-CL" dirty="0">
                <a:solidFill>
                  <a:srgbClr val="002060"/>
                </a:solidFill>
                <a:latin typeface="Arial Nova" panose="020B0504020202020204" pitchFamily="34" charset="0"/>
                <a:ea typeface="Montserrat Medium"/>
                <a:cs typeface="Montserrat Medium"/>
                <a:sym typeface="Montserrat Medium"/>
              </a:rPr>
              <a:t>Su cuerpo se acelera debido a la fuerza de gravedad</a:t>
            </a:r>
            <a:r>
              <a:rPr lang="es-CL" dirty="0">
                <a:solidFill>
                  <a:srgbClr val="002060"/>
                </a:solidFill>
                <a:latin typeface="Arial Nova" panose="020B0504020202020204" pitchFamily="34" charset="0"/>
                <a:ea typeface="Calibri"/>
                <a:cs typeface="Calibri"/>
                <a:sym typeface="Calibri"/>
              </a:rPr>
              <a:t>.</a:t>
            </a:r>
            <a:endParaRPr lang="es-CL" dirty="0">
              <a:solidFill>
                <a:srgbClr val="002060"/>
              </a:solidFill>
              <a:latin typeface="Arial Nova" panose="020B0504020202020204" pitchFamily="34" charset="0"/>
            </a:endParaRPr>
          </a:p>
          <a:p>
            <a:pPr marL="0" marR="0" lvl="0" indent="0" algn="just" rtl="0">
              <a:lnSpc>
                <a:spcPct val="100000"/>
              </a:lnSpc>
              <a:spcBef>
                <a:spcPts val="0"/>
              </a:spcBef>
              <a:spcAft>
                <a:spcPts val="0"/>
              </a:spcAft>
              <a:buClr>
                <a:schemeClr val="lt1"/>
              </a:buClr>
              <a:buSzPts val="1800"/>
              <a:buFont typeface="Arial"/>
              <a:buNone/>
            </a:pPr>
            <a:endParaRPr lang="es-CL" dirty="0">
              <a:solidFill>
                <a:srgbClr val="002060"/>
              </a:solidFill>
              <a:latin typeface="Arial Nova" panose="020B0504020202020204" pitchFamily="34" charset="0"/>
            </a:endParaRPr>
          </a:p>
        </p:txBody>
      </p:sp>
      <p:pic>
        <p:nvPicPr>
          <p:cNvPr id="2" name="Picture 70978">
            <a:extLst>
              <a:ext uri="{FF2B5EF4-FFF2-40B4-BE49-F238E27FC236}">
                <a16:creationId xmlns:a16="http://schemas.microsoft.com/office/drawing/2014/main" id="{964C4BC3-4A5D-B56E-2777-5E01155F8A22}"/>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63105976"/>
      </p:ext>
    </p:extLst>
  </p:cSld>
  <p:clrMapOvr>
    <a:masterClrMapping/>
  </p:clrMapOvr>
  <mc:AlternateContent xmlns:mc="http://schemas.openxmlformats.org/markup-compatibility/2006" xmlns:p14="http://schemas.microsoft.com/office/powerpoint/2010/main">
    <mc:Choice Requires="p14">
      <p:transition spd="slow" p14:dur="2000" advTm="597"/>
    </mc:Choice>
    <mc:Fallback xmlns="">
      <p:transition spd="slow" advTm="5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8;p41">
            <a:extLst>
              <a:ext uri="{FF2B5EF4-FFF2-40B4-BE49-F238E27FC236}">
                <a16:creationId xmlns:a16="http://schemas.microsoft.com/office/drawing/2014/main" id="{6FF741D1-02EC-0303-F9A5-C379DA170342}"/>
              </a:ext>
            </a:extLst>
          </p:cNvPr>
          <p:cNvSpPr/>
          <p:nvPr/>
        </p:nvSpPr>
        <p:spPr>
          <a:xfrm>
            <a:off x="180116" y="3639145"/>
            <a:ext cx="1831975" cy="2816225"/>
          </a:xfrm>
          <a:prstGeom prst="roundRect">
            <a:avLst>
              <a:gd name="adj" fmla="val 16667"/>
            </a:avLst>
          </a:prstGeom>
          <a:solidFill>
            <a:schemeClr val="accent5">
              <a:lumMod val="20000"/>
              <a:lumOff val="80000"/>
            </a:schemeClr>
          </a:solidFill>
          <a:ln w="38100"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Calibri"/>
              <a:ea typeface="Calibri"/>
              <a:cs typeface="Calibri"/>
              <a:sym typeface="Calibri"/>
            </a:endParaRPr>
          </a:p>
        </p:txBody>
      </p:sp>
      <p:sp>
        <p:nvSpPr>
          <p:cNvPr id="5" name="Google Shape;419;p41">
            <a:extLst>
              <a:ext uri="{FF2B5EF4-FFF2-40B4-BE49-F238E27FC236}">
                <a16:creationId xmlns:a16="http://schemas.microsoft.com/office/drawing/2014/main" id="{0651C01F-D2DC-45B6-5143-7216FE4BD996}"/>
              </a:ext>
            </a:extLst>
          </p:cNvPr>
          <p:cNvSpPr/>
          <p:nvPr/>
        </p:nvSpPr>
        <p:spPr>
          <a:xfrm>
            <a:off x="476978" y="4330981"/>
            <a:ext cx="1368425" cy="116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s-CL" sz="1400" dirty="0">
                <a:solidFill>
                  <a:schemeClr val="dk1"/>
                </a:solidFill>
                <a:latin typeface="Montserrat Medium"/>
                <a:ea typeface="Montserrat Medium"/>
                <a:cs typeface="Montserrat Medium"/>
                <a:sym typeface="Montserrat Medium"/>
              </a:rPr>
              <a:t>La energía desarrollada en la caída debe ser disipada</a:t>
            </a:r>
            <a:endParaRPr dirty="0"/>
          </a:p>
        </p:txBody>
      </p:sp>
      <p:sp>
        <p:nvSpPr>
          <p:cNvPr id="6" name="Google Shape;420;p41">
            <a:extLst>
              <a:ext uri="{FF2B5EF4-FFF2-40B4-BE49-F238E27FC236}">
                <a16:creationId xmlns:a16="http://schemas.microsoft.com/office/drawing/2014/main" id="{8CB40FA8-83B9-1B6A-EBC2-F8C3AF0C8106}"/>
              </a:ext>
            </a:extLst>
          </p:cNvPr>
          <p:cNvSpPr/>
          <p:nvPr/>
        </p:nvSpPr>
        <p:spPr>
          <a:xfrm>
            <a:off x="2991702" y="3639145"/>
            <a:ext cx="1833563" cy="2816225"/>
          </a:xfrm>
          <a:prstGeom prst="roundRect">
            <a:avLst>
              <a:gd name="adj" fmla="val 16667"/>
            </a:avLst>
          </a:prstGeom>
          <a:solidFill>
            <a:schemeClr val="accent5">
              <a:lumMod val="20000"/>
              <a:lumOff val="80000"/>
            </a:schemeClr>
          </a:solidFill>
          <a:ln w="38100"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Calibri"/>
              <a:ea typeface="Calibri"/>
              <a:cs typeface="Calibri"/>
              <a:sym typeface="Calibri"/>
            </a:endParaRPr>
          </a:p>
        </p:txBody>
      </p:sp>
      <p:sp>
        <p:nvSpPr>
          <p:cNvPr id="7" name="Google Shape;421;p41">
            <a:extLst>
              <a:ext uri="{FF2B5EF4-FFF2-40B4-BE49-F238E27FC236}">
                <a16:creationId xmlns:a16="http://schemas.microsoft.com/office/drawing/2014/main" id="{B8B34A3B-4C3D-8070-471E-440370BB5063}"/>
              </a:ext>
            </a:extLst>
          </p:cNvPr>
          <p:cNvSpPr/>
          <p:nvPr/>
        </p:nvSpPr>
        <p:spPr>
          <a:xfrm>
            <a:off x="3222564" y="4591406"/>
            <a:ext cx="1368425" cy="9556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s-CL" sz="1400" dirty="0">
                <a:solidFill>
                  <a:schemeClr val="dk1"/>
                </a:solidFill>
                <a:latin typeface="Montserrat Medium"/>
                <a:ea typeface="Montserrat Medium"/>
                <a:cs typeface="Montserrat Medium"/>
                <a:sym typeface="Montserrat Medium"/>
              </a:rPr>
              <a:t>El suelo no se deforma significativamente</a:t>
            </a:r>
            <a:endParaRPr dirty="0"/>
          </a:p>
        </p:txBody>
      </p:sp>
      <p:sp>
        <p:nvSpPr>
          <p:cNvPr id="8" name="Google Shape;422;p41">
            <a:extLst>
              <a:ext uri="{FF2B5EF4-FFF2-40B4-BE49-F238E27FC236}">
                <a16:creationId xmlns:a16="http://schemas.microsoft.com/office/drawing/2014/main" id="{37EAE465-D5DD-3657-0DA8-6FE949082419}"/>
              </a:ext>
            </a:extLst>
          </p:cNvPr>
          <p:cNvSpPr/>
          <p:nvPr/>
        </p:nvSpPr>
        <p:spPr>
          <a:xfrm>
            <a:off x="5928040" y="3639144"/>
            <a:ext cx="1831975" cy="2816225"/>
          </a:xfrm>
          <a:prstGeom prst="roundRect">
            <a:avLst>
              <a:gd name="adj" fmla="val 16667"/>
            </a:avLst>
          </a:prstGeom>
          <a:solidFill>
            <a:schemeClr val="accent5">
              <a:lumMod val="20000"/>
              <a:lumOff val="80000"/>
            </a:schemeClr>
          </a:solidFill>
          <a:ln w="38100"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595959"/>
              </a:solidFill>
              <a:latin typeface="Calibri"/>
              <a:ea typeface="Calibri"/>
              <a:cs typeface="Calibri"/>
              <a:sym typeface="Calibri"/>
            </a:endParaRPr>
          </a:p>
        </p:txBody>
      </p:sp>
      <p:sp>
        <p:nvSpPr>
          <p:cNvPr id="9" name="Google Shape;423;p41">
            <a:extLst>
              <a:ext uri="{FF2B5EF4-FFF2-40B4-BE49-F238E27FC236}">
                <a16:creationId xmlns:a16="http://schemas.microsoft.com/office/drawing/2014/main" id="{84EDA468-EB30-65BF-F1C9-0AD53FEC81A7}"/>
              </a:ext>
            </a:extLst>
          </p:cNvPr>
          <p:cNvSpPr/>
          <p:nvPr/>
        </p:nvSpPr>
        <p:spPr>
          <a:xfrm>
            <a:off x="6257925" y="4027736"/>
            <a:ext cx="1368425" cy="16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s-CL" sz="1400" dirty="0">
                <a:solidFill>
                  <a:schemeClr val="dk1"/>
                </a:solidFill>
                <a:latin typeface="Montserrat Medium"/>
                <a:ea typeface="Montserrat Medium"/>
                <a:cs typeface="Montserrat Medium"/>
                <a:sym typeface="Montserrat Medium"/>
              </a:rPr>
              <a:t>Límite permitido de fuerza transmitida al cuerpo 8000 Newton.</a:t>
            </a:r>
            <a:endParaRPr sz="1200" dirty="0">
              <a:solidFill>
                <a:schemeClr val="dk1"/>
              </a:solidFill>
              <a:latin typeface="Montserrat Medium"/>
              <a:ea typeface="Montserrat Medium"/>
              <a:cs typeface="Montserrat Medium"/>
              <a:sym typeface="Montserrat Medium"/>
            </a:endParaRPr>
          </a:p>
        </p:txBody>
      </p:sp>
      <p:sp>
        <p:nvSpPr>
          <p:cNvPr id="10" name="Google Shape;424;p41">
            <a:extLst>
              <a:ext uri="{FF2B5EF4-FFF2-40B4-BE49-F238E27FC236}">
                <a16:creationId xmlns:a16="http://schemas.microsoft.com/office/drawing/2014/main" id="{8FE8D6D3-0933-38BC-23D4-0288F78598BF}"/>
              </a:ext>
            </a:extLst>
          </p:cNvPr>
          <p:cNvSpPr/>
          <p:nvPr/>
        </p:nvSpPr>
        <p:spPr>
          <a:xfrm>
            <a:off x="8677591" y="3661132"/>
            <a:ext cx="2535238" cy="2817812"/>
          </a:xfrm>
          <a:prstGeom prst="roundRect">
            <a:avLst>
              <a:gd name="adj" fmla="val 16667"/>
            </a:avLst>
          </a:prstGeom>
          <a:solidFill>
            <a:schemeClr val="accent5">
              <a:lumMod val="20000"/>
              <a:lumOff val="80000"/>
            </a:schemeClr>
          </a:solidFill>
          <a:ln w="38100" cap="flat" cmpd="sng">
            <a:solidFill>
              <a:schemeClr val="accent5">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595959"/>
              </a:solidFill>
              <a:latin typeface="Calibri"/>
              <a:ea typeface="Calibri"/>
              <a:cs typeface="Calibri"/>
              <a:sym typeface="Calibri"/>
            </a:endParaRPr>
          </a:p>
        </p:txBody>
      </p:sp>
      <p:sp>
        <p:nvSpPr>
          <p:cNvPr id="11" name="Google Shape;425;p41">
            <a:extLst>
              <a:ext uri="{FF2B5EF4-FFF2-40B4-BE49-F238E27FC236}">
                <a16:creationId xmlns:a16="http://schemas.microsoft.com/office/drawing/2014/main" id="{D8546855-0A42-8061-99A6-09AA84958472}"/>
              </a:ext>
            </a:extLst>
          </p:cNvPr>
          <p:cNvSpPr/>
          <p:nvPr/>
        </p:nvSpPr>
        <p:spPr>
          <a:xfrm>
            <a:off x="9062349" y="3811836"/>
            <a:ext cx="1974850" cy="2032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400"/>
              <a:buFont typeface="Arial"/>
              <a:buNone/>
            </a:pPr>
            <a:r>
              <a:rPr lang="es-CL" sz="1400" dirty="0">
                <a:solidFill>
                  <a:schemeClr val="dk1"/>
                </a:solidFill>
                <a:latin typeface="Montserrat Medium"/>
                <a:ea typeface="Montserrat Medium"/>
                <a:cs typeface="Montserrat Medium"/>
                <a:sym typeface="Montserrat Medium"/>
              </a:rPr>
              <a:t>Sobre 12000 Newton se producen lesiones significativas. Usando un absorbedor de energía, limitando está a 4000 Newton.</a:t>
            </a:r>
            <a:endParaRPr dirty="0"/>
          </a:p>
        </p:txBody>
      </p:sp>
      <p:cxnSp>
        <p:nvCxnSpPr>
          <p:cNvPr id="12" name="Google Shape;426;p41">
            <a:extLst>
              <a:ext uri="{FF2B5EF4-FFF2-40B4-BE49-F238E27FC236}">
                <a16:creationId xmlns:a16="http://schemas.microsoft.com/office/drawing/2014/main" id="{CB75A493-62BD-E7E0-F2E8-B7E68C15D822}"/>
              </a:ext>
            </a:extLst>
          </p:cNvPr>
          <p:cNvCxnSpPr>
            <a:stCxn id="4" idx="3"/>
            <a:endCxn id="6" idx="1"/>
          </p:cNvCxnSpPr>
          <p:nvPr/>
        </p:nvCxnSpPr>
        <p:spPr>
          <a:xfrm>
            <a:off x="2012091" y="5047258"/>
            <a:ext cx="979611" cy="0"/>
          </a:xfrm>
          <a:prstGeom prst="straightConnector1">
            <a:avLst/>
          </a:prstGeom>
          <a:noFill/>
          <a:ln w="38100" cap="flat" cmpd="sng">
            <a:solidFill>
              <a:schemeClr val="accent5">
                <a:lumMod val="20000"/>
                <a:lumOff val="80000"/>
              </a:schemeClr>
            </a:solidFill>
            <a:prstDash val="dot"/>
            <a:miter lim="800000"/>
            <a:headEnd type="none" w="sm" len="sm"/>
            <a:tailEnd type="triangle" w="med" len="med"/>
          </a:ln>
        </p:spPr>
      </p:cxnSp>
      <p:cxnSp>
        <p:nvCxnSpPr>
          <p:cNvPr id="13" name="Google Shape;427;p41">
            <a:extLst>
              <a:ext uri="{FF2B5EF4-FFF2-40B4-BE49-F238E27FC236}">
                <a16:creationId xmlns:a16="http://schemas.microsoft.com/office/drawing/2014/main" id="{3AF7CCC2-2527-9551-21DA-BA1C5F8D3958}"/>
              </a:ext>
            </a:extLst>
          </p:cNvPr>
          <p:cNvCxnSpPr>
            <a:stCxn id="6" idx="3"/>
            <a:endCxn id="8" idx="1"/>
          </p:cNvCxnSpPr>
          <p:nvPr/>
        </p:nvCxnSpPr>
        <p:spPr>
          <a:xfrm flipV="1">
            <a:off x="4825265" y="5047257"/>
            <a:ext cx="1102775" cy="1"/>
          </a:xfrm>
          <a:prstGeom prst="straightConnector1">
            <a:avLst/>
          </a:prstGeom>
          <a:noFill/>
          <a:ln w="38100" cap="flat" cmpd="sng">
            <a:solidFill>
              <a:schemeClr val="accent5">
                <a:lumMod val="20000"/>
                <a:lumOff val="80000"/>
              </a:schemeClr>
            </a:solidFill>
            <a:prstDash val="dot"/>
            <a:miter lim="800000"/>
            <a:headEnd type="none" w="sm" len="sm"/>
            <a:tailEnd type="triangle" w="med" len="med"/>
          </a:ln>
        </p:spPr>
      </p:cxnSp>
      <p:cxnSp>
        <p:nvCxnSpPr>
          <p:cNvPr id="14" name="Google Shape;428;p41">
            <a:extLst>
              <a:ext uri="{FF2B5EF4-FFF2-40B4-BE49-F238E27FC236}">
                <a16:creationId xmlns:a16="http://schemas.microsoft.com/office/drawing/2014/main" id="{D0E33F43-44F2-C010-D59B-2FC783F54016}"/>
              </a:ext>
            </a:extLst>
          </p:cNvPr>
          <p:cNvCxnSpPr>
            <a:stCxn id="8" idx="3"/>
            <a:endCxn id="10" idx="1"/>
          </p:cNvCxnSpPr>
          <p:nvPr/>
        </p:nvCxnSpPr>
        <p:spPr>
          <a:xfrm>
            <a:off x="7760015" y="5047257"/>
            <a:ext cx="917576" cy="22781"/>
          </a:xfrm>
          <a:prstGeom prst="straightConnector1">
            <a:avLst/>
          </a:prstGeom>
          <a:noFill/>
          <a:ln w="38100" cap="flat" cmpd="sng">
            <a:solidFill>
              <a:schemeClr val="accent5">
                <a:lumMod val="20000"/>
                <a:lumOff val="80000"/>
              </a:schemeClr>
            </a:solidFill>
            <a:prstDash val="dot"/>
            <a:miter lim="800000"/>
            <a:headEnd type="none" w="sm" len="sm"/>
            <a:tailEnd type="triangle" w="med" len="med"/>
          </a:ln>
        </p:spPr>
      </p:cxnSp>
      <p:sp>
        <p:nvSpPr>
          <p:cNvPr id="15" name="Google Shape;429;p41">
            <a:extLst>
              <a:ext uri="{FF2B5EF4-FFF2-40B4-BE49-F238E27FC236}">
                <a16:creationId xmlns:a16="http://schemas.microsoft.com/office/drawing/2014/main" id="{25580855-7B29-6D22-2F71-89EA477C1021}"/>
              </a:ext>
            </a:extLst>
          </p:cNvPr>
          <p:cNvSpPr/>
          <p:nvPr/>
        </p:nvSpPr>
        <p:spPr>
          <a:xfrm>
            <a:off x="395093" y="1944532"/>
            <a:ext cx="5476972"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FASE 3: DESACELERACIÓN.</a:t>
            </a:r>
            <a:endParaRPr sz="2800" dirty="0">
              <a:latin typeface="Arial Nova" panose="020B0504020202020204" pitchFamily="34" charset="0"/>
            </a:endParaRPr>
          </a:p>
        </p:txBody>
      </p:sp>
      <p:pic>
        <p:nvPicPr>
          <p:cNvPr id="2" name="Picture 70978">
            <a:extLst>
              <a:ext uri="{FF2B5EF4-FFF2-40B4-BE49-F238E27FC236}">
                <a16:creationId xmlns:a16="http://schemas.microsoft.com/office/drawing/2014/main" id="{609DCA0A-3A66-3A09-7CFD-343EED790DD5}"/>
              </a:ext>
            </a:extLst>
          </p:cNvPr>
          <p:cNvPicPr/>
          <p:nvPr/>
        </p:nvPicPr>
        <p:blipFill>
          <a:blip r:embed="rId2">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1743250"/>
      </p:ext>
    </p:extLst>
  </p:cSld>
  <p:clrMapOvr>
    <a:masterClrMapping/>
  </p:clrMapOvr>
  <mc:AlternateContent xmlns:mc="http://schemas.openxmlformats.org/markup-compatibility/2006" xmlns:p14="http://schemas.microsoft.com/office/powerpoint/2010/main">
    <mc:Choice Requires="p14">
      <p:transition spd="slow" p14:dur="2000" advTm="8353"/>
    </mc:Choice>
    <mc:Fallback xmlns="">
      <p:transition spd="slow" advTm="83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36;p42">
            <a:extLst>
              <a:ext uri="{FF2B5EF4-FFF2-40B4-BE49-F238E27FC236}">
                <a16:creationId xmlns:a16="http://schemas.microsoft.com/office/drawing/2014/main" id="{D5456324-1A21-0E4B-32AA-5FFC18B60356}"/>
              </a:ext>
            </a:extLst>
          </p:cNvPr>
          <p:cNvPicPr preferRelativeResize="0"/>
          <p:nvPr/>
        </p:nvPicPr>
        <p:blipFill rotWithShape="1">
          <a:blip r:embed="rId2">
            <a:alphaModFix/>
          </a:blip>
          <a:srcRect/>
          <a:stretch/>
        </p:blipFill>
        <p:spPr>
          <a:xfrm>
            <a:off x="478030" y="2065069"/>
            <a:ext cx="2755927" cy="4110417"/>
          </a:xfrm>
          <a:prstGeom prst="rect">
            <a:avLst/>
          </a:prstGeom>
          <a:noFill/>
          <a:ln>
            <a:noFill/>
          </a:ln>
        </p:spPr>
      </p:pic>
      <p:sp>
        <p:nvSpPr>
          <p:cNvPr id="5" name="Google Shape;437;p42">
            <a:extLst>
              <a:ext uri="{FF2B5EF4-FFF2-40B4-BE49-F238E27FC236}">
                <a16:creationId xmlns:a16="http://schemas.microsoft.com/office/drawing/2014/main" id="{33CCDB78-1BB3-D657-E5E5-BD128376D079}"/>
              </a:ext>
            </a:extLst>
          </p:cNvPr>
          <p:cNvSpPr txBox="1"/>
          <p:nvPr/>
        </p:nvSpPr>
        <p:spPr>
          <a:xfrm>
            <a:off x="5908616" y="2291581"/>
            <a:ext cx="4752975"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Estiramiento del material</a:t>
            </a:r>
            <a:endParaRPr sz="2400" dirty="0">
              <a:latin typeface="Arial Nova" panose="020B0504020202020204" pitchFamily="34" charset="0"/>
            </a:endParaRPr>
          </a:p>
          <a:p>
            <a:pPr marL="0" marR="0" lvl="0" indent="0" algn="l" rtl="0">
              <a:lnSpc>
                <a:spcPct val="100000"/>
              </a:lnSpc>
              <a:spcBef>
                <a:spcPts val="0"/>
              </a:spcBef>
              <a:spcAft>
                <a:spcPts val="0"/>
              </a:spcAft>
              <a:buClr>
                <a:schemeClr val="dk1"/>
              </a:buClr>
              <a:buSzPts val="1800"/>
              <a:buFont typeface="Arial"/>
              <a:buNone/>
            </a:pPr>
            <a:endParaRPr sz="2400" dirty="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6" name="Google Shape;438;p42">
            <a:extLst>
              <a:ext uri="{FF2B5EF4-FFF2-40B4-BE49-F238E27FC236}">
                <a16:creationId xmlns:a16="http://schemas.microsoft.com/office/drawing/2014/main" id="{17EDDEED-7F7D-3E08-B808-B061228DF217}"/>
              </a:ext>
            </a:extLst>
          </p:cNvPr>
          <p:cNvSpPr txBox="1"/>
          <p:nvPr/>
        </p:nvSpPr>
        <p:spPr>
          <a:xfrm>
            <a:off x="5910204" y="3113776"/>
            <a:ext cx="4751387"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Deformación de líneas de seguridad fabricadas en nylon 12%</a:t>
            </a:r>
            <a:endParaRPr sz="2400" dirty="0">
              <a:latin typeface="Arial Nova" panose="020B0504020202020204" pitchFamily="34" charset="0"/>
            </a:endParaRPr>
          </a:p>
        </p:txBody>
      </p:sp>
      <p:sp>
        <p:nvSpPr>
          <p:cNvPr id="7" name="Google Shape;439;p42">
            <a:extLst>
              <a:ext uri="{FF2B5EF4-FFF2-40B4-BE49-F238E27FC236}">
                <a16:creationId xmlns:a16="http://schemas.microsoft.com/office/drawing/2014/main" id="{8A50506E-D565-9056-60A4-951B41984322}"/>
              </a:ext>
            </a:extLst>
          </p:cNvPr>
          <p:cNvSpPr txBox="1"/>
          <p:nvPr/>
        </p:nvSpPr>
        <p:spPr>
          <a:xfrm>
            <a:off x="5908616" y="4695315"/>
            <a:ext cx="502686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L" sz="2400" dirty="0">
                <a:latin typeface="Arial Nova" panose="020B0504020202020204" pitchFamily="34" charset="0"/>
                <a:ea typeface="Montserrat"/>
                <a:cs typeface="Montserrat"/>
                <a:sym typeface="Montserrat"/>
              </a:rPr>
              <a:t>Sistemas de amortiguación disminuyen en gran parte el rebote</a:t>
            </a:r>
            <a:endParaRPr sz="2400" dirty="0">
              <a:latin typeface="Arial Nova" panose="020B0504020202020204" pitchFamily="34" charset="0"/>
              <a:ea typeface="Montserrat"/>
              <a:cs typeface="Montserrat"/>
              <a:sym typeface="Montserrat"/>
            </a:endParaRPr>
          </a:p>
        </p:txBody>
      </p:sp>
      <p:sp>
        <p:nvSpPr>
          <p:cNvPr id="8" name="Google Shape;440;p42">
            <a:extLst>
              <a:ext uri="{FF2B5EF4-FFF2-40B4-BE49-F238E27FC236}">
                <a16:creationId xmlns:a16="http://schemas.microsoft.com/office/drawing/2014/main" id="{8823FADD-38D8-6B34-3942-04BE54B8294C}"/>
              </a:ext>
            </a:extLst>
          </p:cNvPr>
          <p:cNvSpPr/>
          <p:nvPr/>
        </p:nvSpPr>
        <p:spPr>
          <a:xfrm>
            <a:off x="4577319" y="2390729"/>
            <a:ext cx="639763" cy="43180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9" name="Google Shape;441;p42">
            <a:extLst>
              <a:ext uri="{FF2B5EF4-FFF2-40B4-BE49-F238E27FC236}">
                <a16:creationId xmlns:a16="http://schemas.microsoft.com/office/drawing/2014/main" id="{93E1168F-028E-5700-CD1D-EED29830C48A}"/>
              </a:ext>
            </a:extLst>
          </p:cNvPr>
          <p:cNvSpPr/>
          <p:nvPr/>
        </p:nvSpPr>
        <p:spPr>
          <a:xfrm>
            <a:off x="4577318" y="3415906"/>
            <a:ext cx="639763" cy="43180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10" name="Google Shape;442;p42">
            <a:extLst>
              <a:ext uri="{FF2B5EF4-FFF2-40B4-BE49-F238E27FC236}">
                <a16:creationId xmlns:a16="http://schemas.microsoft.com/office/drawing/2014/main" id="{9D630FD8-E910-910F-A12E-767D2494F03C}"/>
              </a:ext>
            </a:extLst>
          </p:cNvPr>
          <p:cNvSpPr/>
          <p:nvPr/>
        </p:nvSpPr>
        <p:spPr>
          <a:xfrm>
            <a:off x="4451065" y="4872883"/>
            <a:ext cx="639762" cy="431800"/>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accent5">
                  <a:lumMod val="20000"/>
                  <a:lumOff val="80000"/>
                </a:schemeClr>
              </a:solidFill>
              <a:latin typeface="Arial Nova" panose="020B0504020202020204" pitchFamily="34" charset="0"/>
              <a:ea typeface="Montserrat"/>
              <a:cs typeface="Montserrat"/>
              <a:sym typeface="Montserrat"/>
            </a:endParaRPr>
          </a:p>
        </p:txBody>
      </p:sp>
      <p:sp>
        <p:nvSpPr>
          <p:cNvPr id="11" name="Google Shape;443;p42">
            <a:extLst>
              <a:ext uri="{FF2B5EF4-FFF2-40B4-BE49-F238E27FC236}">
                <a16:creationId xmlns:a16="http://schemas.microsoft.com/office/drawing/2014/main" id="{424F634E-E166-C186-EE50-E27A483BCF26}"/>
              </a:ext>
            </a:extLst>
          </p:cNvPr>
          <p:cNvSpPr/>
          <p:nvPr/>
        </p:nvSpPr>
        <p:spPr>
          <a:xfrm>
            <a:off x="597311" y="1695757"/>
            <a:ext cx="4729097"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70C0"/>
              </a:buClr>
              <a:buSzPts val="4400"/>
              <a:buFont typeface="Arial"/>
              <a:buNone/>
            </a:pPr>
            <a:r>
              <a:rPr lang="es-CL" sz="2800" b="1" dirty="0">
                <a:latin typeface="Arial Nova" panose="020B0504020202020204" pitchFamily="34" charset="0"/>
                <a:ea typeface="Montserrat ExtraBold"/>
                <a:cs typeface="Montserrat ExtraBold"/>
                <a:sym typeface="Montserrat ExtraBold"/>
              </a:rPr>
              <a:t>FASE 4: REBOTE </a:t>
            </a:r>
            <a:endParaRPr sz="2800" dirty="0">
              <a:latin typeface="Arial Nova" panose="020B0504020202020204" pitchFamily="34" charset="0"/>
            </a:endParaRPr>
          </a:p>
        </p:txBody>
      </p:sp>
      <p:pic>
        <p:nvPicPr>
          <p:cNvPr id="2" name="Picture 70978">
            <a:extLst>
              <a:ext uri="{FF2B5EF4-FFF2-40B4-BE49-F238E27FC236}">
                <a16:creationId xmlns:a16="http://schemas.microsoft.com/office/drawing/2014/main" id="{72D3624E-A418-268E-F6E6-BA993625E9A0}"/>
              </a:ext>
            </a:extLst>
          </p:cNvPr>
          <p:cNvPicPr/>
          <p:nvPr/>
        </p:nvPicPr>
        <p:blipFill>
          <a:blip r:embed="rId3">
            <a:alphaModFix/>
          </a:blip>
          <a:stretch>
            <a:fillRect/>
          </a:stretch>
        </p:blipFill>
        <p:spPr>
          <a:xfrm>
            <a:off x="10174170" y="5895603"/>
            <a:ext cx="1426372" cy="559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10746221"/>
      </p:ext>
    </p:extLst>
  </p:cSld>
  <p:clrMapOvr>
    <a:masterClrMapping/>
  </p:clrMapOvr>
  <mc:AlternateContent xmlns:mc="http://schemas.openxmlformats.org/markup-compatibility/2006" xmlns:p14="http://schemas.microsoft.com/office/powerpoint/2010/main">
    <mc:Choice Requires="p14">
      <p:transition spd="slow" p14:dur="2000" advTm="4463"/>
    </mc:Choice>
    <mc:Fallback xmlns="">
      <p:transition spd="slow" advTm="4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66BF7A68-590E-44FD-8D4C-183C690095AA}" vid="{B5B0C535-815A-4C39-B9C9-97E9DB8E763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14407</TotalTime>
  <Words>1283</Words>
  <Application>Microsoft Office PowerPoint</Application>
  <PresentationFormat>Panorámica</PresentationFormat>
  <Paragraphs>114</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Arial Nova</vt:lpstr>
      <vt:lpstr>Calibri</vt:lpstr>
      <vt:lpstr>Montserrat Medium</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IS CAÍDA DE PERSONA DESDE ALTURA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Cerfom Calama</dc:creator>
  <cp:lastModifiedBy>Cerfom Calama</cp:lastModifiedBy>
  <cp:revision>39</cp:revision>
  <dcterms:created xsi:type="dcterms:W3CDTF">2023-01-14T22:53:54Z</dcterms:created>
  <dcterms:modified xsi:type="dcterms:W3CDTF">2025-04-22T20:18:06Z</dcterms:modified>
</cp:coreProperties>
</file>