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416" r:id="rId2"/>
    <p:sldId id="259" r:id="rId3"/>
    <p:sldId id="265" r:id="rId4"/>
    <p:sldId id="266" r:id="rId5"/>
    <p:sldId id="418" r:id="rId6"/>
    <p:sldId id="267" r:id="rId7"/>
    <p:sldId id="268" r:id="rId8"/>
    <p:sldId id="269" r:id="rId9"/>
    <p:sldId id="270" r:id="rId10"/>
    <p:sldId id="271" r:id="rId11"/>
    <p:sldId id="272" r:id="rId12"/>
    <p:sldId id="273" r:id="rId13"/>
    <p:sldId id="274" r:id="rId14"/>
    <p:sldId id="275" r:id="rId15"/>
    <p:sldId id="276" r:id="rId16"/>
    <p:sldId id="277" r:id="rId17"/>
    <p:sldId id="27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810" y="27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245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B0C3E-37EB-486C-B7BC-75BCB6344EAE}" type="datetimeFigureOut">
              <a:rPr lang="es-CL" smtClean="0"/>
              <a:t>28-04-2025</a:t>
            </a:fld>
            <a:endParaRPr lang="es-CL"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F3EAC-B28E-40C5-B6A6-CA88BD8E010A}" type="slidenum">
              <a:rPr lang="es-CL" smtClean="0"/>
              <a:t>‹Nº›</a:t>
            </a:fld>
            <a:endParaRPr lang="es-CL" dirty="0"/>
          </a:p>
        </p:txBody>
      </p:sp>
    </p:spTree>
    <p:extLst>
      <p:ext uri="{BB962C8B-B14F-4D97-AF65-F5344CB8AC3E}">
        <p14:creationId xmlns:p14="http://schemas.microsoft.com/office/powerpoint/2010/main" val="184807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18711"/>
            <a:ext cx="9144000" cy="1143000"/>
          </a:xfrm>
        </p:spPr>
        <p:txBody>
          <a:bodyPr/>
          <a:lstStyle>
            <a:lvl1pPr>
              <a:defRPr>
                <a:solidFill>
                  <a:schemeClr val="tx2"/>
                </a:solidFill>
              </a:defRPr>
            </a:lvl1pPr>
          </a:lstStyle>
          <a:p>
            <a:r>
              <a:rPr lang="es-CL" noProof="0" dirty="0" err="1"/>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title</a:t>
            </a:r>
            <a:r>
              <a:rPr lang="es-CL" noProof="0" dirty="0"/>
              <a:t> </a:t>
            </a:r>
            <a:r>
              <a:rPr lang="es-CL" noProof="0" dirty="0" err="1"/>
              <a:t>style</a:t>
            </a:r>
            <a:endParaRPr lang="es-CL" noProof="0" dirty="0"/>
          </a:p>
        </p:txBody>
      </p:sp>
      <p:sp>
        <p:nvSpPr>
          <p:cNvPr id="3" name="Content Placeholder 2"/>
          <p:cNvSpPr>
            <a:spLocks noGrp="1"/>
          </p:cNvSpPr>
          <p:nvPr>
            <p:ph idx="1" hasCustomPrompt="1"/>
          </p:nvPr>
        </p:nvSpPr>
        <p:spPr>
          <a:xfrm>
            <a:off x="457200" y="3429000"/>
            <a:ext cx="8229600" cy="2697163"/>
          </a:xfrm>
        </p:spPr>
        <p:txBody>
          <a:bodyPr/>
          <a:lstStyle>
            <a:lvl1pPr algn="just">
              <a:defRPr>
                <a:solidFill>
                  <a:schemeClr val="tx2"/>
                </a:solidFill>
              </a:defRPr>
            </a:lvl1pPr>
            <a:lvl2pPr algn="just">
              <a:defRPr>
                <a:solidFill>
                  <a:schemeClr val="tx2"/>
                </a:solidFill>
              </a:defRPr>
            </a:lvl2pPr>
            <a:lvl3pPr algn="just">
              <a:defRPr>
                <a:solidFill>
                  <a:schemeClr val="tx2"/>
                </a:solidFill>
              </a:defRPr>
            </a:lvl3pPr>
            <a:lvl4pPr algn="just">
              <a:defRPr>
                <a:solidFill>
                  <a:schemeClr val="tx2"/>
                </a:solidFill>
              </a:defRPr>
            </a:lvl4pPr>
            <a:lvl5pPr algn="just">
              <a:defRPr>
                <a:solidFill>
                  <a:schemeClr val="tx2"/>
                </a:solidFill>
              </a:defRPr>
            </a:lvl5pPr>
          </a:lstStyle>
          <a:p>
            <a:pPr lvl="0"/>
            <a:r>
              <a:rPr lang="es-CL" noProof="0" dirty="0" err="1"/>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text</a:t>
            </a:r>
            <a:r>
              <a:rPr lang="es-CL" noProof="0" dirty="0"/>
              <a:t> </a:t>
            </a:r>
            <a:r>
              <a:rPr lang="es-CL" noProof="0" dirty="0" err="1"/>
              <a:t>styles</a:t>
            </a:r>
            <a:endParaRPr lang="es-CL" noProof="0" dirty="0"/>
          </a:p>
          <a:p>
            <a:pPr lvl="1"/>
            <a:r>
              <a:rPr lang="es-CL" noProof="0" dirty="0" err="1"/>
              <a:t>Second</a:t>
            </a:r>
            <a:r>
              <a:rPr lang="es-CL" noProof="0" dirty="0"/>
              <a:t> </a:t>
            </a:r>
            <a:r>
              <a:rPr lang="es-CL" noProof="0" dirty="0" err="1"/>
              <a:t>level</a:t>
            </a:r>
            <a:endParaRPr lang="es-CL" noProof="0" dirty="0"/>
          </a:p>
          <a:p>
            <a:pPr lvl="2"/>
            <a:r>
              <a:rPr lang="es-CL" noProof="0" dirty="0" err="1"/>
              <a:t>Third</a:t>
            </a:r>
            <a:r>
              <a:rPr lang="es-CL" noProof="0" dirty="0"/>
              <a:t> </a:t>
            </a:r>
            <a:r>
              <a:rPr lang="es-CL" noProof="0" dirty="0" err="1"/>
              <a:t>level</a:t>
            </a:r>
            <a:endParaRPr lang="es-CL" noProof="0" dirty="0"/>
          </a:p>
          <a:p>
            <a:pPr lvl="3"/>
            <a:r>
              <a:rPr lang="es-CL" noProof="0" dirty="0" err="1"/>
              <a:t>Fourth</a:t>
            </a:r>
            <a:r>
              <a:rPr lang="es-CL" noProof="0" dirty="0"/>
              <a:t> </a:t>
            </a:r>
            <a:r>
              <a:rPr lang="es-CL" noProof="0" dirty="0" err="1"/>
              <a:t>level</a:t>
            </a:r>
            <a:endParaRPr lang="es-CL" noProof="0" dirty="0"/>
          </a:p>
          <a:p>
            <a:pPr lvl="4"/>
            <a:r>
              <a:rPr lang="es-CL" noProof="0" dirty="0" err="1"/>
              <a:t>Fifth</a:t>
            </a:r>
            <a:r>
              <a:rPr lang="es-CL" noProof="0" dirty="0"/>
              <a:t> </a:t>
            </a:r>
            <a:r>
              <a:rPr lang="es-CL" noProof="0" dirty="0" err="1"/>
              <a:t>level</a:t>
            </a:r>
            <a:endParaRPr lang="es-CL" noProof="0" dirty="0"/>
          </a:p>
        </p:txBody>
      </p:sp>
      <p:sp>
        <p:nvSpPr>
          <p:cNvPr id="4" name="Date Placeholder 3"/>
          <p:cNvSpPr>
            <a:spLocks noGrp="1"/>
          </p:cNvSpPr>
          <p:nvPr>
            <p:ph type="dt" sz="half" idx="10"/>
          </p:nvPr>
        </p:nvSpPr>
        <p:spPr/>
        <p:txBody>
          <a:bodyPr/>
          <a:lstStyle/>
          <a:p>
            <a:fld id="{5BCAD085-E8A6-8845-BD4E-CB4CCA059FC4}" type="datetimeFigureOut">
              <a:rPr lang="es-CL" noProof="0" smtClean="0"/>
              <a:t>28-04-2025</a:t>
            </a:fld>
            <a:endParaRPr lang="es-CL" noProof="0" dirty="0"/>
          </a:p>
        </p:txBody>
      </p:sp>
      <p:sp>
        <p:nvSpPr>
          <p:cNvPr id="5" name="Footer Placeholder 4"/>
          <p:cNvSpPr>
            <a:spLocks noGrp="1"/>
          </p:cNvSpPr>
          <p:nvPr>
            <p:ph type="ftr" sz="quarter" idx="11"/>
          </p:nvPr>
        </p:nvSpPr>
        <p:spPr/>
        <p:txBody>
          <a:bodyPr/>
          <a:lstStyle/>
          <a:p>
            <a:endParaRPr lang="es-CL" noProof="0" dirty="0"/>
          </a:p>
        </p:txBody>
      </p:sp>
      <p:sp>
        <p:nvSpPr>
          <p:cNvPr id="6" name="Slide Number Placeholder 5"/>
          <p:cNvSpPr>
            <a:spLocks noGrp="1"/>
          </p:cNvSpPr>
          <p:nvPr>
            <p:ph type="sldNum" sz="quarter" idx="12"/>
          </p:nvPr>
        </p:nvSpPr>
        <p:spPr/>
        <p:txBody>
          <a:bodyPr/>
          <a:lstStyle/>
          <a:p>
            <a:fld id="{C1FF6DA9-008F-8B48-92A6-B652298478BF}" type="slidenum">
              <a:rPr lang="es-CL" noProof="0" smtClean="0"/>
              <a:t>‹Nº›</a:t>
            </a:fld>
            <a:endParaRPr lang="es-CL" noProof="0" dirty="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s-CL" noProof="0"/>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title</a:t>
            </a:r>
            <a:r>
              <a:rPr lang="es-CL" noProof="0" dirty="0"/>
              <a:t> </a:t>
            </a:r>
            <a:r>
              <a:rPr lang="es-CL" noProof="0" dirty="0" err="1"/>
              <a:t>style</a:t>
            </a:r>
            <a:endParaRPr lang="es-CL" noProof="0"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CL" noProof="0"/>
              <a:t>Click</a:t>
            </a:r>
            <a:r>
              <a:rPr lang="es-CL" noProof="0" dirty="0"/>
              <a:t> </a:t>
            </a:r>
            <a:r>
              <a:rPr lang="es-CL" noProof="0" dirty="0" err="1"/>
              <a:t>to</a:t>
            </a:r>
            <a:r>
              <a:rPr lang="es-CL" noProof="0" dirty="0"/>
              <a:t> </a:t>
            </a:r>
            <a:r>
              <a:rPr lang="es-CL" noProof="0" dirty="0" err="1"/>
              <a:t>edit</a:t>
            </a:r>
            <a:r>
              <a:rPr lang="es-CL" noProof="0" dirty="0"/>
              <a:t> Master </a:t>
            </a:r>
            <a:r>
              <a:rPr lang="es-CL" noProof="0" dirty="0" err="1"/>
              <a:t>text</a:t>
            </a:r>
            <a:r>
              <a:rPr lang="es-CL" noProof="0" dirty="0"/>
              <a:t> </a:t>
            </a:r>
            <a:r>
              <a:rPr lang="es-CL" noProof="0" dirty="0" err="1"/>
              <a:t>styles</a:t>
            </a:r>
            <a:endParaRPr lang="es-CL" noProof="0" dirty="0"/>
          </a:p>
        </p:txBody>
      </p:sp>
      <p:sp>
        <p:nvSpPr>
          <p:cNvPr id="4" name="Date Placeholder 3"/>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2000" r="-1000" b="7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4/28/2025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infoteknico.com/nfpa-70e-norma-para-la-seguridad-electric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3BDB15F-09CA-5B9E-DCB9-78DFC95983D9}"/>
              </a:ext>
            </a:extLst>
          </p:cNvPr>
          <p:cNvSpPr txBox="1"/>
          <p:nvPr/>
        </p:nvSpPr>
        <p:spPr>
          <a:xfrm>
            <a:off x="-1" y="6211669"/>
            <a:ext cx="6276110" cy="646331"/>
          </a:xfrm>
          <a:prstGeom prst="rect">
            <a:avLst/>
          </a:prstGeom>
          <a:noFill/>
        </p:spPr>
        <p:txBody>
          <a:bodyPr wrap="square">
            <a:spAutoFit/>
          </a:bodyPr>
          <a:lstStyle/>
          <a:p>
            <a:pPr algn="ctr"/>
            <a:r>
              <a:rPr lang="es-CL" sz="1200" b="1" dirty="0">
                <a:solidFill>
                  <a:schemeClr val="tx2"/>
                </a:solidFill>
                <a:latin typeface="Arial" panose="020B0604020202020204" pitchFamily="34" charset="0"/>
                <a:cs typeface="Arial" panose="020B0604020202020204" pitchFamily="34" charset="0"/>
              </a:rPr>
              <a:t>CENTRO DE FORMACIÓN INTEGRAL CERFOM </a:t>
            </a:r>
            <a:r>
              <a:rPr lang="es-CL" sz="1200" b="1" dirty="0" err="1">
                <a:solidFill>
                  <a:schemeClr val="tx2"/>
                </a:solidFill>
                <a:latin typeface="Arial" panose="020B0604020202020204" pitchFamily="34" charset="0"/>
                <a:cs typeface="Arial" panose="020B0604020202020204" pitchFamily="34" charset="0"/>
              </a:rPr>
              <a:t>LTDA</a:t>
            </a:r>
            <a:r>
              <a:rPr lang="es-CL" sz="1200" b="1" dirty="0">
                <a:solidFill>
                  <a:schemeClr val="tx2"/>
                </a:solidFill>
                <a:latin typeface="Arial" panose="020B0604020202020204" pitchFamily="34" charset="0"/>
                <a:cs typeface="Arial" panose="020B0604020202020204" pitchFamily="34" charset="0"/>
              </a:rPr>
              <a:t> 76.988.274-K</a:t>
            </a:r>
          </a:p>
          <a:p>
            <a:pPr algn="ctr"/>
            <a:r>
              <a:rPr lang="es-CL" sz="1200" b="1" dirty="0">
                <a:solidFill>
                  <a:schemeClr val="tx2"/>
                </a:solidFill>
                <a:latin typeface="Arial" panose="020B0604020202020204" pitchFamily="34" charset="0"/>
                <a:cs typeface="Arial" panose="020B0604020202020204" pitchFamily="34" charset="0"/>
              </a:rPr>
              <a:t> DEPARTAMENTO DE DOCENCIA</a:t>
            </a:r>
          </a:p>
          <a:p>
            <a:pPr algn="ctr"/>
            <a:r>
              <a:rPr lang="es-CL" sz="1200" b="1" dirty="0">
                <a:solidFill>
                  <a:schemeClr val="tx2"/>
                </a:solidFill>
                <a:latin typeface="Arial" panose="020B0604020202020204" pitchFamily="34" charset="0"/>
                <a:cs typeface="Arial" panose="020B0604020202020204" pitchFamily="34" charset="0"/>
              </a:rPr>
              <a:t> CALAMA</a:t>
            </a:r>
          </a:p>
        </p:txBody>
      </p:sp>
      <p:sp>
        <p:nvSpPr>
          <p:cNvPr id="4" name="Título 3">
            <a:extLst>
              <a:ext uri="{FF2B5EF4-FFF2-40B4-BE49-F238E27FC236}">
                <a16:creationId xmlns:a16="http://schemas.microsoft.com/office/drawing/2014/main" id="{D3ABD7BF-0987-8EF9-AA3C-D3EF9FF58614}"/>
              </a:ext>
            </a:extLst>
          </p:cNvPr>
          <p:cNvSpPr>
            <a:spLocks noGrp="1"/>
          </p:cNvSpPr>
          <p:nvPr>
            <p:ph type="ctrTitle"/>
          </p:nvPr>
        </p:nvSpPr>
        <p:spPr>
          <a:xfrm>
            <a:off x="-1" y="451188"/>
            <a:ext cx="5548745" cy="1470025"/>
          </a:xfrm>
        </p:spPr>
        <p:txBody>
          <a:bodyPr>
            <a:noAutofit/>
          </a:bodyPr>
          <a:lstStyle/>
          <a:p>
            <a:r>
              <a:rPr lang="es-CL" sz="3600" b="1" dirty="0">
                <a:solidFill>
                  <a:schemeClr val="tx2"/>
                </a:solidFill>
                <a:latin typeface="Arial" panose="020B0604020202020204" pitchFamily="34" charset="0"/>
                <a:cs typeface="Arial" panose="020B0604020202020204" pitchFamily="34" charset="0"/>
              </a:rPr>
              <a:t>NORMA NFPA 70E</a:t>
            </a:r>
          </a:p>
        </p:txBody>
      </p:sp>
      <p:pic>
        <p:nvPicPr>
          <p:cNvPr id="6" name="Imagen 5">
            <a:extLst>
              <a:ext uri="{FF2B5EF4-FFF2-40B4-BE49-F238E27FC236}">
                <a16:creationId xmlns:a16="http://schemas.microsoft.com/office/drawing/2014/main" id="{4F41AD21-3485-022C-50C4-D533E0E48DC5}"/>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rcRect l="17330" r="17330"/>
          <a:stretch/>
        </p:blipFill>
        <p:spPr>
          <a:xfrm>
            <a:off x="513949" y="1921213"/>
            <a:ext cx="4520844" cy="3905015"/>
          </a:xfrm>
          <a:prstGeom prst="teardrop">
            <a:avLst/>
          </a:prstGeom>
        </p:spPr>
      </p:pic>
    </p:spTree>
    <p:extLst>
      <p:ext uri="{BB962C8B-B14F-4D97-AF65-F5344CB8AC3E}">
        <p14:creationId xmlns:p14="http://schemas.microsoft.com/office/powerpoint/2010/main" val="4470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4154F47-1CEF-71D3-ACCE-FBBEA544A6D0}"/>
              </a:ext>
            </a:extLst>
          </p:cNvPr>
          <p:cNvPicPr>
            <a:picLocks noChangeAspect="1"/>
          </p:cNvPicPr>
          <p:nvPr/>
        </p:nvPicPr>
        <p:blipFill>
          <a:blip r:embed="rId2"/>
          <a:stretch>
            <a:fillRect/>
          </a:stretch>
        </p:blipFill>
        <p:spPr>
          <a:xfrm>
            <a:off x="2114800" y="1735695"/>
            <a:ext cx="5108495" cy="3386610"/>
          </a:xfrm>
          <a:prstGeom prst="rect">
            <a:avLst/>
          </a:prstGeom>
        </p:spPr>
      </p:pic>
      <p:sp>
        <p:nvSpPr>
          <p:cNvPr id="7" name="CuadroTexto 6">
            <a:extLst>
              <a:ext uri="{FF2B5EF4-FFF2-40B4-BE49-F238E27FC236}">
                <a16:creationId xmlns:a16="http://schemas.microsoft.com/office/drawing/2014/main" id="{A6858020-5F76-E0F6-8D04-F19D084D8510}"/>
              </a:ext>
            </a:extLst>
          </p:cNvPr>
          <p:cNvSpPr txBox="1"/>
          <p:nvPr/>
        </p:nvSpPr>
        <p:spPr>
          <a:xfrm>
            <a:off x="953154" y="2235319"/>
            <a:ext cx="2624587" cy="369332"/>
          </a:xfrm>
          <a:prstGeom prst="rect">
            <a:avLst/>
          </a:prstGeom>
          <a:noFill/>
        </p:spPr>
        <p:txBody>
          <a:bodyPr wrap="square">
            <a:spAutoFit/>
          </a:bodyPr>
          <a:lstStyle/>
          <a:p>
            <a:r>
              <a:rPr lang="es-CL" b="1" dirty="0">
                <a:solidFill>
                  <a:schemeClr val="bg2">
                    <a:lumMod val="25000"/>
                  </a:schemeClr>
                </a:solidFill>
                <a:latin typeface="Arial" panose="020B0604020202020204" pitchFamily="34" charset="0"/>
              </a:rPr>
              <a:t>Ley Aplicable en Chile</a:t>
            </a:r>
            <a:endParaRPr lang="es-CL" dirty="0">
              <a:solidFill>
                <a:schemeClr val="bg2">
                  <a:lumMod val="25000"/>
                </a:schemeClr>
              </a:solidFill>
            </a:endParaRPr>
          </a:p>
        </p:txBody>
      </p:sp>
    </p:spTree>
    <p:extLst>
      <p:ext uri="{BB962C8B-B14F-4D97-AF65-F5344CB8AC3E}">
        <p14:creationId xmlns:p14="http://schemas.microsoft.com/office/powerpoint/2010/main" val="888198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onsulta de abogados y mujeres de negocios trabajando y discutiendo en un bufete de abogados Foto Premium ">
            <a:extLst>
              <a:ext uri="{FF2B5EF4-FFF2-40B4-BE49-F238E27FC236}">
                <a16:creationId xmlns:a16="http://schemas.microsoft.com/office/drawing/2014/main" id="{B5D88D85-8D11-B6F4-49A7-9D341102E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133" y="2256559"/>
            <a:ext cx="2893745" cy="1927622"/>
          </a:xfrm>
          <a:prstGeom prst="rect">
            <a:avLst/>
          </a:prstGeom>
          <a:noFill/>
          <a:effectLst>
            <a:outerShdw blurRad="50800" dist="50800" dir="5400000" algn="ctr" rotWithShape="0">
              <a:srgbClr val="000000">
                <a:alpha val="56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A4435C2-42D9-941B-8F56-77F00FE85734}"/>
              </a:ext>
            </a:extLst>
          </p:cNvPr>
          <p:cNvSpPr txBox="1"/>
          <p:nvPr/>
        </p:nvSpPr>
        <p:spPr>
          <a:xfrm>
            <a:off x="693068" y="2388177"/>
            <a:ext cx="4233739" cy="1938992"/>
          </a:xfrm>
          <a:prstGeom prst="rect">
            <a:avLst/>
          </a:prstGeom>
          <a:noFill/>
        </p:spPr>
        <p:txBody>
          <a:bodyPr wrap="square">
            <a:spAutoFit/>
          </a:bodyPr>
          <a:lstStyle/>
          <a:p>
            <a:pPr algn="just"/>
            <a:r>
              <a:rPr lang="es-MX" sz="1200" dirty="0">
                <a:solidFill>
                  <a:schemeClr val="bg2">
                    <a:lumMod val="25000"/>
                  </a:schemeClr>
                </a:solidFill>
                <a:latin typeface="Arial" panose="020B0604020202020204" pitchFamily="34" charset="0"/>
                <a:cs typeface="Arial" panose="020B0604020202020204" pitchFamily="34" charset="0"/>
              </a:rPr>
              <a:t>Nuestro Código del Trabajo indica, en forma general, que (Art. 184):</a:t>
            </a:r>
          </a:p>
          <a:p>
            <a:pPr algn="just"/>
            <a:endParaRPr lang="es-MX" sz="1200" dirty="0">
              <a:solidFill>
                <a:schemeClr val="bg2">
                  <a:lumMod val="25000"/>
                </a:schemeClr>
              </a:solidFill>
              <a:latin typeface="Arial" panose="020B0604020202020204" pitchFamily="34" charset="0"/>
              <a:cs typeface="Arial" panose="020B0604020202020204" pitchFamily="34" charset="0"/>
            </a:endParaRPr>
          </a:p>
          <a:p>
            <a:pPr marL="214313" indent="-214313" algn="just">
              <a:buFont typeface="Arial" panose="020B0604020202020204" pitchFamily="34" charset="0"/>
              <a:buChar char="•"/>
            </a:pPr>
            <a:r>
              <a:rPr lang="es-MX" sz="1200" dirty="0">
                <a:solidFill>
                  <a:schemeClr val="bg2">
                    <a:lumMod val="25000"/>
                  </a:schemeClr>
                </a:solidFill>
                <a:latin typeface="Arial" panose="020B0604020202020204" pitchFamily="34" charset="0"/>
                <a:cs typeface="Arial" panose="020B0604020202020204" pitchFamily="34" charset="0"/>
              </a:rPr>
              <a:t>“El empleador estará obligado a tomar todas las medidas necesarias para proteger eficazmente la vida y salud de los trabajadores, informando de los posibles riesgos y manteniendo las condiciones adecuadas de higiene y seguridad en las faenas, como también los implementos necesarios para prevenir accidentes y enfermedades profesionales”.</a:t>
            </a:r>
          </a:p>
        </p:txBody>
      </p:sp>
    </p:spTree>
    <p:extLst>
      <p:ext uri="{BB962C8B-B14F-4D97-AF65-F5344CB8AC3E}">
        <p14:creationId xmlns:p14="http://schemas.microsoft.com/office/powerpoint/2010/main" val="92062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chitectural oficina de fondo de construcción concepto de ideas de proyectos, con el equipo de dibujo con luz de minería Foto gratis">
            <a:extLst>
              <a:ext uri="{FF2B5EF4-FFF2-40B4-BE49-F238E27FC236}">
                <a16:creationId xmlns:a16="http://schemas.microsoft.com/office/drawing/2014/main" id="{1764AABA-9049-783A-8036-BEBC36369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9" y="2229708"/>
            <a:ext cx="2573840" cy="3856742"/>
          </a:xfrm>
          <a:prstGeom prst="rect">
            <a:avLst/>
          </a:prstGeom>
          <a:noFill/>
          <a:effectLst>
            <a:outerShdw blurRad="50800" dist="50800" dir="5400000" algn="ctr" rotWithShape="0">
              <a:srgbClr val="000000">
                <a:alpha val="35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1046761-FCF5-5E0C-59DB-0E30CA0222D8}"/>
              </a:ext>
            </a:extLst>
          </p:cNvPr>
          <p:cNvSpPr txBox="1"/>
          <p:nvPr/>
        </p:nvSpPr>
        <p:spPr>
          <a:xfrm>
            <a:off x="3488192" y="2234294"/>
            <a:ext cx="4977269" cy="3913892"/>
          </a:xfrm>
          <a:prstGeom prst="rect">
            <a:avLst/>
          </a:prstGeom>
          <a:noFill/>
        </p:spPr>
        <p:txBody>
          <a:bodyPr wrap="square">
            <a:spAutoFit/>
          </a:bodyPr>
          <a:lstStyle/>
          <a:p>
            <a:pPr fontAlgn="base">
              <a:buFont typeface="Arial" panose="020B0604020202020204" pitchFamily="34" charset="0"/>
              <a:buChar char="•"/>
            </a:pPr>
            <a:r>
              <a:rPr lang="es-MX" sz="1200" b="1" dirty="0">
                <a:solidFill>
                  <a:srgbClr val="000000"/>
                </a:solidFill>
                <a:latin typeface="Arial" panose="020B0604020202020204" pitchFamily="34" charset="0"/>
              </a:rPr>
              <a:t>Artículo 184 bis.-</a:t>
            </a:r>
          </a:p>
          <a:p>
            <a:pPr>
              <a:spcBef>
                <a:spcPts val="450"/>
              </a:spcBef>
            </a:pPr>
            <a:br>
              <a:rPr lang="es-MX" sz="1200" dirty="0"/>
            </a:br>
            <a:r>
              <a:rPr lang="es-MX" sz="1200" dirty="0">
                <a:solidFill>
                  <a:srgbClr val="000000"/>
                </a:solidFill>
                <a:latin typeface="Arial" panose="020B0604020202020204" pitchFamily="34" charset="0"/>
              </a:rPr>
              <a:t>Sin perjuicio de lo establecido en el artículo precedente, cuando en el lugar de trabajo sobrevenga un riesgo grave e inminente para la vida o salud de los trabajadores, el empleador deberá: </a:t>
            </a:r>
            <a:endParaRPr lang="es-MX" sz="1200" dirty="0"/>
          </a:p>
          <a:p>
            <a:pPr algn="just"/>
            <a:br>
              <a:rPr lang="es-MX" sz="1200" dirty="0"/>
            </a:br>
            <a:r>
              <a:rPr lang="es-MX" sz="1200" dirty="0">
                <a:solidFill>
                  <a:srgbClr val="000000"/>
                </a:solidFill>
                <a:latin typeface="Arial" panose="020B0604020202020204" pitchFamily="34" charset="0"/>
              </a:rPr>
              <a:t>A.- Informar inmediatamente a todos los trabajadores afectados sobre la existencia del mencionado riesgo, así como las medidas adoptadas para eliminarlo o atenuarlo</a:t>
            </a:r>
            <a:endParaRPr lang="es-MX" sz="1200" dirty="0"/>
          </a:p>
          <a:p>
            <a:pPr algn="just">
              <a:spcBef>
                <a:spcPts val="450"/>
              </a:spcBef>
            </a:pPr>
            <a:r>
              <a:rPr lang="es-MX" sz="1200" dirty="0">
                <a:solidFill>
                  <a:srgbClr val="000000"/>
                </a:solidFill>
                <a:latin typeface="Arial" panose="020B0604020202020204" pitchFamily="34" charset="0"/>
              </a:rPr>
              <a:t>B.- Adoptar medidas para la suspensión inmediata de las faenas afectadas y la evacuación de los trabajadores, en caso que el riesgo no se pueda eliminar o atenuar. Con todo, el trabajador tendrá derecho a interrumpir sus labores y, de ser necesario, abandonar el lugar de trabajo cuando considere, por motivos razonables, que continuar con ellas implica un riesgo grave e inminente para su vida o salud. El trabajador que interrumpa sus labores deberá dar cuenta de ese hecho al empleador dentro del más breve plazo, el que deberá informar de la suspensión de las mismas a la Inspección del Trabajo respectiva</a:t>
            </a:r>
            <a:endParaRPr lang="es-MX" sz="1200" dirty="0"/>
          </a:p>
          <a:p>
            <a:br>
              <a:rPr lang="es-MX" sz="1200" dirty="0"/>
            </a:br>
            <a:endParaRPr lang="es-CL" sz="1200" dirty="0"/>
          </a:p>
        </p:txBody>
      </p:sp>
    </p:spTree>
    <p:extLst>
      <p:ext uri="{BB962C8B-B14F-4D97-AF65-F5344CB8AC3E}">
        <p14:creationId xmlns:p14="http://schemas.microsoft.com/office/powerpoint/2010/main" val="4104203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pleados con equipo de seguridad Foto gratis">
            <a:extLst>
              <a:ext uri="{FF2B5EF4-FFF2-40B4-BE49-F238E27FC236}">
                <a16:creationId xmlns:a16="http://schemas.microsoft.com/office/drawing/2014/main" id="{A705EAAF-C5C6-22E6-30D6-C57D04BB3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797" y="2161203"/>
            <a:ext cx="3939359" cy="2215103"/>
          </a:xfrm>
          <a:prstGeom prst="rect">
            <a:avLst/>
          </a:prstGeom>
          <a:noFill/>
          <a:effectLst>
            <a:outerShdw blurRad="50800" dist="50800" dir="5400000" algn="ctr" rotWithShape="0">
              <a:srgbClr val="000000">
                <a:alpha val="37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E273BD12-FC66-B88C-E895-D5CDB3815149}"/>
              </a:ext>
            </a:extLst>
          </p:cNvPr>
          <p:cNvSpPr txBox="1"/>
          <p:nvPr/>
        </p:nvSpPr>
        <p:spPr>
          <a:xfrm>
            <a:off x="448746" y="1960312"/>
            <a:ext cx="3950072" cy="3046988"/>
          </a:xfrm>
          <a:prstGeom prst="rect">
            <a:avLst/>
          </a:prstGeom>
          <a:noFill/>
        </p:spPr>
        <p:txBody>
          <a:bodyPr wrap="square">
            <a:spAutoFit/>
          </a:bodyPr>
          <a:lstStyle/>
          <a:p>
            <a:pPr marL="214313" indent="-214313" algn="just" fontAlgn="base">
              <a:buFont typeface="Arial" panose="020B0604020202020204" pitchFamily="34" charset="0"/>
              <a:buChar char="•"/>
            </a:pPr>
            <a:r>
              <a:rPr lang="es-MX" sz="1200" dirty="0">
                <a:solidFill>
                  <a:schemeClr val="bg2">
                    <a:lumMod val="25000"/>
                  </a:schemeClr>
                </a:solidFill>
                <a:latin typeface="Arial" panose="020B0604020202020204" pitchFamily="34" charset="0"/>
              </a:rPr>
              <a:t>Los trabajadores no podrán sufrir perjuicio o menoscabo alguno derivado de la adopción de las medidas señaladas en este artículo, y podrán siempre ejercer la acción contenida en el Párrafo 6° del Capítulo II del Título I del Libro V del Código del Trabajo. En caso que la autoridad competente ordene la evacuación de los lugares afectados por una emergencia, catástrofe o desastre, el empleador deberá suspender las labores de forma inmediata y proceder a la evacuación de los trabajadores. La reanudación de las labores sólo podrá efectuarse cuando se garanticen condiciones seguras y adecuadas para la prestación de los servicios. Corresponderá a la Dirección del Trabajo fiscalizar el cumplimiento de lo dispuesto en este artículo. </a:t>
            </a:r>
          </a:p>
        </p:txBody>
      </p:sp>
    </p:spTree>
    <p:extLst>
      <p:ext uri="{BB962C8B-B14F-4D97-AF65-F5344CB8AC3E}">
        <p14:creationId xmlns:p14="http://schemas.microsoft.com/office/powerpoint/2010/main" val="157192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5FE9029-F2AC-2B66-E9C0-B880B17335A2}"/>
              </a:ext>
            </a:extLst>
          </p:cNvPr>
          <p:cNvPicPr>
            <a:picLocks noChangeAspect="1"/>
          </p:cNvPicPr>
          <p:nvPr/>
        </p:nvPicPr>
        <p:blipFill>
          <a:blip r:embed="rId2">
            <a:extLst>
              <a:ext uri="{28A0092B-C50C-407E-A947-70E740481C1C}">
                <a14:useLocalDpi xmlns:a14="http://schemas.microsoft.com/office/drawing/2010/main" val="0"/>
              </a:ext>
            </a:extLst>
          </a:blip>
          <a:srcRect l="13558" r="13558"/>
          <a:stretch/>
        </p:blipFill>
        <p:spPr>
          <a:xfrm>
            <a:off x="925994" y="2143125"/>
            <a:ext cx="2811558" cy="2571750"/>
          </a:xfrm>
          <a:prstGeom prst="rect">
            <a:avLst/>
          </a:prstGeom>
          <a:ln>
            <a:noFill/>
          </a:ln>
          <a:effectLst>
            <a:outerShdw blurRad="292100" dist="139700" dir="2700000" algn="tl" rotWithShape="0">
              <a:srgbClr val="333333">
                <a:alpha val="65000"/>
              </a:srgbClr>
            </a:outerShdw>
          </a:effectLst>
        </p:spPr>
      </p:pic>
      <p:sp>
        <p:nvSpPr>
          <p:cNvPr id="4" name="CuadroTexto 3">
            <a:extLst>
              <a:ext uri="{FF2B5EF4-FFF2-40B4-BE49-F238E27FC236}">
                <a16:creationId xmlns:a16="http://schemas.microsoft.com/office/drawing/2014/main" id="{3D75E5E2-B918-02D3-0B0C-1BEA5A8DF4C4}"/>
              </a:ext>
            </a:extLst>
          </p:cNvPr>
          <p:cNvSpPr txBox="1"/>
          <p:nvPr/>
        </p:nvSpPr>
        <p:spPr>
          <a:xfrm>
            <a:off x="4052455" y="1390876"/>
            <a:ext cx="4876800" cy="715581"/>
          </a:xfrm>
          <a:prstGeom prst="rect">
            <a:avLst/>
          </a:prstGeom>
          <a:noFill/>
        </p:spPr>
        <p:txBody>
          <a:bodyPr wrap="square">
            <a:spAutoFit/>
          </a:bodyPr>
          <a:lstStyle/>
          <a:p>
            <a:pPr algn="ctr"/>
            <a:r>
              <a:rPr lang="es-MX" sz="1350" b="1" dirty="0">
                <a:solidFill>
                  <a:schemeClr val="bg2">
                    <a:lumMod val="25000"/>
                  </a:schemeClr>
                </a:solidFill>
                <a:latin typeface="Arial" panose="020B0604020202020204" pitchFamily="34" charset="0"/>
              </a:rPr>
              <a:t>DECRETO SUPREMO </a:t>
            </a:r>
            <a:r>
              <a:rPr lang="es-MX" sz="1350" b="1" dirty="0" err="1">
                <a:solidFill>
                  <a:schemeClr val="bg2">
                    <a:lumMod val="25000"/>
                  </a:schemeClr>
                </a:solidFill>
                <a:latin typeface="Arial" panose="020B0604020202020204" pitchFamily="34" charset="0"/>
              </a:rPr>
              <a:t>N°</a:t>
            </a:r>
            <a:r>
              <a:rPr lang="es-MX" sz="1350" b="1" dirty="0">
                <a:solidFill>
                  <a:schemeClr val="bg2">
                    <a:lumMod val="25000"/>
                  </a:schemeClr>
                </a:solidFill>
                <a:latin typeface="Arial" panose="020B0604020202020204" pitchFamily="34" charset="0"/>
              </a:rPr>
              <a:t> 40 ASPECTOS LEGALES SOBRE  PREVENCIÓN DE RIESGOS EN EL TRABAJO  “LA OBLIGACION DE INFORMAR”</a:t>
            </a:r>
            <a:endParaRPr lang="es-CL" sz="1350" dirty="0">
              <a:solidFill>
                <a:schemeClr val="bg2">
                  <a:lumMod val="25000"/>
                </a:schemeClr>
              </a:solidFill>
            </a:endParaRPr>
          </a:p>
        </p:txBody>
      </p:sp>
      <p:sp>
        <p:nvSpPr>
          <p:cNvPr id="7" name="CuadroTexto 6">
            <a:extLst>
              <a:ext uri="{FF2B5EF4-FFF2-40B4-BE49-F238E27FC236}">
                <a16:creationId xmlns:a16="http://schemas.microsoft.com/office/drawing/2014/main" id="{5B9FB9B6-E378-3A45-F9A8-40528898379A}"/>
              </a:ext>
            </a:extLst>
          </p:cNvPr>
          <p:cNvSpPr txBox="1"/>
          <p:nvPr/>
        </p:nvSpPr>
        <p:spPr>
          <a:xfrm>
            <a:off x="4204855" y="2339257"/>
            <a:ext cx="4572000" cy="2492990"/>
          </a:xfrm>
          <a:prstGeom prst="rect">
            <a:avLst/>
          </a:prstGeom>
          <a:noFill/>
        </p:spPr>
        <p:txBody>
          <a:bodyPr wrap="square">
            <a:spAutoFit/>
          </a:bodyPr>
          <a:lstStyle/>
          <a:p>
            <a:pPr algn="just"/>
            <a:r>
              <a:rPr lang="es-MX" sz="1200" b="1" dirty="0">
                <a:solidFill>
                  <a:schemeClr val="bg2">
                    <a:lumMod val="25000"/>
                  </a:schemeClr>
                </a:solidFill>
                <a:latin typeface="Arial" panose="020B0604020202020204" pitchFamily="34" charset="0"/>
                <a:cs typeface="Arial" panose="020B0604020202020204" pitchFamily="34" charset="0"/>
              </a:rPr>
              <a:t>Artículo 21</a:t>
            </a:r>
            <a:r>
              <a:rPr lang="es-MX" sz="1200" dirty="0">
                <a:solidFill>
                  <a:schemeClr val="bg2">
                    <a:lumMod val="25000"/>
                  </a:schemeClr>
                </a:solidFill>
                <a:latin typeface="Arial" panose="020B0604020202020204" pitchFamily="34" charset="0"/>
                <a:cs typeface="Arial" panose="020B0604020202020204" pitchFamily="34" charset="0"/>
              </a:rPr>
              <a:t>.- Los empleados tiene la obligación de informar oportuna y convenientemente a todos sus trabajadores acerca de los riesgos que entrañan sus labores, de las medidas preventivas y de los métodos de trabajo correctos. Los riesgos son los inherentes a la actividad de cada empresa.</a:t>
            </a:r>
          </a:p>
          <a:p>
            <a:pPr algn="just"/>
            <a:br>
              <a:rPr lang="es-MX" sz="1200" dirty="0">
                <a:solidFill>
                  <a:schemeClr val="bg2">
                    <a:lumMod val="25000"/>
                  </a:schemeClr>
                </a:solidFill>
                <a:latin typeface="Arial" panose="020B0604020202020204" pitchFamily="34" charset="0"/>
                <a:cs typeface="Arial" panose="020B0604020202020204" pitchFamily="34" charset="0"/>
              </a:rPr>
            </a:br>
            <a:r>
              <a:rPr lang="es-MX" sz="1200" dirty="0">
                <a:solidFill>
                  <a:schemeClr val="bg2">
                    <a:lumMod val="25000"/>
                  </a:schemeClr>
                </a:solidFill>
                <a:latin typeface="Arial" panose="020B0604020202020204" pitchFamily="34" charset="0"/>
                <a:cs typeface="Arial" panose="020B0604020202020204" pitchFamily="34" charset="0"/>
              </a:rPr>
              <a:t>Especialmente deben informar a los trabajadores acerca de los elementos, productos y sustancias que deban utilizar en los procesos de producción o en su trabajo, sobre la identificación de los mismos (fórmula, sinónimos, aspecto y olor), sobre los límites de exposición permisibles de esos productos, acerca de los peligros para la salud y sobre las medidas de control y de prevención que deben adoptar para evitar tales riesgos.</a:t>
            </a:r>
            <a:endParaRPr lang="es-CL" sz="12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000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 hombre con un casco&#10;&#10;Descripción generada automáticamente con confianza media">
            <a:extLst>
              <a:ext uri="{FF2B5EF4-FFF2-40B4-BE49-F238E27FC236}">
                <a16:creationId xmlns:a16="http://schemas.microsoft.com/office/drawing/2014/main" id="{0D9DC3C7-E21F-4C92-F57E-CCE849E7DC45}"/>
              </a:ext>
            </a:extLst>
          </p:cNvPr>
          <p:cNvPicPr>
            <a:picLocks noChangeAspect="1"/>
          </p:cNvPicPr>
          <p:nvPr/>
        </p:nvPicPr>
        <p:blipFill rotWithShape="1">
          <a:blip r:embed="rId2">
            <a:extLst>
              <a:ext uri="{28A0092B-C50C-407E-A947-70E740481C1C}">
                <a14:useLocalDpi xmlns:a14="http://schemas.microsoft.com/office/drawing/2010/main" val="0"/>
              </a:ext>
            </a:extLst>
          </a:blip>
          <a:srcRect l="29814" t="1900" r="10586" b="871"/>
          <a:stretch/>
        </p:blipFill>
        <p:spPr>
          <a:xfrm>
            <a:off x="5639886" y="2127460"/>
            <a:ext cx="2816224" cy="2603078"/>
          </a:xfrm>
          <a:prstGeom prst="rect">
            <a:avLst/>
          </a:prstGeom>
          <a:ln>
            <a:noFill/>
          </a:ln>
          <a:effectLst>
            <a:outerShdw blurRad="292100" dist="139700" dir="2700000" algn="tl" rotWithShape="0">
              <a:srgbClr val="333333">
                <a:alpha val="65000"/>
              </a:srgbClr>
            </a:outerShdw>
          </a:effectLst>
        </p:spPr>
      </p:pic>
      <p:sp>
        <p:nvSpPr>
          <p:cNvPr id="4" name="CuadroTexto 3">
            <a:extLst>
              <a:ext uri="{FF2B5EF4-FFF2-40B4-BE49-F238E27FC236}">
                <a16:creationId xmlns:a16="http://schemas.microsoft.com/office/drawing/2014/main" id="{FD6A792B-2126-3E3F-BB5A-4E4EAFE96E41}"/>
              </a:ext>
            </a:extLst>
          </p:cNvPr>
          <p:cNvSpPr txBox="1"/>
          <p:nvPr/>
        </p:nvSpPr>
        <p:spPr>
          <a:xfrm>
            <a:off x="534533" y="2165192"/>
            <a:ext cx="4570821" cy="2557110"/>
          </a:xfrm>
          <a:prstGeom prst="rect">
            <a:avLst/>
          </a:prstGeom>
          <a:noFill/>
        </p:spPr>
        <p:txBody>
          <a:bodyPr wrap="square">
            <a:spAutoFit/>
          </a:bodyPr>
          <a:lstStyle/>
          <a:p>
            <a:pPr algn="just"/>
            <a:r>
              <a:rPr lang="es-MX" sz="1200" b="1" dirty="0">
                <a:solidFill>
                  <a:srgbClr val="000000"/>
                </a:solidFill>
                <a:latin typeface="Arial" panose="020B0604020202020204" pitchFamily="34" charset="0"/>
                <a:cs typeface="Arial" panose="020B0604020202020204" pitchFamily="34" charset="0"/>
              </a:rPr>
              <a:t>Decreto N°132 Reglamento de seguridad minera.</a:t>
            </a:r>
            <a:endParaRPr lang="es-MX" sz="1200" b="1" dirty="0">
              <a:latin typeface="Arial" panose="020B0604020202020204" pitchFamily="34" charset="0"/>
              <a:cs typeface="Arial" panose="020B0604020202020204" pitchFamily="34" charset="0"/>
            </a:endParaRPr>
          </a:p>
          <a:p>
            <a:pPr algn="just" fontAlgn="base">
              <a:spcBef>
                <a:spcPts val="450"/>
              </a:spcBef>
              <a:buFont typeface="Arial" panose="020B0604020202020204" pitchFamily="34" charset="0"/>
              <a:buChar char="•"/>
            </a:pPr>
            <a:br>
              <a:rPr lang="es-MX" sz="1200" dirty="0">
                <a:latin typeface="Arial" panose="020B0604020202020204" pitchFamily="34" charset="0"/>
                <a:cs typeface="Arial" panose="020B0604020202020204" pitchFamily="34" charset="0"/>
              </a:rPr>
            </a:br>
            <a:r>
              <a:rPr lang="es-MX" sz="1200" b="1" dirty="0">
                <a:solidFill>
                  <a:srgbClr val="000000"/>
                </a:solidFill>
                <a:latin typeface="Arial" panose="020B0604020202020204" pitchFamily="34" charset="0"/>
                <a:cs typeface="Arial" panose="020B0604020202020204" pitchFamily="34" charset="0"/>
              </a:rPr>
              <a:t>Articulo 39 </a:t>
            </a:r>
            <a:r>
              <a:rPr lang="es-MX" sz="1200" dirty="0">
                <a:solidFill>
                  <a:srgbClr val="000000"/>
                </a:solidFill>
                <a:latin typeface="Arial" panose="020B0604020202020204" pitchFamily="34" charset="0"/>
                <a:cs typeface="Arial" panose="020B0604020202020204" pitchFamily="34" charset="0"/>
              </a:rPr>
              <a:t>:Sin perjuicio de las mantenciones y/o revisiones realizadas por personal especialista; es obligación de todo trabajador verificar, al inicio de su jornada de trabajo, el buen funcionamiento de los equipos, maquinarias y elementos de control con que deba efectuar su labor. También, verificará el buen estado de las estructuras, fortificación, materiales y el orden y limpieza del lugar de trabajo. Sí el trabajador observa defectos o fallas en los equipos y sistemas antes mencionados en cualquier lugar de la faena, debe dar cuenta de inmediato a sus superiores, sin perjuicio de las medidas que pueda tomar, conforme a lo que el este autorizado.</a:t>
            </a:r>
            <a:endParaRPr lang="es-MX" sz="1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749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472E78-B647-00AF-CDA4-5702E6482ABD}"/>
              </a:ext>
            </a:extLst>
          </p:cNvPr>
          <p:cNvSpPr txBox="1"/>
          <p:nvPr/>
        </p:nvSpPr>
        <p:spPr>
          <a:xfrm>
            <a:off x="3851564" y="2282778"/>
            <a:ext cx="4572000" cy="3500958"/>
          </a:xfrm>
          <a:prstGeom prst="rect">
            <a:avLst/>
          </a:prstGeom>
          <a:noFill/>
        </p:spPr>
        <p:txBody>
          <a:bodyPr wrap="square">
            <a:spAutoFit/>
          </a:bodyPr>
          <a:lstStyle/>
          <a:p>
            <a:pPr algn="just"/>
            <a:r>
              <a:rPr lang="es-MX" sz="1200" b="1" dirty="0">
                <a:solidFill>
                  <a:schemeClr val="bg2">
                    <a:lumMod val="25000"/>
                  </a:schemeClr>
                </a:solidFill>
                <a:latin typeface="Arial" panose="020B0604020202020204" pitchFamily="34" charset="0"/>
                <a:cs typeface="Arial" panose="020B0604020202020204" pitchFamily="34" charset="0"/>
              </a:rPr>
              <a:t>Decreto N°132 Reglamento de seguridad minera.</a:t>
            </a:r>
          </a:p>
          <a:p>
            <a:pPr algn="just">
              <a:spcBef>
                <a:spcPts val="749"/>
              </a:spcBef>
            </a:pPr>
            <a:br>
              <a:rPr lang="es-MX" sz="1200" dirty="0">
                <a:solidFill>
                  <a:schemeClr val="bg2">
                    <a:lumMod val="25000"/>
                  </a:schemeClr>
                </a:solidFill>
                <a:latin typeface="Arial" panose="020B0604020202020204" pitchFamily="34" charset="0"/>
                <a:cs typeface="Arial" panose="020B0604020202020204" pitchFamily="34" charset="0"/>
              </a:rPr>
            </a:br>
            <a:r>
              <a:rPr lang="es-MX" sz="1200" b="1" dirty="0">
                <a:solidFill>
                  <a:schemeClr val="bg2">
                    <a:lumMod val="25000"/>
                  </a:schemeClr>
                </a:solidFill>
                <a:latin typeface="Arial" panose="020B0604020202020204" pitchFamily="34" charset="0"/>
                <a:cs typeface="Arial" panose="020B0604020202020204" pitchFamily="34" charset="0"/>
              </a:rPr>
              <a:t>Artículo 44</a:t>
            </a:r>
            <a:r>
              <a:rPr lang="es-MX" sz="1200" dirty="0">
                <a:solidFill>
                  <a:schemeClr val="bg2">
                    <a:lumMod val="25000"/>
                  </a:schemeClr>
                </a:solidFill>
                <a:latin typeface="Arial" panose="020B0604020202020204" pitchFamily="34" charset="0"/>
                <a:cs typeface="Arial" panose="020B0604020202020204" pitchFamily="34" charset="0"/>
              </a:rPr>
              <a:t>.- Todo vehículo o maquinaria que pueda desplazarse, como camiones, equipos de movimiento de tierra, palas, motoniveladoras, cargadores, equipos de levante y otros, deberán estar provistos de luces y aparatos sonoros que indiquen la dirección de su movimiento en retroceso, y en el caso de las Grúas Puente, en todo sentido.".</a:t>
            </a:r>
          </a:p>
          <a:p>
            <a:pPr algn="just">
              <a:spcBef>
                <a:spcPts val="749"/>
              </a:spcBef>
            </a:pPr>
            <a:r>
              <a:rPr lang="es-MX" sz="1200" b="1" dirty="0">
                <a:solidFill>
                  <a:schemeClr val="bg2">
                    <a:lumMod val="25000"/>
                  </a:schemeClr>
                </a:solidFill>
                <a:latin typeface="Arial" panose="020B0604020202020204" pitchFamily="34" charset="0"/>
                <a:cs typeface="Arial" panose="020B0604020202020204" pitchFamily="34" charset="0"/>
              </a:rPr>
              <a:t>Artículo 45.- </a:t>
            </a:r>
            <a:r>
              <a:rPr lang="es-MX" sz="1200" dirty="0">
                <a:solidFill>
                  <a:schemeClr val="bg2">
                    <a:lumMod val="25000"/>
                  </a:schemeClr>
                </a:solidFill>
                <a:latin typeface="Arial" panose="020B0604020202020204" pitchFamily="34" charset="0"/>
                <a:cs typeface="Arial" panose="020B0604020202020204" pitchFamily="34" charset="0"/>
              </a:rPr>
              <a:t>El personal encargado del movimiento de materiales pesados, mediante el uso de equipos mecanizados, deberá recibir un entrenamiento completo sobre el equipo que usará para su labor, incluido capacidades, resistencia de materiales, y toda otra información necesaria. ".</a:t>
            </a:r>
          </a:p>
          <a:p>
            <a:pPr algn="just">
              <a:spcBef>
                <a:spcPts val="749"/>
              </a:spcBef>
            </a:pPr>
            <a:r>
              <a:rPr lang="es-MX" sz="1200" b="1" dirty="0">
                <a:solidFill>
                  <a:schemeClr val="bg2">
                    <a:lumMod val="25000"/>
                  </a:schemeClr>
                </a:solidFill>
                <a:latin typeface="Arial" panose="020B0604020202020204" pitchFamily="34" charset="0"/>
                <a:cs typeface="Arial" panose="020B0604020202020204" pitchFamily="34" charset="0"/>
              </a:rPr>
              <a:t>Artículo 46</a:t>
            </a:r>
            <a:r>
              <a:rPr lang="es-MX" sz="1200" dirty="0">
                <a:solidFill>
                  <a:schemeClr val="bg2">
                    <a:lumMod val="25000"/>
                  </a:schemeClr>
                </a:solidFill>
                <a:latin typeface="Arial" panose="020B0604020202020204" pitchFamily="34" charset="0"/>
                <a:cs typeface="Arial" panose="020B0604020202020204" pitchFamily="34" charset="0"/>
              </a:rPr>
              <a:t>.- Por motivo alguno deberá permitirse el tránsito de personal debajo de lugares con riesgo de caídas de cargas, herramientas, materiales o líquidos que puedan causar daños a la integridad física de las personas. </a:t>
            </a:r>
            <a:endParaRPr lang="es-CL" sz="1200" dirty="0">
              <a:solidFill>
                <a:schemeClr val="bg2">
                  <a:lumMod val="2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9A390C7-5CF5-AAF9-EA3D-8B0DD2B0387E}"/>
              </a:ext>
            </a:extLst>
          </p:cNvPr>
          <p:cNvPicPr>
            <a:picLocks noChangeAspect="1"/>
          </p:cNvPicPr>
          <p:nvPr/>
        </p:nvPicPr>
        <p:blipFill>
          <a:blip r:embed="rId2">
            <a:extLst>
              <a:ext uri="{28A0092B-C50C-407E-A947-70E740481C1C}">
                <a14:useLocalDpi xmlns:a14="http://schemas.microsoft.com/office/drawing/2010/main" val="0"/>
              </a:ext>
            </a:extLst>
          </a:blip>
          <a:srcRect l="13598" r="13598"/>
          <a:stretch/>
        </p:blipFill>
        <p:spPr>
          <a:xfrm>
            <a:off x="520003" y="2747382"/>
            <a:ext cx="2811558" cy="2571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128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13E1C2-08C6-395E-292D-E9C438DA28BD}"/>
              </a:ext>
            </a:extLst>
          </p:cNvPr>
          <p:cNvSpPr txBox="1"/>
          <p:nvPr/>
        </p:nvSpPr>
        <p:spPr>
          <a:xfrm>
            <a:off x="561109" y="1998450"/>
            <a:ext cx="4010891" cy="2762295"/>
          </a:xfrm>
          <a:prstGeom prst="rect">
            <a:avLst/>
          </a:prstGeom>
          <a:noFill/>
        </p:spPr>
        <p:txBody>
          <a:bodyPr wrap="square">
            <a:spAutoFit/>
          </a:bodyPr>
          <a:lstStyle/>
          <a:p>
            <a:pPr algn="just"/>
            <a:r>
              <a:rPr lang="es-MX" sz="1200" dirty="0">
                <a:solidFill>
                  <a:schemeClr val="bg2">
                    <a:lumMod val="25000"/>
                  </a:schemeClr>
                </a:solidFill>
                <a:latin typeface="Arial" panose="020B0604020202020204" pitchFamily="34" charset="0"/>
                <a:cs typeface="Arial" panose="020B0604020202020204" pitchFamily="34" charset="0"/>
              </a:rPr>
              <a:t>Además de todo aquello que aplica a sus materias especificas, a los siguientes cuerpos legales:</a:t>
            </a:r>
          </a:p>
          <a:p>
            <a:pPr algn="just" fontAlgn="base">
              <a:spcBef>
                <a:spcPts val="749"/>
              </a:spcBef>
              <a:buFont typeface="Arial" panose="020B0604020202020204" pitchFamily="34" charset="0"/>
              <a:buChar char="•"/>
            </a:pPr>
            <a:br>
              <a:rPr lang="es-MX" sz="1200" dirty="0">
                <a:solidFill>
                  <a:schemeClr val="bg2">
                    <a:lumMod val="25000"/>
                  </a:schemeClr>
                </a:solidFill>
                <a:latin typeface="Arial" panose="020B0604020202020204" pitchFamily="34" charset="0"/>
                <a:cs typeface="Arial" panose="020B0604020202020204" pitchFamily="34" charset="0"/>
              </a:rPr>
            </a:br>
            <a:r>
              <a:rPr lang="es-MX" sz="1200" dirty="0">
                <a:solidFill>
                  <a:schemeClr val="bg2">
                    <a:lumMod val="25000"/>
                  </a:schemeClr>
                </a:solidFill>
                <a:latin typeface="Arial" panose="020B0604020202020204" pitchFamily="34" charset="0"/>
                <a:cs typeface="Arial" panose="020B0604020202020204" pitchFamily="34" charset="0"/>
              </a:rPr>
              <a:t> Ley </a:t>
            </a:r>
            <a:r>
              <a:rPr lang="es-MX" sz="1200" dirty="0" err="1">
                <a:solidFill>
                  <a:schemeClr val="bg2">
                    <a:lumMod val="25000"/>
                  </a:schemeClr>
                </a:solidFill>
                <a:latin typeface="Arial" panose="020B0604020202020204" pitchFamily="34" charset="0"/>
                <a:cs typeface="Arial" panose="020B0604020202020204" pitchFamily="34" charset="0"/>
              </a:rPr>
              <a:t>N°</a:t>
            </a:r>
            <a:r>
              <a:rPr lang="es-MX" sz="1200" dirty="0">
                <a:solidFill>
                  <a:schemeClr val="bg2">
                    <a:lumMod val="25000"/>
                  </a:schemeClr>
                </a:solidFill>
                <a:latin typeface="Arial" panose="020B0604020202020204" pitchFamily="34" charset="0"/>
                <a:cs typeface="Arial" panose="020B0604020202020204" pitchFamily="34" charset="0"/>
              </a:rPr>
              <a:t> 16.744 y sus decretos  reglamentarios, sobre accidentes del trabajo y enfermedades profesionales .</a:t>
            </a:r>
          </a:p>
          <a:p>
            <a:pPr algn="just" fontAlgn="base">
              <a:spcBef>
                <a:spcPts val="749"/>
              </a:spcBef>
              <a:buFont typeface="Arial" panose="020B0604020202020204" pitchFamily="34" charset="0"/>
              <a:buChar char="•"/>
            </a:pPr>
            <a:br>
              <a:rPr lang="es-MX" sz="1200" dirty="0">
                <a:solidFill>
                  <a:schemeClr val="bg2">
                    <a:lumMod val="25000"/>
                  </a:schemeClr>
                </a:solidFill>
                <a:latin typeface="Arial" panose="020B0604020202020204" pitchFamily="34" charset="0"/>
                <a:cs typeface="Arial" panose="020B0604020202020204" pitchFamily="34" charset="0"/>
              </a:rPr>
            </a:br>
            <a:r>
              <a:rPr lang="es-MX" sz="1200" dirty="0">
                <a:solidFill>
                  <a:schemeClr val="bg2">
                    <a:lumMod val="25000"/>
                  </a:schemeClr>
                </a:solidFill>
                <a:latin typeface="Arial" panose="020B0604020202020204" pitchFamily="34" charset="0"/>
                <a:cs typeface="Arial" panose="020B0604020202020204" pitchFamily="34" charset="0"/>
              </a:rPr>
              <a:t>Ley   </a:t>
            </a:r>
            <a:r>
              <a:rPr lang="es-MX" sz="1200" dirty="0" err="1">
                <a:solidFill>
                  <a:schemeClr val="bg2">
                    <a:lumMod val="25000"/>
                  </a:schemeClr>
                </a:solidFill>
                <a:latin typeface="Arial" panose="020B0604020202020204" pitchFamily="34" charset="0"/>
                <a:cs typeface="Arial" panose="020B0604020202020204" pitchFamily="34" charset="0"/>
              </a:rPr>
              <a:t>N°</a:t>
            </a:r>
            <a:r>
              <a:rPr lang="es-MX" sz="1200" dirty="0">
                <a:solidFill>
                  <a:schemeClr val="bg2">
                    <a:lumMod val="25000"/>
                  </a:schemeClr>
                </a:solidFill>
                <a:latin typeface="Arial" panose="020B0604020202020204" pitchFamily="34" charset="0"/>
                <a:cs typeface="Arial" panose="020B0604020202020204" pitchFamily="34" charset="0"/>
              </a:rPr>
              <a:t>  20.123,   sobre   la   regulación   del   trabajo    en   régimen   de   subcontratación, funcionamiento  de las empresas de servicios transitorios  y contrato  de trabajo de servicios transitorios.</a:t>
            </a:r>
          </a:p>
          <a:p>
            <a:pPr algn="just" fontAlgn="base">
              <a:spcBef>
                <a:spcPts val="749"/>
              </a:spcBef>
              <a:buFont typeface="Arial" panose="020B0604020202020204" pitchFamily="34" charset="0"/>
              <a:buChar char="•"/>
            </a:pPr>
            <a:br>
              <a:rPr lang="es-MX" sz="1200" dirty="0">
                <a:solidFill>
                  <a:schemeClr val="bg2">
                    <a:lumMod val="25000"/>
                  </a:schemeClr>
                </a:solidFill>
                <a:latin typeface="Arial" panose="020B0604020202020204" pitchFamily="34" charset="0"/>
                <a:cs typeface="Arial" panose="020B0604020202020204" pitchFamily="34" charset="0"/>
              </a:rPr>
            </a:br>
            <a:r>
              <a:rPr lang="es-MX" sz="1200" dirty="0">
                <a:solidFill>
                  <a:schemeClr val="bg2">
                    <a:lumMod val="25000"/>
                  </a:schemeClr>
                </a:solidFill>
                <a:latin typeface="Arial" panose="020B0604020202020204" pitchFamily="34" charset="0"/>
                <a:cs typeface="Arial" panose="020B0604020202020204" pitchFamily="34" charset="0"/>
              </a:rPr>
              <a:t>Ley </a:t>
            </a:r>
            <a:r>
              <a:rPr lang="es-MX" sz="1200" dirty="0" err="1">
                <a:solidFill>
                  <a:schemeClr val="bg2">
                    <a:lumMod val="25000"/>
                  </a:schemeClr>
                </a:solidFill>
                <a:latin typeface="Arial" panose="020B0604020202020204" pitchFamily="34" charset="0"/>
                <a:cs typeface="Arial" panose="020B0604020202020204" pitchFamily="34" charset="0"/>
              </a:rPr>
              <a:t>N°</a:t>
            </a:r>
            <a:r>
              <a:rPr lang="es-MX" sz="1200" dirty="0">
                <a:solidFill>
                  <a:schemeClr val="bg2">
                    <a:lumMod val="25000"/>
                  </a:schemeClr>
                </a:solidFill>
                <a:latin typeface="Arial" panose="020B0604020202020204" pitchFamily="34" charset="0"/>
                <a:cs typeface="Arial" panose="020B0604020202020204" pitchFamily="34" charset="0"/>
              </a:rPr>
              <a:t> 19.300 Ley sobre bases generales del medio ambiente.  </a:t>
            </a:r>
          </a:p>
        </p:txBody>
      </p:sp>
      <p:pic>
        <p:nvPicPr>
          <p:cNvPr id="4" name="Imagen 3" descr="Hombre con uniforme de color naranja&#10;&#10;Descripción generada automáticamente con confianza baja">
            <a:extLst>
              <a:ext uri="{FF2B5EF4-FFF2-40B4-BE49-F238E27FC236}">
                <a16:creationId xmlns:a16="http://schemas.microsoft.com/office/drawing/2014/main" id="{849934D0-A7C2-27BE-1210-02D3729D0D02}"/>
              </a:ext>
            </a:extLst>
          </p:cNvPr>
          <p:cNvPicPr>
            <a:picLocks noChangeAspect="1"/>
          </p:cNvPicPr>
          <p:nvPr/>
        </p:nvPicPr>
        <p:blipFill rotWithShape="1">
          <a:blip r:embed="rId2">
            <a:extLst>
              <a:ext uri="{28A0092B-C50C-407E-A947-70E740481C1C}">
                <a14:useLocalDpi xmlns:a14="http://schemas.microsoft.com/office/drawing/2010/main" val="0"/>
              </a:ext>
            </a:extLst>
          </a:blip>
          <a:srcRect l="27090" r="10849"/>
          <a:stretch/>
        </p:blipFill>
        <p:spPr>
          <a:xfrm>
            <a:off x="5367331" y="2217671"/>
            <a:ext cx="2825369" cy="2320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641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F6A86A-1A44-A69E-CE20-AA99BDD48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3" y="2468292"/>
            <a:ext cx="7310921" cy="3924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5DAC81-A190-EDE2-D2F6-3946230A6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702" y="3372903"/>
            <a:ext cx="992981" cy="10358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3614282C-12C9-1E4A-0B6E-940CF36A0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806" y="3384544"/>
            <a:ext cx="1007269" cy="1021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FFE5E9-1CC4-6AE7-7A4E-DD308E594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779" y="3442960"/>
            <a:ext cx="1042988" cy="107870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962AEF3F-268F-88EB-395D-5324857E0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0247" y="4406101"/>
            <a:ext cx="950119" cy="9358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5FD46EF-3876-4579-B8C6-2DB196ECDD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7925" y="4368796"/>
            <a:ext cx="2111579" cy="41747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BF5DF514-87BD-C5A2-AEDB-4512FB6B71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9776" y="4945225"/>
            <a:ext cx="1143000"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D4136D9-C203-A0E3-0098-6E3578FCA5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0790" y="4992883"/>
            <a:ext cx="1185863" cy="112871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FE0B3017-C916-99B1-402C-D7F5B3353C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6776" y="4992883"/>
            <a:ext cx="1143000" cy="105727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E827389-EB53-E57B-340D-605D62067571}"/>
              </a:ext>
            </a:extLst>
          </p:cNvPr>
          <p:cNvSpPr txBox="1"/>
          <p:nvPr/>
        </p:nvSpPr>
        <p:spPr>
          <a:xfrm>
            <a:off x="676789" y="3082067"/>
            <a:ext cx="1926915" cy="900246"/>
          </a:xfrm>
          <a:prstGeom prst="rect">
            <a:avLst/>
          </a:prstGeom>
          <a:noFill/>
        </p:spPr>
        <p:txBody>
          <a:bodyPr wrap="square">
            <a:spAutoFit/>
          </a:bodyPr>
          <a:lstStyle/>
          <a:p>
            <a:pPr algn="ctr"/>
            <a:r>
              <a:rPr lang="es-CL" sz="1050" dirty="0">
                <a:solidFill>
                  <a:schemeClr val="bg1"/>
                </a:solidFill>
                <a:latin typeface="Arial" panose="020B0604020202020204" pitchFamily="34" charset="0"/>
                <a:cs typeface="Arial" panose="020B0604020202020204" pitchFamily="34" charset="0"/>
              </a:rPr>
              <a:t>SEGÚN</a:t>
            </a:r>
          </a:p>
          <a:p>
            <a:pPr algn="ctr"/>
            <a:r>
              <a:rPr lang="es-CL" sz="1050" b="1" dirty="0">
                <a:solidFill>
                  <a:schemeClr val="bg1"/>
                </a:solidFill>
                <a:latin typeface="Arial" panose="020B0604020202020204" pitchFamily="34" charset="0"/>
                <a:cs typeface="Arial" panose="020B0604020202020204" pitchFamily="34" charset="0"/>
              </a:rPr>
              <a:t>WILLIAM GLASSER</a:t>
            </a:r>
          </a:p>
          <a:p>
            <a:pPr algn="ctr"/>
            <a:r>
              <a:rPr lang="es-CL" sz="1050" dirty="0">
                <a:solidFill>
                  <a:schemeClr val="bg1"/>
                </a:solidFill>
                <a:latin typeface="Arial" panose="020B0604020202020204" pitchFamily="34" charset="0"/>
                <a:cs typeface="Arial" panose="020B0604020202020204" pitchFamily="34" charset="0"/>
              </a:rPr>
              <a:t>Psiquiatra estadounidense.</a:t>
            </a:r>
          </a:p>
          <a:p>
            <a:br>
              <a:rPr lang="es-CL" sz="1050" dirty="0">
                <a:solidFill>
                  <a:schemeClr val="bg1"/>
                </a:solidFill>
              </a:rPr>
            </a:br>
            <a:endParaRPr lang="es-CL" sz="1050" dirty="0">
              <a:solidFill>
                <a:schemeClr val="bg1"/>
              </a:solidFill>
            </a:endParaRPr>
          </a:p>
        </p:txBody>
      </p:sp>
      <p:sp>
        <p:nvSpPr>
          <p:cNvPr id="9" name="CuadroTexto 8">
            <a:extLst>
              <a:ext uri="{FF2B5EF4-FFF2-40B4-BE49-F238E27FC236}">
                <a16:creationId xmlns:a16="http://schemas.microsoft.com/office/drawing/2014/main" id="{CBCBBEAC-1970-8001-BB6C-3FE6FC7FBE43}"/>
              </a:ext>
            </a:extLst>
          </p:cNvPr>
          <p:cNvSpPr txBox="1"/>
          <p:nvPr/>
        </p:nvSpPr>
        <p:spPr>
          <a:xfrm>
            <a:off x="1007219" y="3608842"/>
            <a:ext cx="1990700" cy="1061829"/>
          </a:xfrm>
          <a:prstGeom prst="rect">
            <a:avLst/>
          </a:prstGeom>
          <a:noFill/>
        </p:spPr>
        <p:txBody>
          <a:bodyPr wrap="square">
            <a:spAutoFit/>
          </a:bodyPr>
          <a:lstStyle/>
          <a:p>
            <a:pPr algn="ctr"/>
            <a:r>
              <a:rPr lang="es-MX" sz="1050" dirty="0">
                <a:solidFill>
                  <a:schemeClr val="bg1"/>
                </a:solidFill>
                <a:latin typeface="Arial" panose="020B0604020202020204" pitchFamily="34" charset="0"/>
                <a:cs typeface="Arial" panose="020B0604020202020204" pitchFamily="34" charset="0"/>
              </a:rPr>
              <a:t>Conocido por haber desarrollado una teoría de Causa y Efecto para explicar el comportamiento humano.</a:t>
            </a:r>
          </a:p>
          <a:p>
            <a:br>
              <a:rPr lang="es-MX" sz="1050" dirty="0">
                <a:solidFill>
                  <a:schemeClr val="bg1"/>
                </a:solidFill>
                <a:latin typeface="Arial" panose="020B0604020202020204" pitchFamily="34" charset="0"/>
                <a:cs typeface="Arial" panose="020B0604020202020204" pitchFamily="34" charset="0"/>
              </a:rPr>
            </a:br>
            <a:endParaRPr lang="es-CL" sz="1050" dirty="0">
              <a:solidFill>
                <a:schemeClr val="bg1"/>
              </a:solidFill>
              <a:latin typeface="Arial" panose="020B0604020202020204" pitchFamily="34" charset="0"/>
              <a:cs typeface="Arial" panose="020B0604020202020204" pitchFamily="34" charset="0"/>
            </a:endParaRPr>
          </a:p>
        </p:txBody>
      </p:sp>
      <p:sp>
        <p:nvSpPr>
          <p:cNvPr id="11" name="Título 1">
            <a:extLst>
              <a:ext uri="{FF2B5EF4-FFF2-40B4-BE49-F238E27FC236}">
                <a16:creationId xmlns:a16="http://schemas.microsoft.com/office/drawing/2014/main" id="{C7F705F0-D0D6-FF69-00CB-C8DDAC8A9B8B}"/>
              </a:ext>
            </a:extLst>
          </p:cNvPr>
          <p:cNvSpPr>
            <a:spLocks noGrp="1"/>
          </p:cNvSpPr>
          <p:nvPr>
            <p:ph type="title"/>
          </p:nvPr>
        </p:nvSpPr>
        <p:spPr>
          <a:xfrm>
            <a:off x="613245" y="2061257"/>
            <a:ext cx="2669072" cy="321569"/>
          </a:xfrm>
        </p:spPr>
        <p:txBody>
          <a:bodyPr>
            <a:normAutofit fontScale="90000"/>
          </a:bodyPr>
          <a:lstStyle/>
          <a:p>
            <a:pPr algn="ctr"/>
            <a:r>
              <a:rPr lang="es-CL" sz="1800" b="1" dirty="0">
                <a:solidFill>
                  <a:schemeClr val="bg2">
                    <a:lumMod val="25000"/>
                  </a:schemeClr>
                </a:solidFill>
                <a:latin typeface="Arial" panose="020B0604020202020204" pitchFamily="34" charset="0"/>
                <a:cs typeface="Arial" panose="020B0604020202020204" pitchFamily="34" charset="0"/>
              </a:rPr>
              <a:t>Metodología</a:t>
            </a:r>
          </a:p>
        </p:txBody>
      </p:sp>
    </p:spTree>
    <p:extLst>
      <p:ext uri="{BB962C8B-B14F-4D97-AF65-F5344CB8AC3E}">
        <p14:creationId xmlns:p14="http://schemas.microsoft.com/office/powerpoint/2010/main" val="339616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AB2F33-0137-5A33-3175-93C440B439FF}"/>
              </a:ext>
            </a:extLst>
          </p:cNvPr>
          <p:cNvPicPr>
            <a:picLocks noChangeAspect="1"/>
          </p:cNvPicPr>
          <p:nvPr/>
        </p:nvPicPr>
        <p:blipFill>
          <a:blip r:embed="rId2"/>
          <a:stretch>
            <a:fillRect/>
          </a:stretch>
        </p:blipFill>
        <p:spPr>
          <a:xfrm>
            <a:off x="874771" y="2259807"/>
            <a:ext cx="8044385" cy="3915082"/>
          </a:xfrm>
          <a:prstGeom prst="rect">
            <a:avLst/>
          </a:prstGeom>
        </p:spPr>
      </p:pic>
    </p:spTree>
    <p:extLst>
      <p:ext uri="{BB962C8B-B14F-4D97-AF65-F5344CB8AC3E}">
        <p14:creationId xmlns:p14="http://schemas.microsoft.com/office/powerpoint/2010/main" val="42378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905406B-3CFA-FF76-E086-8F57E84D94DD}"/>
              </a:ext>
            </a:extLst>
          </p:cNvPr>
          <p:cNvSpPr txBox="1"/>
          <p:nvPr/>
        </p:nvSpPr>
        <p:spPr>
          <a:xfrm>
            <a:off x="1006938" y="1407112"/>
            <a:ext cx="4572000" cy="646331"/>
          </a:xfrm>
          <a:prstGeom prst="rect">
            <a:avLst/>
          </a:prstGeom>
          <a:noFill/>
        </p:spPr>
        <p:txBody>
          <a:bodyPr wrap="square">
            <a:spAutoFit/>
          </a:bodyPr>
          <a:lstStyle/>
          <a:p>
            <a:r>
              <a:rPr lang="es-MX" dirty="0">
                <a:solidFill>
                  <a:schemeClr val="bg2">
                    <a:lumMod val="25000"/>
                  </a:schemeClr>
                </a:solidFill>
                <a:latin typeface="Arial" panose="020B0604020202020204" pitchFamily="34" charset="0"/>
                <a:cs typeface="Arial" panose="020B0604020202020204" pitchFamily="34" charset="0"/>
              </a:rPr>
              <a:t>Ejemplo</a:t>
            </a:r>
            <a:r>
              <a:rPr lang="es-MX" b="1" dirty="0">
                <a:solidFill>
                  <a:schemeClr val="bg2">
                    <a:lumMod val="25000"/>
                  </a:schemeClr>
                </a:solidFill>
                <a:latin typeface="Arial" panose="020B0604020202020204" pitchFamily="34" charset="0"/>
                <a:cs typeface="Arial" panose="020B0604020202020204" pitchFamily="34" charset="0"/>
              </a:rPr>
              <a:t> </a:t>
            </a:r>
            <a:br>
              <a:rPr lang="es-MX" b="1" dirty="0">
                <a:solidFill>
                  <a:schemeClr val="bg2">
                    <a:lumMod val="25000"/>
                  </a:schemeClr>
                </a:solidFill>
                <a:latin typeface="Arial" panose="020B0604020202020204" pitchFamily="34" charset="0"/>
                <a:cs typeface="Arial" panose="020B0604020202020204" pitchFamily="34" charset="0"/>
              </a:rPr>
            </a:br>
            <a:r>
              <a:rPr lang="es-MX" b="1" dirty="0">
                <a:solidFill>
                  <a:schemeClr val="bg2">
                    <a:lumMod val="25000"/>
                  </a:schemeClr>
                </a:solidFill>
                <a:latin typeface="Arial" panose="020B0604020202020204" pitchFamily="34" charset="0"/>
                <a:cs typeface="Arial" panose="020B0604020202020204" pitchFamily="34" charset="0"/>
              </a:rPr>
              <a:t>Peligro Fuente situación, acto.</a:t>
            </a:r>
            <a:endParaRPr lang="es-CL" dirty="0">
              <a:solidFill>
                <a:schemeClr val="bg2">
                  <a:lumMod val="25000"/>
                </a:schemeClr>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EE672E52-181E-76B3-351C-3FA75703DE5A}"/>
              </a:ext>
            </a:extLst>
          </p:cNvPr>
          <p:cNvPicPr>
            <a:picLocks noChangeAspect="1"/>
          </p:cNvPicPr>
          <p:nvPr/>
        </p:nvPicPr>
        <p:blipFill>
          <a:blip r:embed="rId2"/>
          <a:stretch>
            <a:fillRect/>
          </a:stretch>
        </p:blipFill>
        <p:spPr>
          <a:xfrm>
            <a:off x="1367524" y="2030359"/>
            <a:ext cx="6408953" cy="3580934"/>
          </a:xfrm>
          <a:prstGeom prst="rect">
            <a:avLst/>
          </a:prstGeom>
        </p:spPr>
      </p:pic>
    </p:spTree>
    <p:extLst>
      <p:ext uri="{BB962C8B-B14F-4D97-AF65-F5344CB8AC3E}">
        <p14:creationId xmlns:p14="http://schemas.microsoft.com/office/powerpoint/2010/main" val="1862132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915F7-8C63-F50B-770D-7331F9617F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9578F0-2B12-3101-AE2B-C113DCDFA1A6}"/>
              </a:ext>
            </a:extLst>
          </p:cNvPr>
          <p:cNvSpPr>
            <a:spLocks noGrp="1"/>
          </p:cNvSpPr>
          <p:nvPr>
            <p:ph type="ctrTitle"/>
          </p:nvPr>
        </p:nvSpPr>
        <p:spPr>
          <a:xfrm>
            <a:off x="685800" y="2130425"/>
            <a:ext cx="7772400" cy="3268889"/>
          </a:xfrm>
        </p:spPr>
        <p:txBody>
          <a:bodyPr vert="horz" lIns="91440" tIns="45720" rIns="91440" bIns="45720" rtlCol="0" anchor="ctr">
            <a:noAutofit/>
          </a:bodyPr>
          <a:lstStyle/>
          <a:p>
            <a:r>
              <a:rPr lang="es-CL" sz="3600" b="1" dirty="0">
                <a:solidFill>
                  <a:schemeClr val="tx2"/>
                </a:solidFill>
                <a:latin typeface="Arial" panose="020B0604020202020204" pitchFamily="34" charset="0"/>
                <a:cs typeface="Arial" panose="020B0604020202020204" pitchFamily="34" charset="0"/>
              </a:rPr>
              <a:t>MÓDULO N°1</a:t>
            </a:r>
            <a:br>
              <a:rPr lang="es-CL" sz="3600" b="1" dirty="0">
                <a:solidFill>
                  <a:schemeClr val="tx2"/>
                </a:solidFill>
                <a:latin typeface="Arial" panose="020B0604020202020204" pitchFamily="34" charset="0"/>
                <a:cs typeface="Arial" panose="020B0604020202020204" pitchFamily="34" charset="0"/>
              </a:rPr>
            </a:br>
            <a:r>
              <a:rPr lang="es-CL" sz="3600" b="1" dirty="0">
                <a:solidFill>
                  <a:schemeClr val="tx2"/>
                </a:solidFill>
                <a:latin typeface="Arial" panose="020B0604020202020204" pitchFamily="34" charset="0"/>
                <a:cs typeface="Arial" panose="020B0604020202020204" pitchFamily="34" charset="0"/>
              </a:rPr>
              <a:t>MARCO NORMATIVO Y SEGURIDAD</a:t>
            </a:r>
          </a:p>
        </p:txBody>
      </p:sp>
    </p:spTree>
    <p:extLst>
      <p:ext uri="{BB962C8B-B14F-4D97-AF65-F5344CB8AC3E}">
        <p14:creationId xmlns:p14="http://schemas.microsoft.com/office/powerpoint/2010/main" val="2877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14C1A1-5F93-25F4-A68B-C23BAD4B50CA}"/>
              </a:ext>
            </a:extLst>
          </p:cNvPr>
          <p:cNvSpPr txBox="1"/>
          <p:nvPr/>
        </p:nvSpPr>
        <p:spPr>
          <a:xfrm>
            <a:off x="499793" y="1808199"/>
            <a:ext cx="2120481" cy="646331"/>
          </a:xfrm>
          <a:prstGeom prst="rect">
            <a:avLst/>
          </a:prstGeom>
          <a:noFill/>
        </p:spPr>
        <p:txBody>
          <a:bodyPr wrap="square">
            <a:spAutoFit/>
          </a:bodyPr>
          <a:lstStyle/>
          <a:p>
            <a:r>
              <a:rPr lang="es-CL" b="1" dirty="0">
                <a:solidFill>
                  <a:schemeClr val="bg2">
                    <a:lumMod val="25000"/>
                  </a:schemeClr>
                </a:solidFill>
                <a:latin typeface="Arial" panose="020B0604020202020204" pitchFamily="34" charset="0"/>
                <a:cs typeface="Arial" panose="020B0604020202020204" pitchFamily="34" charset="0"/>
              </a:rPr>
              <a:t>PLANES DE AUTOCUIDADO</a:t>
            </a:r>
            <a:endParaRPr lang="es-CL" dirty="0">
              <a:solidFill>
                <a:schemeClr val="bg2">
                  <a:lumMod val="25000"/>
                </a:schemeClr>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5F2FD018-CBB8-4CFC-2C6D-1993544A0B39}"/>
              </a:ext>
            </a:extLst>
          </p:cNvPr>
          <p:cNvSpPr txBox="1"/>
          <p:nvPr/>
        </p:nvSpPr>
        <p:spPr>
          <a:xfrm>
            <a:off x="499793" y="2563379"/>
            <a:ext cx="4016136" cy="1938992"/>
          </a:xfrm>
          <a:prstGeom prst="rect">
            <a:avLst/>
          </a:prstGeom>
          <a:noFill/>
        </p:spPr>
        <p:txBody>
          <a:bodyPr wrap="square">
            <a:spAutoFit/>
          </a:bodyPr>
          <a:lstStyle/>
          <a:p>
            <a:pPr algn="just" fontAlgn="base">
              <a:buFont typeface="Arial" panose="020B0604020202020204" pitchFamily="34" charset="0"/>
              <a:buChar char="•"/>
            </a:pPr>
            <a:r>
              <a:rPr lang="es-MX" sz="1200" dirty="0">
                <a:solidFill>
                  <a:schemeClr val="bg2">
                    <a:lumMod val="25000"/>
                  </a:schemeClr>
                </a:solidFill>
                <a:latin typeface="Arial" panose="020B0604020202020204" pitchFamily="34" charset="0"/>
              </a:rPr>
              <a:t>Otras intervenciones o acciones que se implementan en las empresas basadas en SBC, tienen relación con los planes orientados al </a:t>
            </a:r>
            <a:r>
              <a:rPr lang="es-MX" sz="1200" b="1" dirty="0">
                <a:solidFill>
                  <a:schemeClr val="bg2">
                    <a:lumMod val="25000"/>
                  </a:schemeClr>
                </a:solidFill>
                <a:latin typeface="Arial" panose="020B0604020202020204" pitchFamily="34" charset="0"/>
              </a:rPr>
              <a:t>AUTOCUIDADO</a:t>
            </a:r>
            <a:r>
              <a:rPr lang="es-MX" sz="1200" dirty="0">
                <a:solidFill>
                  <a:schemeClr val="bg2">
                    <a:lumMod val="25000"/>
                  </a:schemeClr>
                </a:solidFill>
                <a:latin typeface="Arial" panose="020B0604020202020204" pitchFamily="34" charset="0"/>
              </a:rPr>
              <a:t>, generalmente aquellos en donde exponen probables consecuencias negativas asociado a un determinado comportamiento, asimismo es posible ver que muchas campañas de concientización se basan en este enfoque, por ejemplo cuando se muestra una persona utilizando el teléfono móvil mientras conduce, seguido de imágenes de accidentes de tránsito. </a:t>
            </a:r>
          </a:p>
        </p:txBody>
      </p:sp>
      <p:pic>
        <p:nvPicPr>
          <p:cNvPr id="2050" name="Picture 2" descr="Escala de tiempo&#10;&#10;Descripción generada automáticamente">
            <a:extLst>
              <a:ext uri="{FF2B5EF4-FFF2-40B4-BE49-F238E27FC236}">
                <a16:creationId xmlns:a16="http://schemas.microsoft.com/office/drawing/2014/main" id="{518AC5FC-3756-74CC-88F3-8F225DACB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690" y="1808199"/>
            <a:ext cx="3909518" cy="2911415"/>
          </a:xfrm>
          <a:prstGeom prst="rect">
            <a:avLst/>
          </a:prstGeom>
          <a:noFill/>
          <a:effectLst>
            <a:outerShdw blurRad="50800" dist="50800" dir="5400000" algn="ctr" rotWithShape="0">
              <a:srgbClr val="000000">
                <a:alpha val="3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84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A7CEC8B-2A4D-7343-DEA1-FC75B1DE5D4E}"/>
              </a:ext>
            </a:extLst>
          </p:cNvPr>
          <p:cNvSpPr txBox="1"/>
          <p:nvPr/>
        </p:nvSpPr>
        <p:spPr>
          <a:xfrm>
            <a:off x="1006611" y="2091465"/>
            <a:ext cx="7288303" cy="369332"/>
          </a:xfrm>
          <a:prstGeom prst="rect">
            <a:avLst/>
          </a:prstGeom>
          <a:noFill/>
        </p:spPr>
        <p:txBody>
          <a:bodyPr wrap="square">
            <a:spAutoFit/>
          </a:bodyPr>
          <a:lstStyle/>
          <a:p>
            <a:r>
              <a:rPr lang="es-MX" b="1" dirty="0">
                <a:solidFill>
                  <a:schemeClr val="bg2">
                    <a:lumMod val="25000"/>
                  </a:schemeClr>
                </a:solidFill>
                <a:latin typeface="Arial" panose="020B0604020202020204" pitchFamily="34" charset="0"/>
                <a:cs typeface="Arial" panose="020B0604020202020204" pitchFamily="34" charset="0"/>
              </a:rPr>
              <a:t>SEGURIDAD BASADA EN EL COMPORTAMIENTO</a:t>
            </a:r>
            <a:endParaRPr lang="es-CL" dirty="0">
              <a:solidFill>
                <a:schemeClr val="bg2">
                  <a:lumMod val="25000"/>
                </a:schemeClr>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C305A1E5-F41A-21A5-A37F-699A6AA16A46}"/>
              </a:ext>
            </a:extLst>
          </p:cNvPr>
          <p:cNvPicPr>
            <a:picLocks noChangeAspect="1"/>
          </p:cNvPicPr>
          <p:nvPr/>
        </p:nvPicPr>
        <p:blipFill>
          <a:blip r:embed="rId2"/>
          <a:stretch>
            <a:fillRect/>
          </a:stretch>
        </p:blipFill>
        <p:spPr>
          <a:xfrm>
            <a:off x="1782873" y="3120893"/>
            <a:ext cx="5578254" cy="3263468"/>
          </a:xfrm>
          <a:prstGeom prst="rect">
            <a:avLst/>
          </a:prstGeom>
        </p:spPr>
      </p:pic>
    </p:spTree>
    <p:extLst>
      <p:ext uri="{BB962C8B-B14F-4D97-AF65-F5344CB8AC3E}">
        <p14:creationId xmlns:p14="http://schemas.microsoft.com/office/powerpoint/2010/main" val="2179383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46E23B-684B-301F-4119-76EC6CB1734E}"/>
              </a:ext>
            </a:extLst>
          </p:cNvPr>
          <p:cNvPicPr>
            <a:picLocks noChangeAspect="1"/>
          </p:cNvPicPr>
          <p:nvPr/>
        </p:nvPicPr>
        <p:blipFill>
          <a:blip r:embed="rId2"/>
          <a:stretch>
            <a:fillRect/>
          </a:stretch>
        </p:blipFill>
        <p:spPr>
          <a:xfrm>
            <a:off x="1447946" y="2140674"/>
            <a:ext cx="6687671" cy="3904709"/>
          </a:xfrm>
          <a:prstGeom prst="rect">
            <a:avLst/>
          </a:prstGeom>
        </p:spPr>
      </p:pic>
    </p:spTree>
    <p:extLst>
      <p:ext uri="{BB962C8B-B14F-4D97-AF65-F5344CB8AC3E}">
        <p14:creationId xmlns:p14="http://schemas.microsoft.com/office/powerpoint/2010/main" val="145044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36980F-BBF6-BADB-2B04-72200BCD4C5C}"/>
              </a:ext>
            </a:extLst>
          </p:cNvPr>
          <p:cNvSpPr txBox="1"/>
          <p:nvPr/>
        </p:nvSpPr>
        <p:spPr>
          <a:xfrm>
            <a:off x="523712" y="3255875"/>
            <a:ext cx="2547488" cy="369332"/>
          </a:xfrm>
          <a:prstGeom prst="rect">
            <a:avLst/>
          </a:prstGeom>
          <a:noFill/>
        </p:spPr>
        <p:txBody>
          <a:bodyPr wrap="square">
            <a:spAutoFit/>
          </a:bodyPr>
          <a:lstStyle/>
          <a:p>
            <a:pPr algn="ctr"/>
            <a:r>
              <a:rPr lang="es-CL" b="1" dirty="0">
                <a:solidFill>
                  <a:schemeClr val="bg2">
                    <a:lumMod val="25000"/>
                  </a:schemeClr>
                </a:solidFill>
                <a:latin typeface="Arial" panose="020B0604020202020204" pitchFamily="34" charset="0"/>
                <a:cs typeface="Arial" panose="020B0604020202020204" pitchFamily="34" charset="0"/>
              </a:rPr>
              <a:t>Riesgo Matriz IPER</a:t>
            </a:r>
            <a:endParaRPr lang="es-CL" dirty="0">
              <a:solidFill>
                <a:schemeClr val="bg2">
                  <a:lumMod val="25000"/>
                </a:schemeClr>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D9624FBF-9172-4539-086C-0180F788316F}"/>
              </a:ext>
            </a:extLst>
          </p:cNvPr>
          <p:cNvPicPr>
            <a:picLocks noChangeAspect="1"/>
          </p:cNvPicPr>
          <p:nvPr/>
        </p:nvPicPr>
        <p:blipFill>
          <a:blip r:embed="rId2"/>
          <a:stretch>
            <a:fillRect/>
          </a:stretch>
        </p:blipFill>
        <p:spPr>
          <a:xfrm>
            <a:off x="3463269" y="2144307"/>
            <a:ext cx="4365440" cy="4351151"/>
          </a:xfrm>
          <a:prstGeom prst="rect">
            <a:avLst/>
          </a:prstGeom>
        </p:spPr>
      </p:pic>
    </p:spTree>
    <p:extLst>
      <p:ext uri="{BB962C8B-B14F-4D97-AF65-F5344CB8AC3E}">
        <p14:creationId xmlns:p14="http://schemas.microsoft.com/office/powerpoint/2010/main" val="2439354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214</TotalTime>
  <Words>1035</Words>
  <Application>Microsoft Office PowerPoint</Application>
  <PresentationFormat>Presentación en pantalla (4:3)</PresentationFormat>
  <Paragraphs>40</Paragraphs>
  <Slides>17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Aptos</vt:lpstr>
      <vt:lpstr>Arial</vt:lpstr>
      <vt:lpstr>Calibri</vt:lpstr>
      <vt:lpstr>Office Theme</vt:lpstr>
      <vt:lpstr>NORMA NFPA 70E</vt:lpstr>
      <vt:lpstr>Metodología</vt:lpstr>
      <vt:lpstr>Presentación de PowerPoint</vt:lpstr>
      <vt:lpstr>Presentación de PowerPoint</vt:lpstr>
      <vt:lpstr>MÓDULO N°1 MARCO NORMATIVO Y SEGURIDAD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admin</dc:creator>
  <cp:keywords/>
  <dc:description>generated using python-pptx</dc:description>
  <cp:lastModifiedBy>claudio cordova</cp:lastModifiedBy>
  <cp:revision>8</cp:revision>
  <dcterms:created xsi:type="dcterms:W3CDTF">2013-01-27T09:14:16Z</dcterms:created>
  <dcterms:modified xsi:type="dcterms:W3CDTF">2025-04-29T03:31:55Z</dcterms:modified>
  <cp:category/>
</cp:coreProperties>
</file>