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9.jpg" ContentType="image/jpg"/>
  <Override PartName="/ppt/media/image10.jpg" ContentType="image/jpg"/>
  <Override PartName="/ppt/media/image11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8" r:id="rId2"/>
    <p:sldId id="529" r:id="rId3"/>
    <p:sldId id="530" r:id="rId4"/>
    <p:sldId id="531" r:id="rId5"/>
    <p:sldId id="415" r:id="rId6"/>
    <p:sldId id="525" r:id="rId7"/>
    <p:sldId id="526" r:id="rId8"/>
    <p:sldId id="527" r:id="rId9"/>
    <p:sldId id="26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ódulo II: Riesgos y Medidas de Seguridad." id="{48BC9E24-8494-46E4-BCE4-ED6170810DE8}">
          <p14:sldIdLst>
            <p14:sldId id="528"/>
            <p14:sldId id="529"/>
            <p14:sldId id="530"/>
            <p14:sldId id="531"/>
            <p14:sldId id="415"/>
            <p14:sldId id="525"/>
            <p14:sldId id="526"/>
            <p14:sldId id="527"/>
            <p14:sldId id="26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fom Calama" userId="6ab196ffe9424f1e" providerId="LiveId" clId="{9B6E1443-2A69-43D7-9C74-71257DE92B90}"/>
    <pc:docChg chg="undo custSel addSld delSld modSld addSection delSection modSection">
      <pc:chgData name="Cerfom Calama" userId="6ab196ffe9424f1e" providerId="LiveId" clId="{9B6E1443-2A69-43D7-9C74-71257DE92B90}" dt="2025-04-29T15:14:32.700" v="8" actId="18676"/>
      <pc:docMkLst>
        <pc:docMk/>
      </pc:docMkLst>
      <pc:sldChg chg="del">
        <pc:chgData name="Cerfom Calama" userId="6ab196ffe9424f1e" providerId="LiveId" clId="{9B6E1443-2A69-43D7-9C74-71257DE92B90}" dt="2025-04-29T15:14:21.330" v="6" actId="18676"/>
        <pc:sldMkLst>
          <pc:docMk/>
          <pc:sldMk cId="2784923029" sldId="256"/>
        </pc:sldMkLst>
      </pc:sldChg>
      <pc:sldChg chg="del">
        <pc:chgData name="Cerfom Calama" userId="6ab196ffe9424f1e" providerId="LiveId" clId="{9B6E1443-2A69-43D7-9C74-71257DE92B90}" dt="2025-04-29T15:14:21.330" v="6" actId="18676"/>
        <pc:sldMkLst>
          <pc:docMk/>
          <pc:sldMk cId="1788620914" sldId="257"/>
        </pc:sldMkLst>
      </pc:sldChg>
      <pc:sldChg chg="del">
        <pc:chgData name="Cerfom Calama" userId="6ab196ffe9424f1e" providerId="LiveId" clId="{9B6E1443-2A69-43D7-9C74-71257DE92B90}" dt="2025-04-29T15:14:21.330" v="6" actId="18676"/>
        <pc:sldMkLst>
          <pc:docMk/>
          <pc:sldMk cId="4285730505" sldId="259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216300296" sldId="260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717210056" sldId="261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2954159332" sldId="262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3280870568" sldId="263"/>
        </pc:sldMkLst>
      </pc:sldChg>
      <pc:sldChg chg="add">
        <pc:chgData name="Cerfom Calama" userId="6ab196ffe9424f1e" providerId="LiveId" clId="{9B6E1443-2A69-43D7-9C74-71257DE92B90}" dt="2025-04-29T15:14:02.028" v="3" actId="18676"/>
        <pc:sldMkLst>
          <pc:docMk/>
          <pc:sldMk cId="0" sldId="264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339721463" sldId="265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2161857558" sldId="266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950681976" sldId="267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2068031483" sldId="268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2861842754" sldId="269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2332144064" sldId="270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783553838" sldId="271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1802223520" sldId="272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1224774687" sldId="273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601997683" sldId="274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3917221825" sldId="275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4150142563" sldId="276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3869844770" sldId="277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1883871146" sldId="278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3325182050" sldId="279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838638596" sldId="280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3091739101" sldId="281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3002841292" sldId="282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2620266233" sldId="283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4148759758" sldId="284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365338382" sldId="285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385479561" sldId="286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620344381" sldId="287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759279042" sldId="288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189235353" sldId="289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3099842755" sldId="290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649037018" sldId="291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1972035" sldId="292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3656974696" sldId="293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3124574158" sldId="294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499347141" sldId="295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495199252" sldId="296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41013686" sldId="297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819366069" sldId="298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550405768" sldId="299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3714495891" sldId="300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854485020" sldId="301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774778580" sldId="302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942791443" sldId="303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860939592" sldId="304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167776865" sldId="305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386430275" sldId="306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654305717" sldId="307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530906280" sldId="308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4221745895" sldId="309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943994642" sldId="310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785684595" sldId="311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890294869" sldId="312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3360535561" sldId="313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732558156" sldId="314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572454503" sldId="315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966847517" sldId="316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906560673" sldId="317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3742938" sldId="318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3210707793" sldId="319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3183583545" sldId="320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464552974" sldId="321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543435397" sldId="322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267421599" sldId="323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249053093" sldId="324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407569358" sldId="325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357417299" sldId="326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3331671715" sldId="327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3463123615" sldId="328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41028990" sldId="329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4290529154" sldId="330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3423235298" sldId="331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4291411381" sldId="332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3780817644" sldId="333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555295139" sldId="334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159504789" sldId="335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465784551" sldId="336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262756648" sldId="337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412694274" sldId="338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469183646" sldId="339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245568234" sldId="340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3142609798" sldId="341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315667627" sldId="342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023082189" sldId="343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108892886" sldId="344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332744728" sldId="345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255883538" sldId="346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3337502421" sldId="347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3355641843" sldId="348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911673189" sldId="349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534756302" sldId="350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4149974637" sldId="351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103474465" sldId="352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621241513" sldId="353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428145657" sldId="354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90180663" sldId="355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3796199937" sldId="356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3631730807" sldId="357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953995664" sldId="358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1038853304" sldId="359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298961411" sldId="360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487918889" sldId="361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2527289976" sldId="362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2589877766" sldId="363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3298522127" sldId="364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3559873294" sldId="365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3887525545" sldId="366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2167557128" sldId="367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96202158" sldId="368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3238051332" sldId="369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852673759" sldId="370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933400378" sldId="371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2319805644" sldId="372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249121699" sldId="373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265202542" sldId="374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518498946" sldId="375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540691156" sldId="376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2582200062" sldId="377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3273518000" sldId="378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3533920241" sldId="379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1822532060" sldId="380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733324636" sldId="381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2395591822" sldId="382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2706734646" sldId="383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921114670" sldId="384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206647803" sldId="385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4286574506" sldId="386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2958672802" sldId="387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1828279207" sldId="388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3493248473" sldId="389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2682493480" sldId="390"/>
        </pc:sldMkLst>
      </pc:sldChg>
      <pc:sldChg chg="del">
        <pc:chgData name="Cerfom Calama" userId="6ab196ffe9424f1e" providerId="LiveId" clId="{9B6E1443-2A69-43D7-9C74-71257DE92B90}" dt="2025-04-29T15:14:16.832" v="5" actId="18676"/>
        <pc:sldMkLst>
          <pc:docMk/>
          <pc:sldMk cId="3739473026" sldId="391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574940537" sldId="392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095628100" sldId="393"/>
        </pc:sldMkLst>
      </pc:sldChg>
      <pc:sldChg chg="modSp add del mod">
        <pc:chgData name="Cerfom Calama" userId="6ab196ffe9424f1e" providerId="LiveId" clId="{9B6E1443-2A69-43D7-9C74-71257DE92B90}" dt="2025-04-29T15:14:32.700" v="8" actId="18676"/>
        <pc:sldMkLst>
          <pc:docMk/>
          <pc:sldMk cId="4138294222" sldId="394"/>
        </pc:sldMkLst>
        <pc:spChg chg="mod">
          <ac:chgData name="Cerfom Calama" userId="6ab196ffe9424f1e" providerId="LiveId" clId="{9B6E1443-2A69-43D7-9C74-71257DE92B90}" dt="2025-04-29T15:14:02.376" v="4" actId="27636"/>
          <ac:spMkLst>
            <pc:docMk/>
            <pc:sldMk cId="4138294222" sldId="394"/>
            <ac:spMk id="3" creationId="{6E84040E-B57F-FC75-DBFA-E6EF1E606C80}"/>
          </ac:spMkLst>
        </pc:spChg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2559564198" sldId="395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992239333" sldId="396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472928618" sldId="397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373333892" sldId="398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788693708" sldId="399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721757914" sldId="400"/>
        </pc:sldMkLst>
      </pc:sldChg>
      <pc:sldChg chg="add del">
        <pc:chgData name="Cerfom Calama" userId="6ab196ffe9424f1e" providerId="LiveId" clId="{9B6E1443-2A69-43D7-9C74-71257DE92B90}" dt="2025-04-29T15:14:29.340" v="7" actId="18676"/>
        <pc:sldMkLst>
          <pc:docMk/>
          <pc:sldMk cId="28880467" sldId="401"/>
        </pc:sldMkLst>
      </pc:sldChg>
      <pc:sldChg chg="del">
        <pc:chgData name="Cerfom Calama" userId="6ab196ffe9424f1e" providerId="LiveId" clId="{9B6E1443-2A69-43D7-9C74-71257DE92B90}" dt="2025-04-29T15:14:21.330" v="6" actId="18676"/>
        <pc:sldMkLst>
          <pc:docMk/>
          <pc:sldMk cId="2845333059" sldId="402"/>
        </pc:sldMkLst>
      </pc:sldChg>
      <pc:sldChg chg="del">
        <pc:chgData name="Cerfom Calama" userId="6ab196ffe9424f1e" providerId="LiveId" clId="{9B6E1443-2A69-43D7-9C74-71257DE92B90}" dt="2025-04-29T15:14:21.330" v="6" actId="18676"/>
        <pc:sldMkLst>
          <pc:docMk/>
          <pc:sldMk cId="1192014420" sldId="403"/>
        </pc:sldMkLst>
      </pc:sldChg>
      <pc:sldChg chg="add">
        <pc:chgData name="Cerfom Calama" userId="6ab196ffe9424f1e" providerId="LiveId" clId="{9B6E1443-2A69-43D7-9C74-71257DE92B90}" dt="2025-04-29T15:14:02.028" v="3" actId="18676"/>
        <pc:sldMkLst>
          <pc:docMk/>
          <pc:sldMk cId="0" sldId="405"/>
        </pc:sldMkLst>
      </pc:sldChg>
      <pc:sldChg chg="add">
        <pc:chgData name="Cerfom Calama" userId="6ab196ffe9424f1e" providerId="LiveId" clId="{9B6E1443-2A69-43D7-9C74-71257DE92B90}" dt="2025-04-29T15:14:02.028" v="3" actId="18676"/>
        <pc:sldMkLst>
          <pc:docMk/>
          <pc:sldMk cId="0" sldId="406"/>
        </pc:sldMkLst>
      </pc:sldChg>
      <pc:sldChg chg="add">
        <pc:chgData name="Cerfom Calama" userId="6ab196ffe9424f1e" providerId="LiveId" clId="{9B6E1443-2A69-43D7-9C74-71257DE92B90}" dt="2025-04-29T15:14:02.028" v="3" actId="18676"/>
        <pc:sldMkLst>
          <pc:docMk/>
          <pc:sldMk cId="0" sldId="407"/>
        </pc:sldMkLst>
      </pc:sldChg>
      <pc:sldChg chg="add">
        <pc:chgData name="Cerfom Calama" userId="6ab196ffe9424f1e" providerId="LiveId" clId="{9B6E1443-2A69-43D7-9C74-71257DE92B90}" dt="2025-04-29T15:14:02.028" v="3" actId="18676"/>
        <pc:sldMkLst>
          <pc:docMk/>
          <pc:sldMk cId="3289076192" sldId="408"/>
        </pc:sldMkLst>
      </pc:sldChg>
      <pc:sldChg chg="add">
        <pc:chgData name="Cerfom Calama" userId="6ab196ffe9424f1e" providerId="LiveId" clId="{9B6E1443-2A69-43D7-9C74-71257DE92B90}" dt="2025-04-29T15:14:02.028" v="3" actId="18676"/>
        <pc:sldMkLst>
          <pc:docMk/>
          <pc:sldMk cId="2374369758" sldId="409"/>
        </pc:sldMkLst>
      </pc:sldChg>
      <pc:sldChg chg="add">
        <pc:chgData name="Cerfom Calama" userId="6ab196ffe9424f1e" providerId="LiveId" clId="{9B6E1443-2A69-43D7-9C74-71257DE92B90}" dt="2025-04-29T15:14:02.028" v="3" actId="18676"/>
        <pc:sldMkLst>
          <pc:docMk/>
          <pc:sldMk cId="3110680968" sldId="410"/>
        </pc:sldMkLst>
      </pc:sldChg>
      <pc:sldChg chg="add">
        <pc:chgData name="Cerfom Calama" userId="6ab196ffe9424f1e" providerId="LiveId" clId="{9B6E1443-2A69-43D7-9C74-71257DE92B90}" dt="2025-04-29T15:14:02.028" v="3" actId="18676"/>
        <pc:sldMkLst>
          <pc:docMk/>
          <pc:sldMk cId="0" sldId="411"/>
        </pc:sldMkLst>
      </pc:sldChg>
      <pc:sldChg chg="add">
        <pc:chgData name="Cerfom Calama" userId="6ab196ffe9424f1e" providerId="LiveId" clId="{9B6E1443-2A69-43D7-9C74-71257DE92B90}" dt="2025-04-29T15:14:02.028" v="3" actId="18676"/>
        <pc:sldMkLst>
          <pc:docMk/>
          <pc:sldMk cId="1468694501" sldId="412"/>
        </pc:sldMkLst>
      </pc:sldChg>
      <pc:sldChg chg="add">
        <pc:chgData name="Cerfom Calama" userId="6ab196ffe9424f1e" providerId="LiveId" clId="{9B6E1443-2A69-43D7-9C74-71257DE92B90}" dt="2025-04-29T15:14:02.028" v="3" actId="18676"/>
        <pc:sldMkLst>
          <pc:docMk/>
          <pc:sldMk cId="0" sldId="413"/>
        </pc:sldMkLst>
      </pc:sldChg>
      <pc:sldChg chg="add">
        <pc:chgData name="Cerfom Calama" userId="6ab196ffe9424f1e" providerId="LiveId" clId="{9B6E1443-2A69-43D7-9C74-71257DE92B90}" dt="2025-04-29T15:14:02.028" v="3" actId="18676"/>
        <pc:sldMkLst>
          <pc:docMk/>
          <pc:sldMk cId="3219276693" sldId="414"/>
        </pc:sldMkLst>
      </pc:sldChg>
      <pc:sldChg chg="add">
        <pc:chgData name="Cerfom Calama" userId="6ab196ffe9424f1e" providerId="LiveId" clId="{9B6E1443-2A69-43D7-9C74-71257DE92B90}" dt="2025-04-29T15:14:02.028" v="3" actId="18676"/>
        <pc:sldMkLst>
          <pc:docMk/>
          <pc:sldMk cId="3729005778" sldId="415"/>
        </pc:sldMkLst>
      </pc:sldChg>
      <pc:sldChg chg="add">
        <pc:chgData name="Cerfom Calama" userId="6ab196ffe9424f1e" providerId="LiveId" clId="{9B6E1443-2A69-43D7-9C74-71257DE92B90}" dt="2025-04-29T15:14:02.028" v="3" actId="18676"/>
        <pc:sldMkLst>
          <pc:docMk/>
          <pc:sldMk cId="881590447" sldId="525"/>
        </pc:sldMkLst>
      </pc:sldChg>
      <pc:sldChg chg="add">
        <pc:chgData name="Cerfom Calama" userId="6ab196ffe9424f1e" providerId="LiveId" clId="{9B6E1443-2A69-43D7-9C74-71257DE92B90}" dt="2025-04-29T15:14:02.028" v="3" actId="18676"/>
        <pc:sldMkLst>
          <pc:docMk/>
          <pc:sldMk cId="1289894919" sldId="526"/>
        </pc:sldMkLst>
      </pc:sldChg>
      <pc:sldChg chg="add">
        <pc:chgData name="Cerfom Calama" userId="6ab196ffe9424f1e" providerId="LiveId" clId="{9B6E1443-2A69-43D7-9C74-71257DE92B90}" dt="2025-04-29T15:14:02.028" v="3" actId="18676"/>
        <pc:sldMkLst>
          <pc:docMk/>
          <pc:sldMk cId="1256727621" sldId="527"/>
        </pc:sldMkLst>
      </pc:sldChg>
      <pc:sldChg chg="add">
        <pc:chgData name="Cerfom Calama" userId="6ab196ffe9424f1e" providerId="LiveId" clId="{9B6E1443-2A69-43D7-9C74-71257DE92B90}" dt="2025-04-29T15:14:02.028" v="3" actId="18676"/>
        <pc:sldMkLst>
          <pc:docMk/>
          <pc:sldMk cId="4012070801" sldId="528"/>
        </pc:sldMkLst>
      </pc:sldChg>
      <pc:sldChg chg="add">
        <pc:chgData name="Cerfom Calama" userId="6ab196ffe9424f1e" providerId="LiveId" clId="{9B6E1443-2A69-43D7-9C74-71257DE92B90}" dt="2025-04-29T15:14:02.028" v="3" actId="18676"/>
        <pc:sldMkLst>
          <pc:docMk/>
          <pc:sldMk cId="3292350218" sldId="529"/>
        </pc:sldMkLst>
      </pc:sldChg>
      <pc:sldChg chg="add">
        <pc:chgData name="Cerfom Calama" userId="6ab196ffe9424f1e" providerId="LiveId" clId="{9B6E1443-2A69-43D7-9C74-71257DE92B90}" dt="2025-04-29T15:14:02.028" v="3" actId="18676"/>
        <pc:sldMkLst>
          <pc:docMk/>
          <pc:sldMk cId="500750115" sldId="530"/>
        </pc:sldMkLst>
      </pc:sldChg>
      <pc:sldChg chg="add">
        <pc:chgData name="Cerfom Calama" userId="6ab196ffe9424f1e" providerId="LiveId" clId="{9B6E1443-2A69-43D7-9C74-71257DE92B90}" dt="2025-04-29T15:14:02.028" v="3" actId="18676"/>
        <pc:sldMkLst>
          <pc:docMk/>
          <pc:sldMk cId="470093484" sldId="531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630422936" sldId="532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3868995083" sldId="533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1561224386" sldId="534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912636159" sldId="535"/>
        </pc:sldMkLst>
      </pc:sldChg>
      <pc:sldChg chg="add del">
        <pc:chgData name="Cerfom Calama" userId="6ab196ffe9424f1e" providerId="LiveId" clId="{9B6E1443-2A69-43D7-9C74-71257DE92B90}" dt="2025-04-29T15:14:32.700" v="8" actId="18676"/>
        <pc:sldMkLst>
          <pc:docMk/>
          <pc:sldMk cId="3646543744" sldId="536"/>
        </pc:sldMkLst>
      </pc:sldChg>
      <pc:sldMasterChg chg="addSldLayout">
        <pc:chgData name="Cerfom Calama" userId="6ab196ffe9424f1e" providerId="LiveId" clId="{9B6E1443-2A69-43D7-9C74-71257DE92B90}" dt="2025-04-29T15:14:02.028" v="3" actId="18676"/>
        <pc:sldMasterMkLst>
          <pc:docMk/>
          <pc:sldMasterMk cId="1446197860" sldId="2147483648"/>
        </pc:sldMasterMkLst>
        <pc:sldLayoutChg chg="add">
          <pc:chgData name="Cerfom Calama" userId="6ab196ffe9424f1e" providerId="LiveId" clId="{9B6E1443-2A69-43D7-9C74-71257DE92B90}" dt="2025-04-29T15:14:02.028" v="3" actId="18676"/>
          <pc:sldLayoutMkLst>
            <pc:docMk/>
            <pc:sldMasterMk cId="1446197860" sldId="2147483648"/>
            <pc:sldLayoutMk cId="4209032500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FB451-196C-8A7C-9D49-05EC9C99F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CDB4D0-6693-45C1-40C0-C7042ED27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90FCBE-FA84-E14E-E045-15AD9685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F083EE-F5B0-7139-F44B-5A877E7C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09CA2-6083-142F-F339-C3D73380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546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72AD4-BD7C-A889-9FDD-FDAEF8B2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C2362A-025C-8A9D-44C0-1F1F01308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AFD966-4D67-16A3-EEBF-750208FB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1DA063-EF34-837C-0FFB-840256D5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587D8F-1193-2F1F-E220-B54473BA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299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69A935-E3EC-0441-8CE1-ADA0C0247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B4C60E-D936-6FD0-036C-101EE49FA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BCCA40-9300-2422-ABFC-ED049D0F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55E06C-741E-49A8-1F8A-FA381088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8778A-FE32-22F9-115E-B5C0319C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631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03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B5C3E-9CB9-EC27-179A-E386FF33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7F2114-53F2-5237-4BAD-DF74CA3BA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3893C7-A8DD-12DB-CCD8-DA5141A3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8BB87A-F4A4-7790-780E-A6601FA5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ABDE53-950F-46E1-17C0-C29EF8A3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939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66D8D-1AD3-4003-0E61-EFCA85CF5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8191-DDB3-F010-14FF-3DCB6D0E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EE8183-77C3-4FF3-8382-AD7082A6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16E7B-AEC6-02CC-4DC9-8970D235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8CF2D7-CC11-6D49-F457-53FC9D83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071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FC12B-0310-FD30-6D65-A53949378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74B8F9-397C-E05C-4236-996C0B1F2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5BE5EA-6E21-64D7-BB53-C24D46DF1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C335C6-59DB-B7AC-1BC6-3671A25D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B0C724-8262-E2A7-F69F-78712E42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A20433-DE92-EBC7-A4FB-A4C96F19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094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83FF3-3990-B59F-8A29-AB92EDB7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5F331B-850F-E43F-DABC-B141B02DB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7D6B98-8B7B-F25A-4EFA-A527AA42C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BB5760-27E5-2908-3C2B-B11B8E798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941938-A4E0-72B0-E818-06E0D335A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789DBF-BC23-A48D-325D-32EDCC57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4E5A55-10A9-658E-20DF-913F3C3C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830E04B-B943-DA54-59F3-26E57BDD9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847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A9DD7-D6E7-6844-13BC-EAECD7F5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DD7C73D-C3AE-79D7-43DD-52998A6E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179FF9-482D-20D9-F3FA-B0B34788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CA0DF9-89EB-1FDF-8AF7-8F6D0A89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32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E24AFC-19D5-7C02-6F14-7D0AA8CB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6A66E6-734B-4BD6-14EF-2D10290F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BF6AD9-C783-24BD-96B3-0E8ADBCB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730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EC7E3-E9FF-642F-0D6E-B2E90763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4C8BD-AFBE-FE0A-B853-80D9129CF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6B246B-4157-209A-586A-D879DC034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AFC0DB-435A-ABCD-90CA-7B5A650C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FF1467-7B42-4BBF-ABF1-4698267B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7A89DC-7D3E-B3F5-950A-26E2AEB8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592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B11FD-0CA3-5361-84AC-1F57FC0B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E17A14-0EDE-3D61-FE71-12FBFBE06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298618-880E-28E7-3ED0-ED79A7CCE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055C97-511D-DE84-3839-B3BB21F8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DE58CC-9050-5967-966B-F6E49ADF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F863C1-2F80-290B-78AD-51A0EA2B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62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0176A5-F989-137E-B6F6-7F15FE68E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3DC8E9-C72B-B6B6-619D-D5763472F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DF583B-EC9F-69BC-045B-52D89F044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6013B2-2DA6-2AF8-D88D-94D7916DA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152CD4-C55E-F9C4-25AC-F04D9B33B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61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lrincondecelestecielo.blogspot.com/2012/05/riesgos-de-trabajo-para-una-modista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mart.pe/senal-obligatorio-epp-obras-60467/p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comunidad-buk.com/leyes-laborales-57/elementos-de-proteccion-personal-epp-83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46718D-9AA4-EC00-D792-F713A13F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6572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solidFill>
                  <a:schemeClr val="bg1"/>
                </a:solidFill>
              </a:rPr>
              <a:t>RIESGOS Y MEDIDAS DE SEGURIDAD</a:t>
            </a:r>
          </a:p>
          <a:p>
            <a:pPr marL="0" indent="0">
              <a:buNone/>
            </a:pPr>
            <a:endParaRPr lang="es-CL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619651E-F149-6284-CD2E-380A73FC4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490650"/>
              </p:ext>
            </p:extLst>
          </p:nvPr>
        </p:nvGraphicFramePr>
        <p:xfrm>
          <a:off x="838200" y="1659414"/>
          <a:ext cx="10515600" cy="393192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3087346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203552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Riesgo</a:t>
                      </a:r>
                      <a:endParaRPr lang="es-CL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b="1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lang="es-CL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1223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b="1">
                          <a:solidFill>
                            <a:schemeClr val="bg1"/>
                          </a:solidFill>
                        </a:rPr>
                        <a:t>Golpes por carga oscilante</a:t>
                      </a:r>
                      <a:endParaRPr lang="es-CL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>
                          <a:solidFill>
                            <a:schemeClr val="bg1"/>
                          </a:solidFill>
                        </a:rPr>
                        <a:t>La carga puede moverse por acción del viento o error del operador.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294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b="1">
                          <a:solidFill>
                            <a:schemeClr val="bg1"/>
                          </a:solidFill>
                        </a:rPr>
                        <a:t>Atrapamiento entre carga y estructura</a:t>
                      </a:r>
                      <a:endParaRPr lang="es-CL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>
                          <a:solidFill>
                            <a:schemeClr val="bg1"/>
                          </a:solidFill>
                        </a:rPr>
                        <a:t>Riesgo de quedar prensado o golpeado al guiar la carga en espacios reducidos.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6521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b="1">
                          <a:solidFill>
                            <a:schemeClr val="bg1"/>
                          </a:solidFill>
                        </a:rPr>
                        <a:t>Caída de objetos</a:t>
                      </a:r>
                      <a:endParaRPr lang="es-CL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>
                          <a:solidFill>
                            <a:schemeClr val="bg1"/>
                          </a:solidFill>
                        </a:rPr>
                        <a:t>Elementos mal asegurados pueden desprenderse.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611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b="1">
                          <a:solidFill>
                            <a:schemeClr val="bg1"/>
                          </a:solidFill>
                        </a:rPr>
                        <a:t>Tropezones o caídas a nivel</a:t>
                      </a:r>
                      <a:endParaRPr lang="es-CL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>
                          <a:solidFill>
                            <a:schemeClr val="bg1"/>
                          </a:solidFill>
                        </a:rPr>
                        <a:t>Por superficies irregulares, cables, eslingas u obstáculos en el suelo.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5115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b="1">
                          <a:solidFill>
                            <a:schemeClr val="bg1"/>
                          </a:solidFill>
                        </a:rPr>
                        <a:t>Fatiga o distracción</a:t>
                      </a:r>
                      <a:endParaRPr lang="es-CL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>
                          <a:solidFill>
                            <a:schemeClr val="bg1"/>
                          </a:solidFill>
                        </a:rPr>
                        <a:t>Puede generar errores al manipular señales o vientos de guía.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7018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CL" b="1">
                          <a:solidFill>
                            <a:schemeClr val="bg1"/>
                          </a:solidFill>
                        </a:rPr>
                        <a:t>Exposición al viento</a:t>
                      </a:r>
                      <a:endParaRPr lang="es-CL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Aumenta el esfuerzo físico, la oscilación de la carga y reduce el control.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9506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07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9299" y="1239152"/>
            <a:ext cx="10764851" cy="4845557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algn="just">
              <a:spcBef>
                <a:spcPts val="1105"/>
              </a:spcBef>
            </a:pPr>
            <a:r>
              <a:rPr sz="2400" b="1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DISTRIBUCION:</a:t>
            </a:r>
            <a:endParaRPr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  <a:p>
            <a:pPr marL="355600" marR="5080" indent="-342900" algn="just">
              <a:spcBef>
                <a:spcPts val="1010"/>
              </a:spcBef>
              <a:buFont typeface="Wingdings" panose="05000000000000000000" pitchFamily="2" charset="2"/>
              <a:buChar char="ü"/>
            </a:pPr>
            <a:r>
              <a:rPr sz="2400" spc="38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El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número </a:t>
            </a:r>
            <a:r>
              <a:rPr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total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 </a:t>
            </a:r>
            <a:r>
              <a:rPr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extintores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dependerá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 la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densidad</a:t>
            </a:r>
            <a:r>
              <a:rPr sz="2400" spc="-1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400" spc="-29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 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la </a:t>
            </a:r>
            <a:r>
              <a:rPr sz="2400" spc="-2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carga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combustible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y que en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ningún caso </a:t>
            </a:r>
            <a:r>
              <a:rPr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será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superior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  </a:t>
            </a:r>
            <a:r>
              <a:rPr sz="2400" b="1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uno </a:t>
            </a:r>
            <a:r>
              <a:rPr sz="2400" b="1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por cada </a:t>
            </a:r>
            <a:r>
              <a:rPr sz="2400" b="1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150 </a:t>
            </a:r>
            <a:r>
              <a:rPr sz="2400" b="1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metros cuadrados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o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fracción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 la  superficie a</a:t>
            </a:r>
            <a:r>
              <a:rPr sz="2400" spc="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400" spc="-2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proteger</a:t>
            </a:r>
            <a:r>
              <a:rPr lang="es-CL"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.</a:t>
            </a:r>
          </a:p>
          <a:p>
            <a:pPr marL="12700" marR="5080" algn="just">
              <a:spcBef>
                <a:spcPts val="1010"/>
              </a:spcBef>
            </a:pP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  <a:p>
            <a:pPr marL="355600" marR="208279" indent="-34290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CL" sz="2400" spc="38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Los </a:t>
            </a:r>
            <a:r>
              <a:rPr lang="es-CL"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extintores </a:t>
            </a:r>
            <a:r>
              <a:rPr lang="es-CL"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portátiles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 incendio se </a:t>
            </a:r>
            <a:r>
              <a:rPr lang="es-CL"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ubicarán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en </a:t>
            </a:r>
            <a:r>
              <a:rPr lang="es-CL" sz="2400" b="1" spc="-10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sitios  </a:t>
            </a:r>
            <a:r>
              <a:rPr lang="es-CL" sz="2400" b="1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 </a:t>
            </a:r>
            <a:r>
              <a:rPr lang="es-CL" sz="2400" b="1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fácil </a:t>
            </a:r>
            <a:r>
              <a:rPr lang="es-CL" sz="2400" b="1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acceso y </a:t>
            </a:r>
            <a:r>
              <a:rPr lang="es-CL" sz="2400" b="1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clara </a:t>
            </a:r>
            <a:r>
              <a:rPr lang="es-CL" sz="2400" b="1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identificación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, </a:t>
            </a:r>
            <a:r>
              <a:rPr lang="es-CL" sz="2400" b="1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libres </a:t>
            </a:r>
            <a:r>
              <a:rPr lang="es-CL" sz="2400" b="1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 </a:t>
            </a:r>
            <a:r>
              <a:rPr lang="es-CL" sz="2400" b="1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cualquier  </a:t>
            </a:r>
            <a:r>
              <a:rPr lang="es-CL" sz="2400" b="1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obstáculo, </a:t>
            </a:r>
            <a:r>
              <a:rPr lang="es-CL" sz="2400" b="1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y </a:t>
            </a:r>
            <a:r>
              <a:rPr lang="es-CL" sz="2400" b="1" spc="-2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estarán </a:t>
            </a:r>
            <a:r>
              <a:rPr lang="es-CL" sz="2400" b="1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en condiciones de </a:t>
            </a:r>
            <a:r>
              <a:rPr lang="es-CL" sz="2400" b="1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funcionamiento  máximo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.</a:t>
            </a:r>
          </a:p>
          <a:p>
            <a:pPr marL="355600" marR="208279" indent="-34290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  <a:p>
            <a:pPr marL="355600" marR="348615" indent="-342900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CL" sz="2400" spc="38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sz="2400" spc="-2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Deberán</a:t>
            </a:r>
            <a:r>
              <a:rPr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estar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una </a:t>
            </a:r>
            <a:r>
              <a:rPr sz="2400" b="1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distancia máxima </a:t>
            </a:r>
            <a:r>
              <a:rPr sz="2400" b="1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 23 </a:t>
            </a:r>
            <a:r>
              <a:rPr sz="2400" b="1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metros </a:t>
            </a:r>
            <a:r>
              <a:rPr sz="2400" spc="-204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del 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lugar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habitual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 </a:t>
            </a:r>
            <a:r>
              <a:rPr sz="2400" spc="-5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algún</a:t>
            </a:r>
            <a:r>
              <a:rPr sz="2400" spc="4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400" spc="-1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trabajador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.</a:t>
            </a:r>
            <a:endParaRPr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43025" y="500206"/>
            <a:ext cx="9677400" cy="44435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2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ova" panose="020B0504020202020204" pitchFamily="34" charset="0"/>
                <a:cs typeface="Carlito"/>
              </a:rPr>
              <a:t>RECOMENDACIONES </a:t>
            </a:r>
            <a:r>
              <a:rPr sz="2800" b="1" spc="-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ova" panose="020B0504020202020204" pitchFamily="34" charset="0"/>
                <a:cs typeface="Carlito"/>
              </a:rPr>
              <a:t>GENERALES </a:t>
            </a:r>
            <a:r>
              <a:rPr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ova" panose="020B0504020202020204" pitchFamily="34" charset="0"/>
                <a:cs typeface="Carlito"/>
              </a:rPr>
              <a:t>SOBRE</a:t>
            </a:r>
            <a:r>
              <a:rPr sz="2800" b="1" spc="1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800" b="1" spc="-1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ova" panose="020B0504020202020204" pitchFamily="34" charset="0"/>
                <a:cs typeface="Carlito"/>
              </a:rPr>
              <a:t>EXTINTORES</a:t>
            </a: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00668173-E379-FE5C-E2C0-ACBB3957B3A8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69623" y="5868140"/>
            <a:ext cx="1687697" cy="584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74858" y="2496226"/>
            <a:ext cx="5206934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	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Los </a:t>
            </a:r>
            <a:r>
              <a:rPr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extintores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deberán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ser  sometidos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revisión,  </a:t>
            </a:r>
            <a:r>
              <a:rPr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control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y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mantención  </a:t>
            </a:r>
            <a:r>
              <a:rPr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preventiva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por lo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menos  una </a:t>
            </a:r>
            <a:r>
              <a:rPr sz="2400" spc="-2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vez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al </a:t>
            </a:r>
            <a:r>
              <a:rPr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año,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 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acuerdo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 lo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indicado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con 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el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Decreto Supremo </a:t>
            </a:r>
            <a:r>
              <a:rPr sz="2400" spc="-9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N</a:t>
            </a:r>
            <a:r>
              <a:rPr sz="2400" spc="-9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° 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369 de</a:t>
            </a:r>
            <a:r>
              <a:rPr sz="2400" spc="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1996.</a:t>
            </a:r>
            <a:endParaRPr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0179" y="1495425"/>
            <a:ext cx="4953000" cy="4876800"/>
          </a:xfrm>
          <a:custGeom>
            <a:avLst/>
            <a:gdLst/>
            <a:ahLst/>
            <a:cxnLst/>
            <a:rect l="l" t="t" r="r" b="b"/>
            <a:pathLst>
              <a:path w="4953000" h="4876800">
                <a:moveTo>
                  <a:pt x="4952999" y="0"/>
                </a:moveTo>
                <a:lnTo>
                  <a:pt x="0" y="0"/>
                </a:lnTo>
                <a:lnTo>
                  <a:pt x="0" y="4876800"/>
                </a:lnTo>
                <a:lnTo>
                  <a:pt x="4952999" y="4876800"/>
                </a:lnTo>
                <a:lnTo>
                  <a:pt x="4952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6418" y="3263264"/>
            <a:ext cx="1827276" cy="1827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78139" y="3263264"/>
            <a:ext cx="1827276" cy="182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60541" y="2181986"/>
            <a:ext cx="3733800" cy="457200"/>
          </a:xfrm>
          <a:custGeom>
            <a:avLst/>
            <a:gdLst/>
            <a:ahLst/>
            <a:cxnLst/>
            <a:rect l="l" t="t" r="r" b="b"/>
            <a:pathLst>
              <a:path w="3733800" h="457200">
                <a:moveTo>
                  <a:pt x="0" y="457200"/>
                </a:moveTo>
                <a:lnTo>
                  <a:pt x="3733800" y="457200"/>
                </a:lnTo>
                <a:lnTo>
                  <a:pt x="3733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88862" y="1634108"/>
          <a:ext cx="4648200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00">
                <a:tc gridSpan="2"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000" i="1" spc="-5" dirty="0">
                          <a:latin typeface="Arial"/>
                          <a:cs typeface="Arial"/>
                        </a:rPr>
                        <a:t>SERVICIO</a:t>
                      </a:r>
                      <a:r>
                        <a:rPr sz="20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i="1" dirty="0">
                          <a:latin typeface="Arial"/>
                          <a:cs typeface="Arial"/>
                        </a:rPr>
                        <a:t>TECNICO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3048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2400" spc="-5" dirty="0">
                          <a:solidFill>
                            <a:srgbClr val="FF3300"/>
                          </a:solidFill>
                          <a:latin typeface="Impact"/>
                          <a:cs typeface="Impact"/>
                        </a:rPr>
                        <a:t>EXTINTORES XYZ</a:t>
                      </a:r>
                      <a:r>
                        <a:rPr sz="2400" spc="25" dirty="0">
                          <a:solidFill>
                            <a:srgbClr val="FF3300"/>
                          </a:solidFill>
                          <a:latin typeface="Impact"/>
                          <a:cs typeface="Impact"/>
                        </a:rPr>
                        <a:t> </a:t>
                      </a:r>
                      <a:r>
                        <a:rPr sz="2400" spc="-25" dirty="0">
                          <a:solidFill>
                            <a:srgbClr val="FF3300"/>
                          </a:solidFill>
                          <a:latin typeface="Impact"/>
                          <a:cs typeface="Impact"/>
                        </a:rPr>
                        <a:t>LTDA.</a:t>
                      </a:r>
                      <a:endParaRPr sz="2400" dirty="0">
                        <a:latin typeface="Impact"/>
                        <a:cs typeface="Impact"/>
                      </a:endParaRPr>
                    </a:p>
                  </a:txBody>
                  <a:tcPr marL="0" marR="0" marT="16192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200">
                <a:tc>
                  <a:txBody>
                    <a:bodyPr/>
                    <a:lstStyle/>
                    <a:p>
                      <a:pPr marR="4381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ULTIMA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CARGA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R="18415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4200" spc="-5" dirty="0">
                          <a:latin typeface="Arial"/>
                          <a:cs typeface="Arial"/>
                        </a:rPr>
                        <a:t>01</a:t>
                      </a:r>
                      <a:endParaRPr sz="4200" dirty="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ULTIMA</a:t>
                      </a:r>
                      <a:r>
                        <a:rPr sz="16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MANTENCION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4200" spc="-5" dirty="0">
                          <a:latin typeface="Arial"/>
                          <a:cs typeface="Arial"/>
                        </a:rPr>
                        <a:t>01</a:t>
                      </a:r>
                      <a:endParaRPr sz="4200" dirty="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734060" marR="593725" indent="152400">
                        <a:lnSpc>
                          <a:spcPct val="100000"/>
                        </a:lnSpc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AV.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MATTA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3456,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SANTIAGO  FONO: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246 99 99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FAX: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2469800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2250379" y="34004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57912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70163" y="44672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57912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01704" y="365938"/>
            <a:ext cx="8933815" cy="87459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spc="-2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ova" panose="020B0504020202020204" pitchFamily="34" charset="0"/>
                <a:cs typeface="Carlito"/>
              </a:rPr>
              <a:t>RECOMENDACIONES </a:t>
            </a:r>
            <a:r>
              <a:rPr sz="2800" b="1" spc="-1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ova" panose="020B0504020202020204" pitchFamily="34" charset="0"/>
                <a:cs typeface="Carlito"/>
              </a:rPr>
              <a:t>GENERALES </a:t>
            </a:r>
            <a:r>
              <a:rPr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ova" panose="020B0504020202020204" pitchFamily="34" charset="0"/>
                <a:cs typeface="Carlito"/>
              </a:rPr>
              <a:t>SOBRE</a:t>
            </a:r>
            <a:r>
              <a:rPr sz="2800" b="1" spc="5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800" b="1" spc="-1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ova" panose="020B0504020202020204" pitchFamily="34" charset="0"/>
                <a:cs typeface="Carlito"/>
              </a:rPr>
              <a:t>EXTINTORES</a:t>
            </a:r>
          </a:p>
        </p:txBody>
      </p:sp>
      <p:pic>
        <p:nvPicPr>
          <p:cNvPr id="10" name="Picture 70978">
            <a:extLst>
              <a:ext uri="{FF2B5EF4-FFF2-40B4-BE49-F238E27FC236}">
                <a16:creationId xmlns:a16="http://schemas.microsoft.com/office/drawing/2014/main" id="{6F82B67C-606F-51DD-63FC-090EC2255073}"/>
              </a:ext>
            </a:extLst>
          </p:cNvPr>
          <p:cNvPicPr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69623" y="5868140"/>
            <a:ext cx="1687697" cy="584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8376" y="461665"/>
            <a:ext cx="6851524" cy="44435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MANEJO </a:t>
            </a:r>
            <a:r>
              <a:rPr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DE</a:t>
            </a:r>
            <a:r>
              <a:rPr sz="2800" b="1" spc="-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sz="2800" b="1" spc="-2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EXTINTORES.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8758" y="1260492"/>
            <a:ext cx="1052696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800" b="1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Carlito"/>
                <a:cs typeface="Carlito"/>
              </a:rPr>
              <a:t>Paso </a:t>
            </a:r>
            <a:r>
              <a:rPr sz="2800" b="1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Carlito"/>
                <a:cs typeface="Carlito"/>
              </a:rPr>
              <a:t>1: </a:t>
            </a:r>
            <a:r>
              <a:rPr sz="28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Carlito"/>
                <a:cs typeface="Carlito"/>
              </a:rPr>
              <a:t>Retire </a:t>
            </a:r>
            <a:r>
              <a:rPr sz="28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Carlito"/>
                <a:cs typeface="Carlito"/>
              </a:rPr>
              <a:t>el  </a:t>
            </a:r>
            <a:r>
              <a:rPr sz="28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Carlito"/>
                <a:cs typeface="Carlito"/>
              </a:rPr>
              <a:t>pasador </a:t>
            </a:r>
            <a:r>
              <a:rPr sz="28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Carlito"/>
                <a:cs typeface="Carlito"/>
              </a:rPr>
              <a:t>o  </a:t>
            </a:r>
            <a:r>
              <a:rPr sz="28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Carlito"/>
                <a:cs typeface="Carlito"/>
              </a:rPr>
              <a:t>seguro </a:t>
            </a:r>
            <a:r>
              <a:rPr sz="28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Carlito"/>
                <a:cs typeface="Carlito"/>
              </a:rPr>
              <a:t>de la  manilla </a:t>
            </a:r>
            <a:r>
              <a:rPr sz="28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Carlito"/>
                <a:cs typeface="Carlito"/>
              </a:rPr>
              <a:t>del  </a:t>
            </a:r>
            <a:r>
              <a:rPr sz="2800" spc="-50" dirty="0">
                <a:solidFill>
                  <a:schemeClr val="accent5">
                    <a:lumMod val="20000"/>
                    <a:lumOff val="80000"/>
                  </a:schemeClr>
                </a:solidFill>
                <a:latin typeface="Carlito"/>
                <a:cs typeface="Carlito"/>
              </a:rPr>
              <a:t>extintor.</a:t>
            </a:r>
            <a:endParaRPr sz="2800" dirty="0">
              <a:solidFill>
                <a:schemeClr val="accent5">
                  <a:lumMod val="20000"/>
                  <a:lumOff val="80000"/>
                </a:schemeClr>
              </a:solidFill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78718" y="2494823"/>
            <a:ext cx="2725420" cy="3107414"/>
            <a:chOff x="600455" y="3419855"/>
            <a:chExt cx="1658620" cy="2837815"/>
          </a:xfrm>
        </p:grpSpPr>
        <p:sp>
          <p:nvSpPr>
            <p:cNvPr id="5" name="object 5"/>
            <p:cNvSpPr/>
            <p:nvPr/>
          </p:nvSpPr>
          <p:spPr>
            <a:xfrm>
              <a:off x="609599" y="3428999"/>
              <a:ext cx="1639824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05027" y="3424427"/>
              <a:ext cx="1649095" cy="2828925"/>
            </a:xfrm>
            <a:custGeom>
              <a:avLst/>
              <a:gdLst/>
              <a:ahLst/>
              <a:cxnLst/>
              <a:rect l="l" t="t" r="r" b="b"/>
              <a:pathLst>
                <a:path w="1649095" h="2828925">
                  <a:moveTo>
                    <a:pt x="0" y="2828544"/>
                  </a:moveTo>
                  <a:lnTo>
                    <a:pt x="1648968" y="2828544"/>
                  </a:lnTo>
                  <a:lnTo>
                    <a:pt x="1648968" y="0"/>
                  </a:lnTo>
                  <a:lnTo>
                    <a:pt x="0" y="0"/>
                  </a:lnTo>
                  <a:lnTo>
                    <a:pt x="0" y="28285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7" name="Picture 70978">
            <a:extLst>
              <a:ext uri="{FF2B5EF4-FFF2-40B4-BE49-F238E27FC236}">
                <a16:creationId xmlns:a16="http://schemas.microsoft.com/office/drawing/2014/main" id="{39F0196D-AE71-BA59-91DA-E9AB6F97F30B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9623" y="5868140"/>
            <a:ext cx="1687697" cy="584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C73C2204-8C75-013F-529D-5A62382DCEC3}"/>
              </a:ext>
            </a:extLst>
          </p:cNvPr>
          <p:cNvSpPr txBox="1"/>
          <p:nvPr/>
        </p:nvSpPr>
        <p:spPr>
          <a:xfrm>
            <a:off x="1066800" y="1013968"/>
            <a:ext cx="60007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800" b="1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Carlito"/>
                <a:cs typeface="Carlito"/>
              </a:rPr>
              <a:t>Paso </a:t>
            </a:r>
            <a:r>
              <a:rPr sz="2800" b="1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Carlito"/>
                <a:cs typeface="Carlito"/>
              </a:rPr>
              <a:t>2: </a:t>
            </a:r>
            <a:r>
              <a:rPr sz="28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Carlito"/>
                <a:cs typeface="Carlito"/>
              </a:rPr>
              <a:t>Diríjase  </a:t>
            </a:r>
            <a:r>
              <a:rPr sz="28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Carlito"/>
                <a:cs typeface="Carlito"/>
              </a:rPr>
              <a:t>a la </a:t>
            </a:r>
            <a:r>
              <a:rPr sz="2800" spc="-25" dirty="0">
                <a:solidFill>
                  <a:schemeClr val="accent5">
                    <a:lumMod val="20000"/>
                    <a:lumOff val="80000"/>
                  </a:schemeClr>
                </a:solidFill>
                <a:latin typeface="Carlito"/>
                <a:cs typeface="Carlito"/>
              </a:rPr>
              <a:t>zona </a:t>
            </a:r>
            <a:r>
              <a:rPr sz="28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Carlito"/>
                <a:cs typeface="Carlito"/>
              </a:rPr>
              <a:t>de  </a:t>
            </a:r>
            <a:r>
              <a:rPr sz="28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Carlito"/>
                <a:cs typeface="Carlito"/>
              </a:rPr>
              <a:t>fuego.</a:t>
            </a:r>
            <a:endParaRPr sz="2800" dirty="0">
              <a:solidFill>
                <a:schemeClr val="accent5">
                  <a:lumMod val="20000"/>
                  <a:lumOff val="80000"/>
                </a:schemeClr>
              </a:solidFill>
              <a:latin typeface="Carlito"/>
              <a:cs typeface="Carlito"/>
            </a:endParaRPr>
          </a:p>
        </p:txBody>
      </p:sp>
      <p:grpSp>
        <p:nvGrpSpPr>
          <p:cNvPr id="5" name="object 8">
            <a:extLst>
              <a:ext uri="{FF2B5EF4-FFF2-40B4-BE49-F238E27FC236}">
                <a16:creationId xmlns:a16="http://schemas.microsoft.com/office/drawing/2014/main" id="{79BD8C9A-69FE-3602-683A-DEF65FBF3013}"/>
              </a:ext>
            </a:extLst>
          </p:cNvPr>
          <p:cNvGrpSpPr/>
          <p:nvPr/>
        </p:nvGrpSpPr>
        <p:grpSpPr>
          <a:xfrm>
            <a:off x="4479925" y="2157729"/>
            <a:ext cx="2892425" cy="3333877"/>
            <a:chOff x="3648455" y="3424428"/>
            <a:chExt cx="2266315" cy="2833370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72F10ACA-1903-12F4-1A12-BB80E89B9AAE}"/>
                </a:ext>
              </a:extLst>
            </p:cNvPr>
            <p:cNvSpPr/>
            <p:nvPr/>
          </p:nvSpPr>
          <p:spPr>
            <a:xfrm>
              <a:off x="3657599" y="3433572"/>
              <a:ext cx="2247900" cy="28148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623EA5A1-9964-7C64-4BAB-F949F9170512}"/>
                </a:ext>
              </a:extLst>
            </p:cNvPr>
            <p:cNvSpPr/>
            <p:nvPr/>
          </p:nvSpPr>
          <p:spPr>
            <a:xfrm>
              <a:off x="3653027" y="3429000"/>
              <a:ext cx="2257425" cy="2824480"/>
            </a:xfrm>
            <a:custGeom>
              <a:avLst/>
              <a:gdLst/>
              <a:ahLst/>
              <a:cxnLst/>
              <a:rect l="l" t="t" r="r" b="b"/>
              <a:pathLst>
                <a:path w="2257425" h="2824479">
                  <a:moveTo>
                    <a:pt x="0" y="2823972"/>
                  </a:moveTo>
                  <a:lnTo>
                    <a:pt x="2257044" y="2823972"/>
                  </a:lnTo>
                  <a:lnTo>
                    <a:pt x="2257044" y="0"/>
                  </a:lnTo>
                  <a:lnTo>
                    <a:pt x="0" y="0"/>
                  </a:lnTo>
                  <a:lnTo>
                    <a:pt x="0" y="28239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2" name="Picture 70978">
            <a:extLst>
              <a:ext uri="{FF2B5EF4-FFF2-40B4-BE49-F238E27FC236}">
                <a16:creationId xmlns:a16="http://schemas.microsoft.com/office/drawing/2014/main" id="{E9AE9062-0DDB-E4A6-6DA0-7CD887F044A6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9623" y="5868140"/>
            <a:ext cx="1687697" cy="584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076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2B7DEF1B-2534-6A65-D90C-A94B4AA1FC40}"/>
              </a:ext>
            </a:extLst>
          </p:cNvPr>
          <p:cNvSpPr txBox="1"/>
          <p:nvPr/>
        </p:nvSpPr>
        <p:spPr>
          <a:xfrm>
            <a:off x="957642" y="769227"/>
            <a:ext cx="9310307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800" b="1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Paso </a:t>
            </a:r>
            <a:r>
              <a:rPr sz="2800" b="1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3: </a:t>
            </a:r>
            <a:r>
              <a:rPr sz="28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Accione  el </a:t>
            </a:r>
            <a:r>
              <a:rPr sz="28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gatillo </a:t>
            </a:r>
            <a:r>
              <a:rPr sz="28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y </a:t>
            </a:r>
            <a:r>
              <a:rPr sz="28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dirija  </a:t>
            </a:r>
            <a:r>
              <a:rPr sz="28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la </a:t>
            </a:r>
            <a:r>
              <a:rPr sz="28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descarga  </a:t>
            </a:r>
            <a:r>
              <a:rPr sz="28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(Manguera) </a:t>
            </a:r>
            <a:r>
              <a:rPr sz="28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 la  </a:t>
            </a:r>
            <a:r>
              <a:rPr sz="28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base </a:t>
            </a:r>
            <a:r>
              <a:rPr sz="28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del</a:t>
            </a:r>
            <a:r>
              <a:rPr sz="2800" spc="-2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8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fuego.</a:t>
            </a:r>
            <a:endParaRPr sz="28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</p:txBody>
      </p:sp>
      <p:grpSp>
        <p:nvGrpSpPr>
          <p:cNvPr id="5" name="object 12">
            <a:extLst>
              <a:ext uri="{FF2B5EF4-FFF2-40B4-BE49-F238E27FC236}">
                <a16:creationId xmlns:a16="http://schemas.microsoft.com/office/drawing/2014/main" id="{4A0597B5-A7A8-8553-55D7-474FE0BA215E}"/>
              </a:ext>
            </a:extLst>
          </p:cNvPr>
          <p:cNvGrpSpPr/>
          <p:nvPr/>
        </p:nvGrpSpPr>
        <p:grpSpPr>
          <a:xfrm>
            <a:off x="4339018" y="1991042"/>
            <a:ext cx="2976182" cy="3209608"/>
            <a:chOff x="6429755" y="3419855"/>
            <a:chExt cx="2685415" cy="2837815"/>
          </a:xfrm>
        </p:grpSpPr>
        <p:sp>
          <p:nvSpPr>
            <p:cNvPr id="6" name="object 13">
              <a:extLst>
                <a:ext uri="{FF2B5EF4-FFF2-40B4-BE49-F238E27FC236}">
                  <a16:creationId xmlns:a16="http://schemas.microsoft.com/office/drawing/2014/main" id="{D6B98BF1-2C6B-F1DA-B975-741A01D9CFC8}"/>
                </a:ext>
              </a:extLst>
            </p:cNvPr>
            <p:cNvSpPr/>
            <p:nvPr/>
          </p:nvSpPr>
          <p:spPr>
            <a:xfrm>
              <a:off x="6438899" y="3428999"/>
              <a:ext cx="2667000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" name="object 14">
              <a:extLst>
                <a:ext uri="{FF2B5EF4-FFF2-40B4-BE49-F238E27FC236}">
                  <a16:creationId xmlns:a16="http://schemas.microsoft.com/office/drawing/2014/main" id="{E66763F7-4518-6F52-A1BF-470955854F64}"/>
                </a:ext>
              </a:extLst>
            </p:cNvPr>
            <p:cNvSpPr/>
            <p:nvPr/>
          </p:nvSpPr>
          <p:spPr>
            <a:xfrm>
              <a:off x="6434327" y="3424427"/>
              <a:ext cx="2676525" cy="2828925"/>
            </a:xfrm>
            <a:custGeom>
              <a:avLst/>
              <a:gdLst/>
              <a:ahLst/>
              <a:cxnLst/>
              <a:rect l="l" t="t" r="r" b="b"/>
              <a:pathLst>
                <a:path w="2676525" h="2828925">
                  <a:moveTo>
                    <a:pt x="0" y="2828544"/>
                  </a:moveTo>
                  <a:lnTo>
                    <a:pt x="2676144" y="2828544"/>
                  </a:lnTo>
                  <a:lnTo>
                    <a:pt x="2676144" y="0"/>
                  </a:lnTo>
                  <a:lnTo>
                    <a:pt x="0" y="0"/>
                  </a:lnTo>
                  <a:lnTo>
                    <a:pt x="0" y="28285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2" name="Picture 70978">
            <a:extLst>
              <a:ext uri="{FF2B5EF4-FFF2-40B4-BE49-F238E27FC236}">
                <a16:creationId xmlns:a16="http://schemas.microsoft.com/office/drawing/2014/main" id="{E5C86BD5-3306-0657-A780-D2B03BD2C6DC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9623" y="5868140"/>
            <a:ext cx="1687697" cy="584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4369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406F5F6-DC00-2986-572D-A2DBBBA7DA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275" y="491405"/>
            <a:ext cx="10515600" cy="44435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TECNICAS </a:t>
            </a:r>
            <a:r>
              <a:rPr sz="2800" b="1" spc="-6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PARA </a:t>
            </a:r>
            <a:r>
              <a:rPr sz="2800" b="1" spc="-4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COMBATIR </a:t>
            </a:r>
            <a:r>
              <a:rPr sz="2800" b="1" spc="-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FUEGOS</a:t>
            </a:r>
            <a:r>
              <a:rPr sz="2800" b="1" spc="13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sz="2800" b="1" spc="-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INCIPIENTES.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F04CCB6-1EED-C822-75FD-BB0C34D011F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97000"/>
            <a:ext cx="10515600" cy="46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6350" indent="-515620" algn="just">
              <a:spcBef>
                <a:spcPts val="95"/>
              </a:spcBef>
              <a:buAutoNum type="arabicPeriod"/>
              <a:tabLst>
                <a:tab pos="528320" algn="l"/>
              </a:tabLst>
            </a:pP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Acercarse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 </a:t>
            </a:r>
            <a:r>
              <a:rPr sz="2400" spc="-3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favor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del </a:t>
            </a:r>
            <a:r>
              <a:rPr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viento, para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que </a:t>
            </a:r>
            <a:r>
              <a:rPr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este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aleje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el </a:t>
            </a: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humo 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y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aumente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el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alcance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</a:t>
            </a:r>
            <a:r>
              <a:rPr sz="2400" spc="6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400" spc="-1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extinción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.</a:t>
            </a:r>
            <a:endParaRPr lang="es-CL" sz="2400" spc="-1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  <a:p>
            <a:pPr marL="527685" marR="6350" indent="-515620" algn="just">
              <a:spcBef>
                <a:spcPts val="95"/>
              </a:spcBef>
              <a:buAutoNum type="arabicPeriod"/>
              <a:tabLst>
                <a:tab pos="528320" algn="l"/>
              </a:tabLst>
            </a:pPr>
            <a:endParaRPr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  <a:p>
            <a:pPr marL="527685" indent="-515620" algn="just">
              <a:lnSpc>
                <a:spcPts val="3240"/>
              </a:lnSpc>
              <a:buAutoNum type="arabicPeriod"/>
              <a:tabLst>
                <a:tab pos="528320" algn="l"/>
              </a:tabLst>
            </a:pPr>
            <a:r>
              <a:rPr sz="2400" spc="-2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Atacar</a:t>
            </a:r>
            <a:r>
              <a:rPr sz="2400" spc="7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primero</a:t>
            </a:r>
            <a:r>
              <a:rPr sz="2400" spc="8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el</a:t>
            </a:r>
            <a:r>
              <a:rPr sz="2400" spc="5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borde</a:t>
            </a:r>
            <a:r>
              <a:rPr sz="2400" spc="6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mas</a:t>
            </a:r>
            <a:r>
              <a:rPr sz="2400" spc="7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cercano</a:t>
            </a:r>
            <a:r>
              <a:rPr sz="2400" spc="6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para</a:t>
            </a:r>
            <a:r>
              <a:rPr sz="2400" spc="16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400" spc="-5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alejar</a:t>
            </a:r>
            <a:r>
              <a:rPr sz="2400" spc="1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las</a:t>
            </a:r>
            <a:r>
              <a:rPr lang="es-CL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llamas. </a:t>
            </a:r>
            <a:endParaRPr lang="es-CL" sz="2400" spc="-5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  <a:p>
            <a:pPr marL="527685" indent="-515620" algn="just">
              <a:lnSpc>
                <a:spcPts val="3240"/>
              </a:lnSpc>
              <a:buAutoNum type="arabicPeriod"/>
              <a:tabLst>
                <a:tab pos="528320" algn="l"/>
              </a:tabLst>
            </a:pPr>
            <a:endParaRPr lang="es-CL" sz="2400" spc="-5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  <a:p>
            <a:pPr marL="527685" indent="-515620" algn="just">
              <a:lnSpc>
                <a:spcPts val="3240"/>
              </a:lnSpc>
              <a:buAutoNum type="arabicPeriod"/>
              <a:tabLst>
                <a:tab pos="528320" algn="l"/>
              </a:tabLst>
            </a:pPr>
            <a:r>
              <a:rPr sz="2400" spc="-1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Mantener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descarga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máxima. </a:t>
            </a:r>
            <a:endParaRPr lang="es-CL" sz="2400" spc="-1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  <a:p>
            <a:pPr marL="527685" indent="-515620" algn="just">
              <a:lnSpc>
                <a:spcPts val="3240"/>
              </a:lnSpc>
              <a:buAutoNum type="arabicPeriod"/>
              <a:tabLst>
                <a:tab pos="528320" algn="l"/>
              </a:tabLst>
            </a:pPr>
            <a:endParaRPr lang="es-CL" sz="2400" spc="-1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  <a:p>
            <a:pPr marL="527685" indent="-515620" algn="just">
              <a:lnSpc>
                <a:spcPts val="3240"/>
              </a:lnSpc>
              <a:buAutoNum type="arabicPeriod"/>
              <a:tabLst>
                <a:tab pos="528320" algn="l"/>
              </a:tabLst>
            </a:pPr>
            <a:r>
              <a:rPr sz="2400" spc="-5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Dirigir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el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chorro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 </a:t>
            </a:r>
            <a:r>
              <a:rPr sz="2400" spc="-2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la 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base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 </a:t>
            </a: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la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llama.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El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fuego </a:t>
            </a:r>
            <a:r>
              <a:rPr sz="2400" spc="-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avanza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si se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aplica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en </a:t>
            </a:r>
            <a:r>
              <a:rPr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forma  </a:t>
            </a:r>
            <a:r>
              <a:rPr sz="2400" spc="-15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intermitente</a:t>
            </a:r>
            <a:r>
              <a:rPr lang="es-CL"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.</a:t>
            </a:r>
          </a:p>
          <a:p>
            <a:pPr marL="527685" indent="-515620" algn="just">
              <a:lnSpc>
                <a:spcPts val="3240"/>
              </a:lnSpc>
              <a:buAutoNum type="arabicPeriod"/>
              <a:tabLst>
                <a:tab pos="528320" algn="l"/>
              </a:tabLst>
            </a:pPr>
            <a:endParaRPr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EE6B2666-5954-05FC-E2E9-68F454506ADC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69623" y="5868140"/>
            <a:ext cx="1687697" cy="584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0680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C05C865D-59F7-24AF-2520-BA7771BF9233}"/>
              </a:ext>
            </a:extLst>
          </p:cNvPr>
          <p:cNvSpPr txBox="1"/>
          <p:nvPr/>
        </p:nvSpPr>
        <p:spPr>
          <a:xfrm>
            <a:off x="691756" y="342900"/>
            <a:ext cx="1061798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685" indent="-515620" algn="just">
              <a:lnSpc>
                <a:spcPts val="3240"/>
              </a:lnSpc>
              <a:buFont typeface="+mj-lt"/>
              <a:buAutoNum type="arabicPeriod" startAt="5"/>
              <a:tabLst>
                <a:tab pos="528320" algn="l"/>
              </a:tabLst>
            </a:pPr>
            <a:endParaRPr lang="es-CL" sz="2400" spc="-1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  <a:p>
            <a:pPr marL="469265" indent="-457200" algn="just">
              <a:lnSpc>
                <a:spcPts val="3240"/>
              </a:lnSpc>
              <a:buFont typeface="+mj-lt"/>
              <a:buAutoNum type="arabicPeriod" startAt="5"/>
              <a:tabLst>
                <a:tab pos="528320" algn="l"/>
              </a:tabLst>
            </a:pP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Barrer </a:t>
            </a:r>
            <a:r>
              <a:rPr lang="es-CL"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rápidamente</a:t>
            </a:r>
            <a:r>
              <a:rPr lang="es-CL" sz="2400" spc="19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la</a:t>
            </a:r>
            <a:r>
              <a:rPr lang="es-CL" sz="2400" spc="18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lang="es-CL"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tobera</a:t>
            </a:r>
            <a:r>
              <a:rPr lang="es-CL" sz="2400" spc="19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</a:t>
            </a:r>
            <a:r>
              <a:rPr lang="es-CL" sz="2400" spc="18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lado</a:t>
            </a:r>
            <a:r>
              <a:rPr lang="es-CL" sz="2400" spc="2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</a:t>
            </a:r>
            <a:r>
              <a:rPr lang="es-CL" sz="2400" spc="18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lado</a:t>
            </a:r>
            <a:r>
              <a:rPr lang="es-CL" sz="2400" spc="17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abanicando.</a:t>
            </a:r>
          </a:p>
          <a:p>
            <a:pPr marL="527685" indent="-515620" algn="just">
              <a:lnSpc>
                <a:spcPts val="3240"/>
              </a:lnSpc>
              <a:buFont typeface="+mj-lt"/>
              <a:buAutoNum type="arabicPeriod" startAt="5"/>
              <a:tabLst>
                <a:tab pos="528320" algn="l"/>
              </a:tabLst>
            </a:pP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  <a:p>
            <a:pPr marL="469265" indent="-457200" algn="just">
              <a:lnSpc>
                <a:spcPts val="3240"/>
              </a:lnSpc>
              <a:buFont typeface="+mj-lt"/>
              <a:buAutoNum type="arabicPeriod" startAt="5"/>
              <a:tabLst>
                <a:tab pos="528320" algn="l"/>
              </a:tabLst>
            </a:pPr>
            <a:r>
              <a:rPr lang="es-CL" sz="2400" spc="-7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</a:t>
            </a:r>
            <a:r>
              <a:rPr lang="es-CL" sz="2400" spc="-4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t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</a:t>
            </a:r>
            <a:r>
              <a:rPr lang="es-CL"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c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ar </a:t>
            </a:r>
            <a:r>
              <a:rPr lang="es-CL" sz="2400" spc="-3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t</a:t>
            </a:r>
            <a:r>
              <a:rPr lang="es-CL"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o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 </a:t>
            </a:r>
            <a:r>
              <a:rPr lang="es-CL"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</a:t>
            </a:r>
            <a:r>
              <a:rPr lang="es-CL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lang="es-CL" sz="2400" spc="-29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par</a:t>
            </a:r>
            <a:r>
              <a:rPr lang="es-CL" sz="2400" spc="-3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t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f</a:t>
            </a:r>
            <a:r>
              <a:rPr lang="es-CL" sz="2400" spc="-6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r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o</a:t>
            </a:r>
            <a:r>
              <a:rPr lang="es-CL" sz="2400" spc="-3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n</a:t>
            </a:r>
            <a:r>
              <a:rPr lang="es-CL" sz="2400" spc="-4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t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al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fue</a:t>
            </a:r>
            <a:r>
              <a:rPr lang="es-CL" sz="2400" spc="-3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g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o a</a:t>
            </a:r>
            <a:r>
              <a:rPr lang="es-CL" sz="2400" spc="-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n</a:t>
            </a:r>
            <a:r>
              <a:rPr lang="es-CL" sz="2400" spc="-3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t</a:t>
            </a:r>
            <a:r>
              <a:rPr lang="es-CL"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s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 </a:t>
            </a:r>
            <a:r>
              <a:rPr lang="es-CL" sz="2400" spc="-5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avanzar, </a:t>
            </a:r>
            <a:r>
              <a:rPr lang="es-CL" sz="2400" spc="-2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para </a:t>
            </a:r>
            <a:r>
              <a:rPr lang="es-CL"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evitar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quedar</a:t>
            </a:r>
            <a:r>
              <a:rPr lang="es-CL" sz="2400" spc="1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lang="es-CL"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atrapado.</a:t>
            </a:r>
          </a:p>
          <a:p>
            <a:pPr marL="469265" indent="-457200" algn="just">
              <a:lnSpc>
                <a:spcPts val="3240"/>
              </a:lnSpc>
              <a:buFont typeface="+mj-lt"/>
              <a:buAutoNum type="arabicPeriod" startAt="5"/>
              <a:tabLst>
                <a:tab pos="528320" algn="l"/>
              </a:tabLst>
            </a:pP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s-CL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Mantenerse lo más apartado del fuego, asegurándose de no se alcanzado por las llamas.</a:t>
            </a:r>
          </a:p>
          <a:p>
            <a:pPr marL="457200" indent="-457200">
              <a:buFont typeface="+mj-lt"/>
              <a:buAutoNum type="arabicPeriod" startAt="5"/>
            </a:pP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s-CL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Para las cañerías presurizadas, deben atacarse en el ángulo recto de la filtración. El flujo de liquido debe ser cortado para minimizar los riesgos de explosión.</a:t>
            </a: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084E70D4-A814-38A3-7B7F-98B28BBD9208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69623" y="5868140"/>
            <a:ext cx="1687697" cy="584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5BA7EC69-E98A-1E82-C08E-20CE146692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0550" y="539750"/>
            <a:ext cx="10353676" cy="66457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 algn="just">
              <a:spcBef>
                <a:spcPts val="95"/>
              </a:spcBef>
              <a:buFont typeface="+mj-lt"/>
              <a:buAutoNum type="arabicPeriod" startAt="9"/>
            </a:pP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Cuando </a:t>
            </a:r>
            <a:r>
              <a:rPr sz="2400" spc="-5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el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fuego </a:t>
            </a:r>
            <a:r>
              <a:rPr sz="2400" spc="-2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está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extinguido,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se </a:t>
            </a:r>
            <a:r>
              <a:rPr sz="2400" spc="-1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recomienda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verificar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que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no </a:t>
            </a:r>
            <a:r>
              <a:rPr sz="2400" spc="-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haya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reignición.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Si </a:t>
            </a:r>
            <a:r>
              <a:rPr sz="2400" spc="-2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hay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cenizas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ardiendo, </a:t>
            </a:r>
            <a:r>
              <a:rPr lang="es-CL"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aplicar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nuevamente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el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polvo químico</a:t>
            </a:r>
            <a:r>
              <a:rPr sz="2400" spc="15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seco.</a:t>
            </a:r>
            <a:endParaRPr lang="es-CL" sz="2400" spc="-1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  <a:p>
            <a:pPr marL="469900" marR="5080" indent="-457200" algn="just">
              <a:spcBef>
                <a:spcPts val="95"/>
              </a:spcBef>
              <a:buFont typeface="+mj-lt"/>
              <a:buAutoNum type="arabicPeriod" startAt="9"/>
            </a:pPr>
            <a:endParaRPr lang="es-CL" sz="2400" spc="-1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  <a:p>
            <a:pPr marL="469900" marR="5080" indent="-457200" algn="just">
              <a:spcBef>
                <a:spcPts val="95"/>
              </a:spcBef>
              <a:buFont typeface="+mj-lt"/>
              <a:buAutoNum type="arabicPeriod" startAt="9"/>
            </a:pP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Los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fuegos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que </a:t>
            </a:r>
            <a:r>
              <a:rPr lang="es-CL"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involucran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productos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o líquidos 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combustibles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deben ser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extinguidos, </a:t>
            </a:r>
            <a:r>
              <a:rPr lang="es-CL"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primero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el </a:t>
            </a:r>
            <a:r>
              <a:rPr lang="es-CL"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derrame  </a:t>
            </a:r>
            <a:r>
              <a:rPr lang="es-CL"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inferior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y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luego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el </a:t>
            </a:r>
            <a:r>
              <a:rPr lang="es-CL" sz="2400" spc="-2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resto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del</a:t>
            </a:r>
            <a:r>
              <a:rPr lang="es-CL" sz="2400" spc="7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fuego.</a:t>
            </a: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  <a:p>
            <a:pPr marL="469900" marR="5080" indent="-457200" algn="just">
              <a:spcBef>
                <a:spcPts val="95"/>
              </a:spcBef>
              <a:buFont typeface="+mj-lt"/>
              <a:buAutoNum type="arabicPeriod" startAt="9"/>
            </a:pP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  <a:p>
            <a:pPr marL="469265" indent="-457200" algn="just">
              <a:lnSpc>
                <a:spcPts val="2970"/>
              </a:lnSpc>
              <a:buFont typeface="+mj-lt"/>
              <a:buAutoNum type="arabicPeriod" startAt="9"/>
              <a:tabLst>
                <a:tab pos="528320" algn="l"/>
              </a:tabLst>
            </a:pP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Es </a:t>
            </a:r>
            <a:r>
              <a:rPr lang="es-CL"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conveniente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dejar una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buena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capa </a:t>
            </a:r>
            <a:r>
              <a:rPr lang="es-CL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 </a:t>
            </a:r>
            <a:r>
              <a:rPr lang="es-CL"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polvo</a:t>
            </a:r>
            <a:r>
              <a:rPr lang="es-CL" sz="2400" spc="-14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químico</a:t>
            </a:r>
            <a:r>
              <a:rPr lang="es-CL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seco </a:t>
            </a:r>
            <a:r>
              <a:rPr lang="es-CL"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sobre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los </a:t>
            </a:r>
            <a:r>
              <a:rPr lang="es-CL"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escombros </a:t>
            </a:r>
            <a:r>
              <a:rPr lang="es-CL" sz="2400" spc="-2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para </a:t>
            </a:r>
            <a:r>
              <a:rPr lang="es-CL"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evitar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su</a:t>
            </a:r>
            <a:r>
              <a:rPr lang="es-CL" sz="2400" spc="18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reignición.</a:t>
            </a:r>
          </a:p>
          <a:p>
            <a:pPr marL="469265" indent="-457200" algn="just">
              <a:lnSpc>
                <a:spcPts val="2970"/>
              </a:lnSpc>
              <a:buFont typeface="+mj-lt"/>
              <a:buAutoNum type="arabicPeriod" startAt="9"/>
              <a:tabLst>
                <a:tab pos="528320" algn="l"/>
              </a:tabLst>
            </a:pPr>
            <a:endParaRPr lang="es-CL" sz="2400" spc="-1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  <a:p>
            <a:pPr marL="469265" indent="-457200" algn="just">
              <a:lnSpc>
                <a:spcPts val="2970"/>
              </a:lnSpc>
              <a:buFont typeface="+mj-lt"/>
              <a:buAutoNum type="arabicPeriod" startAt="9"/>
              <a:tabLst>
                <a:tab pos="528320" algn="l"/>
              </a:tabLst>
            </a:pPr>
            <a:r>
              <a:rPr lang="es-CL" sz="2400" spc="-3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Para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extinguir </a:t>
            </a:r>
            <a:r>
              <a:rPr lang="es-CL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los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fuegos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 </a:t>
            </a:r>
            <a:r>
              <a:rPr lang="es-CL" sz="2400" b="1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Clase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 podemos </a:t>
            </a:r>
            <a:r>
              <a:rPr lang="es-CL"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utilizar   </a:t>
            </a:r>
            <a:r>
              <a:rPr lang="es-CL"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extintores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polvo químico seco.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Actualmente los  </a:t>
            </a:r>
            <a:r>
              <a:rPr lang="es-CL"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extintores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 agua o de </a:t>
            </a:r>
            <a:r>
              <a:rPr lang="es-CL"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agente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espumógeno </a:t>
            </a:r>
            <a:r>
              <a:rPr lang="es-CL" sz="2400" spc="-2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ya </a:t>
            </a:r>
            <a:r>
              <a:rPr lang="es-CL"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no</a:t>
            </a:r>
            <a:r>
              <a:rPr lang="es-CL" sz="2400" spc="6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lang="es-CL"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se utilizan dada su baja eficacia. El extintor rebaja la temperatura del combustible evitando así que el INCENDIO vuelva a prender.</a:t>
            </a: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  <a:p>
            <a:pPr marL="756285" indent="-457200" algn="just">
              <a:buFont typeface="+mj-lt"/>
              <a:buAutoNum type="arabicPeriod" startAt="9"/>
            </a:pP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  <a:p>
            <a:pPr marL="12700" marR="5080" indent="240665" algn="just">
              <a:spcBef>
                <a:spcPts val="95"/>
              </a:spcBef>
            </a:pPr>
            <a:endParaRPr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BA5C11D0-488F-3E19-19B2-F7D8DCF5CEC1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14011" y="6025805"/>
            <a:ext cx="1687697" cy="584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869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DCEF4CCC-AC3C-E2A9-C03B-C4786C5A1A51}"/>
              </a:ext>
            </a:extLst>
          </p:cNvPr>
          <p:cNvSpPr txBox="1"/>
          <p:nvPr/>
        </p:nvSpPr>
        <p:spPr>
          <a:xfrm>
            <a:off x="1066800" y="751344"/>
            <a:ext cx="96678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13"/>
            </a:pPr>
            <a:r>
              <a:rPr lang="es-CL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Una vez que las llamas han sido extinguidas, el operador debe separar con algún elemento los escombros para aumentar el enfriamiento y reducir las posibilidades de reignición.</a:t>
            </a:r>
          </a:p>
          <a:p>
            <a:pPr marL="457200" indent="-457200" algn="just">
              <a:buFont typeface="+mj-lt"/>
              <a:buAutoNum type="arabicPeriod" startAt="13"/>
            </a:pP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  <a:p>
            <a:pPr marL="457200" indent="-457200" algn="just">
              <a:buFont typeface="+mj-lt"/>
              <a:buAutoNum type="arabicPeriod" startAt="13"/>
            </a:pPr>
            <a:r>
              <a:rPr lang="es-CL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Después que los escombros han sido esparcidos, se pueden usar descargas intermitentes de </a:t>
            </a:r>
            <a:r>
              <a:rPr lang="es-CL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P.Q.S</a:t>
            </a:r>
            <a:r>
              <a:rPr lang="es-CL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 para enfriar y así lograr disminuir el calor y por consiguiente la extinción.</a:t>
            </a: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649317C7-C9BF-822F-68F7-D76CD0C68645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69623" y="5868140"/>
            <a:ext cx="1687697" cy="584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izarra&#10;&#10;Descripción generada automáticamente">
            <a:extLst>
              <a:ext uri="{FF2B5EF4-FFF2-40B4-BE49-F238E27FC236}">
                <a16:creationId xmlns:a16="http://schemas.microsoft.com/office/drawing/2014/main" id="{2D2C3654-4C5E-2DA9-5F30-08236571B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65505" y="1011764"/>
            <a:ext cx="4616519" cy="4395729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B6732A2E-A231-6502-A6C9-056509DFFF53}"/>
              </a:ext>
            </a:extLst>
          </p:cNvPr>
          <p:cNvPicPr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69623" y="5868140"/>
            <a:ext cx="1687697" cy="584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27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FEA903-929C-9C61-64D7-00C14F316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0" y="514984"/>
            <a:ext cx="10515600" cy="52355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Seguridad Recomendadas:</a:t>
            </a:r>
          </a:p>
          <a:p>
            <a:pPr>
              <a:lnSpc>
                <a:spcPct val="100000"/>
              </a:lnSpc>
              <a:buNone/>
            </a:pPr>
            <a:endParaRPr lang="es-C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la Maniobra: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 que el 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de izaje esté en buenas condiciones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Asegúrate de tener el 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EPP obligatorio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casco, guantes, calzado de seguridad, chaleco reflectante.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 el entorno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terreno nivelado, sin obstáculos, y buena visibilidad.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 en la 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reunión de coordinación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entender el plan de izaje y las señales que se usarán.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Asegúrate de que el 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anemómetro esté funcionando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que la velocidad del viento sea segura.</a:t>
            </a:r>
          </a:p>
          <a:p>
            <a:pPr>
              <a:lnSpc>
                <a:spcPct val="100000"/>
              </a:lnSpc>
            </a:pP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5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1BFDB9-B550-D93A-966D-68E3CEF16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025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la Maniobra:</a:t>
            </a:r>
          </a:p>
          <a:p>
            <a:pPr>
              <a:buNone/>
            </a:pPr>
            <a:endParaRPr lang="es-C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Mantente siempre 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 para el operador y señalero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 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vientos de guía (cuerdas)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evitar el contacto directo con la carga.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 te ubiques bajo la carga suspendida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Mantén una 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distancia segura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tu cuerpo y la carga en movimiento.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distraerse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 utilizar celulares durante el izaje.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Sigue 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estrictamente las señales acordadas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5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C5325C-D64C-21F2-67CD-0DD3E639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46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de la Maniobra: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 la carga correctamente en su destino final.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Reporta cualquier condición insegura o daño observado.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 en el cierre o evaluación de la tarea si aplica.</a:t>
            </a:r>
          </a:p>
          <a:p>
            <a:pPr>
              <a:lnSpc>
                <a:spcPct val="100000"/>
              </a:lnSpc>
            </a:pP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C8DE4F51-60C2-629B-57D7-71EA117D126A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19053" y="590827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009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31604" y="480094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L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ELEMENTOS DE PROTECCIÓN </a:t>
            </a:r>
            <a:br>
              <a:rPr lang="es-CL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</a:br>
            <a:r>
              <a:rPr lang="es-CL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PERSONAL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2396" y="1832723"/>
            <a:ext cx="4149824" cy="3192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CA19EA-FBA4-59C6-6537-334E4A6566E4}"/>
              </a:ext>
            </a:extLst>
          </p:cNvPr>
          <p:cNvSpPr txBox="1"/>
          <p:nvPr/>
        </p:nvSpPr>
        <p:spPr>
          <a:xfrm>
            <a:off x="5015346" y="3002197"/>
            <a:ext cx="60313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400" b="1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Artículo 32:</a:t>
            </a:r>
            <a:r>
              <a:rPr lang="es-CL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CL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Será deber de la Empresa Minera, proporcionar en forma gratuita a sus trabajadores los elementos de protección personal adecuados a la función que desempeñen, debidamente certificados por un organismo competente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81CAD67-48F3-D7C6-1E1F-9CD917D70FEE}"/>
              </a:ext>
            </a:extLst>
          </p:cNvPr>
          <p:cNvSpPr txBox="1"/>
          <p:nvPr/>
        </p:nvSpPr>
        <p:spPr>
          <a:xfrm>
            <a:off x="5107710" y="1677112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EXTRACTO DEL REGLAMENTO DE SEGURIDAD MINERA DECRETO SUPREMO </a:t>
            </a:r>
            <a:r>
              <a:rPr lang="es-CL" sz="18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</a:t>
            </a:r>
            <a:r>
              <a:rPr lang="es-CL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132</a:t>
            </a:r>
          </a:p>
          <a:p>
            <a:r>
              <a:rPr lang="es-CL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PRIMERO De las Obligaciones de las Empresas:</a:t>
            </a:r>
          </a:p>
        </p:txBody>
      </p:sp>
      <p:pic>
        <p:nvPicPr>
          <p:cNvPr id="11" name="Picture 70978">
            <a:extLst>
              <a:ext uri="{FF2B5EF4-FFF2-40B4-BE49-F238E27FC236}">
                <a16:creationId xmlns:a16="http://schemas.microsoft.com/office/drawing/2014/main" id="{AAB39FE9-05B7-29CF-B975-DFE4369FF95A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900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724277" y="358433"/>
            <a:ext cx="10174631" cy="20984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Source Sans Pro"/>
                <a:cs typeface="Arial" panose="020B0604020202020204" pitchFamily="34" charset="0"/>
              </a:rPr>
              <a:t>EPP:</a:t>
            </a:r>
          </a:p>
          <a:p>
            <a:pPr algn="just"/>
            <a:endParaRPr lang="es-CL" sz="2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  <a:ea typeface="Source Sans Pro"/>
              <a:cs typeface="Arial" panose="020B0604020202020204" pitchFamily="34" charset="0"/>
            </a:endParaRPr>
          </a:p>
          <a:p>
            <a:pPr algn="just"/>
            <a:r>
              <a:rPr lang="es-CL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“Elementos de protección”, se pueden definir como un conjunto de elementos y dispositivos  diseñados para proteger las partes del cuerpo que se encuentran expuestas a riesgos durante el ejercicio de una labor.</a:t>
            </a:r>
          </a:p>
          <a:p>
            <a:pPr algn="just"/>
            <a:endParaRPr lang="es-CL" sz="2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  <a:ea typeface="Source Sans Pro"/>
              <a:cs typeface="Arial" panose="020B0604020202020204" pitchFamily="34" charset="0"/>
            </a:endParaRPr>
          </a:p>
        </p:txBody>
      </p:sp>
      <p:pic>
        <p:nvPicPr>
          <p:cNvPr id="12" name="Imagen 11" descr="Texto&#10;&#10;Descripción generada automáticamente con confianza media">
            <a:extLst>
              <a:ext uri="{FF2B5EF4-FFF2-40B4-BE49-F238E27FC236}">
                <a16:creationId xmlns:a16="http://schemas.microsoft.com/office/drawing/2014/main" id="{CD0477AD-2B91-900E-87DF-66B20443C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661" t="23671" r="14207" b="20706"/>
          <a:stretch/>
        </p:blipFill>
        <p:spPr>
          <a:xfrm>
            <a:off x="3303919" y="2456873"/>
            <a:ext cx="5015346" cy="3814618"/>
          </a:xfrm>
          <a:prstGeom prst="roundRect">
            <a:avLst/>
          </a:prstGeom>
        </p:spPr>
      </p:pic>
      <p:pic>
        <p:nvPicPr>
          <p:cNvPr id="4" name="Picture 70978">
            <a:extLst>
              <a:ext uri="{FF2B5EF4-FFF2-40B4-BE49-F238E27FC236}">
                <a16:creationId xmlns:a16="http://schemas.microsoft.com/office/drawing/2014/main" id="{B83F38E2-EEBD-207A-D250-35EC7568A169}"/>
              </a:ext>
            </a:extLst>
          </p:cNvPr>
          <p:cNvPicPr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159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80648" y="605181"/>
            <a:ext cx="189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CL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Source Sans Pro"/>
                <a:cs typeface="Arial" panose="020B0604020202020204" pitchFamily="34" charset="0"/>
              </a:rPr>
              <a:t>Estándares: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83669" y="1390197"/>
            <a:ext cx="9876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rPr>
              <a:t>	El estándar de elementos de Protección Personal está orientado por sectores del cuerpo que se deben resguardar de las condiciones del entorno y de la actividad que realizan cada uno, en donde se asociaran elementos que cumplan las exigencias aceptables de protección para el usuario.</a:t>
            </a:r>
          </a:p>
        </p:txBody>
      </p:sp>
      <p:pic>
        <p:nvPicPr>
          <p:cNvPr id="15" name="Picture 70978">
            <a:extLst>
              <a:ext uri="{FF2B5EF4-FFF2-40B4-BE49-F238E27FC236}">
                <a16:creationId xmlns:a16="http://schemas.microsoft.com/office/drawing/2014/main" id="{DF7E354C-F47C-6312-3721-797A6DBA9383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989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>
            <a:extLst>
              <a:ext uri="{FF2B5EF4-FFF2-40B4-BE49-F238E27FC236}">
                <a16:creationId xmlns:a16="http://schemas.microsoft.com/office/drawing/2014/main" id="{BFED04DA-D993-4B8D-8E32-BD0431068CD1}"/>
              </a:ext>
            </a:extLst>
          </p:cNvPr>
          <p:cNvGrpSpPr/>
          <p:nvPr/>
        </p:nvGrpSpPr>
        <p:grpSpPr>
          <a:xfrm>
            <a:off x="317194" y="140504"/>
            <a:ext cx="11405543" cy="6386640"/>
            <a:chOff x="656559" y="55663"/>
            <a:chExt cx="11405543" cy="6386640"/>
          </a:xfrm>
        </p:grpSpPr>
        <p:pic>
          <p:nvPicPr>
            <p:cNvPr id="6" name="Imagen 5" descr="Diagrama&#10;&#10;Descripción generada automáticamente">
              <a:extLst>
                <a:ext uri="{FF2B5EF4-FFF2-40B4-BE49-F238E27FC236}">
                  <a16:creationId xmlns:a16="http://schemas.microsoft.com/office/drawing/2014/main" id="{8D6F07CE-011C-0ED6-B762-A1F92822E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2" b="96545" l="9896" r="89931">
                          <a14:foregroundMark x1="51563" y1="6727" x2="51563" y2="6727"/>
                          <a14:foregroundMark x1="48264" y1="4182" x2="55556" y2="9455"/>
                          <a14:foregroundMark x1="55556" y1="9455" x2="50000" y2="2182"/>
                          <a14:foregroundMark x1="50000" y1="2182" x2="45660" y2="10000"/>
                          <a14:foregroundMark x1="45660" y1="10000" x2="50521" y2="9636"/>
                          <a14:foregroundMark x1="43403" y1="37818" x2="43403" y2="37818"/>
                          <a14:foregroundMark x1="43750" y1="38182" x2="43750" y2="38182"/>
                          <a14:foregroundMark x1="43576" y1="38364" x2="43576" y2="38364"/>
                          <a14:foregroundMark x1="43750" y1="39455" x2="43750" y2="39455"/>
                          <a14:foregroundMark x1="43403" y1="44545" x2="43403" y2="44545"/>
                          <a14:foregroundMark x1="59028" y1="38364" x2="59028" y2="38364"/>
                          <a14:foregroundMark x1="59375" y1="38545" x2="59375" y2="38545"/>
                          <a14:foregroundMark x1="59201" y1="39273" x2="59201" y2="39273"/>
                          <a14:foregroundMark x1="45139" y1="95273" x2="45139" y2="95273"/>
                          <a14:foregroundMark x1="55903" y1="96545" x2="55903" y2="96545"/>
                          <a14:foregroundMark x1="38368" y1="51636" x2="38368" y2="51636"/>
                          <a14:foregroundMark x1="66146" y1="51273" x2="66146" y2="51273"/>
                          <a14:foregroundMark x1="65451" y1="56182" x2="65451" y2="56182"/>
                          <a14:foregroundMark x1="63715" y1="58727" x2="63715" y2="58727"/>
                          <a14:foregroundMark x1="40104" y1="57273" x2="40104" y2="57273"/>
                          <a14:foregroundMark x1="39583" y1="56000" x2="39583" y2="56000"/>
                          <a14:foregroundMark x1="40799" y1="49273" x2="40799" y2="49273"/>
                          <a14:foregroundMark x1="40451" y1="48545" x2="40451" y2="48545"/>
                          <a14:foregroundMark x1="59896" y1="50727" x2="59896" y2="50727"/>
                          <a14:foregroundMark x1="60417" y1="50909" x2="60417" y2="50909"/>
                          <a14:foregroundMark x1="60417" y1="50909" x2="60417" y2="50909"/>
                          <a14:foregroundMark x1="62153" y1="50727" x2="62153" y2="50727"/>
                          <a14:foregroundMark x1="41667" y1="49455" x2="41667" y2="49455"/>
                          <a14:foregroundMark x1="41667" y1="47818" x2="41667" y2="47818"/>
                          <a14:foregroundMark x1="41319" y1="49818" x2="41319" y2="49818"/>
                          <a14:foregroundMark x1="40972" y1="49455" x2="40972" y2="49455"/>
                          <a14:foregroundMark x1="40625" y1="49818" x2="40625" y2="49818"/>
                          <a14:foregroundMark x1="41493" y1="50727" x2="41493" y2="50727"/>
                          <a14:foregroundMark x1="41146" y1="46000" x2="40625" y2="50727"/>
                          <a14:backgroundMark x1="41953" y1="39455" x2="41840" y2="43818"/>
                          <a14:backgroundMark x1="41981" y1="38364" x2="41953" y2="39455"/>
                          <a14:backgroundMark x1="41986" y1="38182" x2="41981" y2="38364"/>
                          <a14:backgroundMark x1="41995" y1="37818" x2="41986" y2="38182"/>
                          <a14:backgroundMark x1="42014" y1="37091" x2="41995" y2="37818"/>
                          <a14:backgroundMark x1="41169" y1="51636" x2="41667" y2="55091"/>
                          <a14:backgroundMark x1="41038" y1="50727" x2="41169" y2="51636"/>
                          <a14:backgroundMark x1="40278" y1="45455" x2="40343" y2="45903"/>
                          <a14:backgroundMark x1="60243" y1="37091" x2="60243" y2="38364"/>
                          <a14:backgroundMark x1="60590" y1="40727" x2="60938" y2="45455"/>
                          <a14:backgroundMark x1="62153" y1="51818" x2="60938" y2="56182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31202" r="27265"/>
            <a:stretch/>
          </p:blipFill>
          <p:spPr>
            <a:xfrm>
              <a:off x="4574131" y="55663"/>
              <a:ext cx="2777948" cy="6386640"/>
            </a:xfrm>
            <a:prstGeom prst="rect">
              <a:avLst/>
            </a:prstGeom>
          </p:spPr>
        </p:pic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2BF8BA55-233F-F7B8-8313-876DE99AE581}"/>
                </a:ext>
              </a:extLst>
            </p:cNvPr>
            <p:cNvCxnSpPr>
              <a:cxnSpLocks/>
            </p:cNvCxnSpPr>
            <p:nvPr/>
          </p:nvCxnSpPr>
          <p:spPr>
            <a:xfrm>
              <a:off x="6167027" y="415697"/>
              <a:ext cx="2105891" cy="0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F1792E0-A4C1-EDA9-0452-7647A4A9F609}"/>
                </a:ext>
              </a:extLst>
            </p:cNvPr>
            <p:cNvSpPr txBox="1"/>
            <p:nvPr/>
          </p:nvSpPr>
          <p:spPr>
            <a:xfrm>
              <a:off x="8272918" y="231031"/>
              <a:ext cx="3657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PROTECCIÓN DE LA CABEZA</a:t>
              </a:r>
            </a:p>
          </p:txBody>
        </p: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D4D02AEE-0B6D-3C3A-CE8A-32BF3403FF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0154" y="965716"/>
              <a:ext cx="2105891" cy="0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711CE9C2-F111-7D70-80A3-F6B3EB322DA6}"/>
                </a:ext>
              </a:extLst>
            </p:cNvPr>
            <p:cNvSpPr txBox="1"/>
            <p:nvPr/>
          </p:nvSpPr>
          <p:spPr>
            <a:xfrm>
              <a:off x="698378" y="799523"/>
              <a:ext cx="3158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PROTECCIÓN PARA OJOS Y CARA</a:t>
              </a:r>
            </a:p>
          </p:txBody>
        </p: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C2EDD54E-E149-14F7-E576-21AA87F2BD59}"/>
                </a:ext>
              </a:extLst>
            </p:cNvPr>
            <p:cNvCxnSpPr>
              <a:cxnSpLocks/>
            </p:cNvCxnSpPr>
            <p:nvPr/>
          </p:nvCxnSpPr>
          <p:spPr>
            <a:xfrm>
              <a:off x="6299133" y="951922"/>
              <a:ext cx="1973785" cy="0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5E051CED-D278-946E-4ECA-B42DAFBE5F8A}"/>
                </a:ext>
              </a:extLst>
            </p:cNvPr>
            <p:cNvSpPr txBox="1"/>
            <p:nvPr/>
          </p:nvSpPr>
          <p:spPr>
            <a:xfrm>
              <a:off x="8404893" y="799523"/>
              <a:ext cx="3657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PROTECCIÓN AUDITIVA</a:t>
              </a:r>
            </a:p>
          </p:txBody>
        </p: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D8D1E2E4-4E65-3CAF-1E19-EFBA3B0FA4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11208" y="3221790"/>
              <a:ext cx="2105891" cy="0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4563E496-D134-1EFD-FF08-DE7B47F3DB3C}"/>
                </a:ext>
              </a:extLst>
            </p:cNvPr>
            <p:cNvSpPr txBox="1"/>
            <p:nvPr/>
          </p:nvSpPr>
          <p:spPr>
            <a:xfrm>
              <a:off x="882275" y="2860033"/>
              <a:ext cx="27779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PROTECCIÓN DE EXTREMIDADES SUPERIORES (BRAZOS Y MANOS)</a:t>
              </a:r>
            </a:p>
          </p:txBody>
        </p: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A826B7BA-6468-F065-6A57-04C724D76AD6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249631"/>
              <a:ext cx="1973785" cy="0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C632F238-A12D-90B8-3E04-DD21525846D9}"/>
                </a:ext>
              </a:extLst>
            </p:cNvPr>
            <p:cNvSpPr txBox="1"/>
            <p:nvPr/>
          </p:nvSpPr>
          <p:spPr>
            <a:xfrm>
              <a:off x="8068996" y="2064965"/>
              <a:ext cx="3657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PROTECCIÓN DEL TORSO</a:t>
              </a:r>
            </a:p>
          </p:txBody>
        </p: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FC6CDCA1-2D05-BD2D-8F6C-6CAC8CF82318}"/>
                </a:ext>
              </a:extLst>
            </p:cNvPr>
            <p:cNvCxnSpPr>
              <a:cxnSpLocks/>
            </p:cNvCxnSpPr>
            <p:nvPr/>
          </p:nvCxnSpPr>
          <p:spPr>
            <a:xfrm>
              <a:off x="6233079" y="4345287"/>
              <a:ext cx="1973785" cy="0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38771D34-926F-B5CE-E6D8-7E2E55CFD22A}"/>
                </a:ext>
              </a:extLst>
            </p:cNvPr>
            <p:cNvSpPr txBox="1"/>
            <p:nvPr/>
          </p:nvSpPr>
          <p:spPr>
            <a:xfrm>
              <a:off x="1168709" y="4997859"/>
              <a:ext cx="32895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PROTECCIÓN DE EXTREMIDADES INFERIORES (PIERNAS Y PIES)</a:t>
              </a:r>
            </a:p>
          </p:txBody>
        </p: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33D07406-F905-EE22-8CEA-AB2C3048CCBE}"/>
                </a:ext>
              </a:extLst>
            </p:cNvPr>
            <p:cNvCxnSpPr>
              <a:cxnSpLocks/>
            </p:cNvCxnSpPr>
            <p:nvPr/>
          </p:nvCxnSpPr>
          <p:spPr>
            <a:xfrm>
              <a:off x="6177662" y="3094758"/>
              <a:ext cx="1973785" cy="0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C3673306-1D8F-54B1-42BE-97762532152F}"/>
                </a:ext>
              </a:extLst>
            </p:cNvPr>
            <p:cNvSpPr txBox="1"/>
            <p:nvPr/>
          </p:nvSpPr>
          <p:spPr>
            <a:xfrm>
              <a:off x="8151447" y="2946584"/>
              <a:ext cx="3657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PROTECCIÓN CONTRA CAÍDAS</a:t>
              </a:r>
            </a:p>
          </p:txBody>
        </p: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B1561963-BE21-6F55-5E0F-6C2C572CB5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1268" y="5994977"/>
              <a:ext cx="2105891" cy="0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D85187DC-2014-ED98-6B0D-D603F461077E}"/>
                </a:ext>
              </a:extLst>
            </p:cNvPr>
            <p:cNvSpPr txBox="1"/>
            <p:nvPr/>
          </p:nvSpPr>
          <p:spPr>
            <a:xfrm>
              <a:off x="8332956" y="4160621"/>
              <a:ext cx="3262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PROTECCIÓN CONTRA LA EXPOSICIÓN AL FRIO</a:t>
              </a:r>
            </a:p>
          </p:txBody>
        </p: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B897392F-27C7-9B64-1DEB-FF742554C0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7221" y="1743353"/>
              <a:ext cx="2105891" cy="0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6B0D0D4F-BA53-C72D-028F-BC2F0826142D}"/>
                </a:ext>
              </a:extLst>
            </p:cNvPr>
            <p:cNvSpPr txBox="1"/>
            <p:nvPr/>
          </p:nvSpPr>
          <p:spPr>
            <a:xfrm>
              <a:off x="656559" y="1532048"/>
              <a:ext cx="3657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ROPA CORPORATIVA</a:t>
              </a:r>
            </a:p>
          </p:txBody>
        </p:sp>
      </p:grpSp>
      <p:pic>
        <p:nvPicPr>
          <p:cNvPr id="30" name="Picture 70978">
            <a:extLst>
              <a:ext uri="{FF2B5EF4-FFF2-40B4-BE49-F238E27FC236}">
                <a16:creationId xmlns:a16="http://schemas.microsoft.com/office/drawing/2014/main" id="{F4985DBA-9E24-03CE-A8DA-AEAD9F2E65B4}"/>
              </a:ext>
            </a:extLst>
          </p:cNvPr>
          <p:cNvPicPr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672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8190" y="628373"/>
            <a:ext cx="10290810" cy="2486578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 algn="just">
              <a:spcBef>
                <a:spcPts val="1110"/>
              </a:spcBef>
            </a:pPr>
            <a:r>
              <a:rPr sz="2400" b="1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¿QUE </a:t>
            </a:r>
            <a:r>
              <a:rPr sz="2400" b="1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ES </a:t>
            </a:r>
            <a:r>
              <a:rPr sz="2400" b="1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UN</a:t>
            </a:r>
            <a:r>
              <a:rPr sz="2400" b="1" spc="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400" b="1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EXTINTOR?</a:t>
            </a:r>
            <a:endParaRPr sz="2400" b="1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  <a:p>
            <a:pPr marL="12700" marR="5080" algn="just">
              <a:spcBef>
                <a:spcPts val="1010"/>
              </a:spcBef>
            </a:pP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Un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extintor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 </a:t>
            </a: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incendios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es </a:t>
            </a: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un </a:t>
            </a:r>
            <a:r>
              <a:rPr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aparato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que contiene </a:t>
            </a: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un  </a:t>
            </a:r>
            <a:r>
              <a:rPr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agente extintor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del </a:t>
            </a:r>
            <a:r>
              <a:rPr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fuego,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el cual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puede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ser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proyectado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y 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dirigido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sobre 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el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fuego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por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la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acción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 </a:t>
            </a: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una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presión  interna, destinado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a </a:t>
            </a:r>
            <a:r>
              <a:rPr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sofocar </a:t>
            </a: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un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fuego incipiente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o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controlado  </a:t>
            </a:r>
            <a:r>
              <a:rPr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hasta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la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llegada</a:t>
            </a:r>
            <a:r>
              <a:rPr sz="2400" spc="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de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personal 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especializado,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nunca deben 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utilizarse </a:t>
            </a:r>
            <a:r>
              <a:rPr sz="2400" spc="-2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para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fuegos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muy </a:t>
            </a:r>
            <a:r>
              <a:rPr sz="2400" spc="-1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grandes, </a:t>
            </a:r>
            <a:r>
              <a:rPr sz="2400" spc="-3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ya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que con </a:t>
            </a: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un </a:t>
            </a:r>
            <a:r>
              <a:rPr sz="2400" spc="-2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extintor </a:t>
            </a:r>
            <a:r>
              <a:rPr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no  </a:t>
            </a:r>
            <a:r>
              <a:rPr sz="2400" spc="-5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sería </a:t>
            </a:r>
            <a:r>
              <a:rPr sz="2400" spc="-1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rlito"/>
              </a:rPr>
              <a:t>suficiente.</a:t>
            </a:r>
            <a:endParaRPr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rlito"/>
            </a:endParaRPr>
          </a:p>
        </p:txBody>
      </p:sp>
      <p:pic>
        <p:nvPicPr>
          <p:cNvPr id="4" name="Imagen 3" descr="Imagen que contiene persona, exterior, edificio, mujer&#10;&#10;Descripción generada automáticamente">
            <a:extLst>
              <a:ext uri="{FF2B5EF4-FFF2-40B4-BE49-F238E27FC236}">
                <a16:creationId xmlns:a16="http://schemas.microsoft.com/office/drawing/2014/main" id="{C248FB4B-30E7-5AF1-CED4-3AD372FF1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70" y="3552825"/>
            <a:ext cx="2000250" cy="2286000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2A85971B-3E15-06C4-5743-D0A308D99274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9623" y="5868140"/>
            <a:ext cx="1687697" cy="584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2545</TotalTime>
  <Words>1060</Words>
  <Application>Microsoft Office PowerPoint</Application>
  <PresentationFormat>Panorámica</PresentationFormat>
  <Paragraphs>106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Arial Nova</vt:lpstr>
      <vt:lpstr>Calibri</vt:lpstr>
      <vt:lpstr>Calibri Light</vt:lpstr>
      <vt:lpstr>Carlito</vt:lpstr>
      <vt:lpstr>Impact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RECOMENDACIONES GENERALES SOBRE EXTINTORES</vt:lpstr>
      <vt:lpstr>RECOMENDACIONES GENERALES SOBRE EXTINTORES</vt:lpstr>
      <vt:lpstr>MANEJO DE EXTINTORES.</vt:lpstr>
      <vt:lpstr>Presentación de PowerPoint</vt:lpstr>
      <vt:lpstr>Presentación de PowerPoint</vt:lpstr>
      <vt:lpstr>TECNICAS PARA COMBATIR FUEGOS INCIPIENTES.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Cerfom Calama</dc:creator>
  <cp:lastModifiedBy>Cerfom Calama</cp:lastModifiedBy>
  <cp:revision>14</cp:revision>
  <dcterms:created xsi:type="dcterms:W3CDTF">2023-01-14T22:53:54Z</dcterms:created>
  <dcterms:modified xsi:type="dcterms:W3CDTF">2025-04-29T15:14:37Z</dcterms:modified>
</cp:coreProperties>
</file>