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92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532" r:id="rId86"/>
    <p:sldId id="533" r:id="rId87"/>
    <p:sldId id="534" r:id="rId88"/>
    <p:sldId id="535" r:id="rId89"/>
    <p:sldId id="536" r:id="rId9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ódulo III: Herramientas y Técnicas de Control de Carga." id="{0466E4E6-7088-4DF3-AB86-76F76C7014DF}">
          <p14:sldIdLst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532"/>
            <p14:sldId id="533"/>
            <p14:sldId id="534"/>
            <p14:sldId id="535"/>
            <p14:sldId id="5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fom Calama" userId="6ab196ffe9424f1e" providerId="LiveId" clId="{9554FE5B-C3FC-4FDC-B708-5AC609BA86F9}"/>
    <pc:docChg chg="undo custSel addSld delSld addSection delSection modSection">
      <pc:chgData name="Cerfom Calama" userId="6ab196ffe9424f1e" providerId="LiveId" clId="{9554FE5B-C3FC-4FDC-B708-5AC609BA86F9}" dt="2025-04-29T15:15:27.905" v="7" actId="18676"/>
      <pc:docMkLst>
        <pc:docMk/>
      </pc:docMkLst>
      <pc:sldChg chg="add del">
        <pc:chgData name="Cerfom Calama" userId="6ab196ffe9424f1e" providerId="LiveId" clId="{9554FE5B-C3FC-4FDC-B708-5AC609BA86F9}" dt="2025-04-29T15:15:27.905" v="7" actId="18676"/>
        <pc:sldMkLst>
          <pc:docMk/>
          <pc:sldMk cId="2784923029" sldId="256"/>
        </pc:sldMkLst>
      </pc:sldChg>
      <pc:sldChg chg="add del">
        <pc:chgData name="Cerfom Calama" userId="6ab196ffe9424f1e" providerId="LiveId" clId="{9554FE5B-C3FC-4FDC-B708-5AC609BA86F9}" dt="2025-04-29T15:15:27.905" v="7" actId="18676"/>
        <pc:sldMkLst>
          <pc:docMk/>
          <pc:sldMk cId="1788620914" sldId="257"/>
        </pc:sldMkLst>
      </pc:sldChg>
      <pc:sldChg chg="add del">
        <pc:chgData name="Cerfom Calama" userId="6ab196ffe9424f1e" providerId="LiveId" clId="{9554FE5B-C3FC-4FDC-B708-5AC609BA86F9}" dt="2025-04-29T15:15:27.905" v="7" actId="18676"/>
        <pc:sldMkLst>
          <pc:docMk/>
          <pc:sldMk cId="4285730505" sldId="259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216300296" sldId="260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717210056" sldId="261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2954159332" sldId="262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3280870568" sldId="263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0" sldId="264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339721463" sldId="265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2161857558" sldId="266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950681976" sldId="267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2068031483" sldId="268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2861842754" sldId="269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2332144064" sldId="270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783553838" sldId="271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1802223520" sldId="272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1224774687" sldId="273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601997683" sldId="274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3917221825" sldId="275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4150142563" sldId="276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3869844770" sldId="277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1883871146" sldId="278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3325182050" sldId="279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838638596" sldId="280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3091739101" sldId="281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3002841292" sldId="282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2620266233" sldId="28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148759758" sldId="28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365338382" sldId="28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385479561" sldId="286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620344381" sldId="287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759279042" sldId="288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189235353" sldId="289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099842755" sldId="290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649037018" sldId="291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1972035" sldId="292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656974696" sldId="29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124574158" sldId="29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499347141" sldId="29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95199252" sldId="296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41013686" sldId="297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819366069" sldId="298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550405768" sldId="299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714495891" sldId="300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854485020" sldId="301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774778580" sldId="302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942791443" sldId="30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860939592" sldId="30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167776865" sldId="30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386430275" sldId="306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654305717" sldId="307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530906280" sldId="308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221745895" sldId="309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943994642" sldId="310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785684595" sldId="311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890294869" sldId="312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360535561" sldId="31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732558156" sldId="31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572454503" sldId="31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966847517" sldId="316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906560673" sldId="317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3742938" sldId="318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210707793" sldId="319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183583545" sldId="320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464552974" sldId="321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543435397" sldId="322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267421599" sldId="32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249053093" sldId="32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07569358" sldId="32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357417299" sldId="326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331671715" sldId="327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463123615" sldId="328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41028990" sldId="329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290529154" sldId="330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423235298" sldId="331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291411381" sldId="332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780817644" sldId="33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555295139" sldId="33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159504789" sldId="33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465784551" sldId="336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262756648" sldId="337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412694274" sldId="338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69183646" sldId="339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245568234" sldId="340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142609798" sldId="341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315667627" sldId="342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023082189" sldId="34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108892886" sldId="34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32744728" sldId="34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255883538" sldId="346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337502421" sldId="347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355641843" sldId="348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911673189" sldId="349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534756302" sldId="350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149974637" sldId="351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103474465" sldId="352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621241513" sldId="35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428145657" sldId="35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90180663" sldId="35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796199937" sldId="356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631730807" sldId="357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953995664" sldId="358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1038853304" sldId="359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98961411" sldId="360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487918889" sldId="361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527289976" sldId="362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589877766" sldId="363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3298522127" sldId="364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3559873294" sldId="365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3887525545" sldId="366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167557128" sldId="367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96202158" sldId="368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3238051332" sldId="369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852673759" sldId="370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933400378" sldId="371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319805644" sldId="372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49121699" sldId="373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65202542" sldId="374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518498946" sldId="375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540691156" sldId="376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582200062" sldId="377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3273518000" sldId="378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3533920241" sldId="379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1822532060" sldId="380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733324636" sldId="381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395591822" sldId="382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706734646" sldId="383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921114670" sldId="384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06647803" sldId="385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4286574506" sldId="386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2958672802" sldId="387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1828279207" sldId="388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3493248473" sldId="389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2682493480" sldId="390"/>
        </pc:sldMkLst>
      </pc:sldChg>
      <pc:sldChg chg="add del">
        <pc:chgData name="Cerfom Calama" userId="6ab196ffe9424f1e" providerId="LiveId" clId="{9554FE5B-C3FC-4FDC-B708-5AC609BA86F9}" dt="2025-04-29T15:15:25.350" v="6" actId="18676"/>
        <pc:sldMkLst>
          <pc:docMk/>
          <pc:sldMk cId="3739473026" sldId="391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574940537" sldId="392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095628100" sldId="39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138294222" sldId="39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2559564198" sldId="39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992239333" sldId="396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472928618" sldId="397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373333892" sldId="398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788693708" sldId="399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721757914" sldId="400"/>
        </pc:sldMkLst>
      </pc:sldChg>
      <pc:sldChg chg="add del">
        <pc:chgData name="Cerfom Calama" userId="6ab196ffe9424f1e" providerId="LiveId" clId="{9554FE5B-C3FC-4FDC-B708-5AC609BA86F9}" dt="2025-04-29T15:15:17.690" v="4" actId="18676"/>
        <pc:sldMkLst>
          <pc:docMk/>
          <pc:sldMk cId="28880467" sldId="401"/>
        </pc:sldMkLst>
      </pc:sldChg>
      <pc:sldChg chg="add del">
        <pc:chgData name="Cerfom Calama" userId="6ab196ffe9424f1e" providerId="LiveId" clId="{9554FE5B-C3FC-4FDC-B708-5AC609BA86F9}" dt="2025-04-29T15:15:27.905" v="7" actId="18676"/>
        <pc:sldMkLst>
          <pc:docMk/>
          <pc:sldMk cId="2845333059" sldId="402"/>
        </pc:sldMkLst>
      </pc:sldChg>
      <pc:sldChg chg="add del">
        <pc:chgData name="Cerfom Calama" userId="6ab196ffe9424f1e" providerId="LiveId" clId="{9554FE5B-C3FC-4FDC-B708-5AC609BA86F9}" dt="2025-04-29T15:15:27.905" v="7" actId="18676"/>
        <pc:sldMkLst>
          <pc:docMk/>
          <pc:sldMk cId="1192014420" sldId="403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0" sldId="405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0" sldId="406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0" sldId="407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3289076192" sldId="408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2374369758" sldId="409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3110680968" sldId="410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0" sldId="411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1468694501" sldId="412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0" sldId="413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3219276693" sldId="414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3729005778" sldId="415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881590447" sldId="525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1289894919" sldId="526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1256727621" sldId="527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4012070801" sldId="528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3292350218" sldId="529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500750115" sldId="530"/>
        </pc:sldMkLst>
      </pc:sldChg>
      <pc:sldChg chg="del">
        <pc:chgData name="Cerfom Calama" userId="6ab196ffe9424f1e" providerId="LiveId" clId="{9554FE5B-C3FC-4FDC-B708-5AC609BA86F9}" dt="2025-04-29T15:15:21.908" v="5" actId="18676"/>
        <pc:sldMkLst>
          <pc:docMk/>
          <pc:sldMk cId="470093484" sldId="531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630422936" sldId="532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868995083" sldId="533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1561224386" sldId="534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912636159" sldId="535"/>
        </pc:sldMkLst>
      </pc:sldChg>
      <pc:sldChg chg="add">
        <pc:chgData name="Cerfom Calama" userId="6ab196ffe9424f1e" providerId="LiveId" clId="{9554FE5B-C3FC-4FDC-B708-5AC609BA86F9}" dt="2025-04-29T15:15:02.174" v="0" actId="18676"/>
        <pc:sldMkLst>
          <pc:docMk/>
          <pc:sldMk cId="3646543744" sldId="536"/>
        </pc:sldMkLst>
      </pc:sldChg>
      <pc:sldMasterChg chg="delSldLayout">
        <pc:chgData name="Cerfom Calama" userId="6ab196ffe9424f1e" providerId="LiveId" clId="{9554FE5B-C3FC-4FDC-B708-5AC609BA86F9}" dt="2025-04-29T15:15:21.908" v="5" actId="18676"/>
        <pc:sldMasterMkLst>
          <pc:docMk/>
          <pc:sldMasterMk cId="1446197860" sldId="2147483648"/>
        </pc:sldMasterMkLst>
        <pc:sldLayoutChg chg="del">
          <pc:chgData name="Cerfom Calama" userId="6ab196ffe9424f1e" providerId="LiveId" clId="{9554FE5B-C3FC-4FDC-B708-5AC609BA86F9}" dt="2025-04-29T15:15:21.908" v="5" actId="18676"/>
          <pc:sldLayoutMkLst>
            <pc:docMk/>
            <pc:sldMasterMk cId="1446197860" sldId="2147483648"/>
            <pc:sldLayoutMk cId="4209032500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FB451-196C-8A7C-9D49-05EC9C99F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CDB4D0-6693-45C1-40C0-C7042ED27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0FCBE-FA84-E14E-E045-15AD968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083EE-F5B0-7139-F44B-5A877E7C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09CA2-6083-142F-F339-C3D73380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46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72AD4-BD7C-A889-9FDD-FDAEF8B2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C2362A-025C-8A9D-44C0-1F1F01308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FD966-4D67-16A3-EEBF-750208FB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1DA063-EF34-837C-0FFB-840256D5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587D8F-1193-2F1F-E220-B54473BA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9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69A935-E3EC-0441-8CE1-ADA0C0247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B4C60E-D936-6FD0-036C-101EE49FA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CCA40-9300-2422-ABFC-ED049D0F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5E06C-741E-49A8-1F8A-FA38108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8778A-FE32-22F9-115E-B5C0319C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31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5C3E-9CB9-EC27-179A-E386FF33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F2114-53F2-5237-4BAD-DF74CA3BA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893C7-A8DD-12DB-CCD8-DA5141A3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BB87A-F4A4-7790-780E-A6601FA5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ABDE53-950F-46E1-17C0-C29EF8A3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93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66D8D-1AD3-4003-0E61-EFCA85CF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8191-DDB3-F010-14FF-3DCB6D0E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EE8183-77C3-4FF3-8382-AD7082A6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16E7B-AEC6-02CC-4DC9-8970D235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CF2D7-CC11-6D49-F457-53FC9D83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71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FC12B-0310-FD30-6D65-A5394937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4B8F9-397C-E05C-4236-996C0B1F2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5BE5EA-6E21-64D7-BB53-C24D46DF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C335C6-59DB-B7AC-1BC6-3671A25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B0C724-8262-E2A7-F69F-78712E42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A20433-DE92-EBC7-A4FB-A4C96F19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94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83FF3-3990-B59F-8A29-AB92EDB7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F331B-850F-E43F-DABC-B141B02DB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7D6B98-8B7B-F25A-4EFA-A527AA42C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BB5760-27E5-2908-3C2B-B11B8E798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941938-A4E0-72B0-E818-06E0D335A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789DBF-BC23-A48D-325D-32EDCC57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4E5A55-10A9-658E-20DF-913F3C3C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30E04B-B943-DA54-59F3-26E57BDD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84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A9DD7-D6E7-6844-13BC-EAECD7F5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D7C73D-C3AE-79D7-43DD-52998A6E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79FF9-482D-20D9-F3FA-B0B34788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CA0DF9-89EB-1FDF-8AF7-8F6D0A89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E24AFC-19D5-7C02-6F14-7D0AA8CB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6A66E6-734B-4BD6-14EF-2D10290F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BF6AD9-C783-24BD-96B3-0E8ADBCB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30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EC7E3-E9FF-642F-0D6E-B2E90763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4C8BD-AFBE-FE0A-B853-80D9129C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B246B-4157-209A-586A-D879DC034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AFC0DB-435A-ABCD-90CA-7B5A650C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FF1467-7B42-4BBF-ABF1-4698267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A89DC-7D3E-B3F5-950A-26E2AEB8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9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B11FD-0CA3-5361-84AC-1F57FC0B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E17A14-0EDE-3D61-FE71-12FBFBE06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298618-880E-28E7-3ED0-ED79A7CCE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55C97-511D-DE84-3839-B3BB21F8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DE58CC-9050-5967-966B-F6E49ADF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F863C1-2F80-290B-78AD-51A0EA2B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62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0176A5-F989-137E-B6F6-7F15FE68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3DC8E9-C72B-B6B6-619D-D5763472F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DF583B-EC9F-69BC-045B-52D89F044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6013B2-2DA6-2AF8-D88D-94D7916DA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52CD4-C55E-F9C4-25AC-F04D9B33B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1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2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2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78F4B-0E84-D24A-0FFB-275F019E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ESLINGAS</a:t>
            </a:r>
            <a:r>
              <a:rPr lang="es-CL" sz="2800" b="1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CL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PARA</a:t>
            </a:r>
            <a:r>
              <a:rPr lang="es-CL" sz="28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IZAJE</a:t>
            </a:r>
            <a:r>
              <a:rPr lang="es-CL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DE</a:t>
            </a:r>
            <a:r>
              <a:rPr lang="es-CL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CL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CARGAS</a:t>
            </a:r>
            <a:endParaRPr lang="es-CL" sz="2800" b="1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5D98D7-0F4F-60A7-A61F-1B0498FF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546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Eslinga: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0" marR="5080" indent="0" algn="just">
              <a:lnSpc>
                <a:spcPct val="100000"/>
              </a:lnSpc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 es un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termino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 el cual se denominan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accesorios,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componentes,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elementos,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cuales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conforman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componen</a:t>
            </a:r>
            <a:r>
              <a:rPr lang="es-ES" sz="2400" spc="5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ES" sz="2400" spc="5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diferentes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maniobras de Izaje y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amarre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carga,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lo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encontramos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entendemos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las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siguientes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conformaciones,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acuerdo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norma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internacionales.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354965" indent="-342900" algn="just">
              <a:lnSpc>
                <a:spcPct val="100000"/>
              </a:lnSpc>
              <a:spcBef>
                <a:spcPts val="5"/>
              </a:spcBef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Eslingas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Cadena.</a:t>
            </a:r>
          </a:p>
          <a:p>
            <a:pPr marL="354965" indent="-342900" algn="just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Eslingas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Sintéticas.</a:t>
            </a:r>
          </a:p>
          <a:p>
            <a:pPr marL="354965" indent="-342900" algn="just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Eslingas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Estrobos.</a:t>
            </a:r>
          </a:p>
          <a:p>
            <a:pPr marL="0" indent="0" algn="just">
              <a:lnSpc>
                <a:spcPct val="100000"/>
              </a:lnSpc>
              <a:spcBef>
                <a:spcPts val="40"/>
              </a:spcBef>
              <a:buNone/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2862E44E-308F-04B5-F88C-BB576AB3621D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75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5FF13EE1-6E92-1FA3-7636-5B9D8A5902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80" y="809896"/>
            <a:ext cx="7227015" cy="4765281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464687CF-F43A-5E33-DC2E-80450880AAAD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97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01FD2B60-049F-709C-4CA1-56DD9FA406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951" y="908340"/>
            <a:ext cx="8066039" cy="469347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1746C383-F468-21AA-0F73-219E9BAD00A8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57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8EC3AC33-B8B3-41B1-8342-3B431CE0EE89}"/>
              </a:ext>
            </a:extLst>
          </p:cNvPr>
          <p:cNvGrpSpPr/>
          <p:nvPr/>
        </p:nvGrpSpPr>
        <p:grpSpPr>
          <a:xfrm>
            <a:off x="2267893" y="934574"/>
            <a:ext cx="6583144" cy="4258864"/>
            <a:chOff x="1153347" y="2272283"/>
            <a:chExt cx="6630034" cy="4177665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E48E7FAE-5D44-B799-6270-015F5AB2F31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347" y="2340484"/>
              <a:ext cx="667351" cy="4023832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A5257EED-B863-6381-CEC4-98FC3489989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7463" y="2272283"/>
              <a:ext cx="5113020" cy="4177284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C0D3560-2CC7-0463-3354-9BFB801105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8856" y="2272283"/>
              <a:ext cx="934211" cy="4177284"/>
            </a:xfrm>
            <a:prstGeom prst="rect">
              <a:avLst/>
            </a:prstGeom>
          </p:spPr>
        </p:pic>
      </p:grpSp>
      <p:pic>
        <p:nvPicPr>
          <p:cNvPr id="2" name="Picture 70978">
            <a:extLst>
              <a:ext uri="{FF2B5EF4-FFF2-40B4-BE49-F238E27FC236}">
                <a16:creationId xmlns:a16="http://schemas.microsoft.com/office/drawing/2014/main" id="{AB35E860-1A25-167B-1849-F073281C7D4D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34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7ED64EB7-EEEC-3534-90BA-515201DDEF9A}"/>
              </a:ext>
            </a:extLst>
          </p:cNvPr>
          <p:cNvGrpSpPr/>
          <p:nvPr/>
        </p:nvGrpSpPr>
        <p:grpSpPr>
          <a:xfrm>
            <a:off x="1451430" y="825209"/>
            <a:ext cx="8740135" cy="4279452"/>
            <a:chOff x="288036" y="2058923"/>
            <a:chExt cx="8856345" cy="446405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C33AD651-684D-4CC2-618E-E76DBCCBD4E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036" y="2058923"/>
              <a:ext cx="7051548" cy="4463796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1C0BF9DC-51B5-7C19-70A1-020FD404E9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2716" y="2058923"/>
              <a:ext cx="1891283" cy="4463796"/>
            </a:xfrm>
            <a:prstGeom prst="rect">
              <a:avLst/>
            </a:prstGeom>
          </p:spPr>
        </p:pic>
      </p:grpSp>
      <p:pic>
        <p:nvPicPr>
          <p:cNvPr id="2" name="Picture 70978">
            <a:extLst>
              <a:ext uri="{FF2B5EF4-FFF2-40B4-BE49-F238E27FC236}">
                <a16:creationId xmlns:a16="http://schemas.microsoft.com/office/drawing/2014/main" id="{F2168141-F8D8-7F40-0C3D-0B453DE58476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19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E43955BF-F647-A731-772E-6E519B3FB788}"/>
              </a:ext>
            </a:extLst>
          </p:cNvPr>
          <p:cNvGrpSpPr/>
          <p:nvPr/>
        </p:nvGrpSpPr>
        <p:grpSpPr>
          <a:xfrm>
            <a:off x="2119086" y="899595"/>
            <a:ext cx="7868293" cy="4657826"/>
            <a:chOff x="643127" y="2249423"/>
            <a:chExt cx="7847330" cy="425831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96E58B6B-6F30-D818-27AE-F08588445B9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7" y="2249423"/>
              <a:ext cx="6192011" cy="4258056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CDAE19E-79F3-67CE-8E04-C49B902145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3512" y="2249423"/>
              <a:ext cx="1726692" cy="4258056"/>
            </a:xfrm>
            <a:prstGeom prst="rect">
              <a:avLst/>
            </a:prstGeom>
          </p:spPr>
        </p:pic>
      </p:grp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E20A2A8-CB1D-15CE-D00E-2C00FB3B5783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1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E4DE86-21AA-C852-4657-D0151D9BE4AE}"/>
              </a:ext>
            </a:extLst>
          </p:cNvPr>
          <p:cNvSpPr txBox="1"/>
          <p:nvPr/>
        </p:nvSpPr>
        <p:spPr>
          <a:xfrm>
            <a:off x="566057" y="755678"/>
            <a:ext cx="110453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Carga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Límite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Trabajo 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(CLT)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 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trabajo máxima para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ángulo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mínimo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eslinga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específico, medido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plano horizontal. 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ángulo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mínimo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Carga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límite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identifican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Límite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Factor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de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diseño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pueden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verse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afectados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desgaste,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mal uso,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sobrecarga,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corrosión, 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deformación,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las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alteraciones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intencionales,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bordes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filosos,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diámetro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curvatura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sobre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cual se utiliza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(D/d)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otras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condiciones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uso.</a:t>
            </a:r>
          </a:p>
          <a:p>
            <a:pPr marL="342900" indent="-342900" algn="just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355600" marR="762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tenerse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cuenta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las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dinámicas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condiciones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extraordinarias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seleccionar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eslingas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cadena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aleación.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1A2FE086-254E-7501-3CBF-77A50F38A258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36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FA828E-F45B-4E19-6A37-7D61E7B02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43" y="780596"/>
            <a:ext cx="10515600" cy="20642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80"/>
              </a:spcBef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AMARRE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VERTICAL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(DIRECTOS):</a:t>
            </a: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hechos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simplemente conectando un gancho o un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la carga. la capacidad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segura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trabajo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(100%) en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tablas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estrobos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podrá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utilizada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pero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nunca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excedida.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A440BC8-E2E4-5D64-5227-DC91E26630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449170"/>
            <a:ext cx="2067296" cy="3510218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623C6C89-E553-1161-CA2F-406E1B0648A4}"/>
              </a:ext>
            </a:extLst>
          </p:cNvPr>
          <p:cNvSpPr txBox="1"/>
          <p:nvPr/>
        </p:nvSpPr>
        <p:spPr>
          <a:xfrm>
            <a:off x="1890995" y="3822123"/>
            <a:ext cx="21496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VERTICAL</a:t>
            </a:r>
            <a:endParaRPr lang="es-CL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 Light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063D2AC-9002-0239-0048-181A1C34CCFB}"/>
              </a:ext>
            </a:extLst>
          </p:cNvPr>
          <p:cNvSpPr/>
          <p:nvPr/>
        </p:nvSpPr>
        <p:spPr>
          <a:xfrm>
            <a:off x="3757863" y="3559879"/>
            <a:ext cx="1770742" cy="906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1BA5BC5-BD7F-22E3-C00F-598F68257D6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40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01A9B-38EC-D367-B58F-B5E1ABCB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53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90"/>
              </a:spcBef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AMARRE</a:t>
            </a:r>
            <a:r>
              <a:rPr lang="es-ES" sz="2400" b="1" u="sng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AHORCADO:</a:t>
            </a:r>
            <a:endParaRPr lang="es-ES" sz="2400" b="1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0" marR="5080" indent="0" algn="just">
              <a:lnSpc>
                <a:spcPct val="100000"/>
              </a:lnSpc>
              <a:spcBef>
                <a:spcPts val="445"/>
              </a:spcBef>
              <a:buNone/>
            </a:pPr>
            <a:endParaRPr lang="es-ES" sz="2400" spc="-5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0" marR="5080" indent="0" algn="just">
              <a:lnSpc>
                <a:spcPct val="100000"/>
              </a:lnSpc>
              <a:spcBef>
                <a:spcPts val="445"/>
              </a:spcBef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Son utilizados para mantener el control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las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cargas redondeadas o cargas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formas irregulares.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tipo de amarre deduce el valor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carga de trabajo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segura debido a que el estrobo o eslinga no puede equilibrar completamente sus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partes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conforme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flexionado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distorsionado.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produce</a:t>
            </a:r>
            <a:r>
              <a:rPr lang="es-ES" sz="2400" spc="4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ES" sz="2400" spc="4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diámetro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pequeño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flexionante</a:t>
            </a:r>
            <a:r>
              <a:rPr lang="es-ES" sz="2400" spc="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cuerpo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estrobo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punto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ahorcamiento</a:t>
            </a: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801E85F-0255-8F57-D816-01FD05E2E478}"/>
              </a:ext>
            </a:extLst>
          </p:cNvPr>
          <p:cNvSpPr txBox="1"/>
          <p:nvPr/>
        </p:nvSpPr>
        <p:spPr>
          <a:xfrm>
            <a:off x="2872067" y="4275445"/>
            <a:ext cx="2176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AHORCADO</a:t>
            </a: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DA51DFD3-CBA5-8213-0B44-325056FA0F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55" y="3701869"/>
            <a:ext cx="1276516" cy="2764971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35A8588B-CA77-E88D-405E-AB3A8BB438EB}"/>
              </a:ext>
            </a:extLst>
          </p:cNvPr>
          <p:cNvSpPr/>
          <p:nvPr/>
        </p:nvSpPr>
        <p:spPr>
          <a:xfrm>
            <a:off x="5311455" y="4013201"/>
            <a:ext cx="1770742" cy="906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5D59BA58-F335-E7C1-DC0F-EAF285661FD2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49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7EAB34-81FD-1A80-D290-9BF16C21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882"/>
            <a:ext cx="105156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75"/>
              </a:spcBef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AMARRE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 CANASTA</a:t>
            </a:r>
            <a:r>
              <a:rPr lang="es-ES" sz="2400" b="1" u="sng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ES" sz="2400" b="1" u="sng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EN U:</a:t>
            </a:r>
          </a:p>
          <a:p>
            <a:pPr marL="0" indent="0" algn="just">
              <a:lnSpc>
                <a:spcPct val="100000"/>
              </a:lnSpc>
              <a:spcBef>
                <a:spcPts val="675"/>
              </a:spcBef>
              <a:buNone/>
            </a:pP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0" marR="5080" indent="0" algn="just">
              <a:lnSpc>
                <a:spcPct val="100000"/>
              </a:lnSpc>
              <a:spcBef>
                <a:spcPts val="580"/>
              </a:spcBef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Distribuye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descarga equilibradamente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entre las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dos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piernas del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estrobo con ciertas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limitaciones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impuestas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ángulos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cuales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sus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extremidades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son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izadas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conectadas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1640D32F-785C-D6FA-4F4A-B8DA3B1063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3330" y="2747716"/>
            <a:ext cx="1223846" cy="3100459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70E9704A-9354-2BA6-0EA6-D58A611A9FE1}"/>
              </a:ext>
            </a:extLst>
          </p:cNvPr>
          <p:cNvSpPr txBox="1"/>
          <p:nvPr/>
        </p:nvSpPr>
        <p:spPr>
          <a:xfrm>
            <a:off x="2346827" y="3915790"/>
            <a:ext cx="14918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C</a:t>
            </a:r>
            <a:r>
              <a:rPr lang="es-CL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A</a:t>
            </a:r>
            <a:r>
              <a:rPr lang="es-CL" sz="24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N</a:t>
            </a:r>
            <a:r>
              <a:rPr lang="es-CL" sz="24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AS</a:t>
            </a:r>
            <a:r>
              <a:rPr lang="es-CL" sz="2400" b="1" spc="-2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T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A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595D45EC-5149-D8C8-9862-93C553675FB9}"/>
              </a:ext>
            </a:extLst>
          </p:cNvPr>
          <p:cNvSpPr/>
          <p:nvPr/>
        </p:nvSpPr>
        <p:spPr>
          <a:xfrm>
            <a:off x="4114402" y="3653546"/>
            <a:ext cx="1770742" cy="906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4C74F7C4-E8FE-452B-6E4B-421AC1B68E05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448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F46683D7-C7A4-D8B4-A731-6333C01712B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141" y="952133"/>
            <a:ext cx="7807663" cy="438334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DE031139-0373-7D30-CD93-0C99701CB8A8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77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72FA8-69B6-9A48-FF58-B89FAF0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18" y="580650"/>
            <a:ext cx="10515600" cy="4351338"/>
          </a:xfrm>
        </p:spPr>
        <p:txBody>
          <a:bodyPr/>
          <a:lstStyle/>
          <a:p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Cada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uno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estos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grupos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se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subdividen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acuerdo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características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y </a:t>
            </a:r>
            <a:r>
              <a:rPr lang="es-ES" sz="28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conformaciones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definidas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internacionalmente,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cuales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les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puede </a:t>
            </a:r>
            <a:r>
              <a:rPr lang="es-ES" sz="28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conformar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algunos casos </a:t>
            </a:r>
            <a:r>
              <a:rPr lang="es-ES" sz="28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forma mixta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acuerdo a 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requerimientos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especiales</a:t>
            </a:r>
            <a:r>
              <a:rPr lang="es-ES" sz="28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8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usuarios</a:t>
            </a:r>
            <a:r>
              <a:rPr lang="es-ES" sz="28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8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tipo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8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ES" sz="28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8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8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realizar.</a:t>
            </a:r>
            <a:endParaRPr lang="es-ES" sz="28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C7475AB8-2535-F233-B883-81F73C957F94}"/>
              </a:ext>
            </a:extLst>
          </p:cNvPr>
          <p:cNvGrpSpPr/>
          <p:nvPr/>
        </p:nvGrpSpPr>
        <p:grpSpPr>
          <a:xfrm>
            <a:off x="923222" y="2756319"/>
            <a:ext cx="7139695" cy="2566516"/>
            <a:chOff x="-206754" y="1836848"/>
            <a:chExt cx="8428526" cy="3755135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C619E6AC-53BF-5995-73CD-03FB1C215B5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7940" y="2650906"/>
              <a:ext cx="4263832" cy="2127019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8043F05D-DFA7-417B-99C9-C2A898881C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06754" y="1836848"/>
              <a:ext cx="3744467" cy="3755135"/>
            </a:xfrm>
            <a:prstGeom prst="rect">
              <a:avLst/>
            </a:prstGeom>
          </p:spPr>
        </p:pic>
      </p:grpSp>
      <p:pic>
        <p:nvPicPr>
          <p:cNvPr id="7" name="object 3">
            <a:extLst>
              <a:ext uri="{FF2B5EF4-FFF2-40B4-BE49-F238E27FC236}">
                <a16:creationId xmlns:a16="http://schemas.microsoft.com/office/drawing/2014/main" id="{689D5B58-AA17-10CD-DE3C-982932C9AB3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0970" y="2321313"/>
            <a:ext cx="2917808" cy="320379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A32C9E7-E4F1-CEBC-7B72-B7AA97B2410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338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C17F2E5F-82CF-DEAE-1179-42C10F9165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7487" y="866931"/>
            <a:ext cx="7659173" cy="435314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43BB48B1-7F2E-FA04-3ACA-5C7D05BF1BB4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79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10C0A068-B4E9-B693-5D69-9639E1318A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4861" y="1048922"/>
            <a:ext cx="1073922" cy="3312987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99447545-7685-E92A-E124-350DEFD09E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0021" y="946983"/>
            <a:ext cx="2729389" cy="359968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857E6F27-17D8-5E76-6DD1-ACBFFEB6794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2549" y="4900259"/>
            <a:ext cx="2287213" cy="1203611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DFDD25A1-12A8-2B44-5AA3-02EDF415EFF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0021" y="4823202"/>
            <a:ext cx="2700458" cy="1352623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488DD55E-83AE-19FF-BFDC-3EE7F631B86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23179" y="946983"/>
            <a:ext cx="1412096" cy="4565490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A3C102D0-81AF-A68E-A869-8D5C7938BFA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3172" y="796108"/>
            <a:ext cx="1181075" cy="475335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F5815216-32EF-3118-BBB8-39C56FEFB262}"/>
              </a:ext>
            </a:extLst>
          </p:cNvPr>
          <p:cNvPicPr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93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362EC598-12BA-B633-E2D5-4C355A908029}"/>
              </a:ext>
            </a:extLst>
          </p:cNvPr>
          <p:cNvGrpSpPr/>
          <p:nvPr/>
        </p:nvGrpSpPr>
        <p:grpSpPr>
          <a:xfrm>
            <a:off x="1667272" y="1335802"/>
            <a:ext cx="2252980" cy="4716145"/>
            <a:chOff x="321579" y="1940782"/>
            <a:chExt cx="2252980" cy="4716145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3A0F2BEE-3307-E319-0577-C863C1C81B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79" y="1940782"/>
              <a:ext cx="1153588" cy="4716050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D38BB0C-F46F-8ED4-65E9-5DA1FAB55F6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263" y="1953768"/>
              <a:ext cx="1223772" cy="4684776"/>
            </a:xfrm>
            <a:prstGeom prst="rect">
              <a:avLst/>
            </a:prstGeom>
          </p:spPr>
        </p:pic>
      </p:grpSp>
      <p:pic>
        <p:nvPicPr>
          <p:cNvPr id="7" name="object 6">
            <a:extLst>
              <a:ext uri="{FF2B5EF4-FFF2-40B4-BE49-F238E27FC236}">
                <a16:creationId xmlns:a16="http://schemas.microsoft.com/office/drawing/2014/main" id="{108F9E23-B37A-E950-6BB4-1ECCD608F91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2128" y="1086832"/>
            <a:ext cx="1856906" cy="4684264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5597C6AB-4EBA-9B22-3F81-C0A58CB4AE6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1086633"/>
            <a:ext cx="2399474" cy="4684734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84FF9067-9B69-46D9-517E-124AE187CC0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3311" y="1367075"/>
            <a:ext cx="1558262" cy="4669964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791FD5E0-FE6D-91BA-3FD4-A2B290681625}"/>
              </a:ext>
            </a:extLst>
          </p:cNvPr>
          <p:cNvPicPr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776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003FC5B9-F83F-D926-C9BC-5454DE39B9A2}"/>
              </a:ext>
            </a:extLst>
          </p:cNvPr>
          <p:cNvSpPr txBox="1"/>
          <p:nvPr/>
        </p:nvSpPr>
        <p:spPr>
          <a:xfrm>
            <a:off x="1001487" y="746069"/>
            <a:ext cx="10305142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MALAS 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PRÁCTICAS</a:t>
            </a:r>
            <a:r>
              <a:rPr lang="es-ES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EN EL</a:t>
            </a:r>
            <a:r>
              <a:rPr lang="es-ES" sz="280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USO</a:t>
            </a:r>
            <a:r>
              <a:rPr lang="es-ES" sz="280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ESLINGAS</a:t>
            </a:r>
            <a:r>
              <a:rPr lang="es-ES" sz="2800" b="1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SINTÉTICAS</a:t>
            </a:r>
            <a:endParaRPr lang="es-ES" sz="2800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43CBF044-16BA-4C8B-32EB-AD7793C137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265" y="1867589"/>
            <a:ext cx="3785034" cy="3689831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2BE673E4-3C56-152D-6631-54A1181B7F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4911" y="1867591"/>
            <a:ext cx="3587461" cy="3689830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7504BD5F-ACCA-1413-9E05-EAC932FEE677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430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947017B-C602-6166-5ACB-B1D58FCAB5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06051"/>
            <a:ext cx="10515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CL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USO INADECUADO DE</a:t>
            </a:r>
            <a:r>
              <a:rPr lang="es-CL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ACCESORIOS</a:t>
            </a:r>
            <a:endParaRPr lang="es-CL" sz="2800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2C14A61-C4F6-6858-CA64-C90F07D986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402" y="1588153"/>
            <a:ext cx="6955928" cy="4111311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5CDF170D-DE91-BBF3-8AF5-CA399335899F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305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8167AAD-B2D1-91B6-83F6-2BAB3D6E8F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9761" y="988023"/>
            <a:ext cx="7398223" cy="4445111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43AD876D-54DF-D0ED-787C-1C13CC8E0B37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90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016DF907-7AC0-8FFA-1C18-8A1A1DEFD1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3543" y="873254"/>
            <a:ext cx="6666989" cy="4479982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6FCB2E2B-3F21-F26E-FE2C-0F26D98D7C4E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74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3B212476-804B-DF3F-562B-2A91D7235B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054" y="1205230"/>
            <a:ext cx="8197196" cy="410972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A2562188-939E-06F4-F377-9C5768C8D00E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99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94EE96C0-87B8-B760-C16E-4A5F93714F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797" y="1459453"/>
            <a:ext cx="600616" cy="4175598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60AEAAF3-801E-19CF-DE8D-C1C43DE337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704" y="1459453"/>
            <a:ext cx="582135" cy="4175598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49EB0812-F650-F979-B57F-0643570ADB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205" y="1395670"/>
            <a:ext cx="772997" cy="4254899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E79E40D6-7FA8-9835-6F80-B9006728266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8842" y="1395214"/>
            <a:ext cx="693435" cy="4175598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6EA6A3B0-68E6-7384-CDAC-4387BD07463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0634" y="1459453"/>
            <a:ext cx="605905" cy="4175598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BE1104A3-3FC2-8CAE-7F92-9635E5E205F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55387" y="1395214"/>
            <a:ext cx="629363" cy="4175598"/>
          </a:xfrm>
          <a:prstGeom prst="rect">
            <a:avLst/>
          </a:prstGeom>
        </p:spPr>
      </p:pic>
      <p:pic>
        <p:nvPicPr>
          <p:cNvPr id="10" name="object 9">
            <a:extLst>
              <a:ext uri="{FF2B5EF4-FFF2-40B4-BE49-F238E27FC236}">
                <a16:creationId xmlns:a16="http://schemas.microsoft.com/office/drawing/2014/main" id="{9BD6C406-D744-FF0C-59FD-87E2CDA5DFA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94399" y="1459453"/>
            <a:ext cx="889890" cy="4175598"/>
          </a:xfrm>
          <a:prstGeom prst="rect">
            <a:avLst/>
          </a:prstGeom>
        </p:spPr>
      </p:pic>
      <p:pic>
        <p:nvPicPr>
          <p:cNvPr id="11" name="object 10">
            <a:extLst>
              <a:ext uri="{FF2B5EF4-FFF2-40B4-BE49-F238E27FC236}">
                <a16:creationId xmlns:a16="http://schemas.microsoft.com/office/drawing/2014/main" id="{66F743EB-F595-4169-0537-B7762311BB5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23968" y="1459453"/>
            <a:ext cx="665658" cy="411135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6463A926-2370-0BB4-6F36-DC723C4E1669}"/>
              </a:ext>
            </a:extLst>
          </p:cNvPr>
          <p:cNvPicPr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684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0008659F-AB7B-AAFD-69D3-7D8A3D8969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972" y="920740"/>
            <a:ext cx="7275460" cy="4556782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A6193B3-B0E2-7A9A-2327-4B6696D79A7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2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FA7F601-0F97-1092-2B4C-00ABE8CD1A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1916" y="1070429"/>
            <a:ext cx="7261781" cy="4451482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C3106F8D-8ABE-1056-251B-657987EB3C75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479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78C53F17-D077-35B6-D93E-917CDE8E81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0175" y="921114"/>
            <a:ext cx="8327700" cy="4593862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5CA16CA7-FDBE-77AE-1A70-4A946FFA88C7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53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150048E4-4EFA-C1A6-C44C-517F1F7F28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5706" y="569925"/>
            <a:ext cx="5794543" cy="4248912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01598DC6-FAE8-EE4D-ED46-D6271F578978}"/>
              </a:ext>
            </a:extLst>
          </p:cNvPr>
          <p:cNvSpPr txBox="1"/>
          <p:nvPr/>
        </p:nvSpPr>
        <p:spPr>
          <a:xfrm>
            <a:off x="1285762" y="3694101"/>
            <a:ext cx="3707152" cy="18593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675"/>
              </a:spcBef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RETORCIDO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ALAMBRES</a:t>
            </a:r>
            <a:r>
              <a:rPr lang="es-ES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CORTADOS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AFLORANDO</a:t>
            </a:r>
            <a:r>
              <a:rPr lang="es-ES"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SUPERFICIE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CABLE,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DEBIDO</a:t>
            </a:r>
            <a:r>
              <a:rPr lang="es-ES"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ESFUERZOS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MECÁNICOS</a:t>
            </a:r>
            <a:r>
              <a:rPr lang="es-ES" sz="24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EXCESIVOS</a:t>
            </a:r>
            <a:endParaRPr lang="es-E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04BA612C-D71A-FCE8-2733-C5471BD655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1347" y="569925"/>
            <a:ext cx="2935982" cy="2859075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AA2860F7-7843-E2FF-CAA7-48FB92D5CCBB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0087" y="58758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558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5F237266-9493-1F5F-E442-4EBB02BE19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7925" y="540222"/>
            <a:ext cx="4272950" cy="439882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88E2AB54-F6EC-1D9F-8925-B40D005A954D}"/>
              </a:ext>
            </a:extLst>
          </p:cNvPr>
          <p:cNvSpPr txBox="1"/>
          <p:nvPr/>
        </p:nvSpPr>
        <p:spPr>
          <a:xfrm>
            <a:off x="1398398" y="3276035"/>
            <a:ext cx="4634296" cy="245028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675"/>
              </a:spcBef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DAÑO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SEVERO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EL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 </a:t>
            </a:r>
            <a:r>
              <a:rPr lang="es-ES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MANEJO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INAPROPIADO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INSTALACIÓN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INADECUADA, 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 </a:t>
            </a:r>
            <a:r>
              <a:rPr lang="es-ES" sz="2400" b="1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b="1" spc="6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OCASIONA</a:t>
            </a:r>
            <a:r>
              <a:rPr lang="es-ES" sz="2400" b="1" spc="6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DESGASTE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CUERPO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 CABLE 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b="1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 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BORDES FILOSO </a:t>
            </a:r>
            <a:r>
              <a:rPr lang="es-ES" sz="2400" b="1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CANTO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VIVO</a:t>
            </a:r>
            <a:endParaRPr lang="es-E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168A2242-0BC3-9C89-C80E-EB3F309E77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9849" y="540222"/>
            <a:ext cx="3231394" cy="2621673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204E275B-301C-B35B-5182-FA74EFE71695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454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14824FDB-CB36-F799-8243-DACA525398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447" y="947201"/>
            <a:ext cx="4255008" cy="4319016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F57CF01B-5C4A-158B-958F-2ECFAC67155F}"/>
              </a:ext>
            </a:extLst>
          </p:cNvPr>
          <p:cNvSpPr txBox="1"/>
          <p:nvPr/>
        </p:nvSpPr>
        <p:spPr>
          <a:xfrm>
            <a:off x="6096000" y="1375201"/>
            <a:ext cx="4449283" cy="3336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lang="es-ES" sz="2400" b="1" spc="-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TOMAR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TODAS LAS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PRECAUCIONES</a:t>
            </a:r>
            <a:r>
              <a:rPr lang="es-ES"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NECESARIAS </a:t>
            </a:r>
            <a:r>
              <a:rPr lang="es-ES" sz="2400" b="1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PARA NO UTILIZAR</a:t>
            </a:r>
            <a:r>
              <a:rPr lang="es-ES" sz="2400" b="1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GRILLETES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CON PERNOS O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BARRETILLAS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COMO PASADORES</a:t>
            </a:r>
            <a:r>
              <a:rPr lang="es-ES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REEMPLAZO.</a:t>
            </a:r>
            <a:endParaRPr lang="es-E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120014">
              <a:lnSpc>
                <a:spcPct val="80000"/>
              </a:lnSpc>
              <a:spcBef>
                <a:spcPts val="2305"/>
              </a:spcBef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RECORDAR</a:t>
            </a:r>
            <a:r>
              <a:rPr lang="es-ES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NUNCA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DEBEN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UTILIZAR</a:t>
            </a:r>
            <a:r>
              <a:rPr lang="es-ES"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ESLINGAS</a:t>
            </a:r>
            <a:r>
              <a:rPr lang="es-ES" sz="2400" b="1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ES" sz="2400" b="1" spc="-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ACCESORIOS</a:t>
            </a:r>
            <a:r>
              <a:rPr lang="es-ES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FUERA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SU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CRITERIO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DISEÑO</a:t>
            </a:r>
            <a:endParaRPr lang="es-E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06A39214-CBA7-7499-245B-0AB0BE71CEE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847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8">
            <a:extLst>
              <a:ext uri="{FF2B5EF4-FFF2-40B4-BE49-F238E27FC236}">
                <a16:creationId xmlns:a16="http://schemas.microsoft.com/office/drawing/2014/main" id="{4BE08F2C-AE8C-E385-8EB6-9637C6BA0B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262" y="621066"/>
            <a:ext cx="3052843" cy="29108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0FE4AE2-C662-F3C9-96DA-53953EA198B5}"/>
              </a:ext>
            </a:extLst>
          </p:cNvPr>
          <p:cNvSpPr txBox="1"/>
          <p:nvPr/>
        </p:nvSpPr>
        <p:spPr>
          <a:xfrm>
            <a:off x="-116114" y="484110"/>
            <a:ext cx="74603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8505">
              <a:lnSpc>
                <a:spcPct val="100000"/>
              </a:lnSpc>
              <a:spcBef>
                <a:spcPts val="100"/>
              </a:spcBef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esfuerzos</a:t>
            </a:r>
            <a:r>
              <a:rPr lang="es-ES"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un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cable:</a:t>
            </a:r>
            <a:endParaRPr lang="es-E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4891405" indent="-343535">
              <a:lnSpc>
                <a:spcPct val="100000"/>
              </a:lnSpc>
              <a:buFont typeface="Wingdings"/>
              <a:buChar char=""/>
              <a:tabLst>
                <a:tab pos="4892040" algn="l"/>
              </a:tabLst>
            </a:pP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Tracción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4891405" indent="-343535">
              <a:lnSpc>
                <a:spcPct val="100000"/>
              </a:lnSpc>
              <a:buFont typeface="Wingdings"/>
              <a:buChar char=""/>
              <a:tabLst>
                <a:tab pos="4892040" algn="l"/>
              </a:tabLst>
            </a:pP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Flexión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4891405" indent="-343535">
              <a:lnSpc>
                <a:spcPct val="100000"/>
              </a:lnSpc>
              <a:buFont typeface="Wingdings"/>
              <a:buChar char=""/>
              <a:tabLst>
                <a:tab pos="489204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Abrasión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4891405" indent="-343535">
              <a:lnSpc>
                <a:spcPct val="100000"/>
              </a:lnSpc>
              <a:buFont typeface="Wingdings"/>
              <a:buChar char=""/>
              <a:tabLst>
                <a:tab pos="489204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Corrosión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4891405" indent="-343535">
              <a:lnSpc>
                <a:spcPct val="100000"/>
              </a:lnSpc>
              <a:buFont typeface="Wingdings"/>
              <a:buChar char=""/>
              <a:tabLst>
                <a:tab pos="489204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Aplastamiento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4891405" indent="-343535">
              <a:lnSpc>
                <a:spcPct val="100000"/>
              </a:lnSpc>
              <a:buFont typeface="Wingdings"/>
              <a:buChar char=""/>
              <a:tabLst>
                <a:tab pos="489204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Distorsión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4891405" indent="-343535">
              <a:lnSpc>
                <a:spcPct val="100000"/>
              </a:lnSpc>
              <a:buFont typeface="Wingdings"/>
              <a:buChar char=""/>
              <a:tabLst>
                <a:tab pos="4892040" algn="l"/>
              </a:tabLst>
            </a:pP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Vibración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510812-5A39-F7DD-5D81-0975D40A07DF}"/>
              </a:ext>
            </a:extLst>
          </p:cNvPr>
          <p:cNvSpPr txBox="1"/>
          <p:nvPr/>
        </p:nvSpPr>
        <p:spPr>
          <a:xfrm>
            <a:off x="420033" y="3900430"/>
            <a:ext cx="88536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/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INSPECCIÓN</a:t>
            </a:r>
            <a:r>
              <a:rPr lang="es-CL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CABLES. </a:t>
            </a:r>
          </a:p>
          <a:p>
            <a:pPr marL="12700" algn="just"/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 caso de 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 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contar con un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equipo 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control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electromagnético.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Lo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 cab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 acero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	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eb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á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/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peccio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arse visualmente para obs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rvar su 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y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detectar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posibles</a:t>
            </a:r>
            <a:r>
              <a:rPr lang="es-ES" sz="2400" spc="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defectos.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/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</a:pP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6A79F71-1463-D800-E96D-F2E6466ED45F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560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A3AE545-6FDB-162C-F12C-B9046C7A1348}"/>
              </a:ext>
            </a:extLst>
          </p:cNvPr>
          <p:cNvSpPr txBox="1"/>
          <p:nvPr/>
        </p:nvSpPr>
        <p:spPr>
          <a:xfrm>
            <a:off x="599172" y="1030618"/>
            <a:ext cx="67346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COCA: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alambres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torones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dañan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creando un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punto débil en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producto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mala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manipulación y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desconocimiento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daño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 esta causando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cable.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formación de una coca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un daño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irreparable t,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aún, si la coca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 estirada 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área débil permanece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creando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condición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subestándar.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35C4AA7E-ED2E-97A7-2D25-D2B166E5F0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521" y="1132482"/>
            <a:ext cx="3433002" cy="3212592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63735E41-B126-D732-BFE6-8CFEFD76281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2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331B53D-B977-B9D4-99AB-B00D54B9347F}"/>
              </a:ext>
            </a:extLst>
          </p:cNvPr>
          <p:cNvSpPr txBox="1"/>
          <p:nvPr/>
        </p:nvSpPr>
        <p:spPr>
          <a:xfrm>
            <a:off x="5030178" y="173042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JAULA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PÁJAROS:</a:t>
            </a:r>
            <a:endParaRPr lang="es-E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sobre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carga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repentina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origina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retorcimiento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 cable.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este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caso,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torones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retorcidos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no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recuperan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posiciones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originales, por lo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tanto,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cable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retirado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del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servicio,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destruido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reemplazado.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F57B567-CE2E-17FE-45EC-E4166837C8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17" y="1448474"/>
            <a:ext cx="3932485" cy="324154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4F3FFF0C-8FE2-4B66-AB4A-96400ED931E2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707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E7B858-09DF-4CBC-2C4B-BAA64294D362}"/>
              </a:ext>
            </a:extLst>
          </p:cNvPr>
          <p:cNvSpPr txBox="1"/>
          <p:nvPr/>
        </p:nvSpPr>
        <p:spPr>
          <a:xfrm>
            <a:off x="429986" y="1265188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BANDERAS:</a:t>
            </a:r>
          </a:p>
          <a:p>
            <a:pPr marL="12700" marR="5080" algn="just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alambres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interiores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cortados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sobresalen,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cortan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alma haciendo que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torones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afloren 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superficie, y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tanto esta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una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condición</a:t>
            </a:r>
            <a:r>
              <a:rPr lang="es-ES" sz="2400" spc="5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suma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peligrosidad y 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alerta,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cable se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cortara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cualquier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momento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utilizado.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se recomienda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retirarlo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 uso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forma inmediata,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su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posterior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destrucción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segregación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como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residuo.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33AC5EFD-C4B3-C8C3-1859-88E3F31CD0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0" y="1924050"/>
            <a:ext cx="4310743" cy="266599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317558B6-CDB3-C179-E2F2-376C34ED12C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583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8B641D-76C7-12B9-C2D5-97D80B02C371}"/>
              </a:ext>
            </a:extLst>
          </p:cNvPr>
          <p:cNvSpPr txBox="1"/>
          <p:nvPr/>
        </p:nvSpPr>
        <p:spPr>
          <a:xfrm>
            <a:off x="4987925" y="230317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ALMA</a:t>
            </a:r>
            <a:r>
              <a:rPr lang="es-CL" sz="2400" b="1" spc="-7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SALIENTE</a:t>
            </a:r>
          </a:p>
          <a:p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 salida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	alma 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como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resultado de desequilibrio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tor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nal crea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choq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  brusco de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801F332E-3C5F-D4A5-9871-39CC6ADBDD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1260651"/>
            <a:ext cx="3837096" cy="3496687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42F0EC35-ED1F-3BB7-21B8-5AAF3B3CE7A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552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A2D5D07-274E-4907-4AE8-B9880A889BC3}"/>
              </a:ext>
            </a:extLst>
          </p:cNvPr>
          <p:cNvSpPr txBox="1"/>
          <p:nvPr/>
        </p:nvSpPr>
        <p:spPr>
          <a:xfrm>
            <a:off x="1074972" y="539735"/>
            <a:ext cx="4798443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705" algn="l"/>
                <a:tab pos="219202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EV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TAR	</a:t>
            </a:r>
            <a:r>
              <a:rPr lang="es-ES" sz="2400" spc="-27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 DOBLAR LAS UNIONES O LOS AJUSTES EN ESQUINAS PRONUNCIADAS O SUPERFICIES DE LA CARGA.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705" algn="l"/>
                <a:tab pos="2192020" algn="l"/>
              </a:tabLst>
            </a:pPr>
            <a:endParaRPr lang="es-ES" sz="2400" spc="-5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705" algn="l"/>
                <a:tab pos="219202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NUNCA DEBE ENROLLARSE UN CABLE O UNA ESLINGA EN UN GANCHO. 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24D19624-9092-0617-C4A6-8F338B4732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0021" y="3999171"/>
            <a:ext cx="2649316" cy="2319094"/>
          </a:xfrm>
          <a:prstGeom prst="rect">
            <a:avLst/>
          </a:prstGeom>
        </p:spPr>
      </p:pic>
      <p:pic>
        <p:nvPicPr>
          <p:cNvPr id="7" name="object 11">
            <a:extLst>
              <a:ext uri="{FF2B5EF4-FFF2-40B4-BE49-F238E27FC236}">
                <a16:creationId xmlns:a16="http://schemas.microsoft.com/office/drawing/2014/main" id="{E953D0C9-6BF2-2279-C261-1202E5721C8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3551" y="1410829"/>
            <a:ext cx="3792901" cy="234159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13B86F9B-56C3-7EF4-32BF-6979CA733452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43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2B717049-1A88-383C-F5FD-5AE946B9FC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6962" y="757247"/>
            <a:ext cx="7252448" cy="485344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4FD269AD-882F-C4A9-27D1-095159D78EB6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344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B952A54-C5CA-327A-7922-D4105AB2BC73}"/>
              </a:ext>
            </a:extLst>
          </p:cNvPr>
          <p:cNvSpPr txBox="1"/>
          <p:nvPr/>
        </p:nvSpPr>
        <p:spPr>
          <a:xfrm>
            <a:off x="6292342" y="4213198"/>
            <a:ext cx="390779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Utilice</a:t>
            </a:r>
            <a:r>
              <a:rPr sz="2400" b="1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siempre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cordeles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(vientos)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guiar</a:t>
            </a:r>
            <a:r>
              <a:rPr sz="2400" b="1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carga, </a:t>
            </a:r>
            <a:r>
              <a:rPr sz="2400" b="1" spc="-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nunca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utilice</a:t>
            </a:r>
            <a:r>
              <a:rPr sz="2400" b="1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 manos.</a:t>
            </a:r>
            <a:endParaRPr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D466947-DBE9-6D35-ADE3-A8BCDA9C54DA}"/>
              </a:ext>
            </a:extLst>
          </p:cNvPr>
          <p:cNvSpPr txBox="1"/>
          <p:nvPr/>
        </p:nvSpPr>
        <p:spPr>
          <a:xfrm>
            <a:off x="1367405" y="536537"/>
            <a:ext cx="3875404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llevar</a:t>
            </a:r>
            <a:r>
              <a:rPr sz="2400" b="1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cabo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operaciones</a:t>
            </a:r>
            <a:r>
              <a:rPr sz="2400" b="1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izaje </a:t>
            </a:r>
            <a:r>
              <a:rPr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cargas, cuando</a:t>
            </a:r>
            <a:r>
              <a:rPr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condiciones</a:t>
            </a:r>
            <a:r>
              <a:rPr sz="2400" b="1" spc="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tiempo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sean </a:t>
            </a:r>
            <a:r>
              <a:rPr sz="2400" b="1" spc="-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tales que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signifiquen</a:t>
            </a:r>
            <a:r>
              <a:rPr sz="2400" b="1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riesgo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para el</a:t>
            </a:r>
            <a:r>
              <a:rPr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personal</a:t>
            </a:r>
            <a:r>
              <a:rPr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propiedad.</a:t>
            </a:r>
            <a:endParaRPr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1D981AC9-C24F-7E08-C5AA-4949A188054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640296"/>
            <a:ext cx="4104132" cy="2482596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913D1289-0244-8C2A-B530-EBA03A34C7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3949" y="3801624"/>
            <a:ext cx="3124716" cy="2313301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CBC59907-61C4-8930-47FC-DCB186CED095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421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56D3DDE-1F40-AF3D-ADA6-B289FFFA8160}"/>
              </a:ext>
            </a:extLst>
          </p:cNvPr>
          <p:cNvSpPr txBox="1"/>
          <p:nvPr/>
        </p:nvSpPr>
        <p:spPr>
          <a:xfrm>
            <a:off x="2156986" y="1948038"/>
            <a:ext cx="350075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 efectuar 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levantamientos</a:t>
            </a:r>
            <a:r>
              <a:rPr sz="2400" b="1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cargas </a:t>
            </a:r>
            <a:r>
              <a:rPr sz="2400" b="1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cuando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ramales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sueltos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 se</a:t>
            </a:r>
            <a:r>
              <a:rPr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encuentren </a:t>
            </a:r>
            <a:r>
              <a:rPr sz="2400" b="1" spc="-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asegurados.</a:t>
            </a:r>
            <a:endParaRPr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0ADEC3ED-36D5-0173-429D-F1B561400C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5566" y="737884"/>
            <a:ext cx="2887498" cy="445357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F58C8EBA-3C8C-B969-EB4B-A8CA387F5A62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053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B1857CC-8321-73E0-9785-E4B01DB7A2A4}"/>
              </a:ext>
            </a:extLst>
          </p:cNvPr>
          <p:cNvSpPr txBox="1"/>
          <p:nvPr/>
        </p:nvSpPr>
        <p:spPr>
          <a:xfrm>
            <a:off x="5831985" y="4087808"/>
            <a:ext cx="43459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permitirse</a:t>
            </a:r>
            <a:r>
              <a:rPr sz="2400" b="1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ninguna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persona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sobre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la</a:t>
            </a:r>
            <a:r>
              <a:rPr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carga, cuando </a:t>
            </a:r>
            <a:r>
              <a:rPr sz="2400" b="1" spc="-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esta </a:t>
            </a:r>
            <a:r>
              <a:rPr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levantada,</a:t>
            </a:r>
            <a:r>
              <a:rPr sz="2400" b="1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ni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debajo </a:t>
            </a:r>
            <a:r>
              <a:rPr sz="2400" b="1" spc="-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gancho.</a:t>
            </a:r>
            <a:endParaRPr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D4F3702-FC4A-1EA9-E777-B64091235541}"/>
              </a:ext>
            </a:extLst>
          </p:cNvPr>
          <p:cNvSpPr txBox="1"/>
          <p:nvPr/>
        </p:nvSpPr>
        <p:spPr>
          <a:xfrm>
            <a:off x="1943346" y="731070"/>
            <a:ext cx="430657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Manténgase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alejado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cables, u otro tipos de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 </a:t>
            </a:r>
            <a:r>
              <a:rPr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cuando </a:t>
            </a:r>
            <a:r>
              <a:rPr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estas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son tiradas hacia </a:t>
            </a:r>
            <a:r>
              <a:rPr sz="2400" b="1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afuera, por</a:t>
            </a:r>
            <a:r>
              <a:rPr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debajo</a:t>
            </a:r>
            <a:r>
              <a:rPr sz="2400" b="1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la</a:t>
            </a:r>
            <a:r>
              <a:rPr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carga.</a:t>
            </a:r>
            <a:endParaRPr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017E0C9D-95C1-C50C-0AF8-16B062ADA3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5833" y="731070"/>
            <a:ext cx="3456086" cy="2575502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326F65B8-B2FB-9B53-AA8E-DCF341A02F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3037" y="3200974"/>
            <a:ext cx="3564814" cy="292595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2BB33B16-33EF-FD87-11A5-55338A3F3789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69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F6FFFA3-FE22-B0BA-2A02-108E9B832E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06051"/>
            <a:ext cx="10515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CL" sz="2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USO</a:t>
            </a:r>
            <a:r>
              <a:rPr lang="es-CL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INCORRECTO</a:t>
            </a:r>
            <a:r>
              <a:rPr lang="es-CL" sz="2800" b="1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ACCESORIOS</a:t>
            </a:r>
            <a:endParaRPr lang="es-CL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ED8D79B-A362-F120-978A-FE6B552218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1983" y="1643017"/>
            <a:ext cx="5625792" cy="4043408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FC612A78-431D-F552-5191-062E9DF6D34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417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4C2C8E6-1C28-BB9E-B12D-DF74467D8F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664" y="1325119"/>
            <a:ext cx="3544408" cy="4207762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8942F606-1305-B0CD-4261-D4566C3B8207}"/>
              </a:ext>
            </a:extLst>
          </p:cNvPr>
          <p:cNvSpPr txBox="1"/>
          <p:nvPr/>
        </p:nvSpPr>
        <p:spPr>
          <a:xfrm>
            <a:off x="3064021" y="906454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100%</a:t>
            </a:r>
            <a:endParaRPr sz="180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3AD117D4-2B82-701C-18E8-D7AC24AB02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9857" y="1318950"/>
            <a:ext cx="3703966" cy="4247326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CF983762-79EA-AF9D-CA9F-CEED8A4149A4}"/>
              </a:ext>
            </a:extLst>
          </p:cNvPr>
          <p:cNvSpPr txBox="1"/>
          <p:nvPr/>
        </p:nvSpPr>
        <p:spPr>
          <a:xfrm>
            <a:off x="7846551" y="968469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100</a:t>
            </a:r>
            <a:r>
              <a:rPr sz="1800" b="1" spc="-7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%</a:t>
            </a:r>
            <a:endParaRPr sz="180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AF2C4F06-8A4C-A1BF-6991-5A7F669B78B4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71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FAF5798B-6D36-376E-4265-AE2E17BDA9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5198" y="1106526"/>
            <a:ext cx="8017510" cy="4278091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70398AA3-DC28-1601-F7AA-0794ABA0D2C9}"/>
              </a:ext>
            </a:extLst>
          </p:cNvPr>
          <p:cNvSpPr txBox="1"/>
          <p:nvPr/>
        </p:nvSpPr>
        <p:spPr>
          <a:xfrm>
            <a:off x="2957735" y="547405"/>
            <a:ext cx="585243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TIPOS</a:t>
            </a:r>
            <a:r>
              <a:rPr sz="2800" b="1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2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sz="28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2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GRILLETES</a:t>
            </a:r>
            <a:endParaRPr sz="28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C12252A7-BA1C-7CE3-0624-8A49E925C838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123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BC9C630F-AA12-F48D-44C5-823AD85B92F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3304" y="832032"/>
            <a:ext cx="7054782" cy="447681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C92B8E43-6B7D-ADC2-1DCC-2F2A07544437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28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44B0EB83-B902-B0E5-ABBE-6839976656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2824" y="601408"/>
            <a:ext cx="6366351" cy="5071423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D0ED12BD-6B93-8782-9E97-0F9E7BB4632F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529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95C7075D-51CF-4E92-7193-E0C8F1E501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2263" y="919050"/>
            <a:ext cx="7333376" cy="4061323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5B24E1A2-801E-821E-EC35-EA43ED45AFB3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235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EDEED61D-940E-6FAD-F05D-CCBFBA4D40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1005" y="730083"/>
            <a:ext cx="7969989" cy="4676284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0105ED6-7C40-46B5-13AA-4DC372AF9E97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41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C02CA-AD84-EFDC-B1A3-C30120C1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CLASIFICACIÓN</a:t>
            </a:r>
            <a:r>
              <a:rPr lang="es-CL" sz="2800" b="1" spc="5" dirty="0">
                <a:solidFill>
                  <a:schemeClr val="tx2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8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800" b="1" spc="-15" dirty="0">
                <a:solidFill>
                  <a:schemeClr val="tx2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sz="2800" b="1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8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CABLES</a:t>
            </a:r>
            <a:endParaRPr lang="es-CL" sz="2800" dirty="0">
              <a:solidFill>
                <a:schemeClr val="tx2">
                  <a:lumMod val="40000"/>
                  <a:lumOff val="6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6D7B-E54E-9155-BBBA-EF46059DA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495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cables</a:t>
            </a:r>
            <a:r>
              <a:rPr lang="es-ES" sz="2400" b="1" u="sng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acero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clasifican</a:t>
            </a:r>
            <a:r>
              <a:rPr lang="es-ES" sz="2400" b="1" u="sng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b="1" u="sng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medio</a:t>
            </a:r>
            <a:r>
              <a:rPr lang="es-ES" sz="2400" b="1" u="sng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4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factores.</a:t>
            </a: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número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alambres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hebras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(Torón).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número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hebras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(torón)</a:t>
            </a: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tipo de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núcleo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 alma.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trama</a:t>
            </a:r>
          </a:p>
          <a:p>
            <a:pPr marL="0" indent="0">
              <a:buNone/>
            </a:pP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2EED56DD-E14E-B100-5A94-3DEDFE2E8E51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279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3585D89-2ED7-D0C4-4F17-B62BFE8199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8599" y="712609"/>
            <a:ext cx="7708472" cy="442864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2DE929B7-55B4-C9B0-19BF-A5A7C7107A27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817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48B75560-08A0-2EBE-D871-56D09440DF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5891" y="653143"/>
            <a:ext cx="8200218" cy="467451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71BBF91D-0B8A-12A1-0D73-FE1E7C9789A5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295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123F6DEA-EAC6-9B94-5976-169B6D42B5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9776" y="775154"/>
            <a:ext cx="8162948" cy="4301965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5CE2CDBB-22CC-D8CF-3257-EE3C8468D43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504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52C55FB8-1C95-FB28-865C-C3FAFF4361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899" y="960882"/>
            <a:ext cx="8135111" cy="425043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52E7A052-1D29-FC54-A18F-96DC5988D8C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784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0DF2B5C4-0C4A-4AA6-45F0-40E443AD41D8}"/>
              </a:ext>
            </a:extLst>
          </p:cNvPr>
          <p:cNvGrpSpPr/>
          <p:nvPr/>
        </p:nvGrpSpPr>
        <p:grpSpPr>
          <a:xfrm>
            <a:off x="1745059" y="662650"/>
            <a:ext cx="5516880" cy="4040504"/>
            <a:chOff x="467929" y="2241804"/>
            <a:chExt cx="5516880" cy="4040504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A767E7BC-130D-8C19-E870-3B8510424CF8}"/>
                </a:ext>
              </a:extLst>
            </p:cNvPr>
            <p:cNvPicPr/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929" y="2557308"/>
              <a:ext cx="5516786" cy="3724562"/>
            </a:xfrm>
            <a:prstGeom prst="rect">
              <a:avLst/>
            </a:prstGeom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5D47A661-494D-4CA0-5153-33F9DB11D6E5}"/>
                </a:ext>
              </a:extLst>
            </p:cNvPr>
            <p:cNvSpPr/>
            <p:nvPr/>
          </p:nvSpPr>
          <p:spPr>
            <a:xfrm>
              <a:off x="4349495" y="3639312"/>
              <a:ext cx="186055" cy="2257425"/>
            </a:xfrm>
            <a:custGeom>
              <a:avLst/>
              <a:gdLst/>
              <a:ahLst/>
              <a:cxnLst/>
              <a:rect l="l" t="t" r="r" b="b"/>
              <a:pathLst>
                <a:path w="186054" h="2257425">
                  <a:moveTo>
                    <a:pt x="124967" y="0"/>
                  </a:moveTo>
                  <a:lnTo>
                    <a:pt x="92963" y="606044"/>
                  </a:lnTo>
                  <a:lnTo>
                    <a:pt x="71881" y="239775"/>
                  </a:lnTo>
                  <a:lnTo>
                    <a:pt x="62991" y="660400"/>
                  </a:lnTo>
                  <a:lnTo>
                    <a:pt x="3175" y="239775"/>
                  </a:lnTo>
                  <a:lnTo>
                    <a:pt x="39877" y="795908"/>
                  </a:lnTo>
                  <a:lnTo>
                    <a:pt x="0" y="900176"/>
                  </a:lnTo>
                  <a:lnTo>
                    <a:pt x="32003" y="1230376"/>
                  </a:lnTo>
                  <a:lnTo>
                    <a:pt x="1142" y="1524254"/>
                  </a:lnTo>
                  <a:lnTo>
                    <a:pt x="48767" y="1456308"/>
                  </a:lnTo>
                  <a:lnTo>
                    <a:pt x="41020" y="1840864"/>
                  </a:lnTo>
                  <a:lnTo>
                    <a:pt x="66420" y="1632965"/>
                  </a:lnTo>
                  <a:lnTo>
                    <a:pt x="73025" y="2257044"/>
                  </a:lnTo>
                  <a:lnTo>
                    <a:pt x="90677" y="1560576"/>
                  </a:lnTo>
                  <a:lnTo>
                    <a:pt x="114045" y="2062378"/>
                  </a:lnTo>
                  <a:lnTo>
                    <a:pt x="120650" y="1510664"/>
                  </a:lnTo>
                  <a:lnTo>
                    <a:pt x="156209" y="1890776"/>
                  </a:lnTo>
                  <a:lnTo>
                    <a:pt x="144906" y="1352295"/>
                  </a:lnTo>
                  <a:lnTo>
                    <a:pt x="185927" y="1388745"/>
                  </a:lnTo>
                  <a:lnTo>
                    <a:pt x="151511" y="1094613"/>
                  </a:lnTo>
                  <a:lnTo>
                    <a:pt x="181609" y="850264"/>
                  </a:lnTo>
                  <a:lnTo>
                    <a:pt x="143763" y="764413"/>
                  </a:lnTo>
                  <a:lnTo>
                    <a:pt x="158241" y="465708"/>
                  </a:lnTo>
                  <a:lnTo>
                    <a:pt x="121792" y="556387"/>
                  </a:lnTo>
                  <a:lnTo>
                    <a:pt x="1249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2F4E155D-B38E-1B49-7067-89B35CF9110F}"/>
                </a:ext>
              </a:extLst>
            </p:cNvPr>
            <p:cNvSpPr/>
            <p:nvPr/>
          </p:nvSpPr>
          <p:spPr>
            <a:xfrm>
              <a:off x="4349495" y="3639312"/>
              <a:ext cx="186055" cy="2257425"/>
            </a:xfrm>
            <a:custGeom>
              <a:avLst/>
              <a:gdLst/>
              <a:ahLst/>
              <a:cxnLst/>
              <a:rect l="l" t="t" r="r" b="b"/>
              <a:pathLst>
                <a:path w="186054" h="2257425">
                  <a:moveTo>
                    <a:pt x="92963" y="606044"/>
                  </a:moveTo>
                  <a:lnTo>
                    <a:pt x="124967" y="0"/>
                  </a:lnTo>
                  <a:lnTo>
                    <a:pt x="121792" y="556387"/>
                  </a:lnTo>
                  <a:lnTo>
                    <a:pt x="158241" y="465708"/>
                  </a:lnTo>
                  <a:lnTo>
                    <a:pt x="143763" y="764413"/>
                  </a:lnTo>
                  <a:lnTo>
                    <a:pt x="181609" y="850264"/>
                  </a:lnTo>
                  <a:lnTo>
                    <a:pt x="151511" y="1094613"/>
                  </a:lnTo>
                  <a:lnTo>
                    <a:pt x="185927" y="1388745"/>
                  </a:lnTo>
                  <a:lnTo>
                    <a:pt x="144906" y="1352295"/>
                  </a:lnTo>
                  <a:lnTo>
                    <a:pt x="156209" y="1890776"/>
                  </a:lnTo>
                  <a:lnTo>
                    <a:pt x="120650" y="1510664"/>
                  </a:lnTo>
                  <a:lnTo>
                    <a:pt x="114045" y="2062378"/>
                  </a:lnTo>
                  <a:lnTo>
                    <a:pt x="90677" y="1560576"/>
                  </a:lnTo>
                  <a:lnTo>
                    <a:pt x="73025" y="2257044"/>
                  </a:lnTo>
                  <a:lnTo>
                    <a:pt x="66420" y="1632965"/>
                  </a:lnTo>
                  <a:lnTo>
                    <a:pt x="41020" y="1840864"/>
                  </a:lnTo>
                  <a:lnTo>
                    <a:pt x="48767" y="1456308"/>
                  </a:lnTo>
                  <a:lnTo>
                    <a:pt x="1142" y="1524254"/>
                  </a:lnTo>
                  <a:lnTo>
                    <a:pt x="32003" y="1230376"/>
                  </a:lnTo>
                  <a:lnTo>
                    <a:pt x="0" y="900176"/>
                  </a:lnTo>
                  <a:lnTo>
                    <a:pt x="39877" y="795908"/>
                  </a:lnTo>
                  <a:lnTo>
                    <a:pt x="3175" y="239775"/>
                  </a:lnTo>
                  <a:lnTo>
                    <a:pt x="62991" y="660400"/>
                  </a:lnTo>
                  <a:lnTo>
                    <a:pt x="71881" y="239775"/>
                  </a:lnTo>
                  <a:lnTo>
                    <a:pt x="92963" y="60604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B076725A-9620-BE32-3358-379091B7D49B}"/>
                </a:ext>
              </a:extLst>
            </p:cNvPr>
            <p:cNvSpPr/>
            <p:nvPr/>
          </p:nvSpPr>
          <p:spPr>
            <a:xfrm>
              <a:off x="4783835" y="3727704"/>
              <a:ext cx="187960" cy="2124710"/>
            </a:xfrm>
            <a:custGeom>
              <a:avLst/>
              <a:gdLst/>
              <a:ahLst/>
              <a:cxnLst/>
              <a:rect l="l" t="t" r="r" b="b"/>
              <a:pathLst>
                <a:path w="187960" h="2124710">
                  <a:moveTo>
                    <a:pt x="125984" y="0"/>
                  </a:moveTo>
                  <a:lnTo>
                    <a:pt x="93725" y="570484"/>
                  </a:lnTo>
                  <a:lnTo>
                    <a:pt x="72516" y="225679"/>
                  </a:lnTo>
                  <a:lnTo>
                    <a:pt x="63500" y="621538"/>
                  </a:lnTo>
                  <a:lnTo>
                    <a:pt x="3175" y="225679"/>
                  </a:lnTo>
                  <a:lnTo>
                    <a:pt x="40131" y="749173"/>
                  </a:lnTo>
                  <a:lnTo>
                    <a:pt x="0" y="847344"/>
                  </a:lnTo>
                  <a:lnTo>
                    <a:pt x="32258" y="1158113"/>
                  </a:lnTo>
                  <a:lnTo>
                    <a:pt x="1142" y="1434719"/>
                  </a:lnTo>
                  <a:lnTo>
                    <a:pt x="49149" y="1370711"/>
                  </a:lnTo>
                  <a:lnTo>
                    <a:pt x="41275" y="1732661"/>
                  </a:lnTo>
                  <a:lnTo>
                    <a:pt x="66928" y="1536954"/>
                  </a:lnTo>
                  <a:lnTo>
                    <a:pt x="73660" y="2124456"/>
                  </a:lnTo>
                  <a:lnTo>
                    <a:pt x="91439" y="1468882"/>
                  </a:lnTo>
                  <a:lnTo>
                    <a:pt x="114935" y="1941220"/>
                  </a:lnTo>
                  <a:lnTo>
                    <a:pt x="121665" y="1421892"/>
                  </a:lnTo>
                  <a:lnTo>
                    <a:pt x="157479" y="1779778"/>
                  </a:lnTo>
                  <a:lnTo>
                    <a:pt x="146176" y="1272921"/>
                  </a:lnTo>
                  <a:lnTo>
                    <a:pt x="187451" y="1307084"/>
                  </a:lnTo>
                  <a:lnTo>
                    <a:pt x="152780" y="1030224"/>
                  </a:lnTo>
                  <a:lnTo>
                    <a:pt x="183134" y="800354"/>
                  </a:lnTo>
                  <a:lnTo>
                    <a:pt x="144906" y="719455"/>
                  </a:lnTo>
                  <a:lnTo>
                    <a:pt x="159512" y="438404"/>
                  </a:lnTo>
                  <a:lnTo>
                    <a:pt x="122809" y="523748"/>
                  </a:lnTo>
                  <a:lnTo>
                    <a:pt x="1259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C16754-0DBC-3F96-D60E-0C881DE2310F}"/>
                </a:ext>
              </a:extLst>
            </p:cNvPr>
            <p:cNvSpPr/>
            <p:nvPr/>
          </p:nvSpPr>
          <p:spPr>
            <a:xfrm>
              <a:off x="4783835" y="3727704"/>
              <a:ext cx="187960" cy="2124710"/>
            </a:xfrm>
            <a:custGeom>
              <a:avLst/>
              <a:gdLst/>
              <a:ahLst/>
              <a:cxnLst/>
              <a:rect l="l" t="t" r="r" b="b"/>
              <a:pathLst>
                <a:path w="187960" h="2124710">
                  <a:moveTo>
                    <a:pt x="93725" y="570484"/>
                  </a:moveTo>
                  <a:lnTo>
                    <a:pt x="125984" y="0"/>
                  </a:lnTo>
                  <a:lnTo>
                    <a:pt x="122809" y="523748"/>
                  </a:lnTo>
                  <a:lnTo>
                    <a:pt x="159512" y="438404"/>
                  </a:lnTo>
                  <a:lnTo>
                    <a:pt x="144906" y="719455"/>
                  </a:lnTo>
                  <a:lnTo>
                    <a:pt x="183134" y="800354"/>
                  </a:lnTo>
                  <a:lnTo>
                    <a:pt x="152780" y="1030224"/>
                  </a:lnTo>
                  <a:lnTo>
                    <a:pt x="187451" y="1307084"/>
                  </a:lnTo>
                  <a:lnTo>
                    <a:pt x="146176" y="1272921"/>
                  </a:lnTo>
                  <a:lnTo>
                    <a:pt x="157479" y="1779778"/>
                  </a:lnTo>
                  <a:lnTo>
                    <a:pt x="121665" y="1421892"/>
                  </a:lnTo>
                  <a:lnTo>
                    <a:pt x="114935" y="1941220"/>
                  </a:lnTo>
                  <a:lnTo>
                    <a:pt x="91439" y="1468882"/>
                  </a:lnTo>
                  <a:lnTo>
                    <a:pt x="73660" y="2124456"/>
                  </a:lnTo>
                  <a:lnTo>
                    <a:pt x="66928" y="1536954"/>
                  </a:lnTo>
                  <a:lnTo>
                    <a:pt x="41275" y="1732661"/>
                  </a:lnTo>
                  <a:lnTo>
                    <a:pt x="49149" y="1370711"/>
                  </a:lnTo>
                  <a:lnTo>
                    <a:pt x="1142" y="1434719"/>
                  </a:lnTo>
                  <a:lnTo>
                    <a:pt x="32258" y="1158113"/>
                  </a:lnTo>
                  <a:lnTo>
                    <a:pt x="0" y="847344"/>
                  </a:lnTo>
                  <a:lnTo>
                    <a:pt x="40131" y="749173"/>
                  </a:lnTo>
                  <a:lnTo>
                    <a:pt x="3175" y="225679"/>
                  </a:lnTo>
                  <a:lnTo>
                    <a:pt x="63500" y="621538"/>
                  </a:lnTo>
                  <a:lnTo>
                    <a:pt x="72516" y="225679"/>
                  </a:lnTo>
                  <a:lnTo>
                    <a:pt x="93725" y="5704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C9ED1C7B-5753-954C-CAFD-FCCDC1836FE9}"/>
                </a:ext>
              </a:extLst>
            </p:cNvPr>
            <p:cNvSpPr/>
            <p:nvPr/>
          </p:nvSpPr>
          <p:spPr>
            <a:xfrm>
              <a:off x="1162811" y="2246376"/>
              <a:ext cx="186055" cy="2255520"/>
            </a:xfrm>
            <a:custGeom>
              <a:avLst/>
              <a:gdLst/>
              <a:ahLst/>
              <a:cxnLst/>
              <a:rect l="l" t="t" r="r" b="b"/>
              <a:pathLst>
                <a:path w="186055" h="2255520">
                  <a:moveTo>
                    <a:pt x="124968" y="0"/>
                  </a:moveTo>
                  <a:lnTo>
                    <a:pt x="92963" y="605663"/>
                  </a:lnTo>
                  <a:lnTo>
                    <a:pt x="71894" y="239649"/>
                  </a:lnTo>
                  <a:lnTo>
                    <a:pt x="62941" y="659891"/>
                  </a:lnTo>
                  <a:lnTo>
                    <a:pt x="3187" y="239649"/>
                  </a:lnTo>
                  <a:lnTo>
                    <a:pt x="39827" y="795401"/>
                  </a:lnTo>
                  <a:lnTo>
                    <a:pt x="0" y="899540"/>
                  </a:lnTo>
                  <a:lnTo>
                    <a:pt x="32042" y="1229614"/>
                  </a:lnTo>
                  <a:lnTo>
                    <a:pt x="1168" y="1523238"/>
                  </a:lnTo>
                  <a:lnTo>
                    <a:pt x="48780" y="1455293"/>
                  </a:lnTo>
                  <a:lnTo>
                    <a:pt x="40995" y="1839595"/>
                  </a:lnTo>
                  <a:lnTo>
                    <a:pt x="66408" y="1631823"/>
                  </a:lnTo>
                  <a:lnTo>
                    <a:pt x="73037" y="2255520"/>
                  </a:lnTo>
                  <a:lnTo>
                    <a:pt x="90652" y="1559560"/>
                  </a:lnTo>
                  <a:lnTo>
                    <a:pt x="114046" y="2060956"/>
                  </a:lnTo>
                  <a:lnTo>
                    <a:pt x="120650" y="1509649"/>
                  </a:lnTo>
                  <a:lnTo>
                    <a:pt x="156209" y="1889506"/>
                  </a:lnTo>
                  <a:lnTo>
                    <a:pt x="144906" y="1351407"/>
                  </a:lnTo>
                  <a:lnTo>
                    <a:pt x="185928" y="1387729"/>
                  </a:lnTo>
                  <a:lnTo>
                    <a:pt x="151510" y="1093851"/>
                  </a:lnTo>
                  <a:lnTo>
                    <a:pt x="181609" y="849629"/>
                  </a:lnTo>
                  <a:lnTo>
                    <a:pt x="143763" y="763904"/>
                  </a:lnTo>
                  <a:lnTo>
                    <a:pt x="158241" y="465454"/>
                  </a:lnTo>
                  <a:lnTo>
                    <a:pt x="121793" y="556006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495CAD84-CED9-B71D-F1DE-5E3FE895873C}"/>
                </a:ext>
              </a:extLst>
            </p:cNvPr>
            <p:cNvSpPr/>
            <p:nvPr/>
          </p:nvSpPr>
          <p:spPr>
            <a:xfrm>
              <a:off x="1162811" y="2246376"/>
              <a:ext cx="186055" cy="2255520"/>
            </a:xfrm>
            <a:custGeom>
              <a:avLst/>
              <a:gdLst/>
              <a:ahLst/>
              <a:cxnLst/>
              <a:rect l="l" t="t" r="r" b="b"/>
              <a:pathLst>
                <a:path w="186055" h="2255520">
                  <a:moveTo>
                    <a:pt x="92963" y="605663"/>
                  </a:moveTo>
                  <a:lnTo>
                    <a:pt x="124968" y="0"/>
                  </a:lnTo>
                  <a:lnTo>
                    <a:pt x="121793" y="556006"/>
                  </a:lnTo>
                  <a:lnTo>
                    <a:pt x="158241" y="465454"/>
                  </a:lnTo>
                  <a:lnTo>
                    <a:pt x="143763" y="763904"/>
                  </a:lnTo>
                  <a:lnTo>
                    <a:pt x="181609" y="849629"/>
                  </a:lnTo>
                  <a:lnTo>
                    <a:pt x="151510" y="1093851"/>
                  </a:lnTo>
                  <a:lnTo>
                    <a:pt x="185928" y="1387729"/>
                  </a:lnTo>
                  <a:lnTo>
                    <a:pt x="144906" y="1351407"/>
                  </a:lnTo>
                  <a:lnTo>
                    <a:pt x="156209" y="1889506"/>
                  </a:lnTo>
                  <a:lnTo>
                    <a:pt x="120650" y="1509649"/>
                  </a:lnTo>
                  <a:lnTo>
                    <a:pt x="114046" y="2060956"/>
                  </a:lnTo>
                  <a:lnTo>
                    <a:pt x="90652" y="1559560"/>
                  </a:lnTo>
                  <a:lnTo>
                    <a:pt x="73037" y="2255520"/>
                  </a:lnTo>
                  <a:lnTo>
                    <a:pt x="66408" y="1631823"/>
                  </a:lnTo>
                  <a:lnTo>
                    <a:pt x="40995" y="1839595"/>
                  </a:lnTo>
                  <a:lnTo>
                    <a:pt x="48780" y="1455293"/>
                  </a:lnTo>
                  <a:lnTo>
                    <a:pt x="1168" y="1523238"/>
                  </a:lnTo>
                  <a:lnTo>
                    <a:pt x="32042" y="1229614"/>
                  </a:lnTo>
                  <a:lnTo>
                    <a:pt x="0" y="899540"/>
                  </a:lnTo>
                  <a:lnTo>
                    <a:pt x="39827" y="795401"/>
                  </a:lnTo>
                  <a:lnTo>
                    <a:pt x="3187" y="239649"/>
                  </a:lnTo>
                  <a:lnTo>
                    <a:pt x="62941" y="659891"/>
                  </a:lnTo>
                  <a:lnTo>
                    <a:pt x="71894" y="239649"/>
                  </a:lnTo>
                  <a:lnTo>
                    <a:pt x="92963" y="6056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1">
            <a:extLst>
              <a:ext uri="{FF2B5EF4-FFF2-40B4-BE49-F238E27FC236}">
                <a16:creationId xmlns:a16="http://schemas.microsoft.com/office/drawing/2014/main" id="{72F2677E-1FE1-06CF-8476-311E1004C51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7264" y="1365890"/>
            <a:ext cx="2252090" cy="2651464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D4493338-E76E-BB32-9CB9-C21FAC25565D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756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272FBBC6-A42D-D578-8C0F-F2FF5D3725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7710" y="849180"/>
            <a:ext cx="7769929" cy="424524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9B83DB7D-8892-6CCC-8656-1FC69CDF0774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694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BA0FBCF-B55D-D86E-D1D5-DBA5205A73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1473835" algn="l"/>
                <a:tab pos="4261485" algn="l"/>
              </a:tabLst>
            </a:pPr>
            <a:r>
              <a:rPr lang="es-ES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ACCESORIOS PARA</a:t>
            </a:r>
            <a:r>
              <a:rPr lang="es-ES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IZAJE</a:t>
            </a:r>
            <a:r>
              <a:rPr lang="es-ES" b="1" spc="-3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</a:t>
            </a:r>
            <a:r>
              <a:rPr lang="es-ES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CARGAS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14F19FA0-FD1B-8D44-2B05-9356DC09A1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8077" y="1372552"/>
            <a:ext cx="7515845" cy="478622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ACB89CE-47A7-D54B-844D-412F9390048E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183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E27CDC3-84F7-E17A-AD96-001BD845D3E8}"/>
              </a:ext>
            </a:extLst>
          </p:cNvPr>
          <p:cNvSpPr txBox="1"/>
          <p:nvPr/>
        </p:nvSpPr>
        <p:spPr>
          <a:xfrm>
            <a:off x="581078" y="2006016"/>
            <a:ext cx="430923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03655" algn="l"/>
                <a:tab pos="1781810" algn="l"/>
                <a:tab pos="3260725" algn="l"/>
              </a:tabLst>
            </a:pP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Medidas	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segurid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 tener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consideración</a:t>
            </a:r>
            <a:r>
              <a:rPr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estrobar una carga del centro con una sola eslinga, la relación de largo es de 25 veces el diámetro del espesor del elemento de Izaje.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5451ABD6-CFBA-326E-9C5E-11258D93F1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1457" y="1200183"/>
            <a:ext cx="5085587" cy="384047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B9199CB9-60F8-E9AC-DAF2-6CD1C83B175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568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CA5748F-62A9-ADE0-9CAE-EAD3DF43A8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633" y="596227"/>
            <a:ext cx="8414967" cy="448059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B39FBDD-DDB2-2480-EBE4-F60BB3457000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6097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FC888EE3-EE99-6578-280A-69357A4D424B}"/>
              </a:ext>
            </a:extLst>
          </p:cNvPr>
          <p:cNvSpPr txBox="1"/>
          <p:nvPr/>
        </p:nvSpPr>
        <p:spPr>
          <a:xfrm>
            <a:off x="5573564" y="1535061"/>
            <a:ext cx="407416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Cáncamo giratorio no está alineado con eslinga y gancho. Además esta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doblado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contra la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orilla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gancho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esta 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trabado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entre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aro.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72D043CC-9E56-E2C1-11E2-3D62330B25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456" y="934751"/>
            <a:ext cx="3751706" cy="410060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E2DAC7E-FF06-590B-B739-A07A7B16B2A2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66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499B1-8645-7A41-EDAD-32806A44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b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</a:b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DISEÑOS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COMUNES</a:t>
            </a:r>
            <a:r>
              <a:rPr lang="es-ES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800" b="1" spc="-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CABLES</a:t>
            </a:r>
            <a:r>
              <a:rPr lang="es-ES" sz="280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ACERO</a:t>
            </a:r>
            <a:b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</a:br>
            <a:endParaRPr lang="es-CL" sz="2800" b="1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FE846CCA-18A6-0E59-E00D-0DC7B981BE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953" y="2493264"/>
            <a:ext cx="7562088" cy="1871472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38B81248-7B46-E046-52DC-96364743E3F3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235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7B1B9CBF-8E49-7D3D-E949-81BF3C28A0AF}"/>
              </a:ext>
            </a:extLst>
          </p:cNvPr>
          <p:cNvSpPr txBox="1"/>
          <p:nvPr/>
        </p:nvSpPr>
        <p:spPr>
          <a:xfrm>
            <a:off x="971027" y="1294345"/>
            <a:ext cx="4002404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El gancho no cabe en el cáncamo. Por lo cual el gancho queda cargado en la punta generando el torcimiento del cáncamo </a:t>
            </a:r>
            <a:r>
              <a:rPr sz="2400" spc="-5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fuera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plano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ojo,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usar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para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este</a:t>
            </a:r>
            <a:r>
              <a:rPr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tipo</a:t>
            </a: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condición.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10">
            <a:extLst>
              <a:ext uri="{FF2B5EF4-FFF2-40B4-BE49-F238E27FC236}">
                <a16:creationId xmlns:a16="http://schemas.microsoft.com/office/drawing/2014/main" id="{5E32E9AF-5454-A19F-78A7-614890CA32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778" y="1024816"/>
            <a:ext cx="2897909" cy="3506535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A46F32A-2719-097C-E0CE-DA1DCC66AB33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0821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010C3D6B-61D2-4DE8-961D-FCE7D0C1F274}"/>
              </a:ext>
            </a:extLst>
          </p:cNvPr>
          <p:cNvSpPr txBox="1"/>
          <p:nvPr/>
        </p:nvSpPr>
        <p:spPr>
          <a:xfrm>
            <a:off x="723015" y="2258614"/>
            <a:ext cx="448754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3625" algn="l"/>
                <a:tab pos="1454150" algn="l"/>
                <a:tab pos="2368550" algn="l"/>
                <a:tab pos="2860675" algn="l"/>
                <a:tab pos="3251200" algn="l"/>
                <a:tab pos="4063365" algn="l"/>
              </a:tabLst>
            </a:pP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gancho está cargado lateralmente, impidiendo el </a:t>
            </a:r>
            <a:r>
              <a:rPr sz="2400" spc="-5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apl</a:t>
            </a:r>
            <a:r>
              <a:rPr sz="2400" spc="-15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</a:t>
            </a:r>
            <a:r>
              <a:rPr sz="2400" spc="5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</a:t>
            </a:r>
            <a:r>
              <a:rPr sz="2400" spc="-5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ar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l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base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del 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gancho.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32255A89-720C-E83A-E262-80A02D0A6A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2035" y="1096564"/>
            <a:ext cx="3348670" cy="4099133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7BC20893-183C-7A71-1256-BD89811C4815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8928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61CDE71-9E1E-4583-803A-ACF905E941FF}"/>
              </a:ext>
            </a:extLst>
          </p:cNvPr>
          <p:cNvSpPr txBox="1"/>
          <p:nvPr/>
        </p:nvSpPr>
        <p:spPr>
          <a:xfrm>
            <a:off x="5021943" y="196995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eslinga no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está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base del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gancho,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seguro</a:t>
            </a:r>
            <a:r>
              <a:rPr lang="es-ES" sz="2400" spc="6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está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atorado,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nunca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aplicar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seguro,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verifique</a:t>
            </a:r>
            <a:r>
              <a:rPr lang="es-ES" sz="2400" spc="6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todo momento que las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eslingas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estén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siempre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apoyadas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base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gancho.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E0123FAD-E62B-460F-742B-CB7CA68D43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9494" y="581978"/>
            <a:ext cx="2984858" cy="4714953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DDB4F69-B375-3F97-93FC-A85915DDED5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44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2046031-C177-F04F-B780-01A147DE54A9}"/>
              </a:ext>
            </a:extLst>
          </p:cNvPr>
          <p:cNvSpPr txBox="1"/>
          <p:nvPr/>
        </p:nvSpPr>
        <p:spPr>
          <a:xfrm>
            <a:off x="1114425" y="1757792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está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envuelto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gancho,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provocará</a:t>
            </a:r>
            <a:r>
              <a:rPr lang="es-ES" sz="2400" spc="6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daños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Situación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conocida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“Corbata”,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esta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actitud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nunca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permitida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utilizada.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6985" algn="just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Siempre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debe aplicar la carga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la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base del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gancho.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E8D486D4-A4E2-A5B6-7964-204E81741A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2547" y="1281652"/>
            <a:ext cx="2444336" cy="3451302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483CC8B4-092A-6209-23C4-5290694C7754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883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2AD469C-6DFF-8B01-4F19-2282A82025EC}"/>
              </a:ext>
            </a:extLst>
          </p:cNvPr>
          <p:cNvSpPr txBox="1"/>
          <p:nvPr/>
        </p:nvSpPr>
        <p:spPr>
          <a:xfrm>
            <a:off x="4579257" y="1974591"/>
            <a:ext cx="6096000" cy="196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1480" algn="l"/>
                <a:tab pos="1643380" algn="l"/>
                <a:tab pos="2347595" algn="l"/>
                <a:tab pos="3239135" algn="l"/>
                <a:tab pos="3537585" algn="l"/>
                <a:tab pos="3903345" algn="l"/>
              </a:tabLst>
            </a:pP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x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emo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está	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atado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  viva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grapa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estándar.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1480" algn="l"/>
                <a:tab pos="1643380" algn="l"/>
                <a:tab pos="2347595" algn="l"/>
                <a:tab pos="3239135" algn="l"/>
                <a:tab pos="3537585" algn="l"/>
                <a:tab pos="3903345" algn="l"/>
              </a:tabLst>
            </a:pPr>
            <a:endParaRPr lang="es-ES" sz="2400" spc="-2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1480" algn="l"/>
                <a:tab pos="1643380" algn="l"/>
                <a:tab pos="2347595" algn="l"/>
                <a:tab pos="3239135" algn="l"/>
                <a:tab pos="3537585" algn="l"/>
                <a:tab pos="3903345" algn="l"/>
              </a:tabLst>
            </a:pP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grapa de esta forma se encuentra aplastando la línea viva.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2BD967E2-D6A0-7689-53EB-8A0347BFAE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8362" y="493642"/>
            <a:ext cx="2367609" cy="492653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BFA72162-9F79-029A-E9E9-2D7D0526D72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5024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EFA0D33-6BA1-74D4-C584-B94047E8C31F}"/>
              </a:ext>
            </a:extLst>
          </p:cNvPr>
          <p:cNvSpPr txBox="1"/>
          <p:nvPr/>
        </p:nvSpPr>
        <p:spPr>
          <a:xfrm>
            <a:off x="972457" y="170611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extremo del cable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está atado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viva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grapa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estándar.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 principal esta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insertada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revés,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provoca</a:t>
            </a:r>
            <a:r>
              <a:rPr lang="es-ES" sz="2400" spc="6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el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perno.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52A9AD41-3E01-470E-BB48-5DE82874C1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9154" y="600522"/>
            <a:ext cx="2787558" cy="466550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4F71054E-EAB4-31BE-E4A2-9D02F1744C8E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6418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F0DF018-322F-FA93-35AB-D784B9D16BEF}"/>
              </a:ext>
            </a:extLst>
          </p:cNvPr>
          <p:cNvSpPr txBox="1"/>
          <p:nvPr/>
        </p:nvSpPr>
        <p:spPr>
          <a:xfrm>
            <a:off x="4803775" y="203359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 y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eslinga no están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alineados.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eslinga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encuentra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presionando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rosca del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perno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715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Además,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falta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seguro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del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gancho.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ABC8F48B-10E7-86A0-B797-B5BFAFF23B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683" y="1014291"/>
            <a:ext cx="3199656" cy="3965804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643DA4B6-73F7-3928-B1BC-4F03E6075EE5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6731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FEA010D-4150-E64C-13F4-C30E77E5AE41}"/>
              </a:ext>
            </a:extLst>
          </p:cNvPr>
          <p:cNvSpPr txBox="1"/>
          <p:nvPr/>
        </p:nvSpPr>
        <p:spPr>
          <a:xfrm>
            <a:off x="424997" y="183147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perno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grillete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está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asentado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base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del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gancho.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6985" algn="just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Posición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deja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atorado lateralmente,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creando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una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cuña.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715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usar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de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mayor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tamaño.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C37048EE-257D-E30F-C340-08D3AA0946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4485" y="1022761"/>
            <a:ext cx="3537560" cy="409974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7EB4B803-58B2-0102-C3DC-22EA77084F9A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7563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37253FE-0AF5-0E33-0398-3CFC285AE137}"/>
              </a:ext>
            </a:extLst>
          </p:cNvPr>
          <p:cNvSpPr txBox="1"/>
          <p:nvPr/>
        </p:nvSpPr>
        <p:spPr>
          <a:xfrm>
            <a:off x="4982029" y="1601612"/>
            <a:ext cx="47606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sintética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abultada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perno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tipo de acción,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lang="es-ES" sz="2400" spc="4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ES" sz="2400" spc="4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mayor</a:t>
            </a:r>
            <a:r>
              <a:rPr lang="es-ES" sz="2400" spc="4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4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4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ancho</a:t>
            </a:r>
            <a:r>
              <a:rPr lang="es-ES" sz="2400" spc="4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eslinga.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6350" algn="just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perno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estar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bien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apretado.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25CE6382-AD05-6E34-38C6-4639FD7B98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484" y="596190"/>
            <a:ext cx="3181100" cy="457533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BD458CCD-6B4D-47BB-3EAF-B639F3BC59A9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9746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1B128F5-1B62-96D3-74FE-4F7CF70821BE}"/>
              </a:ext>
            </a:extLst>
          </p:cNvPr>
          <p:cNvSpPr txBox="1"/>
          <p:nvPr/>
        </p:nvSpPr>
        <p:spPr>
          <a:xfrm>
            <a:off x="560614" y="158336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 sintética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pellizcada en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cuerpo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requiere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acción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un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mayor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tamaño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minimizar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abultamiento.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ED1674D2-CF61-628B-BFFA-C153335C5A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2965" y="392724"/>
            <a:ext cx="2978759" cy="429282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419DDEFD-9CCA-E3ED-D4C3-FCC527A2B002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47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23F0A4-736F-B203-114B-6B3F045F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094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ALMA: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0" marR="6350" indent="0" algn="just">
              <a:lnSpc>
                <a:spcPct val="100000"/>
              </a:lnSpc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Constituye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núcleo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central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del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alrededor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cual se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trenzan 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torones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cordones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alambres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forman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el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cable.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 finalidad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servir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soporte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torones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lubricar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cable.</a:t>
            </a:r>
          </a:p>
          <a:p>
            <a:pPr marL="0" marR="5080" indent="0" algn="just">
              <a:lnSpc>
                <a:spcPct val="100000"/>
              </a:lnSpc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cables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lubricarse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lo menos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vez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toda su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longitud.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El 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lubricante</a:t>
            </a:r>
            <a:r>
              <a:rPr lang="es-ES" sz="2400" spc="8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</a:t>
            </a:r>
            <a:r>
              <a:rPr lang="es-ES" sz="2400" spc="7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ES" sz="2400" spc="10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lang="es-ES" sz="2400" spc="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ser 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dem</a:t>
            </a:r>
            <a:r>
              <a:rPr lang="es-CL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siado gr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 o pegaj</a:t>
            </a:r>
            <a:r>
              <a:rPr lang="es-CL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 </a:t>
            </a:r>
            <a:r>
              <a:rPr lang="es-CL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ara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permi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ir	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 pen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ración al interi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 o	al alma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esté.</a:t>
            </a:r>
          </a:p>
          <a:p>
            <a:pPr algn="just"/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0DE10EBA-43A6-5F01-610C-1F000B9FA1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212" y="3698796"/>
            <a:ext cx="2483684" cy="27926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147A4A-9CBB-B777-87AE-334232F65FB1}"/>
              </a:ext>
            </a:extLst>
          </p:cNvPr>
          <p:cNvSpPr txBox="1"/>
          <p:nvPr/>
        </p:nvSpPr>
        <p:spPr>
          <a:xfrm>
            <a:off x="5215896" y="48642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0"/>
              </a:spcBef>
            </a:pPr>
            <a:r>
              <a:rPr lang="es-CL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ALMA</a:t>
            </a:r>
            <a:r>
              <a:rPr lang="es-CL" sz="2400" b="1" spc="-8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 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DE</a:t>
            </a:r>
            <a:r>
              <a:rPr lang="es-CL" sz="2400" b="1" spc="-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 </a:t>
            </a:r>
            <a:r>
              <a:rPr lang="es-CL" sz="24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ACERO </a:t>
            </a:r>
            <a:r>
              <a:rPr lang="es-CL" sz="2400" b="1" spc="-4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 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I</a:t>
            </a:r>
            <a:r>
              <a:rPr lang="es-CL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ND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E</a:t>
            </a:r>
            <a:r>
              <a:rPr lang="es-CL" sz="24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P</a:t>
            </a:r>
            <a:r>
              <a:rPr lang="es-CL" sz="24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E</a:t>
            </a:r>
            <a:r>
              <a:rPr lang="es-CL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N</a:t>
            </a:r>
            <a:r>
              <a:rPr lang="es-CL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D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I</a:t>
            </a:r>
            <a:r>
              <a:rPr lang="es-CL" sz="24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E</a:t>
            </a:r>
            <a:r>
              <a:rPr lang="es-CL" sz="24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N</a:t>
            </a:r>
            <a:r>
              <a:rPr lang="es-CL" sz="24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T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 Light"/>
              </a:rPr>
              <a:t>E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402CB46B-569F-3FFB-2D5A-86671E26EE36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8427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5321D61-3784-4BE6-F886-72859F5B89F3}"/>
              </a:ext>
            </a:extLst>
          </p:cNvPr>
          <p:cNvSpPr txBox="1"/>
          <p:nvPr/>
        </p:nvSpPr>
        <p:spPr>
          <a:xfrm>
            <a:off x="4906282" y="1590675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conectadas con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grilletes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rotan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67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lateralmente.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Siempre se deben mantener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alineados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grilletes,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contrario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tendrán una pérdida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50%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 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C.L.T.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CA41AB69-0703-AA83-7F63-D8CA6F3E19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033" y="582924"/>
            <a:ext cx="3887724" cy="4184904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5995DFEF-8F4B-011F-178B-521C7D83F0C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2415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B1C3A450-F08D-91C1-BF8F-C65516D92386}"/>
              </a:ext>
            </a:extLst>
          </p:cNvPr>
          <p:cNvSpPr txBox="1"/>
          <p:nvPr/>
        </p:nvSpPr>
        <p:spPr>
          <a:xfrm>
            <a:off x="709562" y="1231954"/>
            <a:ext cx="4506595" cy="3365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Enganche enlazado formado con un grillete.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empalme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está 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atorado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la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esquina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filosa de 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carga, generando un ángulo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enganche</a:t>
            </a:r>
            <a:r>
              <a:rPr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muy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pequeño.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711835" algn="l"/>
                <a:tab pos="1719580" algn="l"/>
                <a:tab pos="2961640" algn="l"/>
                <a:tab pos="3525520" algn="l"/>
              </a:tabLst>
            </a:pP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	debe	ajustar	</a:t>
            </a: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	es</a:t>
            </a: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</a:t>
            </a:r>
            <a:r>
              <a:rPr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adecuadamente.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D1D9BBC9-96E1-D9A6-20C3-4C5E4AFF50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5724" y="279654"/>
            <a:ext cx="3240024" cy="5536692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A562E4D5-DEC4-061C-BBE7-2638E40DC32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1456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D866531-73FF-787E-6B5D-375FC4DB9730}"/>
              </a:ext>
            </a:extLst>
          </p:cNvPr>
          <p:cNvSpPr txBox="1"/>
          <p:nvPr/>
        </p:nvSpPr>
        <p:spPr>
          <a:xfrm>
            <a:off x="3994606" y="174393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Enganche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6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lazado</a:t>
            </a:r>
            <a:r>
              <a:rPr lang="es-ES" sz="2400" spc="6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formado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 grillete.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635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perno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está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cuerpo</a:t>
            </a:r>
            <a:r>
              <a:rPr lang="es-ES" sz="2400" spc="6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6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6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</a:t>
            </a:r>
            <a:r>
              <a:rPr lang="es-ES" sz="2400" spc="6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6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deslizará.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10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lang="es-ES" sz="2400" spc="10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colocar</a:t>
            </a:r>
            <a:r>
              <a:rPr lang="es-ES" sz="2400" spc="10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10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perno</a:t>
            </a:r>
            <a:r>
              <a:rPr lang="es-ES" sz="2400" spc="10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el ojo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E04F248F-6EF5-889A-608F-62BE936C5D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1769" y="834855"/>
            <a:ext cx="2265202" cy="435825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6387CD0C-88A7-9492-579F-D2EB887784E0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806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59E5315-A11D-4BFB-2240-4703B6D3035B}"/>
              </a:ext>
            </a:extLst>
          </p:cNvPr>
          <p:cNvSpPr txBox="1"/>
          <p:nvPr/>
        </p:nvSpPr>
        <p:spPr>
          <a:xfrm>
            <a:off x="515046" y="1431093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Nunca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ser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sobre </a:t>
            </a:r>
            <a:r>
              <a:rPr lang="es-ES" sz="2400" spc="-5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exigidos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ramales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eslinga, al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posicionar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instalar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más 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desde un mismo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punto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anclaje.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ocasionará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sobre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esfuerzo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uno 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más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sus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ramales,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sobrexcediendo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además al eslabón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maestro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grillete utilizado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como conector </a:t>
            </a:r>
            <a:r>
              <a:rPr lang="es-ES" sz="2400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maestro.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B4583E7-ADDA-DBA3-3A0C-E4D57CBCCF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9752" y="1130732"/>
            <a:ext cx="4162260" cy="4163893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39931DE1-8255-3EC7-3EC8-5401BC54F533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1999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FC3B58A-D6C5-2083-AC0D-A15EB369FE18}"/>
              </a:ext>
            </a:extLst>
          </p:cNvPr>
          <p:cNvSpPr txBox="1"/>
          <p:nvPr/>
        </p:nvSpPr>
        <p:spPr>
          <a:xfrm>
            <a:off x="3142548" y="1032257"/>
            <a:ext cx="31553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833755" algn="l"/>
                <a:tab pos="2063750" algn="l"/>
                <a:tab pos="2647950" algn="l"/>
              </a:tabLst>
            </a:pP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Usar	gr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ll</a:t>
            </a:r>
            <a:r>
              <a:rPr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tes	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  tuerca</a:t>
            </a: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chaveta.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1376680" algn="l"/>
              </a:tabLst>
            </a:pP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</a:t>
            </a:r>
            <a:r>
              <a:rPr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ra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instalac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on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 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permanentes.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ECA3F2BF-2553-CCE6-4D3E-6C44B95E70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026" y="598153"/>
            <a:ext cx="2260848" cy="2357284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5818D0F8-EBE1-127E-9A68-E53AF0F84AB4}"/>
              </a:ext>
            </a:extLst>
          </p:cNvPr>
          <p:cNvSpPr txBox="1"/>
          <p:nvPr/>
        </p:nvSpPr>
        <p:spPr>
          <a:xfrm>
            <a:off x="929132" y="3592131"/>
            <a:ext cx="22161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92480" algn="l"/>
                <a:tab pos="1421765" algn="l"/>
                <a:tab pos="1592580" algn="l"/>
              </a:tabLst>
            </a:pP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Usar	tipo	per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  roscado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		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para  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conexiones 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temporales.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A5E888D-11D2-2C37-4575-F4B152149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9054" y="464983"/>
            <a:ext cx="3155314" cy="4980907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75ED85A5-A256-8AD9-B09E-6F346237676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329" y="3255735"/>
            <a:ext cx="1779384" cy="202718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AFFE2E10-F5BD-1734-1725-38FE7CCD475F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7308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27AAC6D-57AD-7E2B-CC46-A3034C04BD37}"/>
              </a:ext>
            </a:extLst>
          </p:cNvPr>
          <p:cNvSpPr txBox="1"/>
          <p:nvPr/>
        </p:nvSpPr>
        <p:spPr>
          <a:xfrm>
            <a:off x="1892358" y="656643"/>
            <a:ext cx="61810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66495" algn="l"/>
                <a:tab pos="1513840" algn="l"/>
                <a:tab pos="2200910" algn="l"/>
                <a:tab pos="2660015" algn="l"/>
                <a:tab pos="3170555" algn="l"/>
                <a:tab pos="3888104" algn="l"/>
                <a:tab pos="4272280" algn="l"/>
                <a:tab pos="5424805" algn="l"/>
              </a:tabLst>
            </a:pP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Cargas	puntuales	en	pernos	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(pasadores) 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y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cuerpos	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d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	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los</a:t>
            </a:r>
            <a:r>
              <a:rPr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gr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i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lletes,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e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s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aceptable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mi</a:t>
            </a:r>
            <a:r>
              <a:rPr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entr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as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 </a:t>
            </a:r>
            <a:r>
              <a:rPr sz="2400" spc="-5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e</a:t>
            </a:r>
            <a:r>
              <a:rPr sz="2400" spc="-2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s</a:t>
            </a:r>
            <a:r>
              <a:rPr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t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en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razo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n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abl</a:t>
            </a:r>
            <a:r>
              <a:rPr lang="es-CL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e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m</a:t>
            </a:r>
            <a:r>
              <a:rPr lang="es-CL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e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nte</a:t>
            </a:r>
            <a:r>
              <a:rPr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MT"/>
                <a:cs typeface="Arial MT"/>
              </a:rPr>
              <a:t> centrados.</a:t>
            </a:r>
            <a:endParaRPr sz="2400" dirty="0">
              <a:solidFill>
                <a:schemeClr val="accent1">
                  <a:lumMod val="20000"/>
                  <a:lumOff val="80000"/>
                </a:schemeClr>
              </a:solidFill>
              <a:latin typeface="Arial MT"/>
              <a:cs typeface="Arial M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9FF71349-50A2-6137-A3AC-9B486855CC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3483" y="1954570"/>
            <a:ext cx="7071942" cy="353183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5D0E107D-0C77-B24B-95D2-58A3904E9B2E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9956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2E7EBA-F230-2F7C-32EC-14F8975F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718184"/>
            <a:ext cx="10515600" cy="50018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VIENTOS RELEVANTES EN MANIOBRAS DE IZAJE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Brisa (viento leve)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 aproximada: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 20 km/h (hasta 5,5 m/s)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 suave del aire.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representa riesgo directo para izaje, pero debe monitorearse.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recomendada: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puede trabajar con normalidad, con vigilancia.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A4483FCE-BBB4-8C61-3DC7-D62EB2792FF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9405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64BF9-7E8F-4FB7-CFAB-00E6344AB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04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Viento moderado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a 40 km/h (5,5 a 11 m/s)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sienten ráfagas constantes, objetos livianos comienzan a moverse.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desestabilizar cargas amplias o voluminosas.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recomendada: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Reforzar el uso de vientos de guía y estabilización.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condiciones antes de continuar con el izaje.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377E7392-87D4-6EA5-1712-D45592A472C0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6281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84040E-B57F-FC75-DBFA-E6EF1E60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30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Viento fuerte.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a 60 km/h (11 a 16,5 m/s)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cargas se mueven con dificultad, las ráfagas generan oscilación peligrosa.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de colisión o pérdida de control.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recomendada: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Suspender la maniobra.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la carga y esperar condiciones más seguras.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5367F057-F9F0-8FE5-C248-A90423ACD16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2942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67C536-83AC-9E61-37E0-119F971FF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94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Viento muy fuerte o temporal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60 km/h (&gt; 16,5 m/s)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Inviable trabajar en estas condiciones.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de vuelco de grúas, caída de cargas o accidentes graves.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Muy alto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recomendada: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Prohibido izar cargas.</a:t>
            </a:r>
            <a:endParaRPr lang="es-C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Retirar personal del área y asegurar todo el equipo.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A387D4A-325C-A92F-66D7-12FA81D5EAA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56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29944651-55DB-5000-523B-877EA7B02F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2286" y="903955"/>
            <a:ext cx="7159065" cy="465346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9F4ABC3-6973-6B77-7D10-83490873AB2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0370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C739F8-D562-6601-D79B-887466E3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"/>
            <a:ext cx="10515600" cy="6048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E IMPORTANCIA DEL ANEMÓMETRO EN MANIOBRAS DE IZAJE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s-C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 anemómetro?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instrumento utilizado para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 la velocidad y, en algunos casos, la dirección del viento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 maniobras de izaje, permite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si las condiciones climáticas son seguras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levantar y mover cargas.</a:t>
            </a:r>
          </a:p>
          <a:p>
            <a:pPr marL="0" indent="0">
              <a:lnSpc>
                <a:spcPct val="100000"/>
              </a:lnSpc>
              <a:buNone/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08F505BE-7D6D-C01E-783F-1F6F8343EB38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2393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8B82D-62EF-02BA-1212-D9586C2E8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Anemómetros:</a:t>
            </a:r>
          </a:p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Anemómetro de cazoletas (o de copa)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Tiene tres o cuatro cazoletas hemisféricas que giran al ser impulsadas por el viento.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común en: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Grúas torre, grúas móviles, y estructuras fijas.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Sencillo, confiable y de bajo mantenimiento.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Lectura: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Puede ser analógica o digital.</a:t>
            </a:r>
          </a:p>
          <a:p>
            <a:endParaRPr lang="es-CL" sz="2400" dirty="0"/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C1E77EBA-7351-7DF2-D88E-5322CA98E266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286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80967-E8DF-E5F8-3811-5EA4B8722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386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Anemómetro de hélice (o de paleta)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 una hélice similar a un ventilador que gira con el viento.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típico: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técnico en terreno (portátil), en inspecciones previas al izaje.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Buena precisión en viento moderado y direccional.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Limitación: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Menor exactitud si el viento cambia constantemente de dirección.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FFC45CB2-4A55-1D9D-E7A9-9A384E7897A4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3338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5FB37E-1E40-C6E8-95CD-7EE60E15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63690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Anemómetro ultrasónico (digital)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Mide la velocidad del viento mediante ondas ultrasónicas entre sensores.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en: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Grúas modernas, sistemas automatizados de seguridad.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 precisión, sin partes móviles, resistente a condiciones extremas.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Extra: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Algunos modelos incluyen alerta sonora si se exceden límites.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202AE7A9-F71B-EC0D-E255-A623B2A891A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6937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CFAEE586-39DD-537C-AC38-199960CBB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318872"/>
              </p:ext>
            </p:extLst>
          </p:nvPr>
        </p:nvGraphicFramePr>
        <p:xfrm>
          <a:off x="1778694" y="1783080"/>
          <a:ext cx="8732520" cy="329184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1863283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86990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Aspecto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Importancia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659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Seguridad de personal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>
                          <a:solidFill>
                            <a:schemeClr val="bg1"/>
                          </a:solidFill>
                        </a:rPr>
                        <a:t>Evita exposición a cargas inestables por ráfagas.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060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Prevención de accidentes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>
                          <a:solidFill>
                            <a:schemeClr val="bg1"/>
                          </a:solidFill>
                        </a:rPr>
                        <a:t>Ayuda a tomar decisiones oportunas para suspender o continuar maniobras.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453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Cumplimiento normativo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>
                          <a:solidFill>
                            <a:schemeClr val="bg1"/>
                          </a:solidFill>
                        </a:rPr>
                        <a:t>Muchas normativas exigen medición del viento (ej. NCh1258, normativa OSHA, etc).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72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Protección de equipos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>
                          <a:solidFill>
                            <a:schemeClr val="bg1"/>
                          </a:solidFill>
                        </a:rPr>
                        <a:t>Reduce riesgos de daño en grúas y estructuras por viento excesivo.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553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Registro de condiciones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Permite llevar bitácoras de seguridad con datos meteorológicos precisos.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65833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74A95DCC-F646-B6A2-3160-CE4D5D3DD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719130"/>
            <a:ext cx="6479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⚠️ Importancia del Anemómetro en el Izaje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41CEEFDE-F299-3591-B07B-1B76B6B6C63C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7579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8E2645-83E2-1426-56AB-027425C99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5149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posicionamiento y distribución de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vienteros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durante una maniobra debe permitirles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guiar la carga sin exponerse a peligros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golpes, atrapamientos o caída de objetos.</a:t>
            </a:r>
          </a:p>
          <a:p>
            <a:pPr marL="0" indent="0">
              <a:lnSpc>
                <a:spcPct val="100000"/>
              </a:lnSpc>
              <a:buNone/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del posicionamiento correcto: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Guiar y estabilizar la carga durante todo el trayecto del izaje.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el control en todo momento, especialmente ante acción del viento.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ponerse bajo la carga o entre zonas de atrapamiento.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2BF368AA-4DB3-DFEC-5206-A560CF913BB2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4229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B02C0EB-5DA0-FE75-CDA6-FCE627CDD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771691"/>
              </p:ext>
            </p:extLst>
          </p:nvPr>
        </p:nvGraphicFramePr>
        <p:xfrm>
          <a:off x="1757680" y="1639094"/>
          <a:ext cx="9138920" cy="3291840"/>
        </p:xfrm>
        <a:graphic>
          <a:graphicData uri="http://schemas.openxmlformats.org/drawingml/2006/table">
            <a:tbl>
              <a:tblPr/>
              <a:tblGrid>
                <a:gridCol w="2621280">
                  <a:extLst>
                    <a:ext uri="{9D8B030D-6E8A-4147-A177-3AD203B41FA5}">
                      <a16:colId xmlns:a16="http://schemas.microsoft.com/office/drawing/2014/main" val="484026384"/>
                    </a:ext>
                  </a:extLst>
                </a:gridCol>
                <a:gridCol w="6517640">
                  <a:extLst>
                    <a:ext uri="{9D8B030D-6E8A-4147-A177-3AD203B41FA5}">
                      <a16:colId xmlns:a16="http://schemas.microsoft.com/office/drawing/2014/main" val="2223374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vienteros</a:t>
                      </a:r>
                      <a:endParaRPr lang="es-CL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Distribución sugerida</a:t>
                      </a:r>
                      <a:endParaRPr lang="es-CL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611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CL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vientero</a:t>
                      </a:r>
                      <a:endParaRPr lang="es-CL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el extremo opuesto al operador, con vista clara hacia él. Solo si la carga es liviana.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02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vienteros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 a cada extremo de la carga (laterales), manteniendo ángulo y tensión del viento.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432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 más vienteros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Distribuidos en puntos clave, sin obstruirse entre sí, en zonas seguras.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4696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9CD3219-F4E8-640D-069D-8C6B6D15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787" y="566732"/>
            <a:ext cx="5347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Distribución general recomendada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DB959A40-3064-743B-0B70-318C9530B2D0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9950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9AD83D7-4B00-9E55-4BF4-8AB1052EA01F}"/>
              </a:ext>
            </a:extLst>
          </p:cNvPr>
          <p:cNvSpPr txBox="1"/>
          <p:nvPr/>
        </p:nvSpPr>
        <p:spPr>
          <a:xfrm>
            <a:off x="762000" y="535861"/>
            <a:ext cx="104952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Clave del Posicionamiento:</a:t>
            </a:r>
          </a:p>
          <a:p>
            <a:pPr>
              <a:buNone/>
            </a:pPr>
            <a:endParaRPr lang="es-C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fuera del radio de caída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mantente alejado del área directa debajo o frente a la carga.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Viento de guía con largo suficiente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mínimo 2 a 3 veces el largo de la carga.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cruzar por debajo de la carga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ni para cambiar de lado ni por urgencia.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vista constante al operador o señalero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permite reacción rápida ante indicaciones.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Distancia segura de estructuras, muros o máquinas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evita atrapamientos.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enrollar el viento en la mano o cuerpo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debe estar suelto para soltar en caso de emergencia.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06353F16-0435-E42B-5E70-AEE5A00A116A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2243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EFA76E-C392-1562-0E9B-85B0DD30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760" y="626745"/>
            <a:ext cx="486156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[ SEÑALERO ]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         ↑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         |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     [ OPERADOR ]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         |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Viento       CARGA       Viento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(1)   &lt;---------------&gt;   (2)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        [ </a:t>
            </a:r>
            <a:r>
              <a:rPr lang="es-CL" dirty="0" err="1">
                <a:solidFill>
                  <a:schemeClr val="bg1"/>
                </a:solidFill>
              </a:rPr>
              <a:t>VIENTEROS</a:t>
            </a:r>
            <a:r>
              <a:rPr lang="es-CL" dirty="0">
                <a:solidFill>
                  <a:schemeClr val="bg1"/>
                </a:solidFill>
              </a:rPr>
              <a:t> LATERALES ]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2486FE36-EA9D-4443-6A37-74C21AC5ED76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6361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88282-F5F6-248B-A106-35369FE2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74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adicionales: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distribución debe definirse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reunión previa al izaje.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haber un canal claro de comunicación entre todos.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operador debe tener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 visual o radial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señalero, y el señalero con los </a:t>
            </a:r>
            <a:r>
              <a:rPr lang="es-C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vienteros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89350807-5721-8999-F891-404647A277B6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54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3B92D7-2A9D-CDEB-3087-49932081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99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b="1" u="sng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TRAMA:</a:t>
            </a:r>
            <a:endParaRPr lang="es-ES" sz="2400" b="1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0" marR="5080" indent="0" algn="just">
              <a:lnSpc>
                <a:spcPct val="100000"/>
              </a:lnSpc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refiere 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dirección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tuercen juntas las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hebras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(torones)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cable.</a:t>
            </a:r>
            <a:r>
              <a:rPr lang="es-ES" sz="2400" spc="13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término longitud de hebra se refiere 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distancia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lo largo del cable en que una hebra</a:t>
            </a:r>
            <a:r>
              <a:rPr lang="es-ES" sz="2400" spc="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hace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vuelta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 que se le llama 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Lay.</a:t>
            </a:r>
            <a:r>
              <a:rPr lang="es-ES" sz="240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dibujo muestra varias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tramas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cuerda.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F3F20C1-10E2-60D3-11A7-A3A4D8B365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4744" y="3001149"/>
            <a:ext cx="5982861" cy="289560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867BEFD-FCA7-7702-7292-B0ACF462F35A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8736" y="5896749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2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2546</TotalTime>
  <Words>2573</Words>
  <Application>Microsoft Office PowerPoint</Application>
  <PresentationFormat>Panorámica</PresentationFormat>
  <Paragraphs>234</Paragraphs>
  <Slides>89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6" baseType="lpstr">
      <vt:lpstr>Arial</vt:lpstr>
      <vt:lpstr>Arial MT</vt:lpstr>
      <vt:lpstr>Arial Nova</vt:lpstr>
      <vt:lpstr>Calibri</vt:lpstr>
      <vt:lpstr>Calibri Light</vt:lpstr>
      <vt:lpstr>Wingdings</vt:lpstr>
      <vt:lpstr>Tema de Office</vt:lpstr>
      <vt:lpstr>ESLINGAS PARA IZAJE DE CARGAS</vt:lpstr>
      <vt:lpstr>Presentación de PowerPoint</vt:lpstr>
      <vt:lpstr>Presentación de PowerPoint</vt:lpstr>
      <vt:lpstr>Presentación de PowerPoint</vt:lpstr>
      <vt:lpstr>CLASIFICACIÓN DE LOS CABLES</vt:lpstr>
      <vt:lpstr> DISEÑOS COMUNES DE CABLES DE ACERO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INADECUADO DE ACCESORIOS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INCORRECTO DE ACCESORIOS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ACCESORIOS PARA IZAJE DE CARGAS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15</cp:revision>
  <dcterms:created xsi:type="dcterms:W3CDTF">2023-01-14T22:53:54Z</dcterms:created>
  <dcterms:modified xsi:type="dcterms:W3CDTF">2025-04-29T15:15:29Z</dcterms:modified>
</cp:coreProperties>
</file>