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401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IV: Comunicación y Coordinación con el Equipo de Izaje" id="{79BB8390-6874-43D7-86F4-2F4F7FF51328}">
          <p14:sldIdLst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401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FB451-196C-8A7C-9D49-05EC9C99F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DB4D0-6693-45C1-40C0-C7042ED27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0FCBE-FA84-E14E-E045-15AD968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F083EE-F5B0-7139-F44B-5A877E7C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09CA2-6083-142F-F339-C3D73380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5465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2AD4-BD7C-A889-9FDD-FDAEF8B2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C2362A-025C-8A9D-44C0-1F1F01308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FD966-4D67-16A3-EEBF-750208FB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1DA063-EF34-837C-0FFB-840256D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87D8F-1193-2F1F-E220-B54473BA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9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69A935-E3EC-0441-8CE1-ADA0C0247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B4C60E-D936-6FD0-036C-101EE49FA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CCA40-9300-2422-ABFC-ED049D0F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5E06C-741E-49A8-1F8A-FA38108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8778A-FE32-22F9-115E-B5C0319C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3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5C3E-9CB9-EC27-179A-E386FF33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7F2114-53F2-5237-4BAD-DF74CA3B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3893C7-A8DD-12DB-CCD8-DA5141A3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BB87A-F4A4-7790-780E-A6601FA5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BDE53-950F-46E1-17C0-C29EF8A3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939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66D8D-1AD3-4003-0E61-EFCA85CF5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68191-DDB3-F010-14FF-3DCB6D0E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E8183-77C3-4FF3-8382-AD7082A6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16E7B-AEC6-02CC-4DC9-8970D235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8CF2D7-CC11-6D49-F457-53FC9D8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7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FC12B-0310-FD30-6D65-A5394937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4B8F9-397C-E05C-4236-996C0B1F2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5BE5EA-6E21-64D7-BB53-C24D46DF1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335C6-59DB-B7AC-1BC6-3671A25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B0C724-8262-E2A7-F69F-78712E42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A20433-DE92-EBC7-A4FB-A4C96F19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094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83FF3-3990-B59F-8A29-AB92EDB7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F331B-850F-E43F-DABC-B141B02DB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7D6B98-8B7B-F25A-4EFA-A527AA42C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BB5760-27E5-2908-3C2B-B11B8E798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941938-A4E0-72B0-E818-06E0D335A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789DBF-BC23-A48D-325D-32EDCC57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4E5A55-10A9-658E-20DF-913F3C3C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830E04B-B943-DA54-59F3-26E57BDD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47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A9DD7-D6E7-6844-13BC-EAECD7F5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D7C73D-C3AE-79D7-43DD-52998A6E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79FF9-482D-20D9-F3FA-B0B34788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CA0DF9-89EB-1FDF-8AF7-8F6D0A89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E24AFC-19D5-7C02-6F14-7D0AA8CB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6A66E6-734B-4BD6-14EF-2D10290F1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BF6AD9-C783-24BD-96B3-0E8ADBCB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730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EC7E3-E9FF-642F-0D6E-B2E90763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4C8BD-AFBE-FE0A-B853-80D9129C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6B246B-4157-209A-586A-D879DC03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FC0DB-435A-ABCD-90CA-7B5A650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FF1467-7B42-4BBF-ABF1-4698267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7A89DC-7D3E-B3F5-950A-26E2AEB8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59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B11FD-0CA3-5361-84AC-1F57FC0B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E17A14-0EDE-3D61-FE71-12FBFBE0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298618-880E-28E7-3ED0-ED79A7CC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55C97-511D-DE84-3839-B3BB21F8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DE58CC-9050-5967-966B-F6E49ADF5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F863C1-2F80-290B-78AD-51A0EA2B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62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0176A5-F989-137E-B6F6-7F15FE68E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DC8E9-C72B-B6B6-619D-D5763472F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DF583B-EC9F-69BC-045B-52D89F044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29-04-2025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6013B2-2DA6-2AF8-D88D-94D7916DA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152CD4-C55E-F9C4-25AC-F04D9B33B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1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F3EA7-D455-83DB-A017-9BB4120C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spc="-9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APLICACIÓN</a:t>
            </a:r>
            <a:r>
              <a:rPr lang="es-ES" sz="2800" b="1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lang="es-ES" sz="2800" b="1" spc="-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CONCEPTOS</a:t>
            </a:r>
            <a:r>
              <a:rPr lang="es-ES" sz="2800" b="1" spc="3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 </a:t>
            </a:r>
            <a:r>
              <a:rPr lang="es-ES" sz="2800" b="1" spc="-76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SEGURIDAD</a:t>
            </a:r>
            <a:r>
              <a:rPr lang="es-ES" sz="2800" b="1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Y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CÓDIGO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lang="es-ES" sz="28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SEÑALES</a:t>
            </a:r>
            <a:endParaRPr lang="es-CL" sz="2800" b="1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F06F6B-20B0-AFDE-623E-D4710E78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914"/>
            <a:ext cx="10515600" cy="2389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finalidad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este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dispositivo es impedir que se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sobrepase la "curva de carga a seguir" indicada </a:t>
            </a:r>
            <a:r>
              <a:rPr lang="es-ES" sz="2400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spc="-65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fabricante.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Generalmente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actúa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emitiendo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una </a:t>
            </a:r>
            <a:r>
              <a:rPr lang="es-ES" sz="2400" spc="-65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señal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alarma,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luminosa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sonora,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cuando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momento de carga llega a ser el 75% del máximo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admisible y bloqueando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los circuitos 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hidráulicos </a:t>
            </a:r>
            <a:r>
              <a:rPr lang="es-ES" sz="2400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al </a:t>
            </a:r>
            <a:r>
              <a:rPr lang="es-ES" sz="2400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alcanzarse</a:t>
            </a:r>
            <a:r>
              <a:rPr lang="es-ES" sz="2400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85%</a:t>
            </a:r>
            <a:r>
              <a:rPr lang="es-ES" sz="2400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valor</a:t>
            </a:r>
            <a:r>
              <a:rPr lang="es-ES" sz="2400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aquél.</a:t>
            </a:r>
            <a:endParaRPr lang="es-ES" sz="24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algn="just"/>
            <a:endParaRPr lang="es-CL" sz="24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D135855F-42BE-6FFF-385E-9CFA897399B4}"/>
              </a:ext>
            </a:extLst>
          </p:cNvPr>
          <p:cNvSpPr txBox="1"/>
          <p:nvPr/>
        </p:nvSpPr>
        <p:spPr>
          <a:xfrm>
            <a:off x="2853726" y="1599360"/>
            <a:ext cx="6019800" cy="416140"/>
          </a:xfrm>
          <a:prstGeom prst="rect">
            <a:avLst/>
          </a:prstGeom>
          <a:ln w="12192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Limitador</a:t>
            </a:r>
            <a:r>
              <a:rPr sz="2400" b="1" spc="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sz="24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momento</a:t>
            </a:r>
            <a:r>
              <a:rPr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sz="24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 MT"/>
              </a:rPr>
              <a:t>carga</a:t>
            </a:r>
            <a:endParaRPr sz="2400" b="1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 MT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E3E3CC05-1F5F-B4D8-2BFD-3C7A9433631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885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AB9F8-FFEF-ED1F-0D04-563C00B9F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ES" sz="2400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V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AN</a:t>
            </a:r>
            <a:r>
              <a:rPr lang="es-ES" sz="2400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AR	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GA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n	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antebrazo</a:t>
            </a:r>
            <a:r>
              <a:rPr lang="es-ES" sz="2400" spc="39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vertical,</a:t>
            </a:r>
            <a:r>
              <a:rPr lang="es-ES" sz="2400" spc="3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y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</a:t>
            </a:r>
            <a:r>
              <a:rPr lang="es-ES" sz="2400" spc="3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dedo índice apuntando hacia arriba, mueva la mano en pequeños círculos horizontales.  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4E72FB1-365B-B2EC-DF2C-CF89D08754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90929"/>
            <a:ext cx="105156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42010" marR="5080" indent="-829944" algn="ctr">
              <a:lnSpc>
                <a:spcPct val="100000"/>
              </a:lnSpc>
              <a:spcBef>
                <a:spcPts val="95"/>
              </a:spcBef>
              <a:tabLst>
                <a:tab pos="1474470" algn="l"/>
              </a:tabLst>
            </a:pP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APLICACIÓN DE CONCEPTOS DE </a:t>
            </a:r>
            <a:r>
              <a:rPr lang="es-ES" sz="2800" b="1" spc="-76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SEGURIDAD</a:t>
            </a:r>
            <a:r>
              <a:rPr lang="es-ES" sz="2800" b="1" spc="2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Y</a:t>
            </a:r>
            <a:r>
              <a:rPr lang="es-ES" sz="2800" b="1" spc="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CÓDIGO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DE</a:t>
            </a:r>
            <a:r>
              <a:rPr lang="es-ES" sz="2800" b="1" spc="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s-ES" sz="28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</a:rPr>
              <a:t>SEÑALES</a:t>
            </a: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05DC4DBC-E0EF-BCAE-E3BC-21A1437F8FE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0" y="3238026"/>
            <a:ext cx="3038280" cy="293893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E1D9427C-35C3-7D36-D8B5-50DD7AD9BCB9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55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67266D-2BCA-ED06-4F2D-4548026B3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BAJAR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CARGA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	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	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mano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x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tendida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	abaj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,	 el dedo índice apuntando hacia abajo, mueva la mano en pequeños círculos.</a:t>
            </a:r>
          </a:p>
          <a:p>
            <a:pPr marL="0" indent="0">
              <a:buNone/>
            </a:pP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FC2AB0FF-2671-9CE9-4589-43D54F4C1B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885" y="2336799"/>
            <a:ext cx="3294515" cy="368032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D135C98-3933-0C23-DF4E-F5FEFFF9133F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02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4EE8F-848E-7968-BE91-ACD34A71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PARADA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</a:t>
            </a:r>
            <a:r>
              <a:rPr lang="es-ES" sz="2400" spc="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palma hacia abajo, mantener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postura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rígidamente.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8C8023F8-815A-B535-87A4-419136DE75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927" y="2264675"/>
            <a:ext cx="3633896" cy="368210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B0CAD929-87F2-CBF8-000C-684798ACA98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05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73740-D81D-D7A5-0CF8-435862CE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168"/>
            <a:ext cx="10515600" cy="2194832"/>
          </a:xfrm>
        </p:spPr>
        <p:txBody>
          <a:bodyPr>
            <a:normAutofit/>
          </a:bodyPr>
          <a:lstStyle/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PARADA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DE</a:t>
            </a:r>
            <a:r>
              <a:rPr lang="es-ES" sz="2400" b="1" u="sng" spc="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EMERGENCIA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  <a:r>
              <a:rPr lang="es-ES" sz="2400" u="sng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 palma hacia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abajo,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Mover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mano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rápidamente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derecha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izquierda.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7920DC2B-3E04-23F3-4646-340631BE58F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2418" y="2101508"/>
            <a:ext cx="4264558" cy="4194496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3879C59-F841-1DBE-C702-EA9A8A5BA2E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67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0BA21-D7ED-4C8B-1005-D944AF239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653"/>
            <a:ext cx="10515600" cy="2223861"/>
          </a:xfrm>
        </p:spPr>
        <p:txBody>
          <a:bodyPr>
            <a:normAutofit/>
          </a:bodyPr>
          <a:lstStyle/>
          <a:p>
            <a:pPr marL="0" marR="508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USAR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ELEVADOR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ES" sz="2400" b="1" u="sng" spc="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GANCHO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PRINCIPAL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pPr marL="0" marR="5080" indent="0" algn="just">
              <a:lnSpc>
                <a:spcPct val="100000"/>
              </a:lnSpc>
              <a:spcBef>
                <a:spcPts val="575"/>
              </a:spcBef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Golpee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 la mano empuñada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su </a:t>
            </a:r>
            <a:r>
              <a:rPr lang="es-ES" sz="2400" spc="-5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cabeza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luego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señales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regulares.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F21FB15-6E25-8CE0-23E5-093D1CE17E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8979" y="2096237"/>
            <a:ext cx="3424089" cy="392311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7459AF37-8AEC-7996-E856-B5305691FAE6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40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9783A9-A552-6406-ED70-EE3C122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056368"/>
            <a:ext cx="10515600" cy="190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USAR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ELEVADOR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AUXILIAR</a:t>
            </a:r>
            <a:r>
              <a:rPr lang="es-ES" sz="2400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Golpear ligeramente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codo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una mano;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luego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utilizar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señales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regulares.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2952CC7-D8D7-8083-5B65-2D2A01D6DDF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7315" y="2137753"/>
            <a:ext cx="3176205" cy="407147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66EC61F3-02D0-4585-8DA5-D2335D4D76E4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80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B6688-8CD3-8D3E-87C7-2638CA93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86" y="533853"/>
            <a:ext cx="9263743" cy="1759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LEVANTAR PLUMA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x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tendido,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 c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rado brazo y pulgas hacia arriba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CAC9FDA2-C118-87BE-1377-557A52CF6F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3721" y="1865774"/>
            <a:ext cx="3709660" cy="395048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54775BAB-54B9-66B6-717A-5FF329B786E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2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0EDA1-5A47-9CD5-FDBF-720FEC39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654"/>
            <a:ext cx="10515600" cy="13965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1120140" algn="l"/>
                <a:tab pos="1795780" algn="l"/>
              </a:tabLst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BAJAR	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	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UMA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  <a:tabLst>
                <a:tab pos="1120140" algn="l"/>
                <a:tab pos="1795780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 extendido, puño cerrado, pulgar hacia abajo.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D5B17BB1-47D4-46E4-8AFF-B3FC7AEF948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6611" y="2041356"/>
            <a:ext cx="3758778" cy="401427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8545EF8F-4823-CDD0-01C3-52EE9514E35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02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58007-9FAC-2C6C-2642-BF40F2484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70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MOVER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LENTAMENTE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Use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una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mano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para dar cualquier señal 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movimiento</a:t>
            </a:r>
            <a:r>
              <a:rPr lang="es-ES" sz="2400" spc="37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y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deje</a:t>
            </a:r>
            <a:r>
              <a:rPr lang="es-ES" sz="2400" spc="39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otra</a:t>
            </a:r>
            <a:r>
              <a:rPr lang="es-ES" sz="2400" spc="39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mano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inmóvil delante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	la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prim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r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 mano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qu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da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se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ñ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al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movimiento</a:t>
            </a:r>
            <a:r>
              <a:rPr lang="es-ES" sz="2400" spc="38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(el</a:t>
            </a:r>
            <a:r>
              <a:rPr lang="es-ES" sz="2400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ejemplo</a:t>
            </a:r>
            <a:r>
              <a:rPr lang="es-ES" sz="2400" spc="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muestra la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señal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levantar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lentamente).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0F582B4-658E-71F1-0CBD-E3C097926F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496" y="2299597"/>
            <a:ext cx="3240184" cy="4005538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1C814CC-ADB7-7C40-C56A-A02C51498662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49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D0EC24-CACC-1944-3392-FBD3E57FB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11"/>
            <a:ext cx="93363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ELEVAR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 PLUMA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Y BAJAR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 CARGA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Con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brazo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extendido y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pulgar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apuntando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hacia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arriba,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cierre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y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abra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mano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alternadamente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durante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tiempo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que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desee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el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movimiento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carga.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9BE36BF2-352D-43FF-34F4-A064511AAF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6951" y="2109194"/>
            <a:ext cx="3698097" cy="395369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2B752DC5-A789-DBD9-20F1-A0BBBADB27BC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69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6E0E1-A97F-DA5D-F68D-1E703F505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¿Qué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hacer</a:t>
            </a:r>
            <a:r>
              <a:rPr lang="es-ES" sz="2400" b="1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caso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accidente?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ES" sz="2400" b="1" u="sng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conductor: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erm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rá	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c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bina	y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ani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br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rá	 h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ue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	el  contacto.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Alejará el vehículo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lugar haciendo que nadie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acerque a los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neumáticos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que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permanezcan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hinchados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5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alta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tensión.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 es posible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cesar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mover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vehículo,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permanecerá </a:t>
            </a:r>
            <a:r>
              <a:rPr lang="es-ES" sz="2400" b="1" spc="-5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cabina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indicando 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todas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personas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alejen del 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lugar,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hasta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confirmen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sido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desconectada.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E2BDA54-5467-BB67-58E7-C60B918E2793}"/>
              </a:ext>
            </a:extLst>
          </p:cNvPr>
          <p:cNvSpPr txBox="1"/>
          <p:nvPr/>
        </p:nvSpPr>
        <p:spPr>
          <a:xfrm>
            <a:off x="3086100" y="472967"/>
            <a:ext cx="6019800" cy="416140"/>
          </a:xfrm>
          <a:prstGeom prst="rect">
            <a:avLst/>
          </a:prstGeom>
          <a:ln w="12192">
            <a:solidFill>
              <a:schemeClr val="accent1">
                <a:lumMod val="75000"/>
              </a:schemeClr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algn="ctr">
              <a:spcBef>
                <a:spcPts val="365"/>
              </a:spcBef>
            </a:pPr>
            <a:r>
              <a:rPr lang="es-CL"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Ante</a:t>
            </a:r>
            <a:r>
              <a:rPr lang="es-CL" sz="2400" b="1" spc="-1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el</a:t>
            </a:r>
            <a:r>
              <a:rPr lang="es-CL" sz="2400" b="1" spc="-1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spc="-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riesgo</a:t>
            </a:r>
            <a:r>
              <a:rPr lang="es-CL" sz="2400" b="1" spc="-25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CL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Nova" panose="020B0504020202020204" pitchFamily="34" charset="0"/>
                <a:cs typeface="Arial"/>
              </a:rPr>
              <a:t>eléctrico</a:t>
            </a:r>
            <a:endParaRPr lang="es-CL" sz="2400" dirty="0">
              <a:solidFill>
                <a:schemeClr val="accent1">
                  <a:lumMod val="40000"/>
                  <a:lumOff val="60000"/>
                </a:schemeClr>
              </a:solidFill>
              <a:latin typeface="Arial Nova" panose="020B0504020202020204" pitchFamily="34" charset="0"/>
              <a:cs typeface="Arial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94942F88-44E8-26C0-ADBB-FD6BCEDEB522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6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F56B48-E425-7D8C-EE43-AD8B2D4ED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7" y="6209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BAJAR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PLUMA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Y</a:t>
            </a:r>
            <a:r>
              <a:rPr lang="es-ES" sz="2400" b="1" u="sng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SUBIR</a:t>
            </a:r>
            <a:r>
              <a:rPr lang="es-ES" sz="2400" b="1" u="sng" spc="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b="1" u="sng" spc="5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CARGA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 y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pulgar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apuntando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abajo,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cierre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y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abra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mano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alternadamente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durante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tiempo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que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desee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carga.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5CEA00DB-D1B0-FC07-336E-982F722A085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8385" y="2102955"/>
            <a:ext cx="3766758" cy="4134105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AC2335E6-4DFD-6638-5FCB-BE342874F6B1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20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8B616-70C6-1047-58B8-91546E0A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025"/>
            <a:ext cx="10515600" cy="1904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GIRAR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</a:t>
            </a:r>
            <a:r>
              <a:rPr lang="es-ES" sz="24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Con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brazo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extendido,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apunte con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en la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dirección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que desea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gire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pluma.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6C4172A-575B-C8E7-113C-7CE47279C87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9406" y="1933128"/>
            <a:ext cx="3772113" cy="4216847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CCED9B37-6661-ED1C-3D58-6C5957456670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518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F8CDB3-0457-A930-B104-29CF4E2C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996"/>
            <a:ext cx="95395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DESPLAZAMIENTO</a:t>
            </a:r>
            <a:r>
              <a:rPr lang="es-ES" sz="2400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: 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Brazo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extendido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hacia delante, mano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abierta y levemente levantada,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haga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movimiento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empujar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en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la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dirección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del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cs typeface="Calibri"/>
              </a:rPr>
              <a:t>desplazamiento.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Calibri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33D9169-A14A-FF1B-12FF-4D5E3432EB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2379" y="2388754"/>
            <a:ext cx="3287241" cy="379025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680F69B-A6F8-CF8D-66FE-6D461290D11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920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B0C2F7-BF7B-6898-25C7-3DB522B3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664482"/>
            <a:ext cx="10515600" cy="158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ENGANCHE	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TODO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	</a:t>
            </a:r>
          </a:p>
          <a:p>
            <a:pPr marL="0" indent="0">
              <a:buNone/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T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ó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mese ambas  manos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delante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cuerpo.</a:t>
            </a:r>
          </a:p>
          <a:p>
            <a:pPr marL="0" indent="0">
              <a:buNone/>
            </a:pP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BC5C016B-FDFC-3EBF-807C-61729503B75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4191" y="1882457"/>
            <a:ext cx="3582362" cy="399190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F4B546BC-4B47-C124-2C75-20C8CADBF6B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532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00BC50-3215-4041-CF2D-1181D819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539"/>
            <a:ext cx="10515600" cy="183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DESPLA</a:t>
            </a:r>
            <a:r>
              <a:rPr lang="es-CL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Z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</a:t>
            </a:r>
            <a:r>
              <a:rPr lang="es-CL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ENT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 AMBAS 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</a:t>
            </a:r>
            <a:r>
              <a:rPr lang="es-CL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GA</a:t>
            </a:r>
            <a:r>
              <a:rPr lang="es-CL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S: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 ambos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lante	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  usted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haciendo	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un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circular,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uno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alrededor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otro,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indicando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dirección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 delante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atrás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(para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grúas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solamente).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46BB5C1-A60C-812D-E8C4-DF46D58E24E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2630" y="2335865"/>
            <a:ext cx="3546740" cy="3935244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9EA588D2-F976-6B83-B73F-3463224198A5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324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23AD8-5F28-E9C3-884A-CF9281E9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29" y="722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DESPLAZAMIENTO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UNA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: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Bloquear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indicado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por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levantado,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el 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desplazamiento 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la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otra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indica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movimiento 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otro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haciéndolo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girar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verticalmente delante del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cuerpo </a:t>
            </a:r>
            <a:r>
              <a:rPr lang="es-ES" sz="2400" spc="-5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(Para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Grúas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oruga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solamente).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190247E1-E880-D433-18FC-C85D8339CE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0930" y="2441531"/>
            <a:ext cx="3564555" cy="369393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CD557D5-A85B-A82C-F463-57A8094A025B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591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45E84-E8C9-C407-ACC8-E4E81936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ALARGAR </a:t>
            </a:r>
            <a:r>
              <a:rPr lang="es-CL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</a:t>
            </a:r>
            <a:r>
              <a:rPr lang="es-CL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UMA</a:t>
            </a:r>
          </a:p>
          <a:p>
            <a:pPr marL="0" indent="0">
              <a:buNone/>
            </a:pPr>
            <a:r>
              <a:rPr lang="es-CL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mbos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puños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nte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	cu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rpo con los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pulgares</a:t>
            </a:r>
            <a:r>
              <a:rPr lang="es-CL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apuntando</a:t>
            </a:r>
            <a:r>
              <a:rPr lang="es-CL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</a:t>
            </a:r>
            <a:r>
              <a:rPr lang="es-CL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fuera</a:t>
            </a: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Calibri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425882C-C68D-5EC8-9E65-B0874B0C77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3617" y="1988458"/>
            <a:ext cx="3475069" cy="4107090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FDF9514E-82DA-92F6-F0E7-F02729FAEF0D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734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3DAAE1-5F8D-522A-6302-B31C7CB2D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72" y="6064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C</a:t>
            </a:r>
            <a:r>
              <a:rPr lang="es-CL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ORTAR	</a:t>
            </a:r>
            <a:r>
              <a:rPr lang="es-CL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</a:t>
            </a:r>
            <a:r>
              <a:rPr lang="es-CL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</a:t>
            </a:r>
            <a:r>
              <a:rPr lang="es-CL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UMA: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	</a:t>
            </a:r>
          </a:p>
          <a:p>
            <a:pPr marL="0" indent="0">
              <a:buNone/>
            </a:pP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m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b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puñ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os 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delante d</a:t>
            </a:r>
            <a:r>
              <a:rPr lang="es-CL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l	cu</a:t>
            </a:r>
            <a:r>
              <a:rPr lang="es-CL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e</a:t>
            </a:r>
            <a:r>
              <a:rPr lang="es-CL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rpo con los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pulgares</a:t>
            </a:r>
            <a:r>
              <a:rPr lang="es-CL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hacia</a:t>
            </a:r>
            <a:r>
              <a:rPr lang="es-CL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 </a:t>
            </a:r>
            <a:r>
              <a:rPr lang="es-CL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Calibri"/>
              </a:rPr>
              <a:t>adentro.</a:t>
            </a:r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48F29AAA-3276-DE68-2F60-26F8248EB7E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8564" y="1959428"/>
            <a:ext cx="3751436" cy="398352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04526345-7FDC-5C37-41F9-1B1817920EBA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11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E60273B6-933E-E90F-D9C3-D90731E17D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074" y="405810"/>
            <a:ext cx="2970493" cy="3716248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E3BA1147-A5AC-3477-9A57-0B949945C1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1147" y="1197269"/>
            <a:ext cx="2709547" cy="3716248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3ACC2472-0EA2-1CEB-C67E-20740EED007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0274" y="2263934"/>
            <a:ext cx="2941775" cy="3293699"/>
          </a:xfrm>
          <a:prstGeom prst="rect">
            <a:avLst/>
          </a:prstGeom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C588391F-BAA4-9768-62C9-387D806CB493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47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566CDF0-B983-A646-CBAD-847687438B2B}"/>
              </a:ext>
            </a:extLst>
          </p:cNvPr>
          <p:cNvSpPr/>
          <p:nvPr/>
        </p:nvSpPr>
        <p:spPr>
          <a:xfrm>
            <a:off x="1240932" y="2551837"/>
            <a:ext cx="97101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MUCHAS GRACIAS POR SU ATENCIÓN!!!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57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6509E-E92F-FC42-B0B2-2F35A42E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95476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377825" algn="l"/>
                <a:tab pos="716280" algn="l"/>
                <a:tab pos="1804670" algn="l"/>
                <a:tab pos="2212975" algn="l"/>
                <a:tab pos="2635250" algn="l"/>
                <a:tab pos="4005579" algn="l"/>
                <a:tab pos="4272280" algn="l"/>
                <a:tab pos="4695190" algn="l"/>
                <a:tab pos="5115560" algn="l"/>
                <a:tab pos="6173470" algn="l"/>
                <a:tab pos="6455410" algn="l"/>
                <a:tab pos="8121015" algn="l"/>
              </a:tabLst>
            </a:pP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 el vehíc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	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	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incendiado	y	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s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 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v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 forza</a:t>
            </a:r>
            <a:r>
              <a:rPr lang="es-ES" sz="2400" b="1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o a aband</a:t>
            </a:r>
            <a:r>
              <a:rPr lang="es-ES" sz="24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o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nar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o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rá hacerlo:</a:t>
            </a:r>
          </a:p>
          <a:p>
            <a:pPr marL="127000" marR="6985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Comprobando</a:t>
            </a:r>
            <a:r>
              <a:rPr lang="es-ES" sz="2400" b="1" spc="40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que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ES" sz="2400" b="1" spc="4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existen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cables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</a:t>
            </a:r>
            <a:r>
              <a:rPr lang="es-ES" sz="2400" b="1" spc="40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caídos</a:t>
            </a:r>
            <a:r>
              <a:rPr lang="es-ES" sz="2400" b="1" spc="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40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40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suelo</a:t>
            </a:r>
            <a:r>
              <a:rPr lang="es-ES" sz="2400" spc="4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 </a:t>
            </a:r>
            <a:r>
              <a:rPr lang="es-ES" sz="2400" spc="-5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sobre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vehículo,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cuyo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caso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abandonará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contrario.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Wingdings" panose="05000000000000000000" pitchFamily="2" charset="2"/>
              <a:buChar char="ü"/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0" marR="6985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Descenderá de un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salto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forma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no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toque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vehículo y el suelo a 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tiempo.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Procurará caer con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pies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juntos y se alejará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dando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pasos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cortos,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sorteando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sin tocar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objetos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encuentren</a:t>
            </a:r>
            <a:r>
              <a:rPr lang="es-ES" sz="2400" spc="-6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zona.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547DD688-E8D2-BD9F-4452-DA4C44F09984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91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45EB23-B647-A9D2-1D2B-27B22FB0B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7515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Las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personas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presentes</a:t>
            </a:r>
            <a:endParaRPr lang="es-ES" sz="2400" b="1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alejarán</a:t>
            </a:r>
            <a:r>
              <a:rPr lang="es-ES" sz="2400" spc="8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lugar</a:t>
            </a:r>
            <a:r>
              <a:rPr lang="es-ES" sz="2400" spc="7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no</a:t>
            </a:r>
            <a:r>
              <a:rPr lang="es-ES" sz="2400" b="1" spc="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intentando</a:t>
            </a:r>
            <a:r>
              <a:rPr lang="es-ES" sz="2400" b="1" spc="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socorrer</a:t>
            </a:r>
            <a:r>
              <a:rPr lang="es-ES" sz="2400" b="1" spc="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inmediato</a:t>
            </a:r>
            <a:r>
              <a:rPr lang="es-ES" sz="2400" b="1" spc="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 </a:t>
            </a:r>
            <a:r>
              <a:rPr lang="es-ES" sz="2400" b="1" spc="-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accidentados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hubiera.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2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persiste</a:t>
            </a:r>
            <a:r>
              <a:rPr lang="es-ES" sz="2400" spc="3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spc="2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2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roto</a:t>
            </a:r>
            <a:r>
              <a:rPr lang="es-ES" sz="2400" spc="3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algún</a:t>
            </a:r>
            <a:r>
              <a:rPr lang="es-ES" sz="2400" spc="3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cable,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>
              <a:lnSpc>
                <a:spcPts val="2870"/>
              </a:lnSpc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avisarán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Cía.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eléctrica</a:t>
            </a:r>
            <a:r>
              <a:rPr lang="es-ES" sz="2400" b="1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para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que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desconecte</a:t>
            </a:r>
            <a:r>
              <a:rPr lang="es-ES" sz="2400" b="1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la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línea.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>
              <a:lnSpc>
                <a:spcPts val="287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accidentados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solicitarán</a:t>
            </a:r>
            <a:r>
              <a:rPr lang="es-ES" sz="2400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ayuda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médica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ambulancia.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05155C51-659A-A93F-A3AC-5FB78A648A0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28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AF64A9-D86C-9514-5F04-6F523142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43" y="359682"/>
            <a:ext cx="10515600" cy="6157232"/>
          </a:xfrm>
        </p:spPr>
        <p:txBody>
          <a:bodyPr>
            <a:noAutofit/>
          </a:bodyPr>
          <a:lstStyle/>
          <a:p>
            <a:pPr marL="0" marR="586867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Auxilio</a:t>
            </a:r>
            <a:r>
              <a:rPr lang="es-ES" sz="2400" b="1" u="sng" spc="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los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accidentados </a:t>
            </a:r>
            <a:r>
              <a:rPr lang="es-ES" sz="2400" b="1" u="sng" spc="-484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</a:p>
          <a:p>
            <a:pPr marL="0" marR="586867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ES" sz="24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 de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alta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tensión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Únicamente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con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haya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cesado.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caídos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cerca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accidentado,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únicamente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cuando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compañía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eléctrica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haya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desconectado.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Aunque</a:t>
            </a:r>
            <a:r>
              <a:rPr lang="es-ES" sz="2400" spc="2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aparentemente</a:t>
            </a:r>
            <a:r>
              <a:rPr lang="es-ES" sz="2400" spc="2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corriente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haya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cesado</a:t>
            </a:r>
            <a:r>
              <a:rPr lang="es-ES" sz="2400" spc="2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(al</a:t>
            </a:r>
            <a:r>
              <a:rPr lang="es-ES" sz="2400" spc="2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spc="229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apreciarse</a:t>
            </a:r>
            <a:r>
              <a:rPr lang="es-ES" sz="2400" spc="2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chisporroteos</a:t>
            </a:r>
            <a:r>
              <a:rPr lang="es-ES" sz="2400" spc="2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spc="-49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cables),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volverá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aparecer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cabo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pocos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minutos,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puesto</a:t>
            </a:r>
            <a:r>
              <a:rPr lang="es-ES" sz="2400" spc="49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automáticamente</a:t>
            </a:r>
            <a:r>
              <a:rPr lang="es-ES" sz="2400" spc="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líneas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vuelven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conectarse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después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fallo.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En</a:t>
            </a:r>
            <a:r>
              <a:rPr lang="es-ES" sz="2400" b="1" u="sng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u="sng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baja</a:t>
            </a:r>
            <a:r>
              <a:rPr lang="es-ES" sz="2400" b="1" u="sng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tensión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7620" algn="just">
              <a:lnSpc>
                <a:spcPct val="997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persiste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hay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cables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caídos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podrán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socorrerse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usando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objetos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aislantes: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palos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madera,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improvisando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guantes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aislantes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mediante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bolsas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plástico,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etc.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694F34E-4A46-9A00-48F6-831CF9806B17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98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F696F-6D4A-AA2D-E6E1-D84A6B5F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271688"/>
            <a:ext cx="10515600" cy="57481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</a:t>
            </a:r>
            <a:r>
              <a:rPr lang="es-ES" sz="2400" b="1" u="sng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eléctrica</a:t>
            </a:r>
            <a:r>
              <a:rPr lang="es-ES" sz="2400" b="1" u="sng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aérea: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mayoría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accidentes ocurren en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 de alta tensión </a:t>
            </a:r>
            <a:r>
              <a:rPr lang="es-ES" sz="24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ES" sz="2400" b="1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U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&lt;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66 kV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(líneas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2ª/ 3ª categoría)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. Ello puede ser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debido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tienen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aspecto discreto,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 aparentan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ojos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personas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implicadas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las graves consecuencias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un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contacto,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lo que no suele adoptarse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ningún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tipo de medida, incluso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desprecia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completamente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presencia.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pPr marL="12700" marR="5715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siguen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número de accidentes las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líneas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aéreas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baja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tensión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donde se han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registrado muertes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electrocución, y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caída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carga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debido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 rotura del cable de la grúa por 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cortocircuito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establece</a:t>
            </a:r>
            <a:r>
              <a:rPr lang="es-ES" sz="2400" spc="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contacto.</a:t>
            </a:r>
          </a:p>
          <a:p>
            <a:pPr marL="12700" marR="5080" algn="just">
              <a:lnSpc>
                <a:spcPct val="100000"/>
              </a:lnSpc>
            </a:pP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Son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raros los accidentes ocurridos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 </a:t>
            </a:r>
            <a:r>
              <a:rPr lang="es-ES" sz="2400" b="1" spc="-7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A.T.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U &gt;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66 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kV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(líneas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1ª</a:t>
            </a:r>
            <a:r>
              <a:rPr lang="es-E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categoría).</a:t>
            </a:r>
            <a:r>
              <a:rPr lang="es-ES" sz="2400" b="1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aspecto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ofrecen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estas </a:t>
            </a:r>
            <a:r>
              <a:rPr lang="es-ES" sz="2400" spc="-6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dadas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sus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grandes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dimensiones,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zumbido 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característico que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generan,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hace que se mantengan distancias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considerables.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 MT"/>
            </a:endParaRP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4650C5BA-F90D-E983-EA7E-0E7A015A6055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52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0055E-453E-A64D-65CE-1D01266D3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2540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Forma</a:t>
            </a:r>
            <a:r>
              <a:rPr lang="es-ES" sz="2400" b="1" u="sng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</a:t>
            </a:r>
            <a:r>
              <a:rPr lang="es-ES" sz="2400" b="1" u="sng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accidente: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Imputables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trabajo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realiza</a:t>
            </a:r>
          </a:p>
          <a:p>
            <a:pPr marL="12700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accidentes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ocurren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en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su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mayoría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(99%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casos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registrados)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por:</a:t>
            </a:r>
          </a:p>
          <a:p>
            <a:pPr marL="12700" marR="5080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Riesgo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detectado</a:t>
            </a:r>
            <a:r>
              <a:rPr lang="es-ES" sz="2400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inicialmente,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</a:t>
            </a:r>
            <a:r>
              <a:rPr lang="es-ES" sz="2400" spc="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no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adopta</a:t>
            </a:r>
            <a:r>
              <a:rPr lang="es-ES" sz="2400" spc="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ninguna</a:t>
            </a:r>
            <a:r>
              <a:rPr lang="es-ES" sz="2400" spc="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medida</a:t>
            </a:r>
            <a:r>
              <a:rPr lang="es-ES" sz="2400" spc="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</a:t>
            </a:r>
            <a:r>
              <a:rPr lang="es-ES" sz="2400" spc="-5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establece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indiferencia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línea.</a:t>
            </a:r>
          </a:p>
          <a:p>
            <a:pPr marL="12700" marR="5080" algn="just">
              <a:lnSpc>
                <a:spcPct val="100000"/>
              </a:lnSpc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Riesgo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detectado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infravalorado,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cual las medidas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 se adoptan (si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 que se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adoptan)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resultan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insuficientes</a:t>
            </a:r>
            <a:r>
              <a:rPr lang="es-ES" sz="2400" spc="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 el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contacto se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establece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descuido.</a:t>
            </a:r>
          </a:p>
          <a:p>
            <a:endParaRPr lang="es-CL" sz="2400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E878BD8C-8D1A-8E1F-BCD1-4159D37869AD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87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6AC3F-CB53-015C-8FC8-29E76CCDD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857" y="374196"/>
            <a:ext cx="9945914" cy="58646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Consecuencias</a:t>
            </a:r>
            <a:r>
              <a:rPr lang="es-ES" sz="2400" b="1" u="sng" spc="-5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del</a:t>
            </a:r>
            <a:r>
              <a:rPr lang="es-ES" sz="2400" b="1" u="sng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 </a:t>
            </a:r>
            <a:r>
              <a:rPr lang="es-E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"/>
              </a:rPr>
              <a:t>accidente</a:t>
            </a:r>
            <a:endParaRPr lang="es-ES" sz="2400" u="sng" dirty="0">
              <a:solidFill>
                <a:schemeClr val="accent1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Arial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Lesiones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Muerte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4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electrocución.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Muerte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explosión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posterior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neumáticos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vehículo.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Muerte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por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rotura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cables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y</a:t>
            </a:r>
            <a:r>
              <a:rPr lang="es-ES" sz="2400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desprendimiento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carga.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Amputaciones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miembros.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Quemaduras</a:t>
            </a:r>
            <a:r>
              <a:rPr lang="es-ES" sz="2400" spc="-6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muy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graves.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Daños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Incendio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vehículo.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Destrucción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los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neumáticos.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Rotura</a:t>
            </a:r>
            <a:r>
              <a:rPr lang="es-ES" sz="2400" spc="-3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conductores</a:t>
            </a:r>
            <a:r>
              <a:rPr lang="es-ES" sz="2400" spc="-4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línea.</a:t>
            </a:r>
          </a:p>
          <a:p>
            <a:pPr marL="355600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Interrupción</a:t>
            </a:r>
            <a:r>
              <a:rPr lang="es-ES" sz="2400" spc="-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del</a:t>
            </a:r>
            <a:r>
              <a:rPr lang="es-ES" sz="2400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servicio</a:t>
            </a:r>
            <a:r>
              <a:rPr lang="es-ES" sz="2400" spc="-3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de</a:t>
            </a:r>
            <a:r>
              <a:rPr lang="es-ES" sz="2400" spc="-2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</a:t>
            </a:r>
            <a:r>
              <a:rPr lang="es-ES" sz="2400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la</a:t>
            </a:r>
            <a:r>
              <a:rPr lang="es-E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ova" panose="020B0504020202020204" pitchFamily="34" charset="0"/>
                <a:cs typeface="Arial MT"/>
              </a:rPr>
              <a:t> línea.</a:t>
            </a:r>
          </a:p>
          <a:p>
            <a:endParaRPr lang="es-CL" sz="2400" dirty="0"/>
          </a:p>
        </p:txBody>
      </p:sp>
      <p:pic>
        <p:nvPicPr>
          <p:cNvPr id="2" name="Picture 70978">
            <a:extLst>
              <a:ext uri="{FF2B5EF4-FFF2-40B4-BE49-F238E27FC236}">
                <a16:creationId xmlns:a16="http://schemas.microsoft.com/office/drawing/2014/main" id="{1D619EDF-F0C0-72BD-7BE3-BB46745767C8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75337" y="5952004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52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82397F-0E20-659C-0167-8DCFBDCC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90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entornos como el izaje o trabajos críticos: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usan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señales manuales, radios o lenguaje técnico estandarizado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operador, </a:t>
            </a:r>
            <a:r>
              <a:rPr lang="es-CL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vienteros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señalero y supervisores</a:t>
            </a: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deben estar siempre en la misma sintonía.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orden mal dada o mal recibida puede causar </a:t>
            </a:r>
            <a:r>
              <a:rPr lang="es-C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daños materiales, lesiones o incluso muertes.</a:t>
            </a:r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2547</TotalTime>
  <Words>1237</Words>
  <Application>Microsoft Office PowerPoint</Application>
  <PresentationFormat>Panorámica</PresentationFormat>
  <Paragraphs>94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Arial Nova</vt:lpstr>
      <vt:lpstr>Calibri</vt:lpstr>
      <vt:lpstr>Calibri Light</vt:lpstr>
      <vt:lpstr>Wingdings</vt:lpstr>
      <vt:lpstr>Tema de Office</vt:lpstr>
      <vt:lpstr> APLICACIÓN DE CONCEPTOS DE  SEGURIDAD Y CÓDIGO DE SEÑALES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DE CONCEPTOS DE  SEGURIDAD Y CÓDIGO DE SEÑALES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17</cp:revision>
  <dcterms:created xsi:type="dcterms:W3CDTF">2023-01-14T22:53:54Z</dcterms:created>
  <dcterms:modified xsi:type="dcterms:W3CDTF">2025-04-29T15:17:08Z</dcterms:modified>
</cp:coreProperties>
</file>