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423" r:id="rId2"/>
    <p:sldId id="524" r:id="rId3"/>
    <p:sldId id="424" r:id="rId4"/>
    <p:sldId id="540" r:id="rId5"/>
    <p:sldId id="541" r:id="rId6"/>
    <p:sldId id="425" r:id="rId7"/>
    <p:sldId id="472" r:id="rId8"/>
    <p:sldId id="473" r:id="rId9"/>
    <p:sldId id="474" r:id="rId10"/>
    <p:sldId id="475" r:id="rId11"/>
    <p:sldId id="476" r:id="rId12"/>
    <p:sldId id="477" r:id="rId13"/>
    <p:sldId id="518" r:id="rId14"/>
    <p:sldId id="525" r:id="rId15"/>
    <p:sldId id="526" r:id="rId16"/>
    <p:sldId id="527" r:id="rId17"/>
    <p:sldId id="528" r:id="rId18"/>
    <p:sldId id="427" r:id="rId19"/>
    <p:sldId id="428" r:id="rId20"/>
    <p:sldId id="529" r:id="rId21"/>
    <p:sldId id="429" r:id="rId22"/>
    <p:sldId id="430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278" r:id="rId31"/>
    <p:sldId id="279" r:id="rId32"/>
    <p:sldId id="439" r:id="rId33"/>
    <p:sldId id="440" r:id="rId34"/>
    <p:sldId id="442" r:id="rId35"/>
    <p:sldId id="443" r:id="rId36"/>
    <p:sldId id="444" r:id="rId37"/>
    <p:sldId id="445" r:id="rId38"/>
    <p:sldId id="288" r:id="rId39"/>
    <p:sldId id="292" r:id="rId40"/>
    <p:sldId id="335" r:id="rId41"/>
    <p:sldId id="401" r:id="rId42"/>
    <p:sldId id="261" r:id="rId43"/>
    <p:sldId id="411" r:id="rId44"/>
    <p:sldId id="413" r:id="rId45"/>
    <p:sldId id="417" r:id="rId46"/>
    <p:sldId id="489" r:id="rId47"/>
    <p:sldId id="490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ÓDULO II :SPDC ,CAIDA LIBRE Y ENERGIA DE IMPACTO" id="{8EBF24DD-45A1-424F-963E-3A12494C1A67}">
          <p14:sldIdLst>
            <p14:sldId id="423"/>
            <p14:sldId id="524"/>
            <p14:sldId id="424"/>
            <p14:sldId id="540"/>
            <p14:sldId id="541"/>
            <p14:sldId id="425"/>
            <p14:sldId id="472"/>
            <p14:sldId id="473"/>
            <p14:sldId id="474"/>
            <p14:sldId id="475"/>
            <p14:sldId id="476"/>
            <p14:sldId id="477"/>
            <p14:sldId id="518"/>
            <p14:sldId id="525"/>
            <p14:sldId id="526"/>
            <p14:sldId id="527"/>
            <p14:sldId id="528"/>
            <p14:sldId id="427"/>
            <p14:sldId id="428"/>
            <p14:sldId id="529"/>
            <p14:sldId id="429"/>
            <p14:sldId id="430"/>
            <p14:sldId id="432"/>
            <p14:sldId id="433"/>
            <p14:sldId id="434"/>
            <p14:sldId id="435"/>
            <p14:sldId id="436"/>
            <p14:sldId id="437"/>
            <p14:sldId id="438"/>
            <p14:sldId id="278"/>
            <p14:sldId id="279"/>
            <p14:sldId id="439"/>
            <p14:sldId id="440"/>
            <p14:sldId id="442"/>
            <p14:sldId id="443"/>
            <p14:sldId id="444"/>
            <p14:sldId id="445"/>
            <p14:sldId id="288"/>
            <p14:sldId id="292"/>
            <p14:sldId id="335"/>
            <p14:sldId id="401"/>
            <p14:sldId id="261"/>
            <p14:sldId id="411"/>
            <p14:sldId id="413"/>
            <p14:sldId id="417"/>
            <p14:sldId id="489"/>
            <p14:sldId id="4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fom Calama" userId="6ab196ffe9424f1e" providerId="LiveId" clId="{41C6FABE-181A-4484-8A1F-7CBC19634D12}"/>
    <pc:docChg chg="modSld">
      <pc:chgData name="Cerfom Calama" userId="6ab196ffe9424f1e" providerId="LiveId" clId="{41C6FABE-181A-4484-8A1F-7CBC19634D12}" dt="2025-06-27T14:40:18.758" v="0" actId="20577"/>
      <pc:docMkLst>
        <pc:docMk/>
      </pc:docMkLst>
      <pc:sldChg chg="modSp mod">
        <pc:chgData name="Cerfom Calama" userId="6ab196ffe9424f1e" providerId="LiveId" clId="{41C6FABE-181A-4484-8A1F-7CBC19634D12}" dt="2025-06-27T14:40:18.758" v="0" actId="20577"/>
        <pc:sldMkLst>
          <pc:docMk/>
          <pc:sldMk cId="1439264987" sldId="423"/>
        </pc:sldMkLst>
        <pc:spChg chg="mod">
          <ac:chgData name="Cerfom Calama" userId="6ab196ffe9424f1e" providerId="LiveId" clId="{41C6FABE-181A-4484-8A1F-7CBC19634D12}" dt="2025-06-27T14:40:18.758" v="0" actId="20577"/>
          <ac:spMkLst>
            <pc:docMk/>
            <pc:sldMk cId="1439264987" sldId="423"/>
            <ac:spMk id="10" creationId="{FC02281C-4A64-004B-C9EB-165A0549D7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2F829-5CEA-43C2-B9AF-2699E3035C52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0E766-B21D-4606-8761-6AB5F5520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52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27-06-2025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207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27-06-2025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104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27-06-2025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745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12192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1"/>
            <a:ext cx="109728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27-06-2025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67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27-06-2025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63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27-06-2025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815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27-06-2025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689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27-06-2025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7735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27-06-2025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609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27-06-2025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794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27-06-2025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79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239-8CF9-4ED3-963A-0F1D0B3EE72B}" type="datetimeFigureOut">
              <a:rPr lang="es-CL" smtClean="0"/>
              <a:t>27-06-2025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525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pproteccion.com/cascos-trabajos-verticales/3496-vertex-best-naranja-casco-confortable-para-los-trabajos-en-altura-y-el-rescate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rionseguridad.es/producto/porta-herramientas-simple-muneca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exionlegal.com/blog/contactar-a-un-abogado-de-accidentes/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8WYW5NutI8?feature=oembed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4HPCWhem_E?start=225&amp;feature=oemb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C02281C-4A64-004B-C9EB-165A0549D733}"/>
              </a:ext>
            </a:extLst>
          </p:cNvPr>
          <p:cNvSpPr/>
          <p:nvPr/>
        </p:nvSpPr>
        <p:spPr>
          <a:xfrm>
            <a:off x="4447161" y="2087463"/>
            <a:ext cx="7129488" cy="50167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0"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MÓDULO II:SPDC ,CAIDA LIBRE Y ENERGIA DE IMPACTO</a:t>
            </a:r>
          </a:p>
          <a:p>
            <a:pPr algn="ctr"/>
            <a:endParaRPr lang="es-ES" sz="3600" b="0" cap="none" spc="0" dirty="0">
              <a:ln w="0"/>
              <a:latin typeface="Arial Nova" panose="020B05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800" dirty="0"/>
              <a:t>Selección de SPDC</a:t>
            </a:r>
            <a:endParaRPr lang="es-CL" sz="28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800" dirty="0" err="1"/>
              <a:t>Check</a:t>
            </a:r>
            <a:r>
              <a:rPr lang="es-ES" sz="2800" dirty="0"/>
              <a:t> </a:t>
            </a:r>
            <a:r>
              <a:rPr lang="es-ES" sz="2800" dirty="0" err="1"/>
              <a:t>list</a:t>
            </a:r>
            <a:r>
              <a:rPr lang="es-ES" sz="2800" dirty="0"/>
              <a:t> de sistemas de protección contra caídas</a:t>
            </a:r>
            <a:endParaRPr lang="es-CL" sz="28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800" dirty="0"/>
              <a:t>Accesorios para detección de caídas</a:t>
            </a:r>
            <a:endParaRPr lang="es-CL" sz="28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800" dirty="0"/>
              <a:t>Punto de anclaje y líneas de vida</a:t>
            </a:r>
            <a:endParaRPr lang="es-CL" sz="2800" dirty="0"/>
          </a:p>
          <a:p>
            <a:endParaRPr lang="es-ES" sz="3600" b="0" cap="none" spc="0" dirty="0">
              <a:ln w="0"/>
              <a:latin typeface="Arial Nova" panose="020B0504020202020204" pitchFamily="34" charset="0"/>
            </a:endParaRPr>
          </a:p>
          <a:p>
            <a:pPr algn="ctr"/>
            <a:endParaRPr lang="es-ES" sz="36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34A9D6-B5D5-5C39-9D85-1E50C9FD3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9" y="2987173"/>
            <a:ext cx="1960439" cy="25558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56EC93-EEA1-F072-0E3B-C1E9E16CC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88" y="2885226"/>
            <a:ext cx="2324424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6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04A781-B12F-688B-F69D-DB16222B9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2" t="36550" r="28422" b="38641"/>
          <a:stretch/>
        </p:blipFill>
        <p:spPr>
          <a:xfrm>
            <a:off x="841146" y="2174473"/>
            <a:ext cx="10643173" cy="3095149"/>
          </a:xfrm>
          <a:prstGeom prst="rect">
            <a:avLst/>
          </a:prstGeom>
        </p:spPr>
      </p:pic>
      <p:pic>
        <p:nvPicPr>
          <p:cNvPr id="6" name="Picture 70978">
            <a:extLst>
              <a:ext uri="{FF2B5EF4-FFF2-40B4-BE49-F238E27FC236}">
                <a16:creationId xmlns:a16="http://schemas.microsoft.com/office/drawing/2014/main" id="{2FDEF989-190D-7A8A-9A9E-4729B4407393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5344" y="5710282"/>
            <a:ext cx="1848975" cy="679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903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1E7913-1BED-89CB-B622-B15E1CA63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07" t="61831" r="28131" b="16777"/>
          <a:stretch/>
        </p:blipFill>
        <p:spPr>
          <a:xfrm>
            <a:off x="904352" y="2249395"/>
            <a:ext cx="10683734" cy="2652765"/>
          </a:xfrm>
          <a:prstGeom prst="rect">
            <a:avLst/>
          </a:prstGeom>
        </p:spPr>
      </p:pic>
      <p:pic>
        <p:nvPicPr>
          <p:cNvPr id="6" name="Picture 70978">
            <a:extLst>
              <a:ext uri="{FF2B5EF4-FFF2-40B4-BE49-F238E27FC236}">
                <a16:creationId xmlns:a16="http://schemas.microsoft.com/office/drawing/2014/main" id="{3E401C6E-C629-1235-05E1-38FBC114CBF8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5344" y="5710282"/>
            <a:ext cx="1848975" cy="679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291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4A1D4A-75B8-D434-7C7A-422566E94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9" t="31198" r="28204" b="21165"/>
          <a:stretch/>
        </p:blipFill>
        <p:spPr>
          <a:xfrm>
            <a:off x="1511558" y="1874310"/>
            <a:ext cx="8978767" cy="4983689"/>
          </a:xfrm>
          <a:prstGeom prst="rect">
            <a:avLst/>
          </a:prstGeom>
        </p:spPr>
      </p:pic>
      <p:pic>
        <p:nvPicPr>
          <p:cNvPr id="6" name="Picture 70978">
            <a:extLst>
              <a:ext uri="{FF2B5EF4-FFF2-40B4-BE49-F238E27FC236}">
                <a16:creationId xmlns:a16="http://schemas.microsoft.com/office/drawing/2014/main" id="{7C507A40-C112-62FB-2C4A-12553F067AAD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9724" y="5974672"/>
            <a:ext cx="1594595" cy="415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22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a caricatura de un casco&#10;&#10;Descripción generada automáticamente">
            <a:extLst>
              <a:ext uri="{FF2B5EF4-FFF2-40B4-BE49-F238E27FC236}">
                <a16:creationId xmlns:a16="http://schemas.microsoft.com/office/drawing/2014/main" id="{57A6E889-B35A-9C7A-53CE-3A4D7A6D7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85952" y="3672319"/>
            <a:ext cx="2939968" cy="29399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06E3C89-8B4E-7141-3395-90A06478C3F3}"/>
              </a:ext>
            </a:extLst>
          </p:cNvPr>
          <p:cNvSpPr txBox="1"/>
          <p:nvPr/>
        </p:nvSpPr>
        <p:spPr>
          <a:xfrm>
            <a:off x="477014" y="1770327"/>
            <a:ext cx="105578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2400" b="1" i="0" dirty="0">
                <a:effectLst/>
                <a:latin typeface="Arial Nova" panose="020B0504020202020204" pitchFamily="34" charset="0"/>
              </a:rPr>
              <a:t>Casco de Altura Protección </a:t>
            </a:r>
          </a:p>
          <a:p>
            <a:pPr algn="l"/>
            <a:endParaRPr lang="es-CL" sz="2400" b="1" dirty="0">
              <a:latin typeface="Arial Nova" panose="020B0504020202020204" pitchFamily="34" charset="0"/>
            </a:endParaRPr>
          </a:p>
          <a:p>
            <a:pPr algn="l"/>
            <a:r>
              <a:rPr lang="es-CL" sz="2400" b="0" i="0" dirty="0">
                <a:effectLst/>
                <a:latin typeface="Arial Nova" panose="020B0504020202020204" pitchFamily="34" charset="0"/>
              </a:rPr>
              <a:t>Casco de Altura Protección II, es un casco de seguridad para trabajos en altura donde existe riesgo de sufrir una caída accidental a distinto nivel y tránsito en lugares donde existe riesgo de golpes producto de una caída accidental de objetos en altura.</a:t>
            </a: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A3158F25-0569-DBE0-6156-081FEE1D0B8C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68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B77304D-AD75-55DA-314B-2975DC169BEE}"/>
              </a:ext>
            </a:extLst>
          </p:cNvPr>
          <p:cNvSpPr txBox="1"/>
          <p:nvPr/>
        </p:nvSpPr>
        <p:spPr>
          <a:xfrm>
            <a:off x="202515" y="1849779"/>
            <a:ext cx="102206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latin typeface="Arial Nova" panose="020B0504020202020204" pitchFamily="34" charset="0"/>
              </a:rPr>
              <a:t>Armazón.- A su vez dividido en:</a:t>
            </a:r>
          </a:p>
          <a:p>
            <a:pPr algn="just"/>
            <a:endParaRPr lang="es-CL" sz="2000" dirty="0">
              <a:latin typeface="Arial Nova" panose="020B0504020202020204" pitchFamily="34" charset="0"/>
            </a:endParaRPr>
          </a:p>
          <a:p>
            <a:pPr algn="just"/>
            <a:r>
              <a:rPr lang="es-CL" sz="2000" dirty="0">
                <a:latin typeface="Arial Nova" panose="020B0504020202020204" pitchFamily="34" charset="0"/>
              </a:rPr>
              <a:t>Casquete.- Elemento de material duro y de terminación lisa que constituye la forma externa general del casco.</a:t>
            </a:r>
          </a:p>
          <a:p>
            <a:pPr algn="just"/>
            <a:r>
              <a:rPr lang="es-CL" sz="2000" dirty="0">
                <a:latin typeface="Arial Nova" panose="020B0504020202020204" pitchFamily="34" charset="0"/>
              </a:rPr>
              <a:t>Visera.- Es una prolongación del casquete por encima de los ojos.</a:t>
            </a:r>
          </a:p>
          <a:p>
            <a:pPr algn="just"/>
            <a:r>
              <a:rPr lang="es-CL" sz="2000" dirty="0">
                <a:latin typeface="Arial Nova" panose="020B0504020202020204" pitchFamily="34" charset="0"/>
              </a:rPr>
              <a:t>Ala.- Es el borde que circunda el casquete.</a:t>
            </a:r>
          </a:p>
          <a:p>
            <a:pPr algn="just"/>
            <a:r>
              <a:rPr lang="es-CL" sz="2000" dirty="0">
                <a:latin typeface="Arial Nova" panose="020B0504020202020204" pitchFamily="34" charset="0"/>
              </a:rPr>
              <a:t>Arnés.- Es el conjunto completo de elementos que constituyen un medio de mantener el casco en posición sobre la cabeza y de absorber energía cinética durante un impacto. </a:t>
            </a:r>
          </a:p>
          <a:p>
            <a:pPr algn="just"/>
            <a:endParaRPr lang="es-CL" sz="2000" dirty="0">
              <a:latin typeface="Arial Nova" panose="020B0504020202020204" pitchFamily="34" charset="0"/>
            </a:endParaRPr>
          </a:p>
          <a:p>
            <a:pPr algn="just"/>
            <a:r>
              <a:rPr lang="es-CL" sz="2000" b="1" dirty="0">
                <a:latin typeface="Arial Nova" panose="020B0504020202020204" pitchFamily="34" charset="0"/>
              </a:rPr>
              <a:t>Podemos diferenciar:</a:t>
            </a:r>
          </a:p>
          <a:p>
            <a:pPr algn="just"/>
            <a:endParaRPr lang="es-CL" sz="2000" dirty="0">
              <a:latin typeface="Arial Nova" panose="020B0504020202020204" pitchFamily="34" charset="0"/>
            </a:endParaRPr>
          </a:p>
          <a:p>
            <a:pPr algn="just"/>
            <a:r>
              <a:rPr lang="es-CL" sz="2000" dirty="0">
                <a:latin typeface="Arial Nova" panose="020B0504020202020204" pitchFamily="34" charset="0"/>
              </a:rPr>
              <a:t>Banda de contorno de cabeza.- Es la parte del arnés que rodea total o parcialmente la cabeza por encima de los ojos a un nivel horizontal que representa aproximadamente la circunferencia mayor de la cabeza.</a:t>
            </a:r>
          </a:p>
        </p:txBody>
      </p:sp>
      <p:pic>
        <p:nvPicPr>
          <p:cNvPr id="8" name="Picture 70978">
            <a:extLst>
              <a:ext uri="{FF2B5EF4-FFF2-40B4-BE49-F238E27FC236}">
                <a16:creationId xmlns:a16="http://schemas.microsoft.com/office/drawing/2014/main" id="{6944E0B3-2C94-FB25-C4BE-DC7C93AAEF7B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05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02855-9D6F-1B06-7AF4-F2B60C70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195" y="2250259"/>
            <a:ext cx="10515600" cy="2504328"/>
          </a:xfrm>
        </p:spPr>
        <p:txBody>
          <a:bodyPr/>
          <a:lstStyle/>
          <a:p>
            <a:pPr marL="0" indent="0" algn="just">
              <a:buNone/>
            </a:pPr>
            <a:r>
              <a:rPr lang="es-CL" sz="2800" dirty="0">
                <a:solidFill>
                  <a:schemeClr val="tx1"/>
                </a:solidFill>
                <a:latin typeface="Arial Nova" panose="020B0504020202020204" pitchFamily="34" charset="0"/>
              </a:rPr>
              <a:t>Banda de nuca.- Es una banda regulable que se ajusta detrás de la cabeza bajo el plano de la banda de cabeza.</a:t>
            </a:r>
          </a:p>
          <a:p>
            <a:pPr marL="0" indent="0" algn="just">
              <a:buNone/>
            </a:pPr>
            <a:r>
              <a:rPr lang="es-CL" sz="2800" dirty="0">
                <a:solidFill>
                  <a:schemeClr val="tx1"/>
                </a:solidFill>
                <a:latin typeface="Arial Nova" panose="020B0504020202020204" pitchFamily="34" charset="0"/>
              </a:rPr>
              <a:t>Barbiquejo.- Es la banda que se acopla bajo la barbilla para ayudar a sujetar el casco sobre la cabeza. 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30470172-4EEB-0AE3-0ED1-4DBAC7B1F8CE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72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971435-0255-3C06-E3D9-3AF09933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13" y="2141800"/>
            <a:ext cx="11156577" cy="513098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s-CL" sz="24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1 Norma Chilena NCh 461-2001 Cascos de protección de uso industrial.</a:t>
            </a:r>
          </a:p>
          <a:p>
            <a:pPr marL="0" indent="0" algn="l">
              <a:buNone/>
            </a:pPr>
            <a:r>
              <a:rPr lang="es-CL" sz="24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2 Según la NCh 461-2001, los requisitos son los siguientes:</a:t>
            </a:r>
          </a:p>
          <a:p>
            <a:pPr marL="0" indent="0" algn="l">
              <a:buNone/>
            </a:pPr>
            <a:r>
              <a:rPr lang="es-CL" sz="24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  . Absorción de impacto: la fuerza transmitida a la cabeza de ensayo debe</a:t>
            </a:r>
          </a:p>
          <a:p>
            <a:pPr marL="0" indent="0" algn="l">
              <a:buNone/>
            </a:pPr>
            <a:r>
              <a:rPr lang="es-CL" sz="24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    ser menor a 5 kN.</a:t>
            </a:r>
          </a:p>
          <a:p>
            <a:pPr marL="0" indent="0">
              <a:lnSpc>
                <a:spcPct val="100000"/>
              </a:lnSpc>
              <a:buNone/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E05E7868-E602-A944-D1A3-45833C5E6F93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30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A32A4A-B91A-6E0C-FD07-845BC0CDA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2146039"/>
            <a:ext cx="10095723" cy="43947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CL" sz="28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Anexo N°2 formato "Lista de Chequeo Casco de Seguridad", que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8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        servirá para registrar datos específicos del lugar de trabajo.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8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    b) Certificación de calidad del casco de protección por un organismo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8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        autorizado o reconocido por la autoridad sanitaria (</a:t>
            </a:r>
            <a:r>
              <a:rPr lang="es-CL" sz="2800" b="0" i="0" dirty="0" err="1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ISPCH</a:t>
            </a:r>
            <a:r>
              <a:rPr lang="es-CL" sz="28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8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        verificado mediante los siguientes parámetros: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8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        . Identificación de la norma;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8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        . Certificado de conformidad;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8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        . Sello de conformidad;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8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        . Marcado;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800" b="0" i="0" dirty="0">
                <a:solidFill>
                  <a:schemeClr val="tx1"/>
                </a:solidFill>
                <a:effectLst/>
                <a:latin typeface="Arial Nova" panose="020B0504020202020204" pitchFamily="34" charset="0"/>
              </a:rPr>
              <a:t>        . Folleto informativo en idioma español.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5845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9;p61">
            <a:extLst>
              <a:ext uri="{FF2B5EF4-FFF2-40B4-BE49-F238E27FC236}">
                <a16:creationId xmlns:a16="http://schemas.microsoft.com/office/drawing/2014/main" id="{FF2A00A6-796D-6FCB-3A15-BFDA5EAC80A9}"/>
              </a:ext>
            </a:extLst>
          </p:cNvPr>
          <p:cNvSpPr txBox="1"/>
          <p:nvPr/>
        </p:nvSpPr>
        <p:spPr>
          <a:xfrm>
            <a:off x="-451778" y="1879329"/>
            <a:ext cx="97906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es-CL" sz="2800" b="1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ACCESORIOS PARA DETECCIÓN DE CAÍDAS</a:t>
            </a:r>
            <a:endParaRPr sz="2800" dirty="0">
              <a:latin typeface="Arial Nova" panose="020B05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620;p61">
            <a:extLst>
              <a:ext uri="{FF2B5EF4-FFF2-40B4-BE49-F238E27FC236}">
                <a16:creationId xmlns:a16="http://schemas.microsoft.com/office/drawing/2014/main" id="{CB69B52A-8907-FBB2-FFB0-E3E13CEBDD83}"/>
              </a:ext>
            </a:extLst>
          </p:cNvPr>
          <p:cNvSpPr txBox="1"/>
          <p:nvPr/>
        </p:nvSpPr>
        <p:spPr>
          <a:xfrm>
            <a:off x="223531" y="2374975"/>
            <a:ext cx="8295318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485CC7"/>
              </a:buClr>
              <a:buSzPts val="20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1.- Líneas de Seguridad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400" dirty="0">
              <a:latin typeface="Arial Nova" panose="020B0504020202020204" pitchFamily="34" charset="0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Las líneas de seguridad se usan tanto para detener caídas como en restricción personal o en postura de trabajo. Tienen un conector en cada extremo, uno para unirlo al arnés de seguridad y el del otro extremo para afianzarlo a un punto de anclaje o a una línea de vida.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400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Cualquiera sea el punto de anclaje posible este deberá resistir una carga mayor o igual a 2.226 Kg (22 kN) por trabajador conectado (OSHA 1926.502 (d) (15) (i) (</a:t>
            </a:r>
            <a:r>
              <a:rPr lang="es-CL" sz="2400" dirty="0" err="1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iii</a:t>
            </a: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)). </a:t>
            </a:r>
            <a:endParaRPr sz="2400" dirty="0">
              <a:latin typeface="Arial Nova" panose="020B0504020202020204" pitchFamily="34" charset="0"/>
            </a:endParaRPr>
          </a:p>
        </p:txBody>
      </p:sp>
      <p:pic>
        <p:nvPicPr>
          <p:cNvPr id="6" name="Google Shape;621;p61">
            <a:extLst>
              <a:ext uri="{FF2B5EF4-FFF2-40B4-BE49-F238E27FC236}">
                <a16:creationId xmlns:a16="http://schemas.microsoft.com/office/drawing/2014/main" id="{A274B805-7B10-0503-2087-A60F153121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4105"/>
          <a:stretch/>
        </p:blipFill>
        <p:spPr>
          <a:xfrm>
            <a:off x="8835885" y="2132379"/>
            <a:ext cx="2733263" cy="2593242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34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7;p62">
            <a:extLst>
              <a:ext uri="{FF2B5EF4-FFF2-40B4-BE49-F238E27FC236}">
                <a16:creationId xmlns:a16="http://schemas.microsoft.com/office/drawing/2014/main" id="{3C726E0B-F3D1-F246-A837-25D080440119}"/>
              </a:ext>
            </a:extLst>
          </p:cNvPr>
          <p:cNvSpPr txBox="1"/>
          <p:nvPr/>
        </p:nvSpPr>
        <p:spPr>
          <a:xfrm>
            <a:off x="724947" y="2080351"/>
            <a:ext cx="103731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lang="es-CL" sz="2400" b="1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Existen diferentes tipos de líneas de seguridad, entre ellas podemos destacar:</a:t>
            </a:r>
            <a:endParaRPr lang="es-CL" sz="2400" dirty="0">
              <a:latin typeface="Arial Nova" panose="020B05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628;p62">
            <a:extLst>
              <a:ext uri="{FF2B5EF4-FFF2-40B4-BE49-F238E27FC236}">
                <a16:creationId xmlns:a16="http://schemas.microsoft.com/office/drawing/2014/main" id="{313A96B3-C262-E72C-80B0-CD23E098814C}"/>
              </a:ext>
            </a:extLst>
          </p:cNvPr>
          <p:cNvSpPr txBox="1"/>
          <p:nvPr/>
        </p:nvSpPr>
        <p:spPr>
          <a:xfrm>
            <a:off x="924339" y="3740269"/>
            <a:ext cx="699086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Char char="•"/>
            </a:pP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LÍNEAS DE CUERDA.</a:t>
            </a:r>
            <a:endParaRPr sz="2400" dirty="0">
              <a:latin typeface="Arial Nova" panose="020B0504020202020204" pitchFamily="34" charset="0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Char char="•"/>
            </a:pP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LÍNEAS DE CORREA.</a:t>
            </a:r>
            <a:endParaRPr sz="2400" dirty="0">
              <a:latin typeface="Arial Nova" panose="020B0504020202020204" pitchFamily="34" charset="0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Char char="•"/>
            </a:pP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LÍNEAS DE CABLE METÁLICO.</a:t>
            </a:r>
            <a:endParaRPr sz="2400" dirty="0">
              <a:latin typeface="Arial Nova" panose="020B0504020202020204" pitchFamily="34" charset="0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Char char="•"/>
            </a:pP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LÍNEAS RETRÁCTIL (YOYO).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A5BE2AF7-97D4-A455-D0CC-F23024E3FFDE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4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271" y="2138978"/>
            <a:ext cx="1035939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s-CL" sz="2400" dirty="0">
              <a:latin typeface="Arial Nova" panose="020B05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7D670BE-4293-F464-02BB-8C405814B12A}"/>
              </a:ext>
            </a:extLst>
          </p:cNvPr>
          <p:cNvSpPr/>
          <p:nvPr/>
        </p:nvSpPr>
        <p:spPr>
          <a:xfrm>
            <a:off x="-427515" y="1921610"/>
            <a:ext cx="126989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SELECCIÓN DE LOS SISTEMAS PERSONALES DE DETENCIÓN CONTRA CAÍDAS.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3D1650-2826-38A0-6F69-3D456750A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204" y="3213847"/>
            <a:ext cx="2682788" cy="31051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849D62-A216-5F57-EF52-5EF831C80EF2}"/>
              </a:ext>
            </a:extLst>
          </p:cNvPr>
          <p:cNvSpPr txBox="1"/>
          <p:nvPr/>
        </p:nvSpPr>
        <p:spPr>
          <a:xfrm>
            <a:off x="542746" y="1880065"/>
            <a:ext cx="11279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latin typeface="Arial Nova" panose="020B0504020202020204" pitchFamily="34" charset="0"/>
              </a:rPr>
              <a:t>MUÑECA PORTA HERRAMIENTAS:</a:t>
            </a:r>
          </a:p>
          <a:p>
            <a:pPr algn="just"/>
            <a:endParaRPr lang="es-CL" sz="2400" dirty="0">
              <a:latin typeface="Arial Nova" panose="020B0504020202020204" pitchFamily="34" charset="0"/>
            </a:endParaRPr>
          </a:p>
          <a:p>
            <a:pPr algn="just"/>
            <a:r>
              <a:rPr lang="es-CL" sz="2400" dirty="0">
                <a:latin typeface="Arial Nova" panose="020B0504020202020204" pitchFamily="34" charset="0"/>
              </a:rPr>
              <a:t>Diseñado para asegurar todo tipo de herramientas y accesorios. </a:t>
            </a:r>
          </a:p>
          <a:p>
            <a:pPr algn="just"/>
            <a:r>
              <a:rPr lang="es-CL" sz="2400" dirty="0">
                <a:latin typeface="Arial Nova" panose="020B0504020202020204" pitchFamily="34" charset="0"/>
              </a:rPr>
              <a:t>· Recomendada para trabajos en altura o espacios confinados. </a:t>
            </a:r>
          </a:p>
          <a:p>
            <a:pPr algn="just"/>
            <a:r>
              <a:rPr lang="es-CL" sz="2400" dirty="0">
                <a:latin typeface="Arial Nova" panose="020B0504020202020204" pitchFamily="34" charset="0"/>
              </a:rPr>
              <a:t>· Cinta tubular </a:t>
            </a:r>
            <a:r>
              <a:rPr lang="es-CL" sz="2400" dirty="0" err="1">
                <a:latin typeface="Arial Nova" panose="020B0504020202020204" pitchFamily="34" charset="0"/>
              </a:rPr>
              <a:t>elàsticada</a:t>
            </a:r>
            <a:r>
              <a:rPr lang="es-CL" sz="2400" dirty="0">
                <a:latin typeface="Arial Nova" panose="020B0504020202020204" pitchFamily="34" charset="0"/>
              </a:rPr>
              <a:t>. </a:t>
            </a:r>
          </a:p>
          <a:p>
            <a:pPr algn="just"/>
            <a:r>
              <a:rPr lang="es-CL" sz="2400" dirty="0">
                <a:latin typeface="Arial Nova" panose="020B0504020202020204" pitchFamily="34" charset="0"/>
              </a:rPr>
              <a:t>· Mosquetón de aluminio.</a:t>
            </a:r>
          </a:p>
        </p:txBody>
      </p:sp>
      <p:pic>
        <p:nvPicPr>
          <p:cNvPr id="6" name="Imagen 5" descr="Un hombre con un cuchillo en la mano&#10;&#10;Descripción generada automáticamente con confianza baja">
            <a:extLst>
              <a:ext uri="{FF2B5EF4-FFF2-40B4-BE49-F238E27FC236}">
                <a16:creationId xmlns:a16="http://schemas.microsoft.com/office/drawing/2014/main" id="{662AFA05-D857-CC16-8930-99D71D05A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58841" y="4188389"/>
            <a:ext cx="3183476" cy="24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05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5;p63">
            <a:extLst>
              <a:ext uri="{FF2B5EF4-FFF2-40B4-BE49-F238E27FC236}">
                <a16:creationId xmlns:a16="http://schemas.microsoft.com/office/drawing/2014/main" id="{BC015CBD-262F-68C8-1223-B829BBA96AB0}"/>
              </a:ext>
            </a:extLst>
          </p:cNvPr>
          <p:cNvSpPr txBox="1"/>
          <p:nvPr/>
        </p:nvSpPr>
        <p:spPr>
          <a:xfrm>
            <a:off x="605476" y="1995548"/>
            <a:ext cx="625654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s-CL" sz="2400" b="1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Líneas de cuerda</a:t>
            </a:r>
          </a:p>
        </p:txBody>
      </p:sp>
      <p:sp>
        <p:nvSpPr>
          <p:cNvPr id="3" name="Google Shape;636;p63">
            <a:extLst>
              <a:ext uri="{FF2B5EF4-FFF2-40B4-BE49-F238E27FC236}">
                <a16:creationId xmlns:a16="http://schemas.microsoft.com/office/drawing/2014/main" id="{BBF681CF-1CE8-DC96-F0E6-98070FD0F302}"/>
              </a:ext>
            </a:extLst>
          </p:cNvPr>
          <p:cNvSpPr txBox="1"/>
          <p:nvPr/>
        </p:nvSpPr>
        <p:spPr>
          <a:xfrm>
            <a:off x="605476" y="3429000"/>
            <a:ext cx="499610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Una línea de cuerda está hecha usualmente de hebras de nylon o poliéster retorcidas. </a:t>
            </a:r>
            <a:endParaRPr lang="es-CL" sz="2400" dirty="0">
              <a:latin typeface="Arial Nova" panose="020B0504020202020204" pitchFamily="34" charset="0"/>
            </a:endParaRPr>
          </a:p>
        </p:txBody>
      </p:sp>
      <p:pic>
        <p:nvPicPr>
          <p:cNvPr id="5" name="Google Shape;637;p63" descr="505203">
            <a:extLst>
              <a:ext uri="{FF2B5EF4-FFF2-40B4-BE49-F238E27FC236}">
                <a16:creationId xmlns:a16="http://schemas.microsoft.com/office/drawing/2014/main" id="{25B8DE02-BDE6-F8C7-178B-851CE2CACB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0104" b="5905"/>
          <a:stretch/>
        </p:blipFill>
        <p:spPr>
          <a:xfrm>
            <a:off x="6321287" y="894522"/>
            <a:ext cx="4876429" cy="428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325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3;p64">
            <a:extLst>
              <a:ext uri="{FF2B5EF4-FFF2-40B4-BE49-F238E27FC236}">
                <a16:creationId xmlns:a16="http://schemas.microsoft.com/office/drawing/2014/main" id="{816360B7-37BD-A5BA-4662-7AB2B5F809E1}"/>
              </a:ext>
            </a:extLst>
          </p:cNvPr>
          <p:cNvSpPr txBox="1"/>
          <p:nvPr/>
        </p:nvSpPr>
        <p:spPr>
          <a:xfrm>
            <a:off x="93306" y="1960444"/>
            <a:ext cx="40218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s-CL" sz="2400" b="1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Líneas de correa</a:t>
            </a:r>
          </a:p>
        </p:txBody>
      </p:sp>
      <p:sp>
        <p:nvSpPr>
          <p:cNvPr id="3" name="Google Shape;644;p64">
            <a:extLst>
              <a:ext uri="{FF2B5EF4-FFF2-40B4-BE49-F238E27FC236}">
                <a16:creationId xmlns:a16="http://schemas.microsoft.com/office/drawing/2014/main" id="{4FD15CB6-021E-407A-59F0-3D56D5B355DB}"/>
              </a:ext>
            </a:extLst>
          </p:cNvPr>
          <p:cNvSpPr txBox="1"/>
          <p:nvPr/>
        </p:nvSpPr>
        <p:spPr>
          <a:xfrm>
            <a:off x="737735" y="3226954"/>
            <a:ext cx="512859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Están hechas de fajas angostas de trama de nylon. La trama está formada por filamentos continuos de material tejidos </a:t>
            </a:r>
            <a:r>
              <a:rPr lang="es-CL" sz="2400" dirty="0" err="1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entrelazadamente</a:t>
            </a: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. </a:t>
            </a:r>
          </a:p>
        </p:txBody>
      </p:sp>
      <p:pic>
        <p:nvPicPr>
          <p:cNvPr id="4" name="Google Shape;645;p64" descr="Línea de tela 278336">
            <a:extLst>
              <a:ext uri="{FF2B5EF4-FFF2-40B4-BE49-F238E27FC236}">
                <a16:creationId xmlns:a16="http://schemas.microsoft.com/office/drawing/2014/main" id="{41D47BC3-6DDB-9F68-B2A0-3AFE0B9246B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6472" y="2191256"/>
            <a:ext cx="4087605" cy="25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2538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61;p66">
            <a:extLst>
              <a:ext uri="{FF2B5EF4-FFF2-40B4-BE49-F238E27FC236}">
                <a16:creationId xmlns:a16="http://schemas.microsoft.com/office/drawing/2014/main" id="{24DC9F36-466F-7ADB-801C-207C2DCADA7E}"/>
              </a:ext>
            </a:extLst>
          </p:cNvPr>
          <p:cNvSpPr txBox="1"/>
          <p:nvPr/>
        </p:nvSpPr>
        <p:spPr>
          <a:xfrm>
            <a:off x="952989" y="2188410"/>
            <a:ext cx="43926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s-CL" sz="2800" b="1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Líneas retráctil (yoyo)</a:t>
            </a:r>
          </a:p>
        </p:txBody>
      </p:sp>
      <p:sp>
        <p:nvSpPr>
          <p:cNvPr id="3" name="Google Shape;662;p66">
            <a:extLst>
              <a:ext uri="{FF2B5EF4-FFF2-40B4-BE49-F238E27FC236}">
                <a16:creationId xmlns:a16="http://schemas.microsoft.com/office/drawing/2014/main" id="{2D949480-3953-B2C9-7C95-411FC64ED8CD}"/>
              </a:ext>
            </a:extLst>
          </p:cNvPr>
          <p:cNvSpPr txBox="1"/>
          <p:nvPr/>
        </p:nvSpPr>
        <p:spPr>
          <a:xfrm>
            <a:off x="268000" y="2920616"/>
            <a:ext cx="619811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La línea retráctil consiste de un gancho de seguridad o mosquetón, una línea de poliéster o cable de acero, además de un sistema mecánico de detención automático de caídas. </a:t>
            </a:r>
            <a:endParaRPr lang="es-CL" sz="2400" dirty="0">
              <a:latin typeface="Arial Nova" panose="020B0504020202020204" pitchFamily="34" charset="0"/>
            </a:endParaRPr>
          </a:p>
        </p:txBody>
      </p:sp>
      <p:pic>
        <p:nvPicPr>
          <p:cNvPr id="4" name="Google Shape;663;p66">
            <a:extLst>
              <a:ext uri="{FF2B5EF4-FFF2-40B4-BE49-F238E27FC236}">
                <a16:creationId xmlns:a16="http://schemas.microsoft.com/office/drawing/2014/main" id="{B20DA844-9952-9416-BB44-EE41B8885F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53557" y="1648446"/>
            <a:ext cx="4232689" cy="35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0978">
            <a:extLst>
              <a:ext uri="{FF2B5EF4-FFF2-40B4-BE49-F238E27FC236}">
                <a16:creationId xmlns:a16="http://schemas.microsoft.com/office/drawing/2014/main" id="{C8712802-4229-B8FA-B589-1CD67BA2EAF0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23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0;p67">
            <a:extLst>
              <a:ext uri="{FF2B5EF4-FFF2-40B4-BE49-F238E27FC236}">
                <a16:creationId xmlns:a16="http://schemas.microsoft.com/office/drawing/2014/main" id="{DC3BBE52-1B72-DB55-491F-DD774A7FE33D}"/>
              </a:ext>
            </a:extLst>
          </p:cNvPr>
          <p:cNvSpPr txBox="1"/>
          <p:nvPr/>
        </p:nvSpPr>
        <p:spPr>
          <a:xfrm>
            <a:off x="1960509" y="1907814"/>
            <a:ext cx="80191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200"/>
              <a:buFont typeface="Arial"/>
              <a:buNone/>
            </a:pPr>
            <a:r>
              <a:rPr lang="es-CL" sz="2800" b="1" i="0" strike="noStrike" cap="none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ACCESORIOS PARA DETECCIÓN DE CAÍDAS</a:t>
            </a:r>
            <a:endParaRPr sz="2800" b="0" i="0" strike="noStrike" cap="none" dirty="0">
              <a:latin typeface="Arial Nova" panose="020B05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672;p67">
            <a:extLst>
              <a:ext uri="{FF2B5EF4-FFF2-40B4-BE49-F238E27FC236}">
                <a16:creationId xmlns:a16="http://schemas.microsoft.com/office/drawing/2014/main" id="{73C4D3FD-EB19-0BB4-49A2-8E8BFC6107BB}"/>
              </a:ext>
            </a:extLst>
          </p:cNvPr>
          <p:cNvSpPr txBox="1"/>
          <p:nvPr/>
        </p:nvSpPr>
        <p:spPr>
          <a:xfrm>
            <a:off x="531111" y="2617778"/>
            <a:ext cx="1038639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s-CL" sz="2400" b="1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Ambiente de Trabajo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Al igual que los arneses, hay que seleccionar bien la línea que se va a utilizar dependiendo del ambiente de trabajo al que haya que exponer el equipo. 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dirty="0">
              <a:latin typeface="Arial Nova" panose="020B0504020202020204" pitchFamily="34" charset="0"/>
              <a:ea typeface="Montserrat Medium"/>
              <a:cs typeface="Montserrat Medium"/>
              <a:sym typeface="Montserrat Medium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Exposición química</a:t>
            </a:r>
            <a:endParaRPr sz="2400" dirty="0">
              <a:latin typeface="Arial Nova" panose="020B0504020202020204" pitchFamily="34" charset="0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Resistencia a la abrasión</a:t>
            </a:r>
            <a:endParaRPr sz="2400" dirty="0">
              <a:latin typeface="Arial Nova" panose="020B0504020202020204" pitchFamily="34" charset="0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Movimientos del trabajador</a:t>
            </a:r>
            <a:endParaRPr sz="2400" dirty="0">
              <a:latin typeface="Arial Nova" panose="020B0504020202020204" pitchFamily="34" charset="0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Factor de estiramiento</a:t>
            </a:r>
            <a:endParaRPr sz="2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2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8;p68">
            <a:extLst>
              <a:ext uri="{FF2B5EF4-FFF2-40B4-BE49-F238E27FC236}">
                <a16:creationId xmlns:a16="http://schemas.microsoft.com/office/drawing/2014/main" id="{DA997B91-0096-470C-CA58-513EBE84C766}"/>
              </a:ext>
            </a:extLst>
          </p:cNvPr>
          <p:cNvSpPr txBox="1"/>
          <p:nvPr/>
        </p:nvSpPr>
        <p:spPr>
          <a:xfrm>
            <a:off x="-1545837" y="1992347"/>
            <a:ext cx="84038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s-CL" sz="2400" b="1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ABSORBEDOR DE IMPACTOS</a:t>
            </a:r>
            <a:endParaRPr sz="2400" b="1" i="0" strike="noStrike" cap="none" dirty="0">
              <a:latin typeface="Arial Nova" panose="020B0504020202020204" pitchFamily="3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679;p68">
            <a:extLst>
              <a:ext uri="{FF2B5EF4-FFF2-40B4-BE49-F238E27FC236}">
                <a16:creationId xmlns:a16="http://schemas.microsoft.com/office/drawing/2014/main" id="{66677F18-22BE-2EF8-AD76-DB7C9BDE2E5D}"/>
              </a:ext>
            </a:extLst>
          </p:cNvPr>
          <p:cNvSpPr txBox="1"/>
          <p:nvPr/>
        </p:nvSpPr>
        <p:spPr>
          <a:xfrm>
            <a:off x="207934" y="3670657"/>
            <a:ext cx="4086699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Diseñado para conectar al trabajador a un anclaje. El absorbedor de impacto consiste en una cinta plegada, un mosquetón de seguridad de cierre y bloqueo automático y una argolla. </a:t>
            </a:r>
            <a:endParaRPr sz="2400" dirty="0">
              <a:latin typeface="Arial Nova" panose="020B0504020202020204" pitchFamily="34" charset="0"/>
            </a:endParaRPr>
          </a:p>
        </p:txBody>
      </p:sp>
      <p:sp>
        <p:nvSpPr>
          <p:cNvPr id="4" name="Google Shape;680;p68">
            <a:extLst>
              <a:ext uri="{FF2B5EF4-FFF2-40B4-BE49-F238E27FC236}">
                <a16:creationId xmlns:a16="http://schemas.microsoft.com/office/drawing/2014/main" id="{9BB28EBC-1F2E-A108-89D2-2F3744DC7A93}"/>
              </a:ext>
            </a:extLst>
          </p:cNvPr>
          <p:cNvSpPr txBox="1"/>
          <p:nvPr/>
        </p:nvSpPr>
        <p:spPr>
          <a:xfrm>
            <a:off x="4875078" y="4865653"/>
            <a:ext cx="710898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i="1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Cualquiera sea el punto de anclaje posible este deberá resistir una carga mayor o igual a 2.226 Kg (22 kN) por trabajador conectado (OSHA 1926.502 (d) (15) (i) (</a:t>
            </a:r>
            <a:r>
              <a:rPr lang="es-CL" sz="2400" i="1" dirty="0" err="1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iii</a:t>
            </a:r>
            <a:r>
              <a:rPr lang="es-CL" sz="2400" i="1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)). </a:t>
            </a:r>
            <a:endParaRPr sz="2400" i="1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oogle Shape;682;p68">
            <a:extLst>
              <a:ext uri="{FF2B5EF4-FFF2-40B4-BE49-F238E27FC236}">
                <a16:creationId xmlns:a16="http://schemas.microsoft.com/office/drawing/2014/main" id="{0D5A21B3-FF89-5943-46F7-948CD0BD31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751" t="26589" r="1700" b="27949"/>
          <a:stretch/>
        </p:blipFill>
        <p:spPr>
          <a:xfrm>
            <a:off x="4875078" y="1471781"/>
            <a:ext cx="5880825" cy="2797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22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69">
            <a:extLst>
              <a:ext uri="{FF2B5EF4-FFF2-40B4-BE49-F238E27FC236}">
                <a16:creationId xmlns:a16="http://schemas.microsoft.com/office/drawing/2014/main" id="{49FD4267-55B8-58FA-A974-82D814AE546B}"/>
              </a:ext>
            </a:extLst>
          </p:cNvPr>
          <p:cNvSpPr txBox="1"/>
          <p:nvPr/>
        </p:nvSpPr>
        <p:spPr>
          <a:xfrm>
            <a:off x="350809" y="2472612"/>
            <a:ext cx="43926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es-CL" sz="2400" b="1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PUNTO DE ANCLAJE</a:t>
            </a:r>
            <a:endParaRPr sz="2400" dirty="0">
              <a:latin typeface="Arial Nova" panose="020B0504020202020204" pitchFamily="34" charset="0"/>
            </a:endParaRPr>
          </a:p>
        </p:txBody>
      </p:sp>
      <p:pic>
        <p:nvPicPr>
          <p:cNvPr id="3" name="Google Shape;688;p69">
            <a:extLst>
              <a:ext uri="{FF2B5EF4-FFF2-40B4-BE49-F238E27FC236}">
                <a16:creationId xmlns:a16="http://schemas.microsoft.com/office/drawing/2014/main" id="{1F8C63E4-05A3-BA64-FC07-A8CF241EA1C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59625" y="1968760"/>
            <a:ext cx="4200157" cy="477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oogle Shape;689;p69">
            <a:extLst>
              <a:ext uri="{FF2B5EF4-FFF2-40B4-BE49-F238E27FC236}">
                <a16:creationId xmlns:a16="http://schemas.microsoft.com/office/drawing/2014/main" id="{0FF27F50-1F85-924A-59F2-59510FF4B58B}"/>
              </a:ext>
            </a:extLst>
          </p:cNvPr>
          <p:cNvSpPr txBox="1"/>
          <p:nvPr/>
        </p:nvSpPr>
        <p:spPr>
          <a:xfrm>
            <a:off x="110925" y="3217198"/>
            <a:ext cx="522694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Es un punto de conexión seguro para instalar un conector.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Debe ser independiente de cualquier otro medio que se esté utilizando para acceder a alturas. Los puntos de anclaje pueden ser fijos o temporales.</a:t>
            </a:r>
            <a:endParaRPr sz="2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0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5;p70">
            <a:extLst>
              <a:ext uri="{FF2B5EF4-FFF2-40B4-BE49-F238E27FC236}">
                <a16:creationId xmlns:a16="http://schemas.microsoft.com/office/drawing/2014/main" id="{5265BF68-9073-B649-680D-C92CE5F2D754}"/>
              </a:ext>
            </a:extLst>
          </p:cNvPr>
          <p:cNvSpPr txBox="1"/>
          <p:nvPr/>
        </p:nvSpPr>
        <p:spPr>
          <a:xfrm>
            <a:off x="298579" y="2024743"/>
            <a:ext cx="4060785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s-CL" sz="2000" b="1" u="sng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FIJOS</a:t>
            </a:r>
            <a:endParaRPr sz="2000" b="1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s-CL" sz="20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se quedan en el ambiente de trabajo. Normalmente son más costosos de instalar, pero pueden estar por mucho tiempo. </a:t>
            </a:r>
            <a:endParaRPr sz="2000" dirty="0">
              <a:latin typeface="Arial Nova" panose="020B0504020202020204" pitchFamily="34" charset="0"/>
            </a:endParaRPr>
          </a:p>
        </p:txBody>
      </p:sp>
      <p:pic>
        <p:nvPicPr>
          <p:cNvPr id="3" name="Google Shape;696;p70" descr="d-plate_anchorage_connector">
            <a:extLst>
              <a:ext uri="{FF2B5EF4-FFF2-40B4-BE49-F238E27FC236}">
                <a16:creationId xmlns:a16="http://schemas.microsoft.com/office/drawing/2014/main" id="{1DB420B0-388B-E2B3-F0E7-099428EE35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5601" y="1845420"/>
            <a:ext cx="3001962" cy="284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oogle Shape;697;p70" descr="505282">
            <a:extLst>
              <a:ext uri="{FF2B5EF4-FFF2-40B4-BE49-F238E27FC236}">
                <a16:creationId xmlns:a16="http://schemas.microsoft.com/office/drawing/2014/main" id="{3F6530AF-650B-159B-EB19-C07E0A3A8B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917" y="3880564"/>
            <a:ext cx="3001962" cy="278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698;p70">
            <a:extLst>
              <a:ext uri="{FF2B5EF4-FFF2-40B4-BE49-F238E27FC236}">
                <a16:creationId xmlns:a16="http://schemas.microsoft.com/office/drawing/2014/main" id="{F20BD5EF-F7AA-2A3D-84EF-ACEB3E28E80D}"/>
              </a:ext>
            </a:extLst>
          </p:cNvPr>
          <p:cNvSpPr txBox="1"/>
          <p:nvPr/>
        </p:nvSpPr>
        <p:spPr>
          <a:xfrm>
            <a:off x="6030686" y="4865653"/>
            <a:ext cx="410189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s-CL" sz="2400" b="1" u="sng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TEMPORALES</a:t>
            </a:r>
            <a:endParaRPr sz="2400" b="1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son aquellos que se instalan antes del trabajo a realizar y luego son retirados. </a:t>
            </a:r>
            <a:endParaRPr sz="2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1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12;g25c34fbf084_2_0">
            <a:extLst>
              <a:ext uri="{FF2B5EF4-FFF2-40B4-BE49-F238E27FC236}">
                <a16:creationId xmlns:a16="http://schemas.microsoft.com/office/drawing/2014/main" id="{311E7F9E-90CE-0E76-B624-8F7C291ED8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863" r="65137" b="63270"/>
          <a:stretch/>
        </p:blipFill>
        <p:spPr>
          <a:xfrm>
            <a:off x="198466" y="2079442"/>
            <a:ext cx="2753216" cy="22890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13;g25c34fbf084_2_0">
            <a:extLst>
              <a:ext uri="{FF2B5EF4-FFF2-40B4-BE49-F238E27FC236}">
                <a16:creationId xmlns:a16="http://schemas.microsoft.com/office/drawing/2014/main" id="{CB9FAF03-3697-2484-BE6F-5E0BD4DA172C}"/>
              </a:ext>
            </a:extLst>
          </p:cNvPr>
          <p:cNvSpPr txBox="1"/>
          <p:nvPr/>
        </p:nvSpPr>
        <p:spPr>
          <a:xfrm>
            <a:off x="1028868" y="1656715"/>
            <a:ext cx="10396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CL" sz="2800" b="1" i="0" u="none" strike="noStrike" cap="none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CLASIFICACIÓN DE LOS PUNTOS DE ANCLAJE</a:t>
            </a:r>
            <a:endParaRPr sz="2800" b="1" i="0" u="none" strike="noStrike" cap="none" dirty="0">
              <a:latin typeface="Arial Nova" panose="020B0504020202020204" pitchFamily="34" charset="0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" name="Google Shape;714;g25c34fbf084_2_0">
            <a:extLst>
              <a:ext uri="{FF2B5EF4-FFF2-40B4-BE49-F238E27FC236}">
                <a16:creationId xmlns:a16="http://schemas.microsoft.com/office/drawing/2014/main" id="{8DDBDA5F-4A83-18F9-26F0-22880FF080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603" t="56831"/>
          <a:stretch/>
        </p:blipFill>
        <p:spPr>
          <a:xfrm>
            <a:off x="6691679" y="3997504"/>
            <a:ext cx="3714582" cy="286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15;g25c34fbf084_2_0">
            <a:extLst>
              <a:ext uri="{FF2B5EF4-FFF2-40B4-BE49-F238E27FC236}">
                <a16:creationId xmlns:a16="http://schemas.microsoft.com/office/drawing/2014/main" id="{9B41244E-C432-2DA5-8871-BA0E4C9A0E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6499" r="50000"/>
          <a:stretch/>
        </p:blipFill>
        <p:spPr>
          <a:xfrm>
            <a:off x="2755551" y="3997504"/>
            <a:ext cx="2966955" cy="286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16;g25c34fbf084_2_0">
            <a:extLst>
              <a:ext uri="{FF2B5EF4-FFF2-40B4-BE49-F238E27FC236}">
                <a16:creationId xmlns:a16="http://schemas.microsoft.com/office/drawing/2014/main" id="{3924A852-A49A-FBE4-E93C-45286F0275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603" t="28784" b="42476"/>
          <a:stretch/>
        </p:blipFill>
        <p:spPr>
          <a:xfrm>
            <a:off x="8423239" y="2290960"/>
            <a:ext cx="3467868" cy="168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7;g25c34fbf084_2_0">
            <a:extLst>
              <a:ext uri="{FF2B5EF4-FFF2-40B4-BE49-F238E27FC236}">
                <a16:creationId xmlns:a16="http://schemas.microsoft.com/office/drawing/2014/main" id="{5A4A968A-718F-B013-BAC5-B6B1F878B3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551" b="68695"/>
          <a:stretch/>
        </p:blipFill>
        <p:spPr>
          <a:xfrm>
            <a:off x="3948375" y="2120067"/>
            <a:ext cx="3548261" cy="183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0978">
            <a:extLst>
              <a:ext uri="{FF2B5EF4-FFF2-40B4-BE49-F238E27FC236}">
                <a16:creationId xmlns:a16="http://schemas.microsoft.com/office/drawing/2014/main" id="{A8270B6B-39E1-301A-C008-B4C6EF9FFE9A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6261" y="6043961"/>
            <a:ext cx="1224426" cy="39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167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22;g25c34fbf084_2_12">
            <a:extLst>
              <a:ext uri="{FF2B5EF4-FFF2-40B4-BE49-F238E27FC236}">
                <a16:creationId xmlns:a16="http://schemas.microsoft.com/office/drawing/2014/main" id="{6398E2A3-4E49-9EBD-C6E7-B09C7287FE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51" y="2920482"/>
            <a:ext cx="9143897" cy="37908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23;g25c34fbf084_2_12">
            <a:extLst>
              <a:ext uri="{FF2B5EF4-FFF2-40B4-BE49-F238E27FC236}">
                <a16:creationId xmlns:a16="http://schemas.microsoft.com/office/drawing/2014/main" id="{8D8FF921-1736-502C-50DD-DB31CD7D1541}"/>
              </a:ext>
            </a:extLst>
          </p:cNvPr>
          <p:cNvSpPr txBox="1"/>
          <p:nvPr/>
        </p:nvSpPr>
        <p:spPr>
          <a:xfrm>
            <a:off x="1018898" y="1816021"/>
            <a:ext cx="10396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CL" sz="2800" b="1" i="0" u="none" strike="noStrike" cap="none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CLASIFICACIÓN DE LOS PUNTOS DE ANCLAJE</a:t>
            </a:r>
            <a:endParaRPr sz="2800" b="1" i="0" u="none" strike="noStrike" cap="none" dirty="0">
              <a:latin typeface="Arial Nova" panose="020B0504020202020204" pitchFamily="34" charset="0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7818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6;p52">
            <a:extLst>
              <a:ext uri="{FF2B5EF4-FFF2-40B4-BE49-F238E27FC236}">
                <a16:creationId xmlns:a16="http://schemas.microsoft.com/office/drawing/2014/main" id="{C6B229C8-4340-66E7-0804-178E99161C48}"/>
              </a:ext>
            </a:extLst>
          </p:cNvPr>
          <p:cNvSpPr txBox="1"/>
          <p:nvPr/>
        </p:nvSpPr>
        <p:spPr>
          <a:xfrm>
            <a:off x="197635" y="2628087"/>
            <a:ext cx="11448662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  <a:buFont typeface="Wingdings" panose="05000000000000000000" pitchFamily="2" charset="2"/>
              <a:buChar char="ü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 Medium"/>
              </a:rPr>
              <a:t>Debe hacerlo un personal autorizado y competente en SPDC.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  <a:buFont typeface="Wingdings" panose="05000000000000000000" pitchFamily="2" charset="2"/>
              <a:buChar char="ü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 Medium"/>
              </a:rPr>
              <a:t>Seleccionar el material del arnés de acuerdo con la actividad o tarea a realizar.</a:t>
            </a:r>
            <a:endParaRPr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  <a:buFont typeface="Wingdings" panose="05000000000000000000" pitchFamily="2" charset="2"/>
              <a:buChar char="ü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 Medium"/>
              </a:rPr>
              <a:t>Análisis del entorno de trabajo por parte del usuario y supervisor (Condiciones, equipos de trabajo)</a:t>
            </a:r>
            <a:endParaRPr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  <a:buFont typeface="Wingdings" panose="05000000000000000000" pitchFamily="2" charset="2"/>
              <a:buChar char="ü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 Medium"/>
              </a:rPr>
              <a:t>Adecuada selección de la talla del SPDC, para la correcta activación. </a:t>
            </a:r>
            <a:endParaRPr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  <a:buFont typeface="Wingdings" panose="05000000000000000000" pitchFamily="2" charset="2"/>
              <a:buChar char="ü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 Medium"/>
              </a:rPr>
              <a:t>Certificación de calidad de los equipos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  <a:buFont typeface="Wingdings" panose="05000000000000000000" pitchFamily="2" charset="2"/>
              <a:buChar char="ü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 Medium"/>
              </a:rPr>
              <a:t>Revisión del periodo correspondiente y </a:t>
            </a:r>
            <a:r>
              <a:rPr lang="es-CL" sz="2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 Medium"/>
              </a:rPr>
              <a:t>Check</a:t>
            </a: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 Medium"/>
              </a:rPr>
              <a:t> </a:t>
            </a:r>
            <a:r>
              <a:rPr lang="es-CL" sz="20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 Medium"/>
              </a:rPr>
              <a:t>List</a:t>
            </a: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 Medium"/>
              </a:rPr>
              <a:t> del SPDC a utilizar.</a:t>
            </a:r>
            <a:endParaRPr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5D9705C-6B6F-2ADF-AB8B-EF75FC039A9C}"/>
              </a:ext>
            </a:extLst>
          </p:cNvPr>
          <p:cNvSpPr/>
          <p:nvPr/>
        </p:nvSpPr>
        <p:spPr>
          <a:xfrm>
            <a:off x="-427515" y="1921610"/>
            <a:ext cx="126989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¿Cómo se debe seleccionar de manera adecuada un SPDC?</a:t>
            </a:r>
          </a:p>
        </p:txBody>
      </p:sp>
    </p:spTree>
    <p:extLst>
      <p:ext uri="{BB962C8B-B14F-4D97-AF65-F5344CB8AC3E}">
        <p14:creationId xmlns:p14="http://schemas.microsoft.com/office/powerpoint/2010/main" val="3271360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3867" y="2009922"/>
            <a:ext cx="10387457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60" dirty="0">
                <a:latin typeface="Arial Nova" panose="020B0504020202020204" pitchFamily="34" charset="0"/>
                <a:cs typeface="Tahoma"/>
              </a:rPr>
              <a:t>El</a:t>
            </a:r>
            <a:r>
              <a:rPr sz="2400" b="1" spc="-3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15" dirty="0">
                <a:latin typeface="Arial Nova" panose="020B0504020202020204" pitchFamily="34" charset="0"/>
                <a:cs typeface="Tahoma"/>
              </a:rPr>
              <a:t>anclaje</a:t>
            </a:r>
            <a:r>
              <a:rPr sz="2400" b="1" spc="-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30" dirty="0">
                <a:latin typeface="Arial Nova" panose="020B0504020202020204" pitchFamily="34" charset="0"/>
                <a:cs typeface="Tahoma"/>
              </a:rPr>
              <a:t>deberá</a:t>
            </a:r>
            <a:r>
              <a:rPr sz="2400" b="1" spc="-20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45" dirty="0">
                <a:latin typeface="Arial Nova" panose="020B0504020202020204" pitchFamily="34" charset="0"/>
                <a:cs typeface="Tahoma"/>
              </a:rPr>
              <a:t>cumplir</a:t>
            </a:r>
            <a:r>
              <a:rPr sz="2400" b="1" spc="-5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65" dirty="0">
                <a:latin typeface="Arial Nova" panose="020B0504020202020204" pitchFamily="34" charset="0"/>
                <a:cs typeface="Tahoma"/>
              </a:rPr>
              <a:t>con</a:t>
            </a:r>
            <a:r>
              <a:rPr sz="2400" b="1" spc="-3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75" dirty="0">
                <a:latin typeface="Arial Nova" panose="020B0504020202020204" pitchFamily="34" charset="0"/>
                <a:cs typeface="Tahoma"/>
              </a:rPr>
              <a:t>los</a:t>
            </a:r>
            <a:r>
              <a:rPr sz="2400" b="1" spc="-5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75" dirty="0" err="1">
                <a:latin typeface="Arial Nova" panose="020B0504020202020204" pitchFamily="34" charset="0"/>
                <a:cs typeface="Tahoma"/>
              </a:rPr>
              <a:t>siguientes</a:t>
            </a:r>
            <a:r>
              <a:rPr sz="2400" b="1" spc="-5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90" dirty="0" err="1">
                <a:latin typeface="Arial Nova" panose="020B0504020202020204" pitchFamily="34" charset="0"/>
                <a:cs typeface="Tahoma"/>
              </a:rPr>
              <a:t>requisitos</a:t>
            </a:r>
            <a:r>
              <a:rPr lang="es-CL" sz="2400" b="1" spc="-90" dirty="0">
                <a:latin typeface="Arial Nova" panose="020B0504020202020204" pitchFamily="34" charset="0"/>
                <a:cs typeface="Tahoma"/>
              </a:rPr>
              <a:t>:</a:t>
            </a:r>
            <a:endParaRPr sz="2400" dirty="0">
              <a:latin typeface="Arial Nova" panose="020B0504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Arial Nova" panose="020B0504020202020204" pitchFamily="34" charset="0"/>
              <a:cs typeface="Tahoma"/>
            </a:endParaRPr>
          </a:p>
          <a:p>
            <a:pPr marL="469900" marR="6350" indent="-457834" algn="just">
              <a:lnSpc>
                <a:spcPct val="100000"/>
              </a:lnSpc>
              <a:buAutoNum type="alphaLcPeriod"/>
              <a:tabLst>
                <a:tab pos="470534" algn="l"/>
              </a:tabLst>
            </a:pPr>
            <a:r>
              <a:rPr sz="2400" spc="10" dirty="0">
                <a:latin typeface="Arial Nova" panose="020B0504020202020204" pitchFamily="34" charset="0"/>
                <a:cs typeface="Verdana"/>
              </a:rPr>
              <a:t>Cualquiera </a:t>
            </a:r>
            <a:r>
              <a:rPr sz="2400" dirty="0">
                <a:latin typeface="Arial Nova" panose="020B0504020202020204" pitchFamily="34" charset="0"/>
                <a:cs typeface="Verdana"/>
              </a:rPr>
              <a:t>sea 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el </a:t>
            </a:r>
            <a:r>
              <a:rPr sz="2400" dirty="0">
                <a:latin typeface="Arial Nova" panose="020B0504020202020204" pitchFamily="34" charset="0"/>
                <a:cs typeface="Verdana"/>
              </a:rPr>
              <a:t>punto </a:t>
            </a:r>
            <a:r>
              <a:rPr sz="2400" spc="114" dirty="0">
                <a:latin typeface="Arial Nova" panose="020B0504020202020204" pitchFamily="34" charset="0"/>
                <a:cs typeface="Verdana"/>
              </a:rPr>
              <a:t>de </a:t>
            </a:r>
            <a:r>
              <a:rPr sz="2400" spc="25" dirty="0">
                <a:latin typeface="Arial Nova" panose="020B0504020202020204" pitchFamily="34" charset="0"/>
                <a:cs typeface="Verdana"/>
              </a:rPr>
              <a:t>anclaje </a:t>
            </a:r>
            <a:r>
              <a:rPr sz="2400" spc="-45" dirty="0">
                <a:latin typeface="Arial Nova" panose="020B0504020202020204" pitchFamily="34" charset="0"/>
                <a:cs typeface="Verdana"/>
              </a:rPr>
              <a:t>posible, </a:t>
            </a:r>
            <a:r>
              <a:rPr sz="2400" spc="-40" dirty="0">
                <a:latin typeface="Arial Nova" panose="020B0504020202020204" pitchFamily="34" charset="0"/>
                <a:cs typeface="Verdana"/>
              </a:rPr>
              <a:t>este </a:t>
            </a:r>
            <a:r>
              <a:rPr sz="2400" spc="55" dirty="0">
                <a:latin typeface="Arial Nova" panose="020B0504020202020204" pitchFamily="34" charset="0"/>
                <a:cs typeface="Verdana"/>
              </a:rPr>
              <a:t>deberá </a:t>
            </a:r>
            <a:r>
              <a:rPr sz="2400" spc="-170" dirty="0">
                <a:latin typeface="Arial Nova" panose="020B0504020202020204" pitchFamily="34" charset="0"/>
                <a:cs typeface="Verdana"/>
              </a:rPr>
              <a:t>resistir</a:t>
            </a:r>
            <a:r>
              <a:rPr sz="2400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5" dirty="0">
                <a:latin typeface="Arial Nova" panose="020B0504020202020204" pitchFamily="34" charset="0"/>
                <a:cs typeface="Verdana"/>
              </a:rPr>
              <a:t>una </a:t>
            </a:r>
            <a:r>
              <a:rPr sz="2400" spc="85" dirty="0">
                <a:latin typeface="Arial Nova" panose="020B0504020202020204" pitchFamily="34" charset="0"/>
                <a:cs typeface="Verdana"/>
              </a:rPr>
              <a:t>carga </a:t>
            </a:r>
            <a:r>
              <a:rPr sz="2400" spc="9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35" dirty="0">
                <a:latin typeface="Arial Nova" panose="020B0504020202020204" pitchFamily="34" charset="0"/>
                <a:cs typeface="Verdana"/>
              </a:rPr>
              <a:t>mayor</a:t>
            </a:r>
            <a:r>
              <a:rPr sz="2400" spc="-13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95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13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igual</a:t>
            </a:r>
            <a:r>
              <a:rPr sz="2400" spc="-13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65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spc="-13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70" dirty="0">
                <a:latin typeface="Arial Nova" panose="020B0504020202020204" pitchFamily="34" charset="0"/>
                <a:cs typeface="Verdana"/>
              </a:rPr>
              <a:t>2.22.6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45" dirty="0">
                <a:latin typeface="Arial Nova" panose="020B0504020202020204" pitchFamily="34" charset="0"/>
                <a:cs typeface="Verdana"/>
              </a:rPr>
              <a:t>kg</a:t>
            </a:r>
            <a:r>
              <a:rPr sz="2400" spc="-10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75" dirty="0">
                <a:latin typeface="Arial Nova" panose="020B0504020202020204" pitchFamily="34" charset="0"/>
                <a:cs typeface="Verdana"/>
              </a:rPr>
              <a:t>(22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30" dirty="0">
                <a:latin typeface="Arial Nova" panose="020B0504020202020204" pitchFamily="34" charset="0"/>
                <a:cs typeface="Verdana"/>
              </a:rPr>
              <a:t>KN)</a:t>
            </a:r>
            <a:r>
              <a:rPr sz="2400" spc="-13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5" dirty="0">
                <a:latin typeface="Arial Nova" panose="020B0504020202020204" pitchFamily="34" charset="0"/>
                <a:cs typeface="Verdana"/>
              </a:rPr>
              <a:t>por</a:t>
            </a:r>
            <a:r>
              <a:rPr sz="2400" spc="-14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0" dirty="0">
                <a:latin typeface="Arial Nova" panose="020B0504020202020204" pitchFamily="34" charset="0"/>
                <a:cs typeface="Verdana"/>
              </a:rPr>
              <a:t>trabajador</a:t>
            </a:r>
            <a:r>
              <a:rPr sz="2400" spc="-13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5" dirty="0">
                <a:latin typeface="Arial Nova" panose="020B0504020202020204" pitchFamily="34" charset="0"/>
                <a:cs typeface="Verdana"/>
              </a:rPr>
              <a:t>conectado</a:t>
            </a:r>
            <a:r>
              <a:rPr sz="2400" spc="-13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90" dirty="0">
                <a:latin typeface="Arial Nova" panose="020B0504020202020204" pitchFamily="34" charset="0"/>
                <a:cs typeface="Verdana"/>
              </a:rPr>
              <a:t>(OSHA</a:t>
            </a:r>
            <a:r>
              <a:rPr sz="2400" spc="-13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60" dirty="0">
                <a:latin typeface="Arial Nova" panose="020B0504020202020204" pitchFamily="34" charset="0"/>
                <a:cs typeface="Verdana"/>
              </a:rPr>
              <a:t>1926.502</a:t>
            </a:r>
            <a:r>
              <a:rPr sz="2400" spc="-1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80" dirty="0">
                <a:latin typeface="Arial Nova" panose="020B0504020202020204" pitchFamily="34" charset="0"/>
                <a:cs typeface="Verdana"/>
              </a:rPr>
              <a:t>(d)</a:t>
            </a:r>
            <a:r>
              <a:rPr sz="2400" spc="-215" dirty="0">
                <a:latin typeface="Arial Nova" panose="020B0504020202020204" pitchFamily="34" charset="0"/>
                <a:cs typeface="Verdana"/>
              </a:rPr>
              <a:t>(</a:t>
            </a:r>
            <a:r>
              <a:rPr sz="2400" spc="-160" dirty="0">
                <a:latin typeface="Arial Nova" panose="020B0504020202020204" pitchFamily="34" charset="0"/>
                <a:cs typeface="Verdana"/>
              </a:rPr>
              <a:t>15</a:t>
            </a:r>
            <a:r>
              <a:rPr sz="2400" spc="-170" dirty="0">
                <a:latin typeface="Arial Nova" panose="020B0504020202020204" pitchFamily="34" charset="0"/>
                <a:cs typeface="Verdana"/>
              </a:rPr>
              <a:t>)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15" dirty="0">
                <a:latin typeface="Arial Nova" panose="020B0504020202020204" pitchFamily="34" charset="0"/>
                <a:cs typeface="Verdana"/>
              </a:rPr>
              <a:t>(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i</a:t>
            </a:r>
            <a:r>
              <a:rPr sz="2400" spc="-200" dirty="0">
                <a:latin typeface="Arial Nova" panose="020B0504020202020204" pitchFamily="34" charset="0"/>
                <a:cs typeface="Verdana"/>
              </a:rPr>
              <a:t>)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15" dirty="0">
                <a:latin typeface="Arial Nova" panose="020B0504020202020204" pitchFamily="34" charset="0"/>
                <a:cs typeface="Verdana"/>
              </a:rPr>
              <a:t>(</a:t>
            </a:r>
            <a:r>
              <a:rPr sz="2400" spc="-155" dirty="0">
                <a:latin typeface="Arial Nova" panose="020B0504020202020204" pitchFamily="34" charset="0"/>
                <a:cs typeface="Verdana"/>
              </a:rPr>
              <a:t>i</a:t>
            </a:r>
            <a:r>
              <a:rPr sz="2400" spc="-165" dirty="0">
                <a:latin typeface="Arial Nova" panose="020B0504020202020204" pitchFamily="34" charset="0"/>
                <a:cs typeface="Verdana"/>
              </a:rPr>
              <a:t>i</a:t>
            </a:r>
            <a:r>
              <a:rPr sz="2400" spc="-155" dirty="0">
                <a:latin typeface="Arial Nova" panose="020B0504020202020204" pitchFamily="34" charset="0"/>
                <a:cs typeface="Verdana"/>
              </a:rPr>
              <a:t>i)</a:t>
            </a:r>
            <a:r>
              <a:rPr sz="2400" spc="-200" dirty="0">
                <a:latin typeface="Arial Nova" panose="020B0504020202020204" pitchFamily="34" charset="0"/>
                <a:cs typeface="Verdana"/>
              </a:rPr>
              <a:t>)</a:t>
            </a:r>
            <a:r>
              <a:rPr sz="2400" spc="-175" dirty="0">
                <a:latin typeface="Arial Nova" panose="020B0504020202020204" pitchFamily="34" charset="0"/>
                <a:cs typeface="Verdana"/>
              </a:rPr>
              <a:t>.</a:t>
            </a:r>
            <a:endParaRPr sz="2400" dirty="0">
              <a:latin typeface="Arial Nova" panose="020B0504020202020204" pitchFamily="34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Arial Nova" panose="020B0504020202020204" pitchFamily="34" charset="0"/>
              <a:cs typeface="Verdana"/>
            </a:endParaRPr>
          </a:p>
          <a:p>
            <a:pPr marL="469900" marR="5080" indent="-457834" algn="just">
              <a:lnSpc>
                <a:spcPct val="100000"/>
              </a:lnSpc>
              <a:buAutoNum type="alphaLcPeriod" startAt="2"/>
              <a:tabLst>
                <a:tab pos="470534" algn="l"/>
              </a:tabLst>
            </a:pPr>
            <a:r>
              <a:rPr sz="2400" spc="30" dirty="0">
                <a:latin typeface="Arial Nova" panose="020B0504020202020204" pitchFamily="34" charset="0"/>
                <a:cs typeface="Verdana"/>
              </a:rPr>
              <a:t>Deberá </a:t>
            </a:r>
            <a:r>
              <a:rPr sz="2400" spc="-140" dirty="0">
                <a:latin typeface="Arial Nova" panose="020B0504020202020204" pitchFamily="34" charset="0"/>
                <a:cs typeface="Verdana"/>
              </a:rPr>
              <a:t>ser </a:t>
            </a:r>
            <a:r>
              <a:rPr sz="2400" spc="15" dirty="0">
                <a:latin typeface="Arial Nova" panose="020B0504020202020204" pitchFamily="34" charset="0"/>
                <a:cs typeface="Verdana"/>
              </a:rPr>
              <a:t>independiente </a:t>
            </a:r>
            <a:r>
              <a:rPr sz="2400" spc="114" dirty="0">
                <a:latin typeface="Arial Nova" panose="020B0504020202020204" pitchFamily="34" charset="0"/>
                <a:cs typeface="Verdana"/>
              </a:rPr>
              <a:t>de 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cualquier </a:t>
            </a:r>
            <a:r>
              <a:rPr sz="2400" spc="25" dirty="0">
                <a:latin typeface="Arial Nova" panose="020B0504020202020204" pitchFamily="34" charset="0"/>
                <a:cs typeface="Verdana"/>
              </a:rPr>
              <a:t>anclaje </a:t>
            </a:r>
            <a:r>
              <a:rPr sz="2400" spc="50" dirty="0">
                <a:latin typeface="Arial Nova" panose="020B0504020202020204" pitchFamily="34" charset="0"/>
                <a:cs typeface="Verdana"/>
              </a:rPr>
              <a:t>que </a:t>
            </a:r>
            <a:r>
              <a:rPr sz="2400" spc="35" dirty="0">
                <a:latin typeface="Arial Nova" panose="020B0504020202020204" pitchFamily="34" charset="0"/>
                <a:cs typeface="Verdana"/>
              </a:rPr>
              <a:t>vaya </a:t>
            </a:r>
            <a:r>
              <a:rPr sz="2400" spc="165" dirty="0">
                <a:latin typeface="Arial Nova" panose="020B0504020202020204" pitchFamily="34" charset="0"/>
                <a:cs typeface="Verdana"/>
              </a:rPr>
              <a:t>a </a:t>
            </a:r>
            <a:r>
              <a:rPr sz="2400" spc="-135" dirty="0">
                <a:latin typeface="Arial Nova" panose="020B0504020202020204" pitchFamily="34" charset="0"/>
                <a:cs typeface="Verdana"/>
              </a:rPr>
              <a:t>ser 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usado </a:t>
            </a:r>
            <a:r>
              <a:rPr sz="2400" spc="45" dirty="0">
                <a:latin typeface="Arial Nova" panose="020B0504020202020204" pitchFamily="34" charset="0"/>
                <a:cs typeface="Verdana"/>
              </a:rPr>
              <a:t>para </a:t>
            </a:r>
            <a:r>
              <a:rPr sz="2400" spc="5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50" dirty="0">
                <a:latin typeface="Arial Nova" panose="020B0504020202020204" pitchFamily="34" charset="0"/>
                <a:cs typeface="Verdana"/>
              </a:rPr>
              <a:t>suspender </a:t>
            </a:r>
            <a:r>
              <a:rPr sz="2400" spc="95" dirty="0">
                <a:latin typeface="Arial Nova" panose="020B0504020202020204" pitchFamily="34" charset="0"/>
                <a:cs typeface="Verdana"/>
              </a:rPr>
              <a:t>o </a:t>
            </a:r>
            <a:r>
              <a:rPr sz="2400" spc="-55" dirty="0">
                <a:latin typeface="Arial Nova" panose="020B0504020202020204" pitchFamily="34" charset="0"/>
                <a:cs typeface="Verdana"/>
              </a:rPr>
              <a:t>soportar 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plataformas </a:t>
            </a:r>
            <a:r>
              <a:rPr sz="2400" spc="114" dirty="0">
                <a:latin typeface="Arial Nova" panose="020B0504020202020204" pitchFamily="34" charset="0"/>
                <a:cs typeface="Verdana"/>
              </a:rPr>
              <a:t>de 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trabajo </a:t>
            </a:r>
            <a:r>
              <a:rPr sz="2400" spc="-35" dirty="0">
                <a:latin typeface="Arial Nova" panose="020B0504020202020204" pitchFamily="34" charset="0"/>
                <a:cs typeface="Verdana"/>
              </a:rPr>
              <a:t>(andamios, 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plataformas </a:t>
            </a:r>
            <a:r>
              <a:rPr sz="2400" spc="-85" dirty="0">
                <a:latin typeface="Arial Nova" panose="020B0504020202020204" pitchFamily="34" charset="0"/>
                <a:cs typeface="Verdana"/>
              </a:rPr>
              <a:t>móviles, </a:t>
            </a:r>
            <a:r>
              <a:rPr sz="2400" spc="-8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30" dirty="0">
                <a:latin typeface="Arial Nova" panose="020B0504020202020204" pitchFamily="34" charset="0"/>
                <a:cs typeface="Verdana"/>
              </a:rPr>
              <a:t>escaleras,</a:t>
            </a:r>
            <a:r>
              <a:rPr sz="2400" spc="-2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45" dirty="0">
                <a:latin typeface="Arial Nova" panose="020B0504020202020204" pitchFamily="34" charset="0"/>
                <a:cs typeface="Verdana"/>
              </a:rPr>
              <a:t>etc.).</a:t>
            </a:r>
            <a:endParaRPr sz="2400" dirty="0">
              <a:latin typeface="Arial Nova" panose="020B0504020202020204" pitchFamily="34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3366"/>
              </a:buClr>
              <a:buFont typeface="Verdana"/>
              <a:buAutoNum type="alphaLcPeriod" startAt="2"/>
            </a:pPr>
            <a:endParaRPr sz="2400" dirty="0">
              <a:latin typeface="Arial Nova" panose="020B0504020202020204" pitchFamily="34" charset="0"/>
              <a:cs typeface="Verdana"/>
            </a:endParaRPr>
          </a:p>
          <a:p>
            <a:pPr marL="469900" indent="-457834">
              <a:lnSpc>
                <a:spcPct val="100000"/>
              </a:lnSpc>
              <a:buAutoNum type="alphaLcPeriod" startAt="2"/>
              <a:tabLst>
                <a:tab pos="469900" algn="l"/>
                <a:tab pos="470534" algn="l"/>
                <a:tab pos="1559560" algn="l"/>
                <a:tab pos="2999740" algn="l"/>
                <a:tab pos="3371850" algn="l"/>
                <a:tab pos="3995420" algn="l"/>
                <a:tab pos="4481195" algn="l"/>
                <a:tab pos="5530215" algn="l"/>
                <a:tab pos="5851525" algn="l"/>
                <a:tab pos="7349490" algn="l"/>
                <a:tab pos="7671434" algn="l"/>
                <a:tab pos="8044815" algn="l"/>
                <a:tab pos="9515475" algn="l"/>
                <a:tab pos="9800590" algn="l"/>
                <a:tab pos="10122535" algn="l"/>
              </a:tabLst>
            </a:pPr>
            <a:r>
              <a:rPr sz="2400" spc="55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40" dirty="0">
                <a:latin typeface="Arial Nova" panose="020B0504020202020204" pitchFamily="34" charset="0"/>
                <a:cs typeface="Verdana"/>
              </a:rPr>
              <a:t>b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erá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</a:t>
            </a:r>
            <a:r>
              <a:rPr sz="2400" spc="140" dirty="0">
                <a:latin typeface="Arial Nova" panose="020B0504020202020204" pitchFamily="34" charset="0"/>
                <a:cs typeface="Verdana"/>
              </a:rPr>
              <a:t>ad</a:t>
            </a:r>
            <a:r>
              <a:rPr sz="2400" spc="135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spc="130" dirty="0">
                <a:latin typeface="Arial Nova" panose="020B0504020202020204" pitchFamily="34" charset="0"/>
                <a:cs typeface="Verdana"/>
              </a:rPr>
              <a:t>p</a:t>
            </a:r>
            <a:r>
              <a:rPr sz="2400" spc="-70" dirty="0">
                <a:latin typeface="Arial Nova" panose="020B0504020202020204" pitchFamily="34" charset="0"/>
                <a:cs typeface="Verdana"/>
              </a:rPr>
              <a:t>ta</a:t>
            </a:r>
            <a:r>
              <a:rPr sz="2400" spc="-75" dirty="0">
                <a:latin typeface="Arial Nova" panose="020B0504020202020204" pitchFamily="34" charset="0"/>
                <a:cs typeface="Verdana"/>
              </a:rPr>
              <a:t>r</a:t>
            </a:r>
            <a:r>
              <a:rPr sz="2400" spc="-80" dirty="0">
                <a:latin typeface="Arial Nova" panose="020B0504020202020204" pitchFamily="34" charset="0"/>
                <a:cs typeface="Verdana"/>
              </a:rPr>
              <a:t>s</a:t>
            </a:r>
            <a:r>
              <a:rPr sz="2400" spc="-85" dirty="0">
                <a:latin typeface="Arial Nova" panose="020B0504020202020204" pitchFamily="34" charset="0"/>
                <a:cs typeface="Verdana"/>
              </a:rPr>
              <a:t>e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spc="5" dirty="0">
                <a:latin typeface="Arial Nova" panose="020B0504020202020204" pitchFamily="34" charset="0"/>
                <a:cs typeface="Verdana"/>
              </a:rPr>
              <a:t>l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t</a:t>
            </a:r>
            <a:r>
              <a:rPr sz="2400" spc="15" dirty="0">
                <a:latin typeface="Arial Nova" panose="020B0504020202020204" pitchFamily="34" charset="0"/>
                <a:cs typeface="Verdana"/>
              </a:rPr>
              <a:t>ip</a:t>
            </a:r>
            <a:r>
              <a:rPr sz="2400" spc="30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</a:t>
            </a:r>
            <a:r>
              <a:rPr sz="2400" spc="110" dirty="0">
                <a:latin typeface="Arial Nova" panose="020B0504020202020204" pitchFamily="34" charset="0"/>
                <a:cs typeface="Verdana"/>
              </a:rPr>
              <a:t>d</a:t>
            </a:r>
            <a:r>
              <a:rPr sz="2400" spc="114" dirty="0">
                <a:latin typeface="Arial Nova" panose="020B0504020202020204" pitchFamily="34" charset="0"/>
                <a:cs typeface="Verdana"/>
              </a:rPr>
              <a:t>e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</a:t>
            </a:r>
            <a:r>
              <a:rPr sz="2400" spc="-100" dirty="0">
                <a:latin typeface="Arial Nova" panose="020B0504020202020204" pitchFamily="34" charset="0"/>
                <a:cs typeface="Verdana"/>
              </a:rPr>
              <a:t>t</a:t>
            </a:r>
            <a:r>
              <a:rPr sz="2400" spc="-35" dirty="0">
                <a:latin typeface="Arial Nova" panose="020B0504020202020204" pitchFamily="34" charset="0"/>
                <a:cs typeface="Verdana"/>
              </a:rPr>
              <a:t>r</a:t>
            </a:r>
            <a:r>
              <a:rPr sz="2400" spc="-70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spc="105" dirty="0">
                <a:latin typeface="Arial Nova" panose="020B0504020202020204" pitchFamily="34" charset="0"/>
                <a:cs typeface="Verdana"/>
              </a:rPr>
              <a:t>b</a:t>
            </a:r>
            <a:r>
              <a:rPr sz="2400" spc="-10" dirty="0">
                <a:latin typeface="Arial Nova" panose="020B0504020202020204" pitchFamily="34" charset="0"/>
                <a:cs typeface="Verdana"/>
              </a:rPr>
              <a:t>aj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</a:t>
            </a:r>
            <a:r>
              <a:rPr sz="2400" spc="165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</a:t>
            </a:r>
            <a:r>
              <a:rPr sz="2400" spc="114" dirty="0">
                <a:latin typeface="Arial Nova" panose="020B0504020202020204" pitchFamily="34" charset="0"/>
                <a:cs typeface="Verdana"/>
              </a:rPr>
              <a:t>d</a:t>
            </a:r>
            <a:r>
              <a:rPr sz="2400" spc="-65" dirty="0">
                <a:latin typeface="Arial Nova" panose="020B0504020202020204" pitchFamily="34" charset="0"/>
                <a:cs typeface="Verdana"/>
              </a:rPr>
              <a:t>esarr</a:t>
            </a:r>
            <a:r>
              <a:rPr sz="2400" spc="-100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150" dirty="0">
                <a:latin typeface="Arial Nova" panose="020B0504020202020204" pitchFamily="34" charset="0"/>
                <a:cs typeface="Verdana"/>
              </a:rPr>
              <a:t>ll</a:t>
            </a:r>
            <a:r>
              <a:rPr sz="2400" spc="-55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spc="-45" dirty="0">
                <a:latin typeface="Arial Nova" panose="020B0504020202020204" pitchFamily="34" charset="0"/>
                <a:cs typeface="Verdana"/>
              </a:rPr>
              <a:t>r</a:t>
            </a:r>
            <a:r>
              <a:rPr sz="2400" spc="-175" dirty="0">
                <a:latin typeface="Arial Nova" panose="020B0504020202020204" pitchFamily="34" charset="0"/>
                <a:cs typeface="Verdana"/>
              </a:rPr>
              <a:t>,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</a:t>
            </a:r>
            <a:r>
              <a:rPr sz="2400" spc="165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l</a:t>
            </a:r>
            <a:r>
              <a:rPr sz="2400" spc="15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</a:t>
            </a:r>
            <a:r>
              <a:rPr sz="2400" spc="-170" dirty="0">
                <a:latin typeface="Arial Nova" panose="020B0504020202020204" pitchFamily="34" charset="0"/>
                <a:cs typeface="Verdana"/>
              </a:rPr>
              <a:t>i</a:t>
            </a:r>
            <a:r>
              <a:rPr sz="2400" spc="-15" dirty="0">
                <a:latin typeface="Arial Nova" panose="020B0504020202020204" pitchFamily="34" charset="0"/>
                <a:cs typeface="Verdana"/>
              </a:rPr>
              <a:t>nstalac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i</a:t>
            </a:r>
            <a:r>
              <a:rPr sz="2400" spc="25" dirty="0">
                <a:latin typeface="Arial Nova" panose="020B0504020202020204" pitchFamily="34" charset="0"/>
                <a:cs typeface="Verdana"/>
              </a:rPr>
              <a:t>ón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</a:t>
            </a:r>
            <a:r>
              <a:rPr sz="2400" spc="-110" dirty="0">
                <a:latin typeface="Arial Nova" panose="020B0504020202020204" pitchFamily="34" charset="0"/>
                <a:cs typeface="Verdana"/>
              </a:rPr>
              <a:t>y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</a:t>
            </a:r>
            <a:r>
              <a:rPr sz="2400" spc="165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dirty="0">
                <a:latin typeface="Arial Nova" panose="020B0504020202020204" pitchFamily="34" charset="0"/>
                <a:cs typeface="Verdana"/>
              </a:rPr>
              <a:t>	la</a:t>
            </a: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spc="-85" dirty="0">
                <a:latin typeface="Arial Nova" panose="020B0504020202020204" pitchFamily="34" charset="0"/>
                <a:cs typeface="Verdana"/>
              </a:rPr>
              <a:t>e</a:t>
            </a:r>
            <a:r>
              <a:rPr sz="2400" spc="-70" dirty="0">
                <a:latin typeface="Arial Nova" panose="020B0504020202020204" pitchFamily="34" charset="0"/>
                <a:cs typeface="Verdana"/>
              </a:rPr>
              <a:t>s</a:t>
            </a:r>
            <a:r>
              <a:rPr sz="2400" spc="-100" dirty="0">
                <a:latin typeface="Arial Nova" panose="020B0504020202020204" pitchFamily="34" charset="0"/>
                <a:cs typeface="Verdana"/>
              </a:rPr>
              <a:t>t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r</a:t>
            </a:r>
            <a:r>
              <a:rPr sz="2400" spc="-190" dirty="0">
                <a:latin typeface="Arial Nova" panose="020B0504020202020204" pitchFamily="34" charset="0"/>
                <a:cs typeface="Verdana"/>
              </a:rPr>
              <a:t>u</a:t>
            </a:r>
            <a:r>
              <a:rPr sz="2400" dirty="0">
                <a:latin typeface="Arial Nova" panose="020B0504020202020204" pitchFamily="34" charset="0"/>
                <a:cs typeface="Verdana"/>
              </a:rPr>
              <a:t>ctura</a:t>
            </a:r>
            <a:r>
              <a:rPr sz="2400" spc="-204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d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isponibl</a:t>
            </a:r>
            <a:r>
              <a:rPr sz="2400" spc="-15" dirty="0">
                <a:latin typeface="Arial Nova" panose="020B0504020202020204" pitchFamily="34" charset="0"/>
                <a:cs typeface="Verdana"/>
              </a:rPr>
              <a:t>e</a:t>
            </a:r>
            <a:r>
              <a:rPr sz="2400" spc="-175" dirty="0">
                <a:latin typeface="Arial Nova" panose="020B0504020202020204" pitchFamily="34" charset="0"/>
                <a:cs typeface="Verdana"/>
              </a:rPr>
              <a:t>.</a:t>
            </a:r>
            <a:endParaRPr sz="2400" dirty="0">
              <a:latin typeface="Arial Nova" panose="020B0504020202020204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5515" y="1996459"/>
            <a:ext cx="10799439" cy="3899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7535" algn="l"/>
                <a:tab pos="1377950" algn="l"/>
                <a:tab pos="1891664" algn="l"/>
                <a:tab pos="2426335" algn="l"/>
                <a:tab pos="3443604" algn="l"/>
                <a:tab pos="3917315" algn="l"/>
                <a:tab pos="5161280" algn="l"/>
                <a:tab pos="5584825" algn="l"/>
                <a:tab pos="6724650" algn="l"/>
                <a:tab pos="7985125" algn="l"/>
                <a:tab pos="8540115" algn="l"/>
              </a:tabLst>
            </a:pPr>
            <a:r>
              <a:rPr sz="2000" b="1" spc="-125" dirty="0">
                <a:latin typeface="Arial Nova" panose="020B0504020202020204" pitchFamily="34" charset="0"/>
                <a:cs typeface="Tahoma"/>
              </a:rPr>
              <a:t>Los	</a:t>
            </a:r>
            <a:r>
              <a:rPr sz="2000" b="1" spc="-130" dirty="0">
                <a:latin typeface="Arial Nova" panose="020B0504020202020204" pitchFamily="34" charset="0"/>
                <a:cs typeface="Tahoma"/>
              </a:rPr>
              <a:t>sitios	</a:t>
            </a:r>
            <a:r>
              <a:rPr sz="2000" b="1" dirty="0">
                <a:latin typeface="Arial Nova" panose="020B0504020202020204" pitchFamily="34" charset="0"/>
                <a:cs typeface="Tahoma"/>
              </a:rPr>
              <a:t>en	</a:t>
            </a:r>
            <a:r>
              <a:rPr sz="2000" b="1" spc="-75" dirty="0">
                <a:latin typeface="Arial Nova" panose="020B0504020202020204" pitchFamily="34" charset="0"/>
                <a:cs typeface="Tahoma"/>
              </a:rPr>
              <a:t>los	</a:t>
            </a:r>
            <a:r>
              <a:rPr sz="2000" b="1" spc="10" dirty="0">
                <a:latin typeface="Arial Nova" panose="020B0504020202020204" pitchFamily="34" charset="0"/>
                <a:cs typeface="Tahoma"/>
              </a:rPr>
              <a:t>cuales	</a:t>
            </a:r>
            <a:r>
              <a:rPr sz="2000" b="1" spc="-35" dirty="0">
                <a:latin typeface="Arial Nova" panose="020B0504020202020204" pitchFamily="34" charset="0"/>
                <a:cs typeface="Tahoma"/>
              </a:rPr>
              <a:t>se	</a:t>
            </a:r>
            <a:r>
              <a:rPr sz="2000" b="1" spc="-70" dirty="0">
                <a:latin typeface="Arial Nova" panose="020B0504020202020204" pitchFamily="34" charset="0"/>
                <a:cs typeface="Tahoma"/>
              </a:rPr>
              <a:t>instalará	</a:t>
            </a:r>
            <a:r>
              <a:rPr sz="2000" b="1" spc="-15" dirty="0">
                <a:latin typeface="Arial Nova" panose="020B0504020202020204" pitchFamily="34" charset="0"/>
                <a:cs typeface="Tahoma"/>
              </a:rPr>
              <a:t>el	</a:t>
            </a:r>
            <a:r>
              <a:rPr sz="2000" b="1" spc="15" dirty="0">
                <a:latin typeface="Arial Nova" panose="020B0504020202020204" pitchFamily="34" charset="0"/>
                <a:cs typeface="Tahoma"/>
              </a:rPr>
              <a:t>anclaje	</a:t>
            </a:r>
            <a:r>
              <a:rPr sz="2000" b="1" spc="10" dirty="0">
                <a:latin typeface="Arial Nova" panose="020B0504020202020204" pitchFamily="34" charset="0"/>
                <a:cs typeface="Tahoma"/>
              </a:rPr>
              <a:t>deberán	</a:t>
            </a:r>
            <a:r>
              <a:rPr sz="2000" b="1" spc="-95" dirty="0">
                <a:latin typeface="Arial Nova" panose="020B0504020202020204" pitchFamily="34" charset="0"/>
                <a:cs typeface="Tahoma"/>
              </a:rPr>
              <a:t>ser	</a:t>
            </a:r>
            <a:r>
              <a:rPr sz="2000" b="1" spc="15" dirty="0">
                <a:latin typeface="Arial Nova" panose="020B0504020202020204" pitchFamily="34" charset="0"/>
                <a:cs typeface="Tahoma"/>
              </a:rPr>
              <a:t>seleccionados</a:t>
            </a:r>
            <a:endParaRPr sz="2000" dirty="0">
              <a:latin typeface="Arial Nova" panose="020B0504020202020204" pitchFamily="34" charset="0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Arial Nova" panose="020B0504020202020204" pitchFamily="34" charset="0"/>
                <a:cs typeface="Tahoma"/>
              </a:rPr>
              <a:t>correctamente</a:t>
            </a:r>
            <a:r>
              <a:rPr sz="2000" b="1" spc="-95" dirty="0">
                <a:latin typeface="Arial Nova" panose="020B0504020202020204" pitchFamily="34" charset="0"/>
                <a:cs typeface="Tahoma"/>
              </a:rPr>
              <a:t> </a:t>
            </a:r>
            <a:r>
              <a:rPr sz="2000" b="1" spc="-25" dirty="0">
                <a:latin typeface="Arial Nova" panose="020B0504020202020204" pitchFamily="34" charset="0"/>
                <a:cs typeface="Tahoma"/>
              </a:rPr>
              <a:t>para:</a:t>
            </a:r>
            <a:endParaRPr sz="2000" dirty="0">
              <a:latin typeface="Arial Nova" panose="020B0504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Arial Nova" panose="020B0504020202020204" pitchFamily="34" charset="0"/>
              <a:cs typeface="Tahom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20" dirty="0">
                <a:latin typeface="Arial Nova" panose="020B0504020202020204" pitchFamily="34" charset="0"/>
                <a:cs typeface="Verdana"/>
              </a:rPr>
              <a:t>Reducir</a:t>
            </a:r>
            <a:r>
              <a:rPr sz="2000" spc="-17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10" dirty="0">
                <a:latin typeface="Arial Nova" panose="020B0504020202020204" pitchFamily="34" charset="0"/>
                <a:cs typeface="Verdana"/>
              </a:rPr>
              <a:t>la</a:t>
            </a:r>
            <a:r>
              <a:rPr sz="2000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20" dirty="0">
                <a:latin typeface="Arial Nova" panose="020B0504020202020204" pitchFamily="34" charset="0"/>
                <a:cs typeface="Verdana"/>
              </a:rPr>
              <a:t>posible</a:t>
            </a:r>
            <a:r>
              <a:rPr sz="2000" spc="-17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20" dirty="0">
                <a:latin typeface="Arial Nova" panose="020B0504020202020204" pitchFamily="34" charset="0"/>
                <a:cs typeface="Verdana"/>
              </a:rPr>
              <a:t>d</a:t>
            </a:r>
            <a:r>
              <a:rPr sz="2000" spc="-25" dirty="0">
                <a:latin typeface="Arial Nova" panose="020B0504020202020204" pitchFamily="34" charset="0"/>
                <a:cs typeface="Verdana"/>
              </a:rPr>
              <a:t>i</a:t>
            </a:r>
            <a:r>
              <a:rPr sz="2000" spc="-220" dirty="0">
                <a:latin typeface="Arial Nova" panose="020B0504020202020204" pitchFamily="34" charset="0"/>
                <a:cs typeface="Verdana"/>
              </a:rPr>
              <a:t>s</a:t>
            </a:r>
            <a:r>
              <a:rPr sz="2000" spc="-150" dirty="0">
                <a:latin typeface="Arial Nova" panose="020B0504020202020204" pitchFamily="34" charset="0"/>
                <a:cs typeface="Verdana"/>
              </a:rPr>
              <a:t>t</a:t>
            </a:r>
            <a:r>
              <a:rPr sz="2000" spc="70" dirty="0">
                <a:latin typeface="Arial Nova" panose="020B0504020202020204" pitchFamily="34" charset="0"/>
                <a:cs typeface="Verdana"/>
              </a:rPr>
              <a:t>anci</a:t>
            </a:r>
            <a:r>
              <a:rPr sz="2000" spc="90" dirty="0">
                <a:latin typeface="Arial Nova" panose="020B0504020202020204" pitchFamily="34" charset="0"/>
                <a:cs typeface="Verdana"/>
              </a:rPr>
              <a:t>a</a:t>
            </a:r>
            <a:r>
              <a:rPr sz="2000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100" dirty="0">
                <a:latin typeface="Arial Nova" panose="020B0504020202020204" pitchFamily="34" charset="0"/>
                <a:cs typeface="Verdana"/>
              </a:rPr>
              <a:t>t</a:t>
            </a:r>
            <a:r>
              <a:rPr sz="2000" dirty="0">
                <a:latin typeface="Arial Nova" panose="020B0504020202020204" pitchFamily="34" charset="0"/>
                <a:cs typeface="Verdana"/>
              </a:rPr>
              <a:t>otal</a:t>
            </a:r>
            <a:r>
              <a:rPr sz="2000" spc="-19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114" dirty="0">
                <a:latin typeface="Arial Nova" panose="020B0504020202020204" pitchFamily="34" charset="0"/>
                <a:cs typeface="Verdana"/>
              </a:rPr>
              <a:t>de</a:t>
            </a:r>
            <a:r>
              <a:rPr sz="2000" spc="-15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110" dirty="0">
                <a:latin typeface="Arial Nova" panose="020B0504020202020204" pitchFamily="34" charset="0"/>
                <a:cs typeface="Verdana"/>
              </a:rPr>
              <a:t>caída</a:t>
            </a:r>
            <a:r>
              <a:rPr sz="2000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145" dirty="0">
                <a:latin typeface="Arial Nova" panose="020B0504020202020204" pitchFamily="34" charset="0"/>
                <a:cs typeface="Verdana"/>
              </a:rPr>
              <a:t>l</a:t>
            </a:r>
            <a:r>
              <a:rPr sz="2000" spc="-100" dirty="0">
                <a:latin typeface="Arial Nova" panose="020B0504020202020204" pitchFamily="34" charset="0"/>
                <a:cs typeface="Verdana"/>
              </a:rPr>
              <a:t>ibr</a:t>
            </a:r>
            <a:r>
              <a:rPr sz="2000" spc="114" dirty="0">
                <a:latin typeface="Arial Nova" panose="020B0504020202020204" pitchFamily="34" charset="0"/>
                <a:cs typeface="Verdana"/>
              </a:rPr>
              <a:t>e</a:t>
            </a:r>
            <a:r>
              <a:rPr sz="2000" spc="-175" dirty="0">
                <a:latin typeface="Arial Nova" panose="020B0504020202020204" pitchFamily="34" charset="0"/>
                <a:cs typeface="Verdana"/>
              </a:rPr>
              <a:t>.</a:t>
            </a:r>
            <a:endParaRPr sz="2000" dirty="0">
              <a:latin typeface="Arial Nova" panose="020B0504020202020204" pitchFamily="34" charset="0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45" dirty="0">
                <a:latin typeface="Arial Nova" panose="020B0504020202020204" pitchFamily="34" charset="0"/>
                <a:cs typeface="Verdana"/>
              </a:rPr>
              <a:t>E</a:t>
            </a:r>
            <a:r>
              <a:rPr sz="2000" spc="-110" dirty="0">
                <a:latin typeface="Arial Nova" panose="020B0504020202020204" pitchFamily="34" charset="0"/>
                <a:cs typeface="Verdana"/>
              </a:rPr>
              <a:t>v</a:t>
            </a:r>
            <a:r>
              <a:rPr sz="2000" spc="-114" dirty="0">
                <a:latin typeface="Arial Nova" panose="020B0504020202020204" pitchFamily="34" charset="0"/>
                <a:cs typeface="Verdana"/>
              </a:rPr>
              <a:t>i</a:t>
            </a:r>
            <a:r>
              <a:rPr sz="2000" spc="-150" dirty="0">
                <a:latin typeface="Arial Nova" panose="020B0504020202020204" pitchFamily="34" charset="0"/>
                <a:cs typeface="Verdana"/>
              </a:rPr>
              <a:t>t</a:t>
            </a:r>
            <a:r>
              <a:rPr sz="2000" spc="150" dirty="0">
                <a:latin typeface="Arial Nova" panose="020B0504020202020204" pitchFamily="34" charset="0"/>
                <a:cs typeface="Verdana"/>
              </a:rPr>
              <a:t>a</a:t>
            </a:r>
            <a:r>
              <a:rPr sz="2000" spc="-254" dirty="0">
                <a:latin typeface="Arial Nova" panose="020B0504020202020204" pitchFamily="34" charset="0"/>
                <a:cs typeface="Verdana"/>
              </a:rPr>
              <a:t>r</a:t>
            </a:r>
            <a:r>
              <a:rPr sz="2000" spc="-19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145" dirty="0">
                <a:latin typeface="Arial Nova" panose="020B0504020202020204" pitchFamily="34" charset="0"/>
                <a:cs typeface="Verdana"/>
              </a:rPr>
              <a:t>l</a:t>
            </a:r>
            <a:r>
              <a:rPr sz="2000" spc="-85" dirty="0">
                <a:latin typeface="Arial Nova" panose="020B0504020202020204" pitchFamily="34" charset="0"/>
                <a:cs typeface="Verdana"/>
              </a:rPr>
              <a:t>os</a:t>
            </a:r>
            <a:r>
              <a:rPr sz="2000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245" dirty="0">
                <a:latin typeface="Arial Nova" panose="020B0504020202020204" pitchFamily="34" charset="0"/>
                <a:cs typeface="Verdana"/>
              </a:rPr>
              <a:t>r</a:t>
            </a:r>
            <a:r>
              <a:rPr sz="2000" spc="-170" dirty="0">
                <a:latin typeface="Arial Nova" panose="020B0504020202020204" pitchFamily="34" charset="0"/>
                <a:cs typeface="Verdana"/>
              </a:rPr>
              <a:t>i</a:t>
            </a:r>
            <a:r>
              <a:rPr sz="2000" spc="-85" dirty="0">
                <a:latin typeface="Arial Nova" panose="020B0504020202020204" pitchFamily="34" charset="0"/>
                <a:cs typeface="Verdana"/>
              </a:rPr>
              <a:t>e</a:t>
            </a:r>
            <a:r>
              <a:rPr sz="2000" spc="-70" dirty="0">
                <a:latin typeface="Arial Nova" panose="020B0504020202020204" pitchFamily="34" charset="0"/>
                <a:cs typeface="Verdana"/>
              </a:rPr>
              <a:t>s</a:t>
            </a:r>
            <a:r>
              <a:rPr sz="2000" spc="100" dirty="0">
                <a:latin typeface="Arial Nova" panose="020B0504020202020204" pitchFamily="34" charset="0"/>
                <a:cs typeface="Verdana"/>
              </a:rPr>
              <a:t>g</a:t>
            </a:r>
            <a:r>
              <a:rPr sz="2000" spc="85" dirty="0">
                <a:latin typeface="Arial Nova" panose="020B0504020202020204" pitchFamily="34" charset="0"/>
                <a:cs typeface="Verdana"/>
              </a:rPr>
              <a:t>o</a:t>
            </a:r>
            <a:r>
              <a:rPr sz="2000" spc="-265" dirty="0">
                <a:latin typeface="Arial Nova" panose="020B0504020202020204" pitchFamily="34" charset="0"/>
                <a:cs typeface="Verdana"/>
              </a:rPr>
              <a:t>s</a:t>
            </a:r>
            <a:r>
              <a:rPr sz="2000" spc="-15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35" dirty="0">
                <a:latin typeface="Arial Nova" panose="020B0504020202020204" pitchFamily="34" charset="0"/>
                <a:cs typeface="Verdana"/>
              </a:rPr>
              <a:t>e</a:t>
            </a:r>
            <a:r>
              <a:rPr sz="2000" spc="30" dirty="0">
                <a:latin typeface="Arial Nova" panose="020B0504020202020204" pitchFamily="34" charset="0"/>
                <a:cs typeface="Verdana"/>
              </a:rPr>
              <a:t>n</a:t>
            </a:r>
            <a:r>
              <a:rPr sz="2000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145" dirty="0">
                <a:latin typeface="Arial Nova" panose="020B0504020202020204" pitchFamily="34" charset="0"/>
                <a:cs typeface="Verdana"/>
              </a:rPr>
              <a:t>l</a:t>
            </a:r>
            <a:r>
              <a:rPr sz="2000" spc="-60" dirty="0">
                <a:latin typeface="Arial Nova" panose="020B0504020202020204" pitchFamily="34" charset="0"/>
                <a:cs typeface="Verdana"/>
              </a:rPr>
              <a:t>a</a:t>
            </a:r>
            <a:r>
              <a:rPr sz="2000" spc="-45" dirty="0">
                <a:latin typeface="Arial Nova" panose="020B0504020202020204" pitchFamily="34" charset="0"/>
                <a:cs typeface="Verdana"/>
              </a:rPr>
              <a:t>s</a:t>
            </a:r>
            <a:r>
              <a:rPr sz="2000" spc="-17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50" dirty="0">
                <a:latin typeface="Arial Nova" panose="020B0504020202020204" pitchFamily="34" charset="0"/>
                <a:cs typeface="Verdana"/>
              </a:rPr>
              <a:t>caídas</a:t>
            </a:r>
            <a:r>
              <a:rPr sz="2000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100" dirty="0">
                <a:latin typeface="Arial Nova" panose="020B0504020202020204" pitchFamily="34" charset="0"/>
                <a:cs typeface="Verdana"/>
              </a:rPr>
              <a:t>t</a:t>
            </a:r>
            <a:r>
              <a:rPr sz="2000" spc="15" dirty="0">
                <a:latin typeface="Arial Nova" panose="020B0504020202020204" pitchFamily="34" charset="0"/>
                <a:cs typeface="Verdana"/>
              </a:rPr>
              <a:t>ip</a:t>
            </a:r>
            <a:r>
              <a:rPr sz="2000" spc="25" dirty="0">
                <a:latin typeface="Arial Nova" panose="020B0504020202020204" pitchFamily="34" charset="0"/>
                <a:cs typeface="Verdana"/>
              </a:rPr>
              <a:t>o</a:t>
            </a:r>
            <a:r>
              <a:rPr sz="2000" spc="-17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110" dirty="0">
                <a:latin typeface="Arial Nova" panose="020B0504020202020204" pitchFamily="34" charset="0"/>
                <a:cs typeface="Verdana"/>
              </a:rPr>
              <a:t>pé</a:t>
            </a:r>
            <a:r>
              <a:rPr sz="2000" spc="-35" dirty="0">
                <a:latin typeface="Arial Nova" panose="020B0504020202020204" pitchFamily="34" charset="0"/>
                <a:cs typeface="Verdana"/>
              </a:rPr>
              <a:t>ndu</a:t>
            </a:r>
            <a:r>
              <a:rPr sz="2000" spc="-10" dirty="0">
                <a:latin typeface="Arial Nova" panose="020B0504020202020204" pitchFamily="34" charset="0"/>
                <a:cs typeface="Verdana"/>
              </a:rPr>
              <a:t>l</a:t>
            </a:r>
            <a:r>
              <a:rPr sz="2000" spc="95" dirty="0">
                <a:latin typeface="Arial Nova" panose="020B0504020202020204" pitchFamily="34" charset="0"/>
                <a:cs typeface="Verdana"/>
              </a:rPr>
              <a:t>o</a:t>
            </a:r>
            <a:r>
              <a:rPr sz="2000" spc="-175" dirty="0">
                <a:latin typeface="Arial Nova" panose="020B0504020202020204" pitchFamily="34" charset="0"/>
                <a:cs typeface="Verdana"/>
              </a:rPr>
              <a:t>.</a:t>
            </a:r>
            <a:endParaRPr sz="2000" dirty="0">
              <a:latin typeface="Arial Nova" panose="020B0504020202020204" pitchFamily="34" charset="0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60" dirty="0">
                <a:latin typeface="Arial Nova" panose="020B0504020202020204" pitchFamily="34" charset="0"/>
                <a:cs typeface="Verdana"/>
              </a:rPr>
              <a:t>Disponer</a:t>
            </a:r>
            <a:r>
              <a:rPr sz="2000" spc="-8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114" dirty="0">
                <a:latin typeface="Arial Nova" panose="020B0504020202020204" pitchFamily="34" charset="0"/>
                <a:cs typeface="Verdana"/>
              </a:rPr>
              <a:t>de</a:t>
            </a:r>
            <a:r>
              <a:rPr sz="2000" spc="-8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40" dirty="0">
                <a:latin typeface="Arial Nova" panose="020B0504020202020204" pitchFamily="34" charset="0"/>
                <a:cs typeface="Verdana"/>
              </a:rPr>
              <a:t>suficiente</a:t>
            </a:r>
            <a:r>
              <a:rPr sz="2000" spc="-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40" dirty="0">
                <a:latin typeface="Arial Nova" panose="020B0504020202020204" pitchFamily="34" charset="0"/>
                <a:cs typeface="Verdana"/>
              </a:rPr>
              <a:t>espacio</a:t>
            </a:r>
            <a:r>
              <a:rPr sz="2000" spc="-8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70" dirty="0">
                <a:latin typeface="Arial Nova" panose="020B0504020202020204" pitchFamily="34" charset="0"/>
                <a:cs typeface="Verdana"/>
              </a:rPr>
              <a:t>libre</a:t>
            </a:r>
            <a:r>
              <a:rPr sz="2000" spc="-8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35" dirty="0">
                <a:latin typeface="Arial Nova" panose="020B0504020202020204" pitchFamily="34" charset="0"/>
                <a:cs typeface="Verdana"/>
              </a:rPr>
              <a:t>en</a:t>
            </a:r>
            <a:r>
              <a:rPr sz="2000" spc="-9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20" dirty="0">
                <a:latin typeface="Arial Nova" panose="020B0504020202020204" pitchFamily="34" charset="0"/>
                <a:cs typeface="Verdana"/>
              </a:rPr>
              <a:t>el</a:t>
            </a:r>
            <a:r>
              <a:rPr sz="2000" spc="-7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30" dirty="0">
                <a:latin typeface="Arial Nova" panose="020B0504020202020204" pitchFamily="34" charset="0"/>
                <a:cs typeface="Verdana"/>
              </a:rPr>
              <a:t>recorrido</a:t>
            </a:r>
            <a:r>
              <a:rPr sz="2000" spc="-8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110" dirty="0">
                <a:latin typeface="Arial Nova" panose="020B0504020202020204" pitchFamily="34" charset="0"/>
                <a:cs typeface="Verdana"/>
              </a:rPr>
              <a:t>e</a:t>
            </a:r>
            <a:r>
              <a:rPr sz="2000" spc="-7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90" dirty="0">
                <a:latin typeface="Arial Nova" panose="020B0504020202020204" pitchFamily="34" charset="0"/>
                <a:cs typeface="Verdana"/>
              </a:rPr>
              <a:t>las</a:t>
            </a:r>
            <a:r>
              <a:rPr sz="2000" spc="-7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55" dirty="0">
                <a:latin typeface="Arial Nova" panose="020B0504020202020204" pitchFamily="34" charset="0"/>
                <a:cs typeface="Verdana"/>
              </a:rPr>
              <a:t>posibles</a:t>
            </a:r>
            <a:r>
              <a:rPr sz="2000" spc="-7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40" dirty="0">
                <a:latin typeface="Arial Nova" panose="020B0504020202020204" pitchFamily="34" charset="0"/>
                <a:cs typeface="Verdana"/>
              </a:rPr>
              <a:t>caídas</a:t>
            </a:r>
            <a:r>
              <a:rPr sz="2000" spc="-9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45" dirty="0">
                <a:latin typeface="Arial Nova" panose="020B0504020202020204" pitchFamily="34" charset="0"/>
                <a:cs typeface="Verdana"/>
              </a:rPr>
              <a:t>para</a:t>
            </a:r>
            <a:r>
              <a:rPr sz="2000" spc="-9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25" dirty="0">
                <a:latin typeface="Arial Nova" panose="020B0504020202020204" pitchFamily="34" charset="0"/>
                <a:cs typeface="Verdana"/>
              </a:rPr>
              <a:t>no</a:t>
            </a:r>
            <a:endParaRPr sz="2000" dirty="0">
              <a:latin typeface="Arial Nova" panose="020B0504020202020204" pitchFamily="34" charset="0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000" spc="100" dirty="0">
                <a:latin typeface="Arial Nova" panose="020B0504020202020204" pitchFamily="34" charset="0"/>
                <a:cs typeface="Verdana"/>
              </a:rPr>
              <a:t>g</a:t>
            </a:r>
            <a:r>
              <a:rPr sz="2000" spc="85" dirty="0">
                <a:latin typeface="Arial Nova" panose="020B0504020202020204" pitchFamily="34" charset="0"/>
                <a:cs typeface="Verdana"/>
              </a:rPr>
              <a:t>o</a:t>
            </a:r>
            <a:r>
              <a:rPr sz="2000" spc="-145" dirty="0">
                <a:latin typeface="Arial Nova" panose="020B0504020202020204" pitchFamily="34" charset="0"/>
                <a:cs typeface="Verdana"/>
              </a:rPr>
              <a:t>l</a:t>
            </a:r>
            <a:r>
              <a:rPr sz="2000" spc="110" dirty="0">
                <a:latin typeface="Arial Nova" panose="020B0504020202020204" pitchFamily="34" charset="0"/>
                <a:cs typeface="Verdana"/>
              </a:rPr>
              <a:t>pe</a:t>
            </a:r>
            <a:r>
              <a:rPr sz="2000" spc="-65" dirty="0">
                <a:latin typeface="Arial Nova" panose="020B0504020202020204" pitchFamily="34" charset="0"/>
                <a:cs typeface="Verdana"/>
              </a:rPr>
              <a:t>ars</a:t>
            </a:r>
            <a:r>
              <a:rPr sz="2000" spc="-70" dirty="0">
                <a:latin typeface="Arial Nova" panose="020B0504020202020204" pitchFamily="34" charset="0"/>
                <a:cs typeface="Verdana"/>
              </a:rPr>
              <a:t>e</a:t>
            </a:r>
            <a:r>
              <a:rPr sz="2000" spc="-18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50" dirty="0">
                <a:latin typeface="Arial Nova" panose="020B0504020202020204" pitchFamily="34" charset="0"/>
                <a:cs typeface="Verdana"/>
              </a:rPr>
              <a:t>con</a:t>
            </a:r>
            <a:r>
              <a:rPr sz="2000" spc="45" dirty="0">
                <a:latin typeface="Arial Nova" panose="020B0504020202020204" pitchFamily="34" charset="0"/>
                <a:cs typeface="Verdana"/>
              </a:rPr>
              <a:t>t</a:t>
            </a:r>
            <a:r>
              <a:rPr sz="2000" spc="-45" dirty="0">
                <a:latin typeface="Arial Nova" panose="020B0504020202020204" pitchFamily="34" charset="0"/>
                <a:cs typeface="Verdana"/>
              </a:rPr>
              <a:t>ra</a:t>
            </a:r>
            <a:r>
              <a:rPr sz="2000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35" dirty="0">
                <a:latin typeface="Arial Nova" panose="020B0504020202020204" pitchFamily="34" charset="0"/>
                <a:cs typeface="Verdana"/>
              </a:rPr>
              <a:t>nin</a:t>
            </a:r>
            <a:r>
              <a:rPr sz="2000" spc="-50" dirty="0">
                <a:latin typeface="Arial Nova" panose="020B0504020202020204" pitchFamily="34" charset="0"/>
                <a:cs typeface="Verdana"/>
              </a:rPr>
              <a:t>gún</a:t>
            </a:r>
            <a:r>
              <a:rPr sz="2000" spc="-14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spc="-15" dirty="0">
                <a:latin typeface="Arial Nova" panose="020B0504020202020204" pitchFamily="34" charset="0"/>
                <a:cs typeface="Verdana"/>
              </a:rPr>
              <a:t>obje</a:t>
            </a:r>
            <a:r>
              <a:rPr sz="2000" spc="5" dirty="0">
                <a:latin typeface="Arial Nova" panose="020B0504020202020204" pitchFamily="34" charset="0"/>
                <a:cs typeface="Verdana"/>
              </a:rPr>
              <a:t>t</a:t>
            </a:r>
            <a:r>
              <a:rPr sz="2000" spc="90" dirty="0">
                <a:latin typeface="Arial Nova" panose="020B0504020202020204" pitchFamily="34" charset="0"/>
                <a:cs typeface="Verdana"/>
              </a:rPr>
              <a:t>o</a:t>
            </a:r>
            <a:r>
              <a:rPr sz="2000" spc="-175" dirty="0">
                <a:latin typeface="Arial Nova" panose="020B0504020202020204" pitchFamily="34" charset="0"/>
                <a:cs typeface="Verdana"/>
              </a:rPr>
              <a:t>.</a:t>
            </a:r>
            <a:endParaRPr sz="2000" dirty="0">
              <a:latin typeface="Arial Nova" panose="020B0504020202020204" pitchFamily="34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Arial Nova" panose="020B050402020202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</a:pPr>
            <a:r>
              <a:rPr sz="2000" b="1" i="1" u="heavy" spc="-5" dirty="0">
                <a:uFill>
                  <a:solidFill>
                    <a:srgbClr val="003366"/>
                  </a:solidFill>
                </a:uFill>
                <a:latin typeface="Arial Nova" panose="020B0504020202020204" pitchFamily="34" charset="0"/>
                <a:cs typeface="Tahoma"/>
              </a:rPr>
              <a:t>Advertencia</a:t>
            </a:r>
            <a:endParaRPr sz="2000" b="1" i="1" dirty="0">
              <a:latin typeface="Arial Nova" panose="020B0504020202020204" pitchFamily="34" charset="0"/>
              <a:cs typeface="Tahoma"/>
            </a:endParaRPr>
          </a:p>
          <a:p>
            <a:pPr marL="12700" marR="39370" algn="ctr">
              <a:lnSpc>
                <a:spcPct val="100000"/>
              </a:lnSpc>
              <a:spcBef>
                <a:spcPts val="470"/>
              </a:spcBef>
            </a:pPr>
            <a:r>
              <a:rPr sz="2000" b="1" i="1" spc="40" dirty="0">
                <a:latin typeface="Arial Nova" panose="020B0504020202020204" pitchFamily="34" charset="0"/>
                <a:cs typeface="Verdana"/>
              </a:rPr>
              <a:t>No</a:t>
            </a:r>
            <a:r>
              <a:rPr sz="2000" b="1" i="1" spc="-16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80" dirty="0">
                <a:latin typeface="Arial Nova" panose="020B0504020202020204" pitchFamily="34" charset="0"/>
                <a:cs typeface="Verdana"/>
              </a:rPr>
              <a:t>se</a:t>
            </a:r>
            <a:r>
              <a:rPr sz="2000" b="1" i="1" spc="-15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85" dirty="0">
                <a:latin typeface="Arial Nova" panose="020B0504020202020204" pitchFamily="34" charset="0"/>
                <a:cs typeface="Verdana"/>
              </a:rPr>
              <a:t>deben</a:t>
            </a:r>
            <a:r>
              <a:rPr sz="2000" b="1" i="1" spc="-16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10" dirty="0">
                <a:latin typeface="Arial Nova" panose="020B0504020202020204" pitchFamily="34" charset="0"/>
                <a:cs typeface="Verdana"/>
              </a:rPr>
              <a:t>seleccionar</a:t>
            </a:r>
            <a:r>
              <a:rPr sz="2000" b="1" i="1" spc="-17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145" dirty="0">
                <a:latin typeface="Arial Nova" panose="020B0504020202020204" pitchFamily="34" charset="0"/>
                <a:cs typeface="Verdana"/>
              </a:rPr>
              <a:t>sitios</a:t>
            </a:r>
            <a:r>
              <a:rPr sz="2000" b="1" i="1" spc="-17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45" dirty="0">
                <a:latin typeface="Arial Nova" panose="020B0504020202020204" pitchFamily="34" charset="0"/>
                <a:cs typeface="Verdana"/>
              </a:rPr>
              <a:t>para</a:t>
            </a:r>
            <a:r>
              <a:rPr sz="2000" b="1" i="1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20" dirty="0">
                <a:latin typeface="Arial Nova" panose="020B0504020202020204" pitchFamily="34" charset="0"/>
                <a:cs typeface="Verdana"/>
              </a:rPr>
              <a:t>el</a:t>
            </a:r>
            <a:r>
              <a:rPr sz="2000" b="1" i="1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25" dirty="0">
                <a:latin typeface="Arial Nova" panose="020B0504020202020204" pitchFamily="34" charset="0"/>
                <a:cs typeface="Verdana"/>
              </a:rPr>
              <a:t>anclaje</a:t>
            </a:r>
            <a:r>
              <a:rPr sz="2000" b="1" i="1" spc="-15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35" dirty="0">
                <a:latin typeface="Arial Nova" panose="020B0504020202020204" pitchFamily="34" charset="0"/>
                <a:cs typeface="Verdana"/>
              </a:rPr>
              <a:t>en</a:t>
            </a:r>
            <a:r>
              <a:rPr sz="2000" b="1" i="1" spc="-15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75" dirty="0">
                <a:latin typeface="Arial Nova" panose="020B0504020202020204" pitchFamily="34" charset="0"/>
                <a:cs typeface="Verdana"/>
              </a:rPr>
              <a:t>donde</a:t>
            </a:r>
            <a:r>
              <a:rPr sz="2000" b="1" i="1" spc="-13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80" dirty="0">
                <a:latin typeface="Arial Nova" panose="020B0504020202020204" pitchFamily="34" charset="0"/>
                <a:cs typeface="Verdana"/>
              </a:rPr>
              <a:t>se</a:t>
            </a:r>
            <a:r>
              <a:rPr sz="2000" b="1" i="1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25" dirty="0">
                <a:latin typeface="Arial Nova" panose="020B0504020202020204" pitchFamily="34" charset="0"/>
                <a:cs typeface="Verdana"/>
              </a:rPr>
              <a:t>requiera</a:t>
            </a:r>
            <a:r>
              <a:rPr sz="2000" b="1" i="1" spc="-19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55" dirty="0">
                <a:latin typeface="Arial Nova" panose="020B0504020202020204" pitchFamily="34" charset="0"/>
                <a:cs typeface="Verdana"/>
              </a:rPr>
              <a:t>que</a:t>
            </a:r>
            <a:r>
              <a:rPr sz="2000" b="1" i="1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20" dirty="0">
                <a:latin typeface="Arial Nova" panose="020B0504020202020204" pitchFamily="34" charset="0"/>
                <a:cs typeface="Verdana"/>
              </a:rPr>
              <a:t>el</a:t>
            </a:r>
            <a:r>
              <a:rPr sz="2000" b="1" i="1" spc="-15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75" dirty="0">
                <a:latin typeface="Arial Nova" panose="020B0504020202020204" pitchFamily="34" charset="0"/>
                <a:cs typeface="Verdana"/>
              </a:rPr>
              <a:t>usuario </a:t>
            </a:r>
            <a:r>
              <a:rPr sz="2000" b="1" i="1" spc="-7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10" dirty="0">
                <a:latin typeface="Arial Nova" panose="020B0504020202020204" pitchFamily="34" charset="0"/>
                <a:cs typeface="Verdana"/>
              </a:rPr>
              <a:t>trabaje</a:t>
            </a:r>
            <a:r>
              <a:rPr sz="2000" b="1" i="1" spc="-20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15" dirty="0">
                <a:latin typeface="Arial Nova" panose="020B0504020202020204" pitchFamily="34" charset="0"/>
                <a:cs typeface="Verdana"/>
              </a:rPr>
              <a:t>por</a:t>
            </a:r>
            <a:r>
              <a:rPr sz="2000" b="1" i="1" spc="-15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45" dirty="0">
                <a:latin typeface="Arial Nova" panose="020B0504020202020204" pitchFamily="34" charset="0"/>
                <a:cs typeface="Verdana"/>
              </a:rPr>
              <a:t>encima</a:t>
            </a:r>
            <a:r>
              <a:rPr sz="2000" b="1" i="1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25" dirty="0">
                <a:latin typeface="Arial Nova" panose="020B0504020202020204" pitchFamily="34" charset="0"/>
                <a:cs typeface="Verdana"/>
              </a:rPr>
              <a:t>del</a:t>
            </a:r>
            <a:r>
              <a:rPr sz="2000" b="1" i="1" spc="-15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5" dirty="0">
                <a:latin typeface="Arial Nova" panose="020B0504020202020204" pitchFamily="34" charset="0"/>
                <a:cs typeface="Verdana"/>
              </a:rPr>
              <a:t>punto</a:t>
            </a:r>
            <a:r>
              <a:rPr sz="2000" b="1" i="1" spc="-19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114" dirty="0">
                <a:latin typeface="Arial Nova" panose="020B0504020202020204" pitchFamily="34" charset="0"/>
                <a:cs typeface="Verdana"/>
              </a:rPr>
              <a:t>de</a:t>
            </a:r>
            <a:r>
              <a:rPr sz="2000" b="1" i="1" spc="-14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dirty="0">
                <a:latin typeface="Arial Nova" panose="020B0504020202020204" pitchFamily="34" charset="0"/>
                <a:cs typeface="Verdana"/>
              </a:rPr>
              <a:t>anclaje,</a:t>
            </a:r>
            <a:r>
              <a:rPr sz="2000" b="1" i="1" spc="-17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20" dirty="0">
                <a:latin typeface="Arial Nova" panose="020B0504020202020204" pitchFamily="34" charset="0"/>
                <a:cs typeface="Verdana"/>
              </a:rPr>
              <a:t>ya</a:t>
            </a:r>
            <a:r>
              <a:rPr sz="2000" b="1" i="1" spc="-15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55" dirty="0">
                <a:latin typeface="Arial Nova" panose="020B0504020202020204" pitchFamily="34" charset="0"/>
                <a:cs typeface="Verdana"/>
              </a:rPr>
              <a:t>que</a:t>
            </a:r>
            <a:r>
              <a:rPr sz="2000" b="1" i="1" spc="-17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40" dirty="0">
                <a:latin typeface="Arial Nova" panose="020B0504020202020204" pitchFamily="34" charset="0"/>
                <a:cs typeface="Verdana"/>
              </a:rPr>
              <a:t>esto</a:t>
            </a:r>
            <a:r>
              <a:rPr sz="2000" b="1" i="1" spc="-19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5" dirty="0">
                <a:latin typeface="Arial Nova" panose="020B0504020202020204" pitchFamily="34" charset="0"/>
                <a:cs typeface="Verdana"/>
              </a:rPr>
              <a:t>incrementa</a:t>
            </a:r>
            <a:r>
              <a:rPr sz="2000" b="1" i="1" spc="-18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10" dirty="0">
                <a:latin typeface="Arial Nova" panose="020B0504020202020204" pitchFamily="34" charset="0"/>
                <a:cs typeface="Verdana"/>
              </a:rPr>
              <a:t>la</a:t>
            </a:r>
            <a:r>
              <a:rPr sz="2000" b="1" i="1" spc="-18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5" dirty="0">
                <a:latin typeface="Arial Nova" panose="020B0504020202020204" pitchFamily="34" charset="0"/>
                <a:cs typeface="Verdana"/>
              </a:rPr>
              <a:t>distancia</a:t>
            </a:r>
            <a:r>
              <a:rPr sz="2000" b="1" i="1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20" dirty="0">
                <a:latin typeface="Arial Nova" panose="020B0504020202020204" pitchFamily="34" charset="0"/>
                <a:cs typeface="Verdana"/>
              </a:rPr>
              <a:t>total </a:t>
            </a:r>
            <a:r>
              <a:rPr sz="2000" b="1" i="1" spc="-69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114" dirty="0">
                <a:latin typeface="Arial Nova" panose="020B0504020202020204" pitchFamily="34" charset="0"/>
                <a:cs typeface="Verdana"/>
              </a:rPr>
              <a:t>de</a:t>
            </a:r>
            <a:r>
              <a:rPr sz="2000" b="1" i="1" spc="-15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110" dirty="0">
                <a:latin typeface="Arial Nova" panose="020B0504020202020204" pitchFamily="34" charset="0"/>
                <a:cs typeface="Verdana"/>
              </a:rPr>
              <a:t>caída</a:t>
            </a:r>
            <a:r>
              <a:rPr sz="2000" b="1" i="1" spc="-17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110" dirty="0">
                <a:latin typeface="Arial Nova" panose="020B0504020202020204" pitchFamily="34" charset="0"/>
                <a:cs typeface="Verdana"/>
              </a:rPr>
              <a:t>y</a:t>
            </a:r>
            <a:r>
              <a:rPr sz="2000" b="1" i="1" spc="-15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dirty="0">
                <a:latin typeface="Arial Nova" panose="020B0504020202020204" pitchFamily="34" charset="0"/>
                <a:cs typeface="Verdana"/>
              </a:rPr>
              <a:t>l</a:t>
            </a:r>
            <a:r>
              <a:rPr sz="2000" b="1" i="1" spc="10" dirty="0">
                <a:latin typeface="Arial Nova" panose="020B0504020202020204" pitchFamily="34" charset="0"/>
                <a:cs typeface="Verdana"/>
              </a:rPr>
              <a:t>a</a:t>
            </a:r>
            <a:r>
              <a:rPr sz="2000" b="1" i="1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20" dirty="0">
                <a:latin typeface="Arial Nova" panose="020B0504020202020204" pitchFamily="34" charset="0"/>
                <a:cs typeface="Verdana"/>
              </a:rPr>
              <a:t>d</a:t>
            </a:r>
            <a:r>
              <a:rPr sz="2000" b="1" i="1" spc="-25" dirty="0">
                <a:latin typeface="Arial Nova" panose="020B0504020202020204" pitchFamily="34" charset="0"/>
                <a:cs typeface="Verdana"/>
              </a:rPr>
              <a:t>i</a:t>
            </a:r>
            <a:r>
              <a:rPr sz="2000" b="1" i="1" spc="-220" dirty="0">
                <a:latin typeface="Arial Nova" panose="020B0504020202020204" pitchFamily="34" charset="0"/>
                <a:cs typeface="Verdana"/>
              </a:rPr>
              <a:t>s</a:t>
            </a:r>
            <a:r>
              <a:rPr sz="2000" b="1" i="1" spc="-150" dirty="0">
                <a:latin typeface="Arial Nova" panose="020B0504020202020204" pitchFamily="34" charset="0"/>
                <a:cs typeface="Verdana"/>
              </a:rPr>
              <a:t>t</a:t>
            </a:r>
            <a:r>
              <a:rPr sz="2000" b="1" i="1" spc="70" dirty="0">
                <a:latin typeface="Arial Nova" panose="020B0504020202020204" pitchFamily="34" charset="0"/>
                <a:cs typeface="Verdana"/>
              </a:rPr>
              <a:t>anci</a:t>
            </a:r>
            <a:r>
              <a:rPr sz="2000" b="1" i="1" spc="90" dirty="0">
                <a:latin typeface="Arial Nova" panose="020B0504020202020204" pitchFamily="34" charset="0"/>
                <a:cs typeface="Verdana"/>
              </a:rPr>
              <a:t>a</a:t>
            </a:r>
            <a:r>
              <a:rPr sz="2000" b="1" i="1" spc="-185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114" dirty="0">
                <a:latin typeface="Arial Nova" panose="020B0504020202020204" pitchFamily="34" charset="0"/>
                <a:cs typeface="Verdana"/>
              </a:rPr>
              <a:t>de</a:t>
            </a:r>
            <a:r>
              <a:rPr sz="2000" b="1" i="1" spc="-15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110" dirty="0">
                <a:latin typeface="Arial Nova" panose="020B0504020202020204" pitchFamily="34" charset="0"/>
                <a:cs typeface="Verdana"/>
              </a:rPr>
              <a:t>caída</a:t>
            </a:r>
            <a:r>
              <a:rPr sz="2000" b="1" i="1" spc="-170" dirty="0">
                <a:latin typeface="Arial Nova" panose="020B0504020202020204" pitchFamily="34" charset="0"/>
                <a:cs typeface="Verdana"/>
              </a:rPr>
              <a:t> </a:t>
            </a:r>
            <a:r>
              <a:rPr sz="2000" b="1" i="1" spc="-145" dirty="0">
                <a:latin typeface="Arial Nova" panose="020B0504020202020204" pitchFamily="34" charset="0"/>
                <a:cs typeface="Verdana"/>
              </a:rPr>
              <a:t>l</a:t>
            </a:r>
            <a:r>
              <a:rPr sz="2000" b="1" i="1" spc="-100" dirty="0">
                <a:latin typeface="Arial Nova" panose="020B0504020202020204" pitchFamily="34" charset="0"/>
                <a:cs typeface="Verdana"/>
              </a:rPr>
              <a:t>ibr</a:t>
            </a:r>
            <a:r>
              <a:rPr sz="2000" b="1" i="1" spc="-35" dirty="0">
                <a:latin typeface="Arial Nova" panose="020B0504020202020204" pitchFamily="34" charset="0"/>
                <a:cs typeface="Verdana"/>
              </a:rPr>
              <a:t>e.</a:t>
            </a:r>
            <a:endParaRPr sz="2000" b="1" i="1" dirty="0">
              <a:latin typeface="Arial Nova" panose="020B0504020202020204" pitchFamily="34" charset="0"/>
              <a:cs typeface="Verdana"/>
            </a:endParaRPr>
          </a:p>
        </p:txBody>
      </p:sp>
      <p:pic>
        <p:nvPicPr>
          <p:cNvPr id="7" name="Picture 70978">
            <a:extLst>
              <a:ext uri="{FF2B5EF4-FFF2-40B4-BE49-F238E27FC236}">
                <a16:creationId xmlns:a16="http://schemas.microsoft.com/office/drawing/2014/main" id="{E73E3A23-066B-30D2-7835-CFFCC7BEADB0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74170" y="5895603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9;p72">
            <a:extLst>
              <a:ext uri="{FF2B5EF4-FFF2-40B4-BE49-F238E27FC236}">
                <a16:creationId xmlns:a16="http://schemas.microsoft.com/office/drawing/2014/main" id="{9D8D6936-9B31-89E6-B72E-16DA531E84E0}"/>
              </a:ext>
            </a:extLst>
          </p:cNvPr>
          <p:cNvSpPr txBox="1"/>
          <p:nvPr/>
        </p:nvSpPr>
        <p:spPr>
          <a:xfrm>
            <a:off x="750497" y="2035824"/>
            <a:ext cx="43926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s-CL" sz="2400" b="1" u="sng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LÍNEAS DE VIDA </a:t>
            </a:r>
            <a:endParaRPr sz="2400" b="1" i="0" u="sng" strike="noStrike" cap="none" dirty="0">
              <a:latin typeface="Arial Nova" panose="020B0504020202020204" pitchFamily="3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730;p72">
            <a:extLst>
              <a:ext uri="{FF2B5EF4-FFF2-40B4-BE49-F238E27FC236}">
                <a16:creationId xmlns:a16="http://schemas.microsoft.com/office/drawing/2014/main" id="{5E964C4A-C05E-DC4F-5D34-67AFBE7D75D2}"/>
              </a:ext>
            </a:extLst>
          </p:cNvPr>
          <p:cNvSpPr txBox="1"/>
          <p:nvPr/>
        </p:nvSpPr>
        <p:spPr>
          <a:xfrm>
            <a:off x="483741" y="3108441"/>
            <a:ext cx="397852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Es una cuerda que forma parte de un sistema de detención de caídas que en conjunto con el arnés de seguridad y otros accesorios le ofrece una protección continua contra caídas de alturas. </a:t>
            </a:r>
            <a:endParaRPr sz="2400" dirty="0">
              <a:latin typeface="Arial Nova" panose="020B0504020202020204" pitchFamily="34" charset="0"/>
            </a:endParaRPr>
          </a:p>
        </p:txBody>
      </p:sp>
      <p:pic>
        <p:nvPicPr>
          <p:cNvPr id="4" name="Google Shape;731;p72">
            <a:extLst>
              <a:ext uri="{FF2B5EF4-FFF2-40B4-BE49-F238E27FC236}">
                <a16:creationId xmlns:a16="http://schemas.microsoft.com/office/drawing/2014/main" id="{2480BCBE-8E59-A893-36D7-ADEFC0799D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93328" y="1598940"/>
            <a:ext cx="5507631" cy="329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732;p72">
            <a:extLst>
              <a:ext uri="{FF2B5EF4-FFF2-40B4-BE49-F238E27FC236}">
                <a16:creationId xmlns:a16="http://schemas.microsoft.com/office/drawing/2014/main" id="{04934D01-C95F-28ED-5B0F-7D5761CF06F8}"/>
              </a:ext>
            </a:extLst>
          </p:cNvPr>
          <p:cNvSpPr txBox="1"/>
          <p:nvPr/>
        </p:nvSpPr>
        <p:spPr>
          <a:xfrm>
            <a:off x="5693328" y="4955101"/>
            <a:ext cx="613180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Existen dos tipos de líneas de vida: 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1.- Horizontales 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2.- Verticales</a:t>
            </a:r>
            <a:endParaRPr sz="2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06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8;p73">
            <a:extLst>
              <a:ext uri="{FF2B5EF4-FFF2-40B4-BE49-F238E27FC236}">
                <a16:creationId xmlns:a16="http://schemas.microsoft.com/office/drawing/2014/main" id="{A649ACF6-957B-FF32-34F5-CDCE073EB673}"/>
              </a:ext>
            </a:extLst>
          </p:cNvPr>
          <p:cNvSpPr txBox="1"/>
          <p:nvPr/>
        </p:nvSpPr>
        <p:spPr>
          <a:xfrm>
            <a:off x="0" y="2206780"/>
            <a:ext cx="42546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s-CL" sz="2800" b="1" i="0" strike="noStrike" cap="none" dirty="0">
                <a:latin typeface="Arial Nova" panose="020B0504020202020204" pitchFamily="34" charset="0"/>
                <a:ea typeface="Arial"/>
                <a:cs typeface="Arial"/>
                <a:sym typeface="Arial"/>
              </a:rPr>
              <a:t>LÍNEA DE VIDA HORIZONTAL</a:t>
            </a:r>
            <a:endParaRPr sz="2800" b="0" i="0" strike="noStrike" cap="none" dirty="0">
              <a:latin typeface="Arial Nova" panose="020B0504020202020204" pitchFamily="34" charset="0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" name="Google Shape;739;p73">
            <a:extLst>
              <a:ext uri="{FF2B5EF4-FFF2-40B4-BE49-F238E27FC236}">
                <a16:creationId xmlns:a16="http://schemas.microsoft.com/office/drawing/2014/main" id="{D0DC7609-F036-F760-2484-3164A815F7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10465" y="3912270"/>
            <a:ext cx="3395662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Google Shape;740;p73">
            <a:extLst>
              <a:ext uri="{FF2B5EF4-FFF2-40B4-BE49-F238E27FC236}">
                <a16:creationId xmlns:a16="http://schemas.microsoft.com/office/drawing/2014/main" id="{1C8F71D5-1EB6-09E7-D55D-E6AAF6466F8B}"/>
              </a:ext>
            </a:extLst>
          </p:cNvPr>
          <p:cNvSpPr txBox="1"/>
          <p:nvPr/>
        </p:nvSpPr>
        <p:spPr>
          <a:xfrm>
            <a:off x="260443" y="4821125"/>
            <a:ext cx="4332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s-CL" sz="2800" b="1" i="0" strike="noStrike" cap="none" dirty="0">
                <a:latin typeface="Arial Nova" panose="020B0504020202020204" pitchFamily="34" charset="0"/>
                <a:ea typeface="Arial"/>
                <a:cs typeface="Arial"/>
                <a:sym typeface="Arial"/>
              </a:rPr>
              <a:t>LÍNEA DE VIDA VERTICAL</a:t>
            </a:r>
            <a:endParaRPr sz="2800" b="0" i="0" strike="noStrike" cap="none" dirty="0">
              <a:latin typeface="Arial Nova" panose="020B0504020202020204" pitchFamily="34" charset="0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" name="Google Shape;742;p73">
            <a:extLst>
              <a:ext uri="{FF2B5EF4-FFF2-40B4-BE49-F238E27FC236}">
                <a16:creationId xmlns:a16="http://schemas.microsoft.com/office/drawing/2014/main" id="{E6123C94-2F10-71DC-CB4F-9B3E71BFA6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6559" y="1536601"/>
            <a:ext cx="3843474" cy="229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0978">
            <a:extLst>
              <a:ext uri="{FF2B5EF4-FFF2-40B4-BE49-F238E27FC236}">
                <a16:creationId xmlns:a16="http://schemas.microsoft.com/office/drawing/2014/main" id="{001B144D-131F-DC1C-9241-B6B0340DEC62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440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2;p75">
            <a:extLst>
              <a:ext uri="{FF2B5EF4-FFF2-40B4-BE49-F238E27FC236}">
                <a16:creationId xmlns:a16="http://schemas.microsoft.com/office/drawing/2014/main" id="{14CE5797-9D8D-C9CA-5837-6398C3731498}"/>
              </a:ext>
            </a:extLst>
          </p:cNvPr>
          <p:cNvSpPr txBox="1"/>
          <p:nvPr/>
        </p:nvSpPr>
        <p:spPr>
          <a:xfrm>
            <a:off x="560212" y="1826703"/>
            <a:ext cx="43926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es-CL" sz="2800" b="1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CONECTOR </a:t>
            </a:r>
            <a:endParaRPr sz="2800" b="1" i="0" strike="noStrike" cap="none" dirty="0">
              <a:latin typeface="Arial Nova" panose="020B0504020202020204" pitchFamily="3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763;p75">
            <a:extLst>
              <a:ext uri="{FF2B5EF4-FFF2-40B4-BE49-F238E27FC236}">
                <a16:creationId xmlns:a16="http://schemas.microsoft.com/office/drawing/2014/main" id="{90C2C4EF-F1E7-0358-6AF7-4DAC28F42082}"/>
              </a:ext>
            </a:extLst>
          </p:cNvPr>
          <p:cNvSpPr txBox="1"/>
          <p:nvPr/>
        </p:nvSpPr>
        <p:spPr>
          <a:xfrm>
            <a:off x="170683" y="2523697"/>
            <a:ext cx="517166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Es un componente o elemento que se usa para juntar las partes de un sistema o componentes dentro de un sistema. También se le llama a veces ferretería. Los conectores vienen en muchas formas, tamaños y diseños. </a:t>
            </a:r>
            <a:endParaRPr sz="2400" dirty="0">
              <a:latin typeface="Arial Nova" panose="020B0504020202020204" pitchFamily="34" charset="0"/>
            </a:endParaRPr>
          </a:p>
        </p:txBody>
      </p:sp>
      <p:pic>
        <p:nvPicPr>
          <p:cNvPr id="4" name="Google Shape;764;p75" descr="Conectores">
            <a:extLst>
              <a:ext uri="{FF2B5EF4-FFF2-40B4-BE49-F238E27FC236}">
                <a16:creationId xmlns:a16="http://schemas.microsoft.com/office/drawing/2014/main" id="{7DAD3663-23E9-FFA8-DD1F-56A6EA6C5D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202" y="1643061"/>
            <a:ext cx="5546250" cy="232725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5" name="Google Shape;765;p75" descr="Carabiners">
            <a:extLst>
              <a:ext uri="{FF2B5EF4-FFF2-40B4-BE49-F238E27FC236}">
                <a16:creationId xmlns:a16="http://schemas.microsoft.com/office/drawing/2014/main" id="{995A886A-BDBE-FB3D-1409-A7A9CD3B53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5697" y="4201412"/>
            <a:ext cx="5410755" cy="244677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824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1;g25c34fbf084_2_30">
            <a:extLst>
              <a:ext uri="{FF2B5EF4-FFF2-40B4-BE49-F238E27FC236}">
                <a16:creationId xmlns:a16="http://schemas.microsoft.com/office/drawing/2014/main" id="{E31F9232-467B-886F-A6D6-0051B93373BE}"/>
              </a:ext>
            </a:extLst>
          </p:cNvPr>
          <p:cNvSpPr txBox="1"/>
          <p:nvPr/>
        </p:nvSpPr>
        <p:spPr>
          <a:xfrm>
            <a:off x="561313" y="2244277"/>
            <a:ext cx="49377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CL" sz="2400" b="1" i="0" u="none" strike="noStrike" cap="none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MOSQUETONES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CL" sz="2400" b="0" i="0" u="none" strike="noStrike" cap="none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Conector compuesto de un cuerpo en forma de gancho con una abertura normalmente cerrada o un dispositivo similar que puede abrirse para permitir que el gancho reciba un objeto y que cuando se suelta se cierra automáticamente para retenerlo.</a:t>
            </a:r>
            <a:endParaRPr sz="2400" dirty="0">
              <a:latin typeface="Arial Nova" panose="020B0504020202020204" pitchFamily="34" charset="0"/>
            </a:endParaRPr>
          </a:p>
        </p:txBody>
      </p:sp>
      <p:pic>
        <p:nvPicPr>
          <p:cNvPr id="3" name="Google Shape;772;g25c34fbf084_2_30">
            <a:extLst>
              <a:ext uri="{FF2B5EF4-FFF2-40B4-BE49-F238E27FC236}">
                <a16:creationId xmlns:a16="http://schemas.microsoft.com/office/drawing/2014/main" id="{4D97C86F-2AC2-CC0C-113D-15E87D220EB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18065" y="3913341"/>
            <a:ext cx="428625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73;g25c34fbf084_2_30">
            <a:extLst>
              <a:ext uri="{FF2B5EF4-FFF2-40B4-BE49-F238E27FC236}">
                <a16:creationId xmlns:a16="http://schemas.microsoft.com/office/drawing/2014/main" id="{8B3410E4-8B71-68C5-AADB-A24B618CF1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8501" y="2027579"/>
            <a:ext cx="1825378" cy="182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0978">
            <a:extLst>
              <a:ext uri="{FF2B5EF4-FFF2-40B4-BE49-F238E27FC236}">
                <a16:creationId xmlns:a16="http://schemas.microsoft.com/office/drawing/2014/main" id="{CF4BC3F6-CB68-A022-19E6-BE69F67F8F69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541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8;p76">
            <a:extLst>
              <a:ext uri="{FF2B5EF4-FFF2-40B4-BE49-F238E27FC236}">
                <a16:creationId xmlns:a16="http://schemas.microsoft.com/office/drawing/2014/main" id="{8F89B5CD-9EAB-3A76-E6FC-75CE6A690597}"/>
              </a:ext>
            </a:extLst>
          </p:cNvPr>
          <p:cNvSpPr txBox="1"/>
          <p:nvPr/>
        </p:nvSpPr>
        <p:spPr>
          <a:xfrm>
            <a:off x="924273" y="2267023"/>
            <a:ext cx="1121166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s-CL" sz="4000" b="1" i="0" u="none" strike="noStrike" cap="none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N</a:t>
            </a:r>
            <a:endParaRPr sz="4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s-CL" sz="4000" b="1" i="0" u="none" strike="noStrike" cap="none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U</a:t>
            </a:r>
            <a:endParaRPr sz="4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s-CL" sz="4000" b="1" i="0" u="none" strike="noStrike" cap="none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N</a:t>
            </a:r>
            <a:endParaRPr sz="4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s-CL" sz="4000" b="1" i="0" u="none" strike="noStrike" cap="none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C</a:t>
            </a:r>
            <a:endParaRPr sz="4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s-CL" sz="4000" b="1" i="0" u="none" strike="noStrike" cap="none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A</a:t>
            </a:r>
            <a:r>
              <a:rPr lang="es-CL" b="1" i="0" u="none" strike="noStrike" cap="none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1050" b="1" i="0" u="none" strike="noStrike" cap="none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" name="Google Shape;779;p76">
            <a:extLst>
              <a:ext uri="{FF2B5EF4-FFF2-40B4-BE49-F238E27FC236}">
                <a16:creationId xmlns:a16="http://schemas.microsoft.com/office/drawing/2014/main" id="{CF7B8030-455A-2C3C-F8B1-B1336FB521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4637286">
            <a:off x="2970598" y="1723645"/>
            <a:ext cx="2693237" cy="269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oogle Shape;781;p76">
            <a:extLst>
              <a:ext uri="{FF2B5EF4-FFF2-40B4-BE49-F238E27FC236}">
                <a16:creationId xmlns:a16="http://schemas.microsoft.com/office/drawing/2014/main" id="{4CEFD9DB-7770-CE27-CBD0-47F0926E1D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34" r="1458"/>
          <a:stretch/>
        </p:blipFill>
        <p:spPr>
          <a:xfrm>
            <a:off x="3624795" y="4461516"/>
            <a:ext cx="6335712" cy="250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oogle Shape;782;p76">
            <a:extLst>
              <a:ext uri="{FF2B5EF4-FFF2-40B4-BE49-F238E27FC236}">
                <a16:creationId xmlns:a16="http://schemas.microsoft.com/office/drawing/2014/main" id="{5B2B1E1E-3677-5F5A-A8B1-4112115D74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6808" y="1819070"/>
            <a:ext cx="4714762" cy="250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8244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7;g25c34fbf084_2_41">
            <a:extLst>
              <a:ext uri="{FF2B5EF4-FFF2-40B4-BE49-F238E27FC236}">
                <a16:creationId xmlns:a16="http://schemas.microsoft.com/office/drawing/2014/main" id="{5DA5BD84-1681-DA25-AC59-5F9102126266}"/>
              </a:ext>
            </a:extLst>
          </p:cNvPr>
          <p:cNvSpPr txBox="1"/>
          <p:nvPr/>
        </p:nvSpPr>
        <p:spPr>
          <a:xfrm>
            <a:off x="734627" y="2958189"/>
            <a:ext cx="47955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CL" sz="2400" b="1" i="0" u="none" strike="noStrike" cap="none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HEBILLAS</a:t>
            </a:r>
            <a:endParaRPr sz="2400" b="1" dirty="0">
              <a:latin typeface="Arial Nova" panose="020B05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latin typeface="Arial Nova" panose="020B0504020202020204" pitchFamily="34" charset="0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s-CL" sz="2400" b="0" i="0" u="none" strike="noStrike" cap="none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Es un conector que integra los arneses y se usa para sujetar los extremos de las correas entre sí.</a:t>
            </a:r>
            <a:endParaRPr sz="2400" dirty="0">
              <a:latin typeface="Arial Nova" panose="020B0504020202020204" pitchFamily="34" charset="0"/>
            </a:endParaRPr>
          </a:p>
        </p:txBody>
      </p:sp>
      <p:pic>
        <p:nvPicPr>
          <p:cNvPr id="3" name="Google Shape;788;g25c34fbf084_2_41">
            <a:extLst>
              <a:ext uri="{FF2B5EF4-FFF2-40B4-BE49-F238E27FC236}">
                <a16:creationId xmlns:a16="http://schemas.microsoft.com/office/drawing/2014/main" id="{255FDE28-2878-2BF4-F48D-8C7431E7F0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61874" y="1912775"/>
            <a:ext cx="4440755" cy="4338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898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1278" y="2066189"/>
            <a:ext cx="10356850" cy="3096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5" dirty="0">
                <a:latin typeface="Arial Nova" panose="020B0504020202020204" pitchFamily="34" charset="0"/>
                <a:cs typeface="Tahoma"/>
              </a:rPr>
              <a:t>Certificación</a:t>
            </a:r>
            <a:r>
              <a:rPr sz="2400" b="1" spc="-7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75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b="1" spc="-30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45" dirty="0">
                <a:latin typeface="Arial Nova" panose="020B0504020202020204" pitchFamily="34" charset="0"/>
                <a:cs typeface="Tahoma"/>
              </a:rPr>
              <a:t>calidad</a:t>
            </a:r>
            <a:r>
              <a:rPr sz="2400" b="1" spc="-30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75" dirty="0">
                <a:latin typeface="Arial Nova" panose="020B0504020202020204" pitchFamily="34" charset="0"/>
                <a:cs typeface="Tahoma"/>
              </a:rPr>
              <a:t>de</a:t>
            </a:r>
            <a:r>
              <a:rPr sz="2400" b="1" spc="-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75" dirty="0" err="1">
                <a:latin typeface="Arial Nova" panose="020B0504020202020204" pitchFamily="34" charset="0"/>
                <a:cs typeface="Tahoma"/>
              </a:rPr>
              <a:t>los</a:t>
            </a:r>
            <a:r>
              <a:rPr sz="2400" b="1" spc="-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25" dirty="0" err="1">
                <a:latin typeface="Arial Nova" panose="020B0504020202020204" pitchFamily="34" charset="0"/>
                <a:cs typeface="Tahoma"/>
              </a:rPr>
              <a:t>equipos</a:t>
            </a:r>
            <a:r>
              <a:rPr lang="es-CL" sz="2400" b="1" spc="-25" dirty="0">
                <a:latin typeface="Arial Nova" panose="020B0504020202020204" pitchFamily="34" charset="0"/>
                <a:cs typeface="Tahoma"/>
              </a:rPr>
              <a:t>:</a:t>
            </a:r>
            <a:endParaRPr sz="2400" b="1" dirty="0">
              <a:latin typeface="Arial Nova" panose="020B0504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Arial Nova" panose="020B050402020202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20" dirty="0">
                <a:latin typeface="Arial Nova" panose="020B0504020202020204" pitchFamily="34" charset="0"/>
                <a:cs typeface="Verdana"/>
              </a:rPr>
              <a:t>Los</a:t>
            </a:r>
            <a:r>
              <a:rPr sz="2400" spc="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10" dirty="0">
                <a:latin typeface="Arial Nova" panose="020B0504020202020204" pitchFamily="34" charset="0"/>
                <a:cs typeface="Verdana"/>
              </a:rPr>
              <a:t>sistemas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45" dirty="0">
                <a:latin typeface="Arial Nova" panose="020B0504020202020204" pitchFamily="34" charset="0"/>
                <a:cs typeface="Verdana"/>
              </a:rPr>
              <a:t>personales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45" dirty="0">
                <a:latin typeface="Arial Nova" panose="020B0504020202020204" pitchFamily="34" charset="0"/>
                <a:cs typeface="Verdana"/>
              </a:rPr>
              <a:t>para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30" dirty="0">
                <a:latin typeface="Arial Nova" panose="020B0504020202020204" pitchFamily="34" charset="0"/>
                <a:cs typeface="Verdana"/>
              </a:rPr>
              <a:t>detención</a:t>
            </a:r>
            <a:r>
              <a:rPr sz="2400" spc="3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14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45" dirty="0">
                <a:latin typeface="Arial Nova" panose="020B0504020202020204" pitchFamily="34" charset="0"/>
                <a:cs typeface="Verdana"/>
              </a:rPr>
              <a:t>caídas</a:t>
            </a:r>
            <a:r>
              <a:rPr sz="2400" spc="1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55" dirty="0">
                <a:latin typeface="Arial Nova" panose="020B0504020202020204" pitchFamily="34" charset="0"/>
                <a:cs typeface="Verdana"/>
              </a:rPr>
              <a:t>que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80" dirty="0">
                <a:latin typeface="Arial Nova" panose="020B0504020202020204" pitchFamily="34" charset="0"/>
                <a:cs typeface="Verdana"/>
              </a:rPr>
              <a:t>se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30" dirty="0">
                <a:latin typeface="Arial Nova" panose="020B0504020202020204" pitchFamily="34" charset="0"/>
                <a:cs typeface="Verdana"/>
              </a:rPr>
              <a:t>comercialicen</a:t>
            </a:r>
            <a:r>
              <a:rPr sz="2400" spc="3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10" dirty="0">
                <a:latin typeface="Arial Nova" panose="020B0504020202020204" pitchFamily="34" charset="0"/>
                <a:cs typeface="Verdana"/>
              </a:rPr>
              <a:t>y</a:t>
            </a:r>
            <a:r>
              <a:rPr sz="2400" spc="1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40" dirty="0">
                <a:latin typeface="Arial Nova" panose="020B0504020202020204" pitchFamily="34" charset="0"/>
                <a:cs typeface="Verdana"/>
              </a:rPr>
              <a:t>utilicen</a:t>
            </a:r>
            <a:r>
              <a:rPr lang="es-CL" sz="240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35" dirty="0" err="1">
                <a:latin typeface="Arial Nova" panose="020B0504020202020204" pitchFamily="34" charset="0"/>
                <a:cs typeface="Verdana"/>
              </a:rPr>
              <a:t>en</a:t>
            </a:r>
            <a:r>
              <a:rPr sz="2400" spc="-15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05" dirty="0">
                <a:latin typeface="Arial Nova" panose="020B0504020202020204" pitchFamily="34" charset="0"/>
                <a:cs typeface="Verdana"/>
              </a:rPr>
              <a:t>los</a:t>
            </a:r>
            <a:r>
              <a:rPr sz="2400" spc="-16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50" dirty="0">
                <a:latin typeface="Arial Nova" panose="020B0504020202020204" pitchFamily="34" charset="0"/>
                <a:cs typeface="Verdana"/>
              </a:rPr>
              <a:t>lugares</a:t>
            </a:r>
            <a:r>
              <a:rPr sz="2400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14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-15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5" dirty="0">
                <a:latin typeface="Arial Nova" panose="020B0504020202020204" pitchFamily="34" charset="0"/>
                <a:cs typeface="Verdana"/>
              </a:rPr>
              <a:t>trabajo</a:t>
            </a:r>
            <a:r>
              <a:rPr sz="2400" spc="-17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80" dirty="0">
                <a:latin typeface="Arial Nova" panose="020B0504020202020204" pitchFamily="34" charset="0"/>
                <a:cs typeface="Verdana"/>
              </a:rPr>
              <a:t>deben</a:t>
            </a:r>
            <a:r>
              <a:rPr sz="2400" spc="-17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contar</a:t>
            </a:r>
            <a:r>
              <a:rPr sz="2400" spc="-16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con</a:t>
            </a:r>
            <a:r>
              <a:rPr sz="2400" spc="-14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la</a:t>
            </a:r>
            <a:r>
              <a:rPr sz="2400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50" dirty="0">
                <a:latin typeface="Arial Nova" panose="020B0504020202020204" pitchFamily="34" charset="0"/>
                <a:cs typeface="Verdana"/>
              </a:rPr>
              <a:t>siguiente</a:t>
            </a:r>
            <a:r>
              <a:rPr sz="2400" spc="-17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35" dirty="0">
                <a:latin typeface="Arial Nova" panose="020B0504020202020204" pitchFamily="34" charset="0"/>
                <a:cs typeface="Verdana"/>
              </a:rPr>
              <a:t>información.</a:t>
            </a:r>
            <a:endParaRPr sz="2400" dirty="0">
              <a:latin typeface="Arial Nova" panose="020B0504020202020204" pitchFamily="34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Arial Nova" panose="020B0504020202020204" pitchFamily="34" charset="0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400" spc="-175" dirty="0">
                <a:latin typeface="Arial Nova" panose="020B0504020202020204" pitchFamily="34" charset="0"/>
                <a:cs typeface="Verdana"/>
              </a:rPr>
              <a:t>Se</a:t>
            </a:r>
            <a:r>
              <a:rPr sz="2400" spc="-70" dirty="0">
                <a:latin typeface="Arial Nova" panose="020B0504020202020204" pitchFamily="34" charset="0"/>
                <a:cs typeface="Verdana"/>
              </a:rPr>
              <a:t>l</a:t>
            </a:r>
            <a:r>
              <a:rPr sz="2400" spc="-145" dirty="0">
                <a:latin typeface="Arial Nova" panose="020B0504020202020204" pitchFamily="34" charset="0"/>
                <a:cs typeface="Verdana"/>
              </a:rPr>
              <a:t>l</a:t>
            </a:r>
            <a:r>
              <a:rPr sz="2400" spc="95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17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14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75" dirty="0">
                <a:latin typeface="Arial Nova" panose="020B0504020202020204" pitchFamily="34" charset="0"/>
                <a:cs typeface="Verdana"/>
              </a:rPr>
              <a:t>calidad</a:t>
            </a:r>
            <a:endParaRPr sz="2400" dirty="0">
              <a:latin typeface="Arial Nova" panose="020B0504020202020204" pitchFamily="34" charset="0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400" spc="-5" dirty="0">
                <a:latin typeface="Arial Nova" panose="020B0504020202020204" pitchFamily="34" charset="0"/>
                <a:cs typeface="Verdana"/>
              </a:rPr>
              <a:t>Cer</a:t>
            </a:r>
            <a:r>
              <a:rPr sz="2400" spc="5" dirty="0">
                <a:latin typeface="Arial Nova" panose="020B0504020202020204" pitchFamily="34" charset="0"/>
                <a:cs typeface="Verdana"/>
              </a:rPr>
              <a:t>t</a:t>
            </a:r>
            <a:r>
              <a:rPr sz="2400" spc="-105" dirty="0">
                <a:latin typeface="Arial Nova" panose="020B0504020202020204" pitchFamily="34" charset="0"/>
                <a:cs typeface="Verdana"/>
              </a:rPr>
              <a:t>i</a:t>
            </a:r>
            <a:r>
              <a:rPr sz="2400" spc="-140" dirty="0">
                <a:latin typeface="Arial Nova" panose="020B0504020202020204" pitchFamily="34" charset="0"/>
                <a:cs typeface="Verdana"/>
              </a:rPr>
              <a:t>f</a:t>
            </a:r>
            <a:r>
              <a:rPr sz="2400" spc="30" dirty="0">
                <a:latin typeface="Arial Nova" panose="020B0504020202020204" pitchFamily="34" charset="0"/>
                <a:cs typeface="Verdana"/>
              </a:rPr>
              <a:t>i</a:t>
            </a:r>
            <a:r>
              <a:rPr sz="2400" spc="60" dirty="0">
                <a:latin typeface="Arial Nova" panose="020B0504020202020204" pitchFamily="34" charset="0"/>
                <a:cs typeface="Verdana"/>
              </a:rPr>
              <a:t>c</a:t>
            </a:r>
            <a:r>
              <a:rPr sz="2400" spc="140" dirty="0">
                <a:latin typeface="Arial Nova" panose="020B0504020202020204" pitchFamily="34" charset="0"/>
                <a:cs typeface="Verdana"/>
              </a:rPr>
              <a:t>ad</a:t>
            </a:r>
            <a:r>
              <a:rPr sz="2400" spc="95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18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14" dirty="0">
                <a:latin typeface="Arial Nova" panose="020B0504020202020204" pitchFamily="34" charset="0"/>
                <a:cs typeface="Verdana"/>
              </a:rPr>
              <a:t>d</a:t>
            </a:r>
            <a:r>
              <a:rPr sz="2400" spc="110" dirty="0">
                <a:latin typeface="Arial Nova" panose="020B0504020202020204" pitchFamily="34" charset="0"/>
                <a:cs typeface="Verdana"/>
              </a:rPr>
              <a:t>e</a:t>
            </a:r>
            <a:r>
              <a:rPr sz="2400" spc="-15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60" dirty="0">
                <a:latin typeface="Arial Nova" panose="020B0504020202020204" pitchFamily="34" charset="0"/>
                <a:cs typeface="Verdana"/>
              </a:rPr>
              <a:t>c</a:t>
            </a:r>
            <a:r>
              <a:rPr sz="2400" spc="180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nf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195" dirty="0">
                <a:latin typeface="Arial Nova" panose="020B0504020202020204" pitchFamily="34" charset="0"/>
                <a:cs typeface="Verdana"/>
              </a:rPr>
              <a:t>rm</a:t>
            </a:r>
            <a:r>
              <a:rPr sz="2400" spc="-90" dirty="0">
                <a:latin typeface="Arial Nova" panose="020B0504020202020204" pitchFamily="34" charset="0"/>
                <a:cs typeface="Verdana"/>
              </a:rPr>
              <a:t>i</a:t>
            </a:r>
            <a:r>
              <a:rPr sz="2400" spc="114" dirty="0">
                <a:latin typeface="Arial Nova" panose="020B0504020202020204" pitchFamily="34" charset="0"/>
                <a:cs typeface="Verdana"/>
              </a:rPr>
              <a:t>d</a:t>
            </a:r>
            <a:r>
              <a:rPr sz="2400" spc="140" dirty="0">
                <a:latin typeface="Arial Nova" panose="020B0504020202020204" pitchFamily="34" charset="0"/>
                <a:cs typeface="Verdana"/>
              </a:rPr>
              <a:t>ad</a:t>
            </a:r>
            <a:endParaRPr lang="es-CL" sz="2400" spc="-355" dirty="0">
              <a:latin typeface="Arial Nova" panose="020B0504020202020204" pitchFamily="34" charset="0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400" spc="185" dirty="0">
                <a:latin typeface="Arial Nova" panose="020B0504020202020204" pitchFamily="34" charset="0"/>
                <a:cs typeface="Verdana"/>
              </a:rPr>
              <a:t>M</a:t>
            </a:r>
            <a:r>
              <a:rPr sz="2400" spc="120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spc="70" dirty="0">
                <a:latin typeface="Arial Nova" panose="020B0504020202020204" pitchFamily="34" charset="0"/>
                <a:cs typeface="Verdana"/>
              </a:rPr>
              <a:t>rca</a:t>
            </a:r>
            <a:r>
              <a:rPr sz="2400" spc="75" dirty="0">
                <a:latin typeface="Arial Nova" panose="020B0504020202020204" pitchFamily="34" charset="0"/>
                <a:cs typeface="Verdana"/>
              </a:rPr>
              <a:t>d</a:t>
            </a:r>
            <a:r>
              <a:rPr sz="2400" spc="95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16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30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15" dirty="0">
                <a:latin typeface="Arial Nova" panose="020B0504020202020204" pitchFamily="34" charset="0"/>
                <a:cs typeface="Verdana"/>
              </a:rPr>
              <a:t>l</a:t>
            </a:r>
            <a:r>
              <a:rPr sz="2400" spc="-16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5" dirty="0">
                <a:latin typeface="Arial Nova" panose="020B0504020202020204" pitchFamily="34" charset="0"/>
                <a:cs typeface="Verdana"/>
              </a:rPr>
              <a:t>pr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55" dirty="0">
                <a:latin typeface="Arial Nova" panose="020B0504020202020204" pitchFamily="34" charset="0"/>
                <a:cs typeface="Verdana"/>
              </a:rPr>
              <a:t>duc</a:t>
            </a:r>
            <a:r>
              <a:rPr sz="2400" spc="50" dirty="0">
                <a:latin typeface="Arial Nova" panose="020B0504020202020204" pitchFamily="34" charset="0"/>
                <a:cs typeface="Verdana"/>
              </a:rPr>
              <a:t>t</a:t>
            </a:r>
            <a:r>
              <a:rPr sz="2400" spc="95" dirty="0">
                <a:latin typeface="Arial Nova" panose="020B0504020202020204" pitchFamily="34" charset="0"/>
                <a:cs typeface="Verdana"/>
              </a:rPr>
              <a:t>o</a:t>
            </a:r>
            <a:endParaRPr sz="2400" dirty="0">
              <a:latin typeface="Arial Nova" panose="020B0504020202020204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5388" y="1729717"/>
            <a:ext cx="10591621" cy="4725653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b="1" spc="35" dirty="0">
                <a:latin typeface="Arial Nova" panose="020B0504020202020204" pitchFamily="34" charset="0"/>
                <a:cs typeface="Tahoma"/>
              </a:rPr>
              <a:t>Marcado.</a:t>
            </a:r>
            <a:endParaRPr sz="2400" dirty="0">
              <a:latin typeface="Arial Nova" panose="020B0504020202020204" pitchFamily="34" charset="0"/>
              <a:cs typeface="Tahoma"/>
            </a:endParaRPr>
          </a:p>
          <a:p>
            <a:pPr marL="12700" marR="8255">
              <a:lnSpc>
                <a:spcPct val="100000"/>
              </a:lnSpc>
              <a:spcBef>
                <a:spcPts val="440"/>
              </a:spcBef>
              <a:tabLst>
                <a:tab pos="484505" algn="l"/>
                <a:tab pos="1158875" algn="l"/>
                <a:tab pos="2036445" algn="l"/>
                <a:tab pos="3121660" algn="l"/>
                <a:tab pos="3557270" algn="l"/>
                <a:tab pos="4123054" algn="l"/>
                <a:tab pos="5201920" algn="l"/>
                <a:tab pos="5639435" algn="l"/>
                <a:tab pos="6197600" algn="l"/>
                <a:tab pos="8454390" algn="l"/>
                <a:tab pos="9022080" algn="l"/>
                <a:tab pos="9354185" algn="l"/>
              </a:tabLst>
            </a:pPr>
            <a:r>
              <a:rPr sz="2400" spc="-120" dirty="0">
                <a:latin typeface="Arial Nova" panose="020B0504020202020204" pitchFamily="34" charset="0"/>
                <a:cs typeface="Verdana"/>
              </a:rPr>
              <a:t>Lo</a:t>
            </a:r>
            <a:r>
              <a:rPr sz="2400" spc="-100" dirty="0">
                <a:latin typeface="Arial Nova" panose="020B0504020202020204" pitchFamily="34" charset="0"/>
                <a:cs typeface="Verdana"/>
              </a:rPr>
              <a:t>s</a:t>
            </a:r>
            <a:r>
              <a:rPr lang="es-CL" sz="2400" spc="-100" dirty="0">
                <a:latin typeface="Arial Nova" panose="020B0504020202020204" pitchFamily="34" charset="0"/>
                <a:cs typeface="Verdana"/>
              </a:rPr>
              <a:t>  </a:t>
            </a:r>
            <a:r>
              <a:rPr sz="2400" spc="120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spc="204" dirty="0">
                <a:latin typeface="Arial Nova" panose="020B0504020202020204" pitchFamily="34" charset="0"/>
                <a:cs typeface="Verdana"/>
              </a:rPr>
              <a:t>CC</a:t>
            </a:r>
            <a:r>
              <a:rPr lang="es-CL" sz="2400" spc="204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95" dirty="0" err="1">
                <a:latin typeface="Arial Nova" panose="020B0504020202020204" pitchFamily="34" charset="0"/>
                <a:cs typeface="Verdana"/>
              </a:rPr>
              <a:t>debe</a:t>
            </a:r>
            <a:r>
              <a:rPr sz="2400" spc="-45" dirty="0" err="1">
                <a:latin typeface="Arial Nova" panose="020B0504020202020204" pitchFamily="34" charset="0"/>
                <a:cs typeface="Verdana"/>
              </a:rPr>
              <a:t>n</a:t>
            </a:r>
            <a:r>
              <a:rPr lang="es-CL" sz="2400" spc="-4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d</a:t>
            </a:r>
            <a:r>
              <a:rPr sz="2400" spc="15" dirty="0">
                <a:latin typeface="Arial Nova" panose="020B0504020202020204" pitchFamily="34" charset="0"/>
                <a:cs typeface="Verdana"/>
              </a:rPr>
              <a:t>i</a:t>
            </a:r>
            <a:r>
              <a:rPr sz="2400" spc="-70" dirty="0">
                <a:latin typeface="Arial Nova" panose="020B0504020202020204" pitchFamily="34" charset="0"/>
                <a:cs typeface="Verdana"/>
              </a:rPr>
              <a:t>s</a:t>
            </a:r>
            <a:r>
              <a:rPr sz="2400" spc="-85" dirty="0">
                <a:latin typeface="Arial Nova" panose="020B0504020202020204" pitchFamily="34" charset="0"/>
                <a:cs typeface="Verdana"/>
              </a:rPr>
              <a:t>p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n</a:t>
            </a:r>
            <a:r>
              <a:rPr sz="2400" spc="85" dirty="0">
                <a:latin typeface="Arial Nova" panose="020B0504020202020204" pitchFamily="34" charset="0"/>
                <a:cs typeface="Verdana"/>
              </a:rPr>
              <a:t>e</a:t>
            </a:r>
            <a:r>
              <a:rPr sz="2400" spc="-229" dirty="0">
                <a:latin typeface="Arial Nova" panose="020B0504020202020204" pitchFamily="34" charset="0"/>
                <a:cs typeface="Verdana"/>
              </a:rPr>
              <a:t>r</a:t>
            </a:r>
            <a:r>
              <a:rPr lang="es-CL" sz="2400" spc="-229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</a:t>
            </a:r>
            <a:r>
              <a:rPr lang="es-CL" sz="2400" spc="10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35" dirty="0" err="1">
                <a:latin typeface="Arial Nova" panose="020B0504020202020204" pitchFamily="34" charset="0"/>
                <a:cs typeface="Verdana"/>
              </a:rPr>
              <a:t>u</a:t>
            </a:r>
            <a:r>
              <a:rPr sz="2400" spc="50" dirty="0" err="1">
                <a:latin typeface="Arial Nova" panose="020B0504020202020204" pitchFamily="34" charset="0"/>
                <a:cs typeface="Verdana"/>
              </a:rPr>
              <a:t>na</a:t>
            </a:r>
            <a:r>
              <a:rPr lang="es-CL" sz="2400" spc="5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95" dirty="0" err="1">
                <a:latin typeface="Arial Nova" panose="020B0504020202020204" pitchFamily="34" charset="0"/>
                <a:cs typeface="Verdana"/>
              </a:rPr>
              <a:t>e</a:t>
            </a:r>
            <a:r>
              <a:rPr sz="2400" spc="-114" dirty="0" err="1">
                <a:latin typeface="Arial Nova" panose="020B0504020202020204" pitchFamily="34" charset="0"/>
                <a:cs typeface="Verdana"/>
              </a:rPr>
              <a:t>ti</a:t>
            </a:r>
            <a:r>
              <a:rPr sz="2400" spc="85" dirty="0" err="1">
                <a:latin typeface="Arial Nova" panose="020B0504020202020204" pitchFamily="34" charset="0"/>
                <a:cs typeface="Verdana"/>
              </a:rPr>
              <a:t>q</a:t>
            </a:r>
            <a:r>
              <a:rPr sz="2400" spc="-40" dirty="0" err="1">
                <a:latin typeface="Arial Nova" panose="020B0504020202020204" pitchFamily="34" charset="0"/>
                <a:cs typeface="Verdana"/>
              </a:rPr>
              <a:t>u</a:t>
            </a:r>
            <a:r>
              <a:rPr sz="2400" spc="95" dirty="0" err="1">
                <a:latin typeface="Arial Nova" panose="020B0504020202020204" pitchFamily="34" charset="0"/>
                <a:cs typeface="Verdana"/>
              </a:rPr>
              <a:t>e</a:t>
            </a:r>
            <a:r>
              <a:rPr sz="2400" spc="-114" dirty="0" err="1">
                <a:latin typeface="Arial Nova" panose="020B0504020202020204" pitchFamily="34" charset="0"/>
                <a:cs typeface="Verdana"/>
              </a:rPr>
              <a:t>t</a:t>
            </a:r>
            <a:r>
              <a:rPr sz="2400" spc="145" dirty="0" err="1">
                <a:latin typeface="Arial Nova" panose="020B0504020202020204" pitchFamily="34" charset="0"/>
                <a:cs typeface="Verdana"/>
              </a:rPr>
              <a:t>a</a:t>
            </a:r>
            <a:r>
              <a:rPr lang="es-CL" sz="2400" spc="14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14" dirty="0">
                <a:latin typeface="Arial Nova" panose="020B0504020202020204" pitchFamily="34" charset="0"/>
                <a:cs typeface="Verdana"/>
              </a:rPr>
              <a:t>d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e</a:t>
            </a:r>
            <a:r>
              <a:rPr lang="es-CL" sz="2400" spc="10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14" dirty="0" err="1">
                <a:latin typeface="Arial Nova" panose="020B0504020202020204" pitchFamily="34" charset="0"/>
                <a:cs typeface="Verdana"/>
              </a:rPr>
              <a:t>ti</a:t>
            </a:r>
            <a:r>
              <a:rPr sz="2400" spc="90" dirty="0" err="1">
                <a:latin typeface="Arial Nova" panose="020B0504020202020204" pitchFamily="34" charset="0"/>
                <a:cs typeface="Verdana"/>
              </a:rPr>
              <a:t>p</a:t>
            </a:r>
            <a:r>
              <a:rPr sz="2400" spc="95" dirty="0" err="1">
                <a:latin typeface="Arial Nova" panose="020B0504020202020204" pitchFamily="34" charset="0"/>
                <a:cs typeface="Verdana"/>
              </a:rPr>
              <a:t>o</a:t>
            </a:r>
            <a:r>
              <a:rPr lang="es-CL" sz="2400" spc="9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5" dirty="0" err="1">
                <a:latin typeface="Arial Nova" panose="020B0504020202020204" pitchFamily="34" charset="0"/>
                <a:cs typeface="Verdana"/>
              </a:rPr>
              <a:t>pe</a:t>
            </a:r>
            <a:r>
              <a:rPr sz="2400" spc="-20" dirty="0" err="1">
                <a:latin typeface="Arial Nova" panose="020B0504020202020204" pitchFamily="34" charset="0"/>
                <a:cs typeface="Verdana"/>
              </a:rPr>
              <a:t>r</a:t>
            </a:r>
            <a:r>
              <a:rPr sz="2400" spc="-65" dirty="0" err="1">
                <a:latin typeface="Arial Nova" panose="020B0504020202020204" pitchFamily="34" charset="0"/>
                <a:cs typeface="Verdana"/>
              </a:rPr>
              <a:t>m</a:t>
            </a:r>
            <a:r>
              <a:rPr sz="2400" spc="45" dirty="0" err="1">
                <a:latin typeface="Arial Nova" panose="020B0504020202020204" pitchFamily="34" charset="0"/>
                <a:cs typeface="Verdana"/>
              </a:rPr>
              <a:t>a</a:t>
            </a:r>
            <a:r>
              <a:rPr sz="2400" spc="55" dirty="0" err="1">
                <a:latin typeface="Arial Nova" panose="020B0504020202020204" pitchFamily="34" charset="0"/>
                <a:cs typeface="Verdana"/>
              </a:rPr>
              <a:t>n</a:t>
            </a:r>
            <a:r>
              <a:rPr sz="2400" spc="100" dirty="0" err="1">
                <a:latin typeface="Arial Nova" panose="020B0504020202020204" pitchFamily="34" charset="0"/>
                <a:cs typeface="Verdana"/>
              </a:rPr>
              <a:t>e</a:t>
            </a:r>
            <a:r>
              <a:rPr sz="2400" spc="-40" dirty="0" err="1">
                <a:latin typeface="Arial Nova" panose="020B0504020202020204" pitchFamily="34" charset="0"/>
                <a:cs typeface="Verdana"/>
              </a:rPr>
              <a:t>n</a:t>
            </a:r>
            <a:r>
              <a:rPr sz="2400" spc="-5" dirty="0" err="1">
                <a:latin typeface="Arial Nova" panose="020B0504020202020204" pitchFamily="34" charset="0"/>
                <a:cs typeface="Verdana"/>
              </a:rPr>
              <a:t>t</a:t>
            </a:r>
            <a:r>
              <a:rPr sz="2400" dirty="0" err="1">
                <a:latin typeface="Arial Nova" panose="020B0504020202020204" pitchFamily="34" charset="0"/>
                <a:cs typeface="Verdana"/>
              </a:rPr>
              <a:t>e</a:t>
            </a:r>
            <a:r>
              <a:rPr sz="2400" spc="-65" dirty="0" err="1">
                <a:latin typeface="Arial Nova" panose="020B0504020202020204" pitchFamily="34" charset="0"/>
                <a:cs typeface="Verdana"/>
              </a:rPr>
              <a:t>m</a:t>
            </a:r>
            <a:r>
              <a:rPr sz="2400" spc="-20" dirty="0" err="1">
                <a:latin typeface="Arial Nova" panose="020B0504020202020204" pitchFamily="34" charset="0"/>
                <a:cs typeface="Verdana"/>
              </a:rPr>
              <a:t>en</a:t>
            </a:r>
            <a:r>
              <a:rPr sz="2400" spc="-10" dirty="0" err="1">
                <a:latin typeface="Arial Nova" panose="020B0504020202020204" pitchFamily="34" charset="0"/>
                <a:cs typeface="Verdana"/>
              </a:rPr>
              <a:t>t</a:t>
            </a:r>
            <a:r>
              <a:rPr sz="2400" spc="95" dirty="0" err="1">
                <a:latin typeface="Arial Nova" panose="020B0504020202020204" pitchFamily="34" charset="0"/>
                <a:cs typeface="Verdana"/>
              </a:rPr>
              <a:t>e</a:t>
            </a:r>
            <a:r>
              <a:rPr lang="es-CL" sz="2400" spc="9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40" dirty="0">
                <a:latin typeface="Arial Nova" panose="020B0504020202020204" pitchFamily="34" charset="0"/>
                <a:cs typeface="Verdana"/>
              </a:rPr>
              <a:t>c</a:t>
            </a:r>
            <a:r>
              <a:rPr sz="2400" spc="170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45" dirty="0">
                <a:latin typeface="Arial Nova" panose="020B0504020202020204" pitchFamily="34" charset="0"/>
                <a:cs typeface="Verdana"/>
              </a:rPr>
              <a:t>n</a:t>
            </a:r>
            <a:r>
              <a:rPr lang="es-CL" sz="2400" spc="-4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la</a:t>
            </a:r>
            <a:r>
              <a:rPr lang="es-CL" sz="2400" spc="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50" dirty="0" err="1">
                <a:latin typeface="Arial Nova" panose="020B0504020202020204" pitchFamily="34" charset="0"/>
                <a:cs typeface="Verdana"/>
              </a:rPr>
              <a:t>s</a:t>
            </a:r>
            <a:r>
              <a:rPr sz="2400" spc="-114" dirty="0" err="1">
                <a:latin typeface="Arial Nova" panose="020B0504020202020204" pitchFamily="34" charset="0"/>
                <a:cs typeface="Verdana"/>
              </a:rPr>
              <a:t>i</a:t>
            </a:r>
            <a:r>
              <a:rPr sz="2400" spc="20" dirty="0" err="1">
                <a:latin typeface="Arial Nova" panose="020B0504020202020204" pitchFamily="34" charset="0"/>
                <a:cs typeface="Verdana"/>
              </a:rPr>
              <a:t>g</a:t>
            </a:r>
            <a:r>
              <a:rPr sz="2400" spc="5" dirty="0" err="1">
                <a:latin typeface="Arial Nova" panose="020B0504020202020204" pitchFamily="34" charset="0"/>
                <a:cs typeface="Verdana"/>
              </a:rPr>
              <a:t>u</a:t>
            </a:r>
            <a:r>
              <a:rPr sz="2400" spc="-114" dirty="0" err="1">
                <a:latin typeface="Arial Nova" panose="020B0504020202020204" pitchFamily="34" charset="0"/>
                <a:cs typeface="Verdana"/>
              </a:rPr>
              <a:t>i</a:t>
            </a:r>
            <a:r>
              <a:rPr sz="2400" spc="85" dirty="0" err="1">
                <a:latin typeface="Arial Nova" panose="020B0504020202020204" pitchFamily="34" charset="0"/>
                <a:cs typeface="Verdana"/>
              </a:rPr>
              <a:t>e</a:t>
            </a:r>
            <a:r>
              <a:rPr sz="2400" spc="-55" dirty="0" err="1">
                <a:latin typeface="Arial Nova" panose="020B0504020202020204" pitchFamily="34" charset="0"/>
                <a:cs typeface="Verdana"/>
              </a:rPr>
              <a:t>n</a:t>
            </a:r>
            <a:r>
              <a:rPr sz="2400" spc="-5" dirty="0" err="1">
                <a:latin typeface="Arial Nova" panose="020B0504020202020204" pitchFamily="34" charset="0"/>
                <a:cs typeface="Verdana"/>
              </a:rPr>
              <a:t>te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40" dirty="0" err="1">
                <a:latin typeface="Arial Nova" panose="020B0504020202020204" pitchFamily="34" charset="0"/>
                <a:cs typeface="Verdana"/>
              </a:rPr>
              <a:t>información</a:t>
            </a:r>
            <a:r>
              <a:rPr sz="2400" spc="-40" dirty="0">
                <a:latin typeface="Arial Nova" panose="020B0504020202020204" pitchFamily="34" charset="0"/>
                <a:cs typeface="Verdana"/>
              </a:rPr>
              <a:t>:</a:t>
            </a:r>
            <a:endParaRPr sz="2400" dirty="0">
              <a:latin typeface="Arial Nova" panose="020B0504020202020204" pitchFamily="34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Arial Nova" panose="020B0504020202020204" pitchFamily="34" charset="0"/>
              <a:cs typeface="Verdana"/>
            </a:endParaRPr>
          </a:p>
          <a:p>
            <a:pPr marL="355600" marR="6985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15" dirty="0">
                <a:latin typeface="Arial Nova" panose="020B0504020202020204" pitchFamily="34" charset="0"/>
                <a:cs typeface="Verdana"/>
              </a:rPr>
              <a:t>La</a:t>
            </a:r>
            <a:r>
              <a:rPr sz="2400" spc="19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5" dirty="0">
                <a:latin typeface="Arial Nova" panose="020B0504020202020204" pitchFamily="34" charset="0"/>
                <a:cs typeface="Verdana"/>
              </a:rPr>
              <a:t>identificación</a:t>
            </a:r>
            <a:r>
              <a:rPr sz="2400" spc="20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19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la</a:t>
            </a:r>
            <a:r>
              <a:rPr sz="2400" spc="19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norma</a:t>
            </a:r>
            <a:r>
              <a:rPr sz="2400" spc="19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NCH</a:t>
            </a:r>
            <a:r>
              <a:rPr sz="2400" spc="19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1258/1-of2004,</a:t>
            </a:r>
            <a:r>
              <a:rPr sz="2400" spc="19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40" dirty="0">
                <a:latin typeface="Arial Nova" panose="020B0504020202020204" pitchFamily="34" charset="0"/>
                <a:cs typeface="Verdana"/>
              </a:rPr>
              <a:t>su</a:t>
            </a:r>
            <a:r>
              <a:rPr sz="2400" spc="204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5" dirty="0">
                <a:latin typeface="Arial Nova" panose="020B0504020202020204" pitchFamily="34" charset="0"/>
                <a:cs typeface="Verdana"/>
              </a:rPr>
              <a:t>tipo</a:t>
            </a:r>
            <a:r>
              <a:rPr sz="2400" spc="19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05" dirty="0">
                <a:latin typeface="Arial Nova" panose="020B0504020202020204" pitchFamily="34" charset="0"/>
                <a:cs typeface="Verdana"/>
              </a:rPr>
              <a:t>y</a:t>
            </a:r>
            <a:r>
              <a:rPr sz="2400" spc="19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5" dirty="0">
                <a:latin typeface="Arial Nova" panose="020B0504020202020204" pitchFamily="34" charset="0"/>
                <a:cs typeface="Verdana"/>
              </a:rPr>
              <a:t>clase</a:t>
            </a:r>
            <a:r>
              <a:rPr sz="2400" spc="204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85" dirty="0">
                <a:latin typeface="Arial Nova" panose="020B0504020202020204" pitchFamily="34" charset="0"/>
                <a:cs typeface="Verdana"/>
              </a:rPr>
              <a:t>(Por</a:t>
            </a:r>
            <a:r>
              <a:rPr sz="2400" spc="19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50" dirty="0">
                <a:latin typeface="Arial Nova" panose="020B0504020202020204" pitchFamily="34" charset="0"/>
                <a:cs typeface="Verdana"/>
              </a:rPr>
              <a:t>ejemplo:</a:t>
            </a:r>
            <a:r>
              <a:rPr sz="2400" spc="19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a,</a:t>
            </a:r>
            <a:r>
              <a:rPr sz="2400" spc="18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Ad, </a:t>
            </a:r>
            <a:r>
              <a:rPr sz="2400" spc="-6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ADO,</a:t>
            </a:r>
            <a:r>
              <a:rPr sz="2400" spc="-16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80" dirty="0">
                <a:latin typeface="Arial Nova" panose="020B0504020202020204" pitchFamily="34" charset="0"/>
                <a:cs typeface="Verdana"/>
              </a:rPr>
              <a:t>etc.);</a:t>
            </a:r>
            <a:endParaRPr sz="2400" dirty="0">
              <a:latin typeface="Arial Nova" panose="020B0504020202020204" pitchFamily="34" charset="0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160" dirty="0">
                <a:latin typeface="Arial Nova" panose="020B0504020202020204" pitchFamily="34" charset="0"/>
                <a:cs typeface="Verdana"/>
              </a:rPr>
              <a:t>El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35" dirty="0">
                <a:latin typeface="Arial Nova" panose="020B0504020202020204" pitchFamily="34" charset="0"/>
                <a:cs typeface="Verdana"/>
              </a:rPr>
              <a:t>nombre,</a:t>
            </a:r>
            <a:r>
              <a:rPr sz="2400" spc="-114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45" dirty="0">
                <a:latin typeface="Arial Nova" panose="020B0504020202020204" pitchFamily="34" charset="0"/>
                <a:cs typeface="Verdana"/>
              </a:rPr>
              <a:t>marca</a:t>
            </a:r>
            <a:r>
              <a:rPr sz="2400" spc="-13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40" dirty="0">
                <a:latin typeface="Arial Nova" panose="020B0504020202020204" pitchFamily="34" charset="0"/>
                <a:cs typeface="Verdana"/>
              </a:rPr>
              <a:t>registrada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45" dirty="0">
                <a:latin typeface="Arial Nova" panose="020B0504020202020204" pitchFamily="34" charset="0"/>
                <a:cs typeface="Verdana"/>
              </a:rPr>
              <a:t>u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85" dirty="0">
                <a:latin typeface="Arial Nova" panose="020B0504020202020204" pitchFamily="34" charset="0"/>
                <a:cs typeface="Verdana"/>
              </a:rPr>
              <a:t>otros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medios</a:t>
            </a:r>
            <a:r>
              <a:rPr sz="2400" spc="-15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-114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5" dirty="0">
                <a:latin typeface="Arial Nova" panose="020B0504020202020204" pitchFamily="34" charset="0"/>
                <a:cs typeface="Verdana"/>
              </a:rPr>
              <a:t>identificación</a:t>
            </a:r>
            <a:r>
              <a:rPr sz="2400" spc="-14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del</a:t>
            </a:r>
            <a:r>
              <a:rPr sz="2400" spc="-1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fabricante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85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14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5" dirty="0">
                <a:latin typeface="Arial Nova" panose="020B0504020202020204" pitchFamily="34" charset="0"/>
                <a:cs typeface="Verdana"/>
              </a:rPr>
              <a:t>proveedor.</a:t>
            </a:r>
            <a:endParaRPr sz="2400" dirty="0">
              <a:latin typeface="Arial Nova" panose="020B0504020202020204" pitchFamily="34" charset="0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40" dirty="0">
                <a:latin typeface="Arial Nova" panose="020B0504020202020204" pitchFamily="34" charset="0"/>
                <a:cs typeface="Verdana"/>
              </a:rPr>
              <a:t>Información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respecto</a:t>
            </a:r>
            <a:r>
              <a:rPr sz="2400" spc="-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45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la</a:t>
            </a:r>
            <a:r>
              <a:rPr sz="2400" spc="-3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5" dirty="0">
                <a:latin typeface="Arial Nova" panose="020B0504020202020204" pitchFamily="34" charset="0"/>
                <a:cs typeface="Verdana"/>
              </a:rPr>
              <a:t>identificación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del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producto</a:t>
            </a:r>
            <a:r>
              <a:rPr sz="2400" spc="-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del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 fabricante,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la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45" dirty="0">
                <a:latin typeface="Arial Nova" panose="020B0504020202020204" pitchFamily="34" charset="0"/>
                <a:cs typeface="Verdana"/>
              </a:rPr>
              <a:t>que</a:t>
            </a:r>
            <a:r>
              <a:rPr sz="2400" spc="-1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debe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70" dirty="0">
                <a:latin typeface="Arial Nova" panose="020B0504020202020204" pitchFamily="34" charset="0"/>
                <a:cs typeface="Verdana"/>
              </a:rPr>
              <a:t>incluir</a:t>
            </a:r>
            <a:endParaRPr sz="2400" dirty="0">
              <a:latin typeface="Arial Nova" panose="020B0504020202020204" pitchFamily="34" charset="0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spc="-25" dirty="0">
                <a:latin typeface="Arial Nova" panose="020B0504020202020204" pitchFamily="34" charset="0"/>
                <a:cs typeface="Verdana"/>
              </a:rPr>
              <a:t>el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35" dirty="0">
                <a:latin typeface="Arial Nova" panose="020B0504020202020204" pitchFamily="34" charset="0"/>
                <a:cs typeface="Verdana"/>
              </a:rPr>
              <a:t>número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5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5" dirty="0">
                <a:latin typeface="Arial Nova" panose="020B0504020202020204" pitchFamily="34" charset="0"/>
                <a:cs typeface="Verdana"/>
              </a:rPr>
              <a:t>partida</a:t>
            </a:r>
            <a:r>
              <a:rPr sz="2400" spc="-14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85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14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80" dirty="0">
                <a:latin typeface="Arial Nova" panose="020B0504020202020204" pitchFamily="34" charset="0"/>
                <a:cs typeface="Verdana"/>
              </a:rPr>
              <a:t>serie</a:t>
            </a:r>
            <a:r>
              <a:rPr sz="2400" spc="-14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50" dirty="0">
                <a:latin typeface="Arial Nova" panose="020B0504020202020204" pitchFamily="34" charset="0"/>
                <a:cs typeface="Verdana"/>
              </a:rPr>
              <a:t>que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30" dirty="0">
                <a:latin typeface="Arial Nova" panose="020B0504020202020204" pitchFamily="34" charset="0"/>
                <a:cs typeface="Verdana"/>
              </a:rPr>
              <a:t>permita</a:t>
            </a:r>
            <a:r>
              <a:rPr sz="2400" spc="-15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80" dirty="0">
                <a:latin typeface="Arial Nova" panose="020B0504020202020204" pitchFamily="34" charset="0"/>
                <a:cs typeface="Verdana"/>
              </a:rPr>
              <a:t>trazar</a:t>
            </a:r>
            <a:r>
              <a:rPr sz="2400" spc="-14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el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65" dirty="0">
                <a:latin typeface="Arial Nova" panose="020B0504020202020204" pitchFamily="34" charset="0"/>
                <a:cs typeface="Verdana"/>
              </a:rPr>
              <a:t>origen;</a:t>
            </a:r>
            <a:endParaRPr sz="2400" dirty="0">
              <a:latin typeface="Arial Nova" panose="020B0504020202020204" pitchFamily="34" charset="0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220" dirty="0">
                <a:latin typeface="Arial Nova" panose="020B0504020202020204" pitchFamily="34" charset="0"/>
                <a:cs typeface="Verdana"/>
              </a:rPr>
              <a:t>E</a:t>
            </a:r>
            <a:r>
              <a:rPr sz="2400" spc="-95" dirty="0">
                <a:latin typeface="Arial Nova" panose="020B0504020202020204" pitchFamily="34" charset="0"/>
                <a:cs typeface="Verdana"/>
              </a:rPr>
              <a:t>l</a:t>
            </a:r>
            <a:r>
              <a:rPr sz="2400" spc="-13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50" dirty="0">
                <a:latin typeface="Arial Nova" panose="020B0504020202020204" pitchFamily="34" charset="0"/>
                <a:cs typeface="Verdana"/>
              </a:rPr>
              <a:t>añ</a:t>
            </a:r>
            <a:r>
              <a:rPr sz="2400" spc="60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13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5" dirty="0">
                <a:latin typeface="Arial Nova" panose="020B0504020202020204" pitchFamily="34" charset="0"/>
                <a:cs typeface="Verdana"/>
              </a:rPr>
              <a:t>f</a:t>
            </a:r>
            <a:r>
              <a:rPr sz="2400" spc="40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spc="-110" dirty="0">
                <a:latin typeface="Arial Nova" panose="020B0504020202020204" pitchFamily="34" charset="0"/>
                <a:cs typeface="Verdana"/>
              </a:rPr>
              <a:t>br</a:t>
            </a:r>
            <a:r>
              <a:rPr sz="2400" spc="-40" dirty="0">
                <a:latin typeface="Arial Nova" panose="020B0504020202020204" pitchFamily="34" charset="0"/>
                <a:cs typeface="Verdana"/>
              </a:rPr>
              <a:t>i</a:t>
            </a:r>
            <a:r>
              <a:rPr sz="2400" spc="170" dirty="0">
                <a:latin typeface="Arial Nova" panose="020B0504020202020204" pitchFamily="34" charset="0"/>
                <a:cs typeface="Verdana"/>
              </a:rPr>
              <a:t>c</a:t>
            </a:r>
            <a:r>
              <a:rPr sz="2400" spc="190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spc="60" dirty="0">
                <a:latin typeface="Arial Nova" panose="020B0504020202020204" pitchFamily="34" charset="0"/>
                <a:cs typeface="Verdana"/>
              </a:rPr>
              <a:t>c</a:t>
            </a:r>
            <a:r>
              <a:rPr sz="2400" spc="35" dirty="0">
                <a:latin typeface="Arial Nova" panose="020B0504020202020204" pitchFamily="34" charset="0"/>
                <a:cs typeface="Verdana"/>
              </a:rPr>
              <a:t>i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ón</a:t>
            </a:r>
            <a:r>
              <a:rPr sz="2400" spc="-17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5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l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0" dirty="0" err="1">
                <a:latin typeface="Arial Nova" panose="020B0504020202020204" pitchFamily="34" charset="0"/>
                <a:cs typeface="Verdana"/>
              </a:rPr>
              <a:t>pr</a:t>
            </a:r>
            <a:r>
              <a:rPr sz="2400" spc="-25" dirty="0" err="1">
                <a:latin typeface="Arial Nova" panose="020B0504020202020204" pitchFamily="34" charset="0"/>
                <a:cs typeface="Verdana"/>
              </a:rPr>
              <a:t>o</a:t>
            </a:r>
            <a:r>
              <a:rPr sz="2400" spc="45" dirty="0" err="1">
                <a:latin typeface="Arial Nova" panose="020B0504020202020204" pitchFamily="34" charset="0"/>
                <a:cs typeface="Verdana"/>
              </a:rPr>
              <a:t>duc</a:t>
            </a:r>
            <a:r>
              <a:rPr sz="2400" spc="20" dirty="0" err="1">
                <a:latin typeface="Arial Nova" panose="020B0504020202020204" pitchFamily="34" charset="0"/>
                <a:cs typeface="Verdana"/>
              </a:rPr>
              <a:t>t</a:t>
            </a:r>
            <a:r>
              <a:rPr sz="2400" spc="85" dirty="0" err="1">
                <a:latin typeface="Arial Nova" panose="020B0504020202020204" pitchFamily="34" charset="0"/>
                <a:cs typeface="Verdana"/>
              </a:rPr>
              <a:t>o</a:t>
            </a:r>
            <a:r>
              <a:rPr sz="2400" spc="-320" dirty="0">
                <a:latin typeface="Arial Nova" panose="020B0504020202020204" pitchFamily="34" charset="0"/>
                <a:cs typeface="Verdana"/>
              </a:rPr>
              <a:t>;</a:t>
            </a:r>
            <a:endParaRPr sz="2400" dirty="0">
              <a:latin typeface="Arial Nova" panose="020B0504020202020204" pitchFamily="34" charset="0"/>
              <a:cs typeface="Verdana"/>
            </a:endParaRPr>
          </a:p>
        </p:txBody>
      </p:sp>
      <p:pic>
        <p:nvPicPr>
          <p:cNvPr id="7" name="Picture 70978">
            <a:extLst>
              <a:ext uri="{FF2B5EF4-FFF2-40B4-BE49-F238E27FC236}">
                <a16:creationId xmlns:a16="http://schemas.microsoft.com/office/drawing/2014/main" id="{266B07DC-DB9F-6BF2-8882-22EB27ECB55B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74170" y="5895603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EEB4496-3B72-830A-3FDD-720EC388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42" y="1856792"/>
            <a:ext cx="4760772" cy="500120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19F623-265D-D6ED-8334-446C2BB8F40D}"/>
              </a:ext>
            </a:extLst>
          </p:cNvPr>
          <p:cNvSpPr txBox="1"/>
          <p:nvPr/>
        </p:nvSpPr>
        <p:spPr>
          <a:xfrm>
            <a:off x="5270918" y="2380485"/>
            <a:ext cx="6793564" cy="4170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1" i="0" dirty="0">
                <a:effectLst/>
                <a:latin typeface="Google Sans"/>
              </a:rPr>
              <a:t>Anclaje (</a:t>
            </a:r>
            <a:r>
              <a:rPr lang="es-MX" sz="2000" b="1" i="0" dirty="0">
                <a:solidFill>
                  <a:srgbClr val="FF0000"/>
                </a:solidFill>
                <a:effectLst/>
                <a:latin typeface="Google Sans"/>
              </a:rPr>
              <a:t>A</a:t>
            </a:r>
            <a:r>
              <a:rPr lang="es-MX" sz="2000" b="1" i="0" dirty="0">
                <a:effectLst/>
                <a:latin typeface="Google Sans"/>
              </a:rPr>
              <a:t>):</a:t>
            </a:r>
            <a:endParaRPr lang="es-MX" sz="2000" b="0" i="0" dirty="0">
              <a:effectLst/>
              <a:latin typeface="Google Sans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Google Sans"/>
              </a:rPr>
              <a:t>Es un punto seguro de sujeción o estructura a la que se conecta el sistema de protección contra caídas. Debe ser capaz de soportar la carga requerida y asegurar la detención segura de una caída.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1" i="0" dirty="0">
                <a:effectLst/>
                <a:latin typeface="Google Sans"/>
              </a:rPr>
              <a:t>Arnés (</a:t>
            </a:r>
            <a:r>
              <a:rPr lang="es-MX" sz="2000" b="1" i="0" dirty="0">
                <a:solidFill>
                  <a:srgbClr val="FF0000"/>
                </a:solidFill>
                <a:effectLst/>
                <a:latin typeface="Google Sans"/>
              </a:rPr>
              <a:t>B</a:t>
            </a:r>
            <a:r>
              <a:rPr lang="es-MX" sz="2000" b="1" i="0" dirty="0">
                <a:effectLst/>
                <a:latin typeface="Google Sans"/>
              </a:rPr>
              <a:t>):</a:t>
            </a:r>
            <a:endParaRPr lang="es-MX" sz="2000" b="0" i="0" dirty="0">
              <a:effectLst/>
              <a:latin typeface="Google Sans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Google Sans"/>
              </a:rPr>
              <a:t>Es un dispositivo que se ajusta al cuerpo del trabajador y se conecta al sistema de anclaje. Distribuye la fuerza de la caída de manera segura para minimizar el impacto sobre el cuerpo.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MX" sz="2000" b="1" i="0" dirty="0">
                <a:effectLst/>
                <a:latin typeface="Google Sans"/>
              </a:rPr>
              <a:t>Conexión (</a:t>
            </a:r>
            <a:r>
              <a:rPr lang="es-MX" sz="2000" b="1" i="0" dirty="0">
                <a:solidFill>
                  <a:srgbClr val="FF0000"/>
                </a:solidFill>
                <a:effectLst/>
                <a:latin typeface="Google Sans"/>
              </a:rPr>
              <a:t>C</a:t>
            </a:r>
            <a:r>
              <a:rPr lang="es-MX" sz="2000" b="1" i="0" dirty="0">
                <a:effectLst/>
                <a:latin typeface="Google Sans"/>
              </a:rPr>
              <a:t>):</a:t>
            </a:r>
            <a:endParaRPr lang="es-MX" sz="2000" b="0" i="0" dirty="0">
              <a:effectLst/>
              <a:latin typeface="Google Sans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Google Sans"/>
              </a:rPr>
              <a:t>Incluye dispositivos como eslingas, absorbedores de energía o líneas de vida retráctiles, que conectan el arnés al punto de anclaje. Estos dispositivos están diseñados para detener la caída de manera segura. 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C373AC4-96A1-3AF5-919B-E87A61727F1F}"/>
              </a:ext>
            </a:extLst>
          </p:cNvPr>
          <p:cNvSpPr/>
          <p:nvPr/>
        </p:nvSpPr>
        <p:spPr>
          <a:xfrm>
            <a:off x="5736224" y="2057319"/>
            <a:ext cx="65428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El “ABC” de los SPDC</a:t>
            </a:r>
          </a:p>
        </p:txBody>
      </p:sp>
    </p:spTree>
    <p:extLst>
      <p:ext uri="{BB962C8B-B14F-4D97-AF65-F5344CB8AC3E}">
        <p14:creationId xmlns:p14="http://schemas.microsoft.com/office/powerpoint/2010/main" val="614987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BCF511-F86D-0250-283E-F5565F2B8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75" y="2170176"/>
            <a:ext cx="11585275" cy="4293821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es-CL" sz="2400" spc="-1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La</a:t>
            </a:r>
            <a:r>
              <a:rPr lang="es-CL" sz="2400" spc="-1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identificación</a:t>
            </a:r>
            <a:r>
              <a:rPr lang="es-CL" sz="2400" spc="-16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0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</a:t>
            </a:r>
            <a:r>
              <a:rPr lang="es-CL" sz="2400" spc="-1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la</a:t>
            </a:r>
            <a:r>
              <a:rPr lang="es-CL" sz="2400" spc="-14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3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fibra</a:t>
            </a:r>
            <a:r>
              <a:rPr lang="es-CL" sz="2400" spc="-17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3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utilizada</a:t>
            </a:r>
            <a:r>
              <a:rPr lang="es-CL" sz="2400" spc="-16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8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como</a:t>
            </a:r>
            <a:r>
              <a:rPr lang="es-CL" sz="2400" spc="-14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3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material</a:t>
            </a:r>
            <a:r>
              <a:rPr lang="es-CL" sz="2400" spc="-1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0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</a:t>
            </a:r>
            <a:r>
              <a:rPr lang="es-CL" sz="2400" spc="-1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construcción.</a:t>
            </a:r>
            <a:endParaRPr lang="es-CL" sz="2400" dirty="0">
              <a:solidFill>
                <a:schemeClr val="tx1"/>
              </a:solidFill>
              <a:latin typeface="Arial Nova" panose="020B0504020202020204" pitchFamily="34" charset="0"/>
              <a:cs typeface="Verdana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355600" algn="l"/>
              </a:tabLst>
            </a:pPr>
            <a:r>
              <a:rPr lang="es-CL" sz="2400" spc="-4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Información </a:t>
            </a:r>
            <a:r>
              <a:rPr lang="es-CL" sz="2400" spc="5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que </a:t>
            </a:r>
            <a:r>
              <a:rPr lang="es-CL" sz="2400" spc="1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establezca </a:t>
            </a:r>
            <a:r>
              <a:rPr lang="es-CL" sz="2400" spc="-1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por </a:t>
            </a:r>
            <a:r>
              <a:rPr lang="es-CL" sz="2400" spc="-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medios </a:t>
            </a:r>
            <a:r>
              <a:rPr lang="es-CL" sz="2400" spc="1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apropiados </a:t>
            </a:r>
            <a:r>
              <a:rPr lang="es-CL" sz="2400" spc="-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el </a:t>
            </a:r>
            <a:r>
              <a:rPr lang="es-CL" sz="2400" spc="-3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propósito </a:t>
            </a:r>
            <a:r>
              <a:rPr lang="es-CL" sz="2400" spc="5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deseado </a:t>
            </a:r>
            <a:r>
              <a:rPr lang="es-CL" sz="2400" spc="10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 </a:t>
            </a:r>
            <a:r>
              <a:rPr lang="es-CL" sz="2400" spc="15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cada </a:t>
            </a:r>
            <a:r>
              <a:rPr lang="es-CL" sz="2400" spc="15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elemento </a:t>
            </a:r>
            <a:r>
              <a:rPr lang="es-CL" sz="2400" spc="10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 </a:t>
            </a:r>
            <a:r>
              <a:rPr lang="es-CL" sz="2400" spc="-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fijación </a:t>
            </a:r>
            <a:r>
              <a:rPr lang="es-CL" sz="2400" spc="-10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y</a:t>
            </a:r>
            <a:r>
              <a:rPr lang="es-CL" sz="2400" spc="-10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específicamente </a:t>
            </a:r>
            <a:r>
              <a:rPr lang="es-CL" sz="2400" spc="1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identificado </a:t>
            </a:r>
            <a:r>
              <a:rPr lang="es-CL" sz="2400" spc="-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aquellos </a:t>
            </a:r>
            <a:r>
              <a:rPr lang="es-CL" sz="2400" spc="-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elementos </a:t>
            </a:r>
            <a:r>
              <a:rPr lang="es-CL" sz="2400" spc="5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que </a:t>
            </a:r>
            <a:r>
              <a:rPr lang="es-CL" sz="2400" spc="-4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estén </a:t>
            </a:r>
            <a:r>
              <a:rPr lang="es-CL" sz="2400" spc="-3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1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diseñados</a:t>
            </a:r>
            <a:r>
              <a:rPr lang="es-CL" sz="2400" spc="-13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4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para</a:t>
            </a:r>
            <a:r>
              <a:rPr lang="es-CL" sz="2400" spc="-14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13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ser</a:t>
            </a:r>
            <a:r>
              <a:rPr lang="es-CL" sz="2400" spc="-1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6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utilizados</a:t>
            </a:r>
            <a:r>
              <a:rPr lang="es-CL" sz="2400" spc="-16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8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como</a:t>
            </a:r>
            <a:r>
              <a:rPr lang="es-CL" sz="2400" spc="-15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parte</a:t>
            </a:r>
            <a:r>
              <a:rPr lang="es-CL" sz="2400" spc="-1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0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</a:t>
            </a:r>
            <a:r>
              <a:rPr lang="es-CL" sz="2400" spc="-1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5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un</a:t>
            </a:r>
            <a:r>
              <a:rPr lang="es-CL" sz="2400" spc="-1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8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sistema</a:t>
            </a:r>
            <a:r>
              <a:rPr lang="es-CL" sz="2400" spc="-13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4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para</a:t>
            </a:r>
            <a:r>
              <a:rPr lang="es-CL" sz="2400" spc="-13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3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detención</a:t>
            </a:r>
            <a:r>
              <a:rPr lang="es-CL" sz="2400" spc="-114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0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</a:t>
            </a:r>
            <a:r>
              <a:rPr lang="es-CL" sz="2400" spc="-1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caídas.</a:t>
            </a:r>
            <a:endParaRPr lang="es-CL" sz="2400" dirty="0">
              <a:solidFill>
                <a:schemeClr val="tx1"/>
              </a:solidFill>
              <a:latin typeface="Arial Nova" panose="020B0504020202020204" pitchFamily="34" charset="0"/>
              <a:cs typeface="Verdana"/>
            </a:endParaRPr>
          </a:p>
          <a:p>
            <a:pPr marL="355600" indent="-342900" algn="just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355600" algn="l"/>
              </a:tabLst>
            </a:pPr>
            <a:r>
              <a:rPr lang="es-CL" sz="2400" spc="-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Una</a:t>
            </a:r>
            <a:r>
              <a:rPr lang="es-CL" sz="2400" spc="-114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advertencia</a:t>
            </a:r>
            <a:r>
              <a:rPr lang="es-CL" sz="2400" spc="-14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4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sobre</a:t>
            </a:r>
            <a:r>
              <a:rPr lang="es-CL" sz="2400" spc="-1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la</a:t>
            </a:r>
            <a:r>
              <a:rPr lang="es-CL" sz="2400" spc="-14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1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lectura</a:t>
            </a:r>
            <a:r>
              <a:rPr lang="es-CL" sz="2400" spc="-1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0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</a:t>
            </a:r>
            <a:r>
              <a:rPr lang="es-CL" sz="2400" spc="-1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7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las</a:t>
            </a:r>
            <a:r>
              <a:rPr lang="es-CL" sz="2400" spc="-14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4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instrucciones</a:t>
            </a:r>
            <a:r>
              <a:rPr lang="es-CL" sz="2400" spc="-1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del</a:t>
            </a:r>
            <a:r>
              <a:rPr lang="es-CL" sz="2400" spc="-114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fabricante.</a:t>
            </a:r>
            <a:endParaRPr lang="es-CL" sz="2400" dirty="0">
              <a:solidFill>
                <a:schemeClr val="tx1"/>
              </a:solidFill>
              <a:latin typeface="Arial Nova" panose="020B0504020202020204" pitchFamily="34" charset="0"/>
              <a:cs typeface="Verdana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355600" algn="l"/>
              </a:tabLst>
            </a:pPr>
            <a:r>
              <a:rPr lang="es-CL" sz="2400" spc="-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Una</a:t>
            </a:r>
            <a:r>
              <a:rPr lang="es-CL" sz="2400" spc="-8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4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marca</a:t>
            </a:r>
            <a:r>
              <a:rPr lang="es-CL" sz="2400" spc="-9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especial</a:t>
            </a:r>
            <a:r>
              <a:rPr lang="es-CL" sz="2400" spc="-8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4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que</a:t>
            </a:r>
            <a:r>
              <a:rPr lang="es-CL" sz="2400" spc="-9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indique</a:t>
            </a:r>
            <a:r>
              <a:rPr lang="es-CL" sz="2400" spc="-7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la</a:t>
            </a:r>
            <a:r>
              <a:rPr lang="es-CL" sz="2400" spc="-8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1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argolla</a:t>
            </a:r>
            <a:r>
              <a:rPr lang="es-CL" sz="2400" spc="-8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0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</a:t>
            </a:r>
            <a:r>
              <a:rPr lang="es-CL" sz="2400" spc="-8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-2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fijación</a:t>
            </a:r>
            <a:r>
              <a:rPr lang="es-CL" sz="2400" spc="-9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4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para</a:t>
            </a:r>
            <a:r>
              <a:rPr lang="es-CL" sz="2400" spc="-8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una</a:t>
            </a:r>
            <a:r>
              <a:rPr lang="es-CL" sz="2400" spc="-8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4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aplicación</a:t>
            </a:r>
            <a:r>
              <a:rPr lang="es-CL" sz="2400" spc="-8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en</a:t>
            </a:r>
            <a:r>
              <a:rPr lang="es-CL" sz="2400" spc="-8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35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detención </a:t>
            </a:r>
            <a:r>
              <a:rPr lang="es-CL" sz="2400" spc="-62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0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de</a:t>
            </a:r>
            <a:r>
              <a:rPr lang="es-CL" sz="2400" spc="-13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 </a:t>
            </a:r>
            <a:r>
              <a:rPr lang="es-CL" sz="2400" spc="10" dirty="0">
                <a:solidFill>
                  <a:schemeClr val="tx1"/>
                </a:solidFill>
                <a:latin typeface="Arial Nova" panose="020B0504020202020204" pitchFamily="34" charset="0"/>
                <a:cs typeface="Verdana"/>
              </a:rPr>
              <a:t>caídas.</a:t>
            </a:r>
            <a:endParaRPr lang="es-CL" sz="2400" dirty="0">
              <a:solidFill>
                <a:schemeClr val="tx1"/>
              </a:solidFill>
              <a:latin typeface="Arial Nova" panose="020B0504020202020204" pitchFamily="34" charset="0"/>
              <a:cs typeface="Verdana"/>
            </a:endParaRP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75267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4;p21">
            <a:extLst>
              <a:ext uri="{FF2B5EF4-FFF2-40B4-BE49-F238E27FC236}">
                <a16:creationId xmlns:a16="http://schemas.microsoft.com/office/drawing/2014/main" id="{F265BCED-06C6-1FB6-8981-3E5EBC76402D}"/>
              </a:ext>
            </a:extLst>
          </p:cNvPr>
          <p:cNvSpPr txBox="1"/>
          <p:nvPr/>
        </p:nvSpPr>
        <p:spPr>
          <a:xfrm>
            <a:off x="210407" y="2760008"/>
            <a:ext cx="8523045" cy="3693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</a:pPr>
            <a:r>
              <a:rPr lang="es-CL" b="1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Actos Personales incorrectos:</a:t>
            </a:r>
            <a:endParaRPr lang="es-CL" b="1" dirty="0">
              <a:latin typeface="Arial Nova" panose="020B05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s-CL" dirty="0">
                <a:latin typeface="Arial Nova" panose="020B0504020202020204" pitchFamily="34" charset="0"/>
                <a:sym typeface="Montserrat"/>
              </a:rPr>
              <a:t>Baja experiencia técnica y practica de capacitación en trabajos de altura.</a:t>
            </a:r>
            <a:endParaRPr lang="es-CL" dirty="0">
              <a:latin typeface="Arial Nova" panose="020B0504020202020204" pitchFamily="34" charset="0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s-CL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Condiciones o capacidades físicas no compatibles con el trabajo en altura.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s-CL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Baja percepción del riesgo y análisis del entorno de trabajo.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  <a:buFont typeface="Arial" panose="020B0604020202020204" pitchFamily="34" charset="0"/>
              <a:buChar char="•"/>
            </a:pPr>
            <a:r>
              <a:rPr lang="es-CL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Conductas riesgosas durante la ejecución de una tarea o trabajo en altura.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</a:pPr>
            <a:endParaRPr lang="es-CL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CL" b="1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Condiciones laborales inseguras (se adaptan a la exigencia y estándares de cada empresa): </a:t>
            </a:r>
            <a:endParaRPr lang="es-CL" b="1" dirty="0">
              <a:latin typeface="Arial Nova" panose="020B050402020202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CL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</a:pPr>
            <a:r>
              <a:rPr lang="es-CL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Superficies de trabajo</a:t>
            </a:r>
            <a:endParaRPr lang="es-CL" dirty="0">
              <a:latin typeface="Arial Nova" panose="020B0504020202020204" pitchFamily="34" charset="0"/>
            </a:endParaRP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</a:pPr>
            <a:r>
              <a:rPr lang="es-CL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Condiciones climáticas adversas (uso de anemómetro).</a:t>
            </a:r>
            <a:endParaRPr lang="es-CL" dirty="0">
              <a:latin typeface="Arial Nova" panose="020B0504020202020204" pitchFamily="34" charset="0"/>
            </a:endParaRP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</a:pPr>
            <a:r>
              <a:rPr lang="es-CL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Equipos de trabajo.</a:t>
            </a:r>
          </a:p>
        </p:txBody>
      </p:sp>
      <p:pic>
        <p:nvPicPr>
          <p:cNvPr id="7" name="Imagen 6" descr="Imagen que contiene persona, edificio, hombre, niño&#10;&#10;Descripción generada automáticamente">
            <a:extLst>
              <a:ext uri="{FF2B5EF4-FFF2-40B4-BE49-F238E27FC236}">
                <a16:creationId xmlns:a16="http://schemas.microsoft.com/office/drawing/2014/main" id="{BD018D5D-3658-6EE0-D1C4-D71D8AA76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9866" y="2894379"/>
            <a:ext cx="3108814" cy="28489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490CCA8-98A5-B55F-943D-0029891F8CFF}"/>
              </a:ext>
            </a:extLst>
          </p:cNvPr>
          <p:cNvSpPr/>
          <p:nvPr/>
        </p:nvSpPr>
        <p:spPr>
          <a:xfrm>
            <a:off x="-251623" y="1841279"/>
            <a:ext cx="90859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Causas de caída desde altura física.</a:t>
            </a:r>
            <a:endParaRPr lang="es-MX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45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294"/>
    </mc:Choice>
    <mc:Fallback xmlns="">
      <p:transition spd="slow" advTm="361294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6541" y="2924335"/>
            <a:ext cx="2904957" cy="24983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9000F25-F286-E6AF-54AC-CB0328D87136}"/>
              </a:ext>
            </a:extLst>
          </p:cNvPr>
          <p:cNvSpPr txBox="1"/>
          <p:nvPr/>
        </p:nvSpPr>
        <p:spPr>
          <a:xfrm>
            <a:off x="151983" y="2924335"/>
            <a:ext cx="8804558" cy="331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b="1" dirty="0">
                <a:latin typeface="Google Sans"/>
              </a:rPr>
              <a:t>M</a:t>
            </a:r>
            <a:r>
              <a:rPr lang="es-MX" sz="2400" b="1" i="0" dirty="0">
                <a:effectLst/>
                <a:latin typeface="Google Sans"/>
              </a:rPr>
              <a:t> (masa):</a:t>
            </a:r>
            <a:endParaRPr lang="es-MX" sz="2400" b="0" i="0" dirty="0">
              <a:effectLst/>
              <a:latin typeface="Google Sans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b="0" i="0" dirty="0">
                <a:effectLst/>
                <a:latin typeface="Google Sans"/>
              </a:rPr>
              <a:t>Es la cantidad de materia que compone el objeto, generalmente medida en kilogramos (kg).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b="1" i="0" dirty="0">
                <a:effectLst/>
                <a:latin typeface="Google Sans"/>
              </a:rPr>
              <a:t>G (gravedad):</a:t>
            </a:r>
            <a:endParaRPr lang="es-MX" sz="2400" b="0" i="0" dirty="0">
              <a:effectLst/>
              <a:latin typeface="Google Sans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b="0" i="0" dirty="0">
                <a:effectLst/>
                <a:latin typeface="Google Sans"/>
              </a:rPr>
              <a:t>Es la aceleración constante que experimentan los objetos en caída libre debido a la atracción gravitacional de la Tierra. Su valor aproximado es 9.8 m/s².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MX" sz="2400" b="1" dirty="0">
                <a:latin typeface="Google Sans"/>
              </a:rPr>
              <a:t>H</a:t>
            </a:r>
            <a:r>
              <a:rPr lang="es-MX" sz="2400" b="1" i="0" dirty="0">
                <a:effectLst/>
                <a:latin typeface="Google Sans"/>
              </a:rPr>
              <a:t> (altura):</a:t>
            </a:r>
            <a:endParaRPr lang="es-MX" sz="2400" b="0" i="0" dirty="0">
              <a:effectLst/>
              <a:latin typeface="Google Sans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MX" sz="2400" b="0" i="0" dirty="0">
                <a:effectLst/>
                <a:latin typeface="Google Sans"/>
              </a:rPr>
              <a:t>Es la distancia vertical desde un punto de referencia (generalmente el suelo) hasta la posición del objeto, medida en metros (m). 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FEC4B4-6FE7-FC79-188A-10D4A4B5B350}"/>
              </a:ext>
            </a:extLst>
          </p:cNvPr>
          <p:cNvSpPr/>
          <p:nvPr/>
        </p:nvSpPr>
        <p:spPr>
          <a:xfrm>
            <a:off x="3480317" y="1897263"/>
            <a:ext cx="36482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4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Caída libre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0"/>
    </mc:Choice>
    <mc:Fallback xmlns="">
      <p:transition spd="slow" advTm="698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4;p36">
            <a:extLst>
              <a:ext uri="{FF2B5EF4-FFF2-40B4-BE49-F238E27FC236}">
                <a16:creationId xmlns:a16="http://schemas.microsoft.com/office/drawing/2014/main" id="{45AAC3F0-7426-F817-189C-0FBF4CE92440}"/>
              </a:ext>
            </a:extLst>
          </p:cNvPr>
          <p:cNvSpPr txBox="1"/>
          <p:nvPr/>
        </p:nvSpPr>
        <p:spPr>
          <a:xfrm>
            <a:off x="440733" y="2701677"/>
            <a:ext cx="113065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1.- Calcular EI (Energía de impacto) que sufre un trabajador que pesa 87 Kg y cae de una altura de 20 </a:t>
            </a:r>
            <a:r>
              <a:rPr lang="es-CL" sz="2400" dirty="0" err="1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mts</a:t>
            </a: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.</a:t>
            </a: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365;p36">
            <a:extLst>
              <a:ext uri="{FF2B5EF4-FFF2-40B4-BE49-F238E27FC236}">
                <a16:creationId xmlns:a16="http://schemas.microsoft.com/office/drawing/2014/main" id="{8A36882C-89D0-5B1C-6321-5E284731DB14}"/>
              </a:ext>
            </a:extLst>
          </p:cNvPr>
          <p:cNvSpPr txBox="1"/>
          <p:nvPr/>
        </p:nvSpPr>
        <p:spPr>
          <a:xfrm>
            <a:off x="440733" y="4264090"/>
            <a:ext cx="1130650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2.- Calcular EI (Energía de impacto) que sufre un trabajador cuando le cae un martillo que pesa 1,5 kg en el hombro de una altura de 25 </a:t>
            </a:r>
            <a:r>
              <a:rPr lang="es-CL" sz="2400" dirty="0" err="1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mts</a:t>
            </a: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.</a:t>
            </a: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0E21FE1-0642-1DB6-ADC0-CF452EA3BB9C}"/>
              </a:ext>
            </a:extLst>
          </p:cNvPr>
          <p:cNvSpPr/>
          <p:nvPr/>
        </p:nvSpPr>
        <p:spPr>
          <a:xfrm>
            <a:off x="3526970" y="1650461"/>
            <a:ext cx="43107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4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Practico.</a:t>
            </a:r>
            <a:endParaRPr lang="es-MX" sz="44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6"/>
    </mc:Choice>
    <mc:Fallback xmlns="">
      <p:transition spd="slow" advTm="8446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F481E63-4644-4D4C-B7B7-D036E7D7214A}"/>
              </a:ext>
            </a:extLst>
          </p:cNvPr>
          <p:cNvSpPr/>
          <p:nvPr/>
        </p:nvSpPr>
        <p:spPr>
          <a:xfrm>
            <a:off x="392331" y="1741600"/>
            <a:ext cx="109630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4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de una caída desde trabajo en altura.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831636-0F52-D2EC-531D-4108FD31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94" y="2649894"/>
            <a:ext cx="11233611" cy="38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2"/>
    </mc:Choice>
    <mc:Fallback xmlns="">
      <p:transition spd="slow" advTm="5812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8;p43" descr="Imagen que contiene foto, negro, rosa, amarillo&#10;&#10;Descripción generada automáticamente">
            <a:extLst>
              <a:ext uri="{FF2B5EF4-FFF2-40B4-BE49-F238E27FC236}">
                <a16:creationId xmlns:a16="http://schemas.microsoft.com/office/drawing/2014/main" id="{F97F5089-A820-8216-2344-9F82A27026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06126" y="1096424"/>
            <a:ext cx="1887848" cy="55674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49;p43">
            <a:extLst>
              <a:ext uri="{FF2B5EF4-FFF2-40B4-BE49-F238E27FC236}">
                <a16:creationId xmlns:a16="http://schemas.microsoft.com/office/drawing/2014/main" id="{D7EE0A62-98D9-15AD-CEE6-62B7D205C867}"/>
              </a:ext>
            </a:extLst>
          </p:cNvPr>
          <p:cNvSpPr txBox="1"/>
          <p:nvPr/>
        </p:nvSpPr>
        <p:spPr>
          <a:xfrm>
            <a:off x="995450" y="1781476"/>
            <a:ext cx="27718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es-CL" sz="2800" b="1" dirty="0">
                <a:latin typeface="Arial Nova" panose="020B0504020202020204" pitchFamily="34" charset="0"/>
                <a:ea typeface="Montserrat ExtraBold"/>
                <a:cs typeface="Montserrat ExtraBold"/>
                <a:sym typeface="Montserrat ExtraBold"/>
              </a:rPr>
              <a:t>SUSPENSIÓN</a:t>
            </a:r>
            <a:endParaRPr sz="2800" dirty="0">
              <a:latin typeface="Arial Nova" panose="020B05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450;p43">
            <a:extLst>
              <a:ext uri="{FF2B5EF4-FFF2-40B4-BE49-F238E27FC236}">
                <a16:creationId xmlns:a16="http://schemas.microsoft.com/office/drawing/2014/main" id="{D140EC26-05B9-5DF2-F20F-17B5D9989242}"/>
              </a:ext>
            </a:extLst>
          </p:cNvPr>
          <p:cNvSpPr txBox="1"/>
          <p:nvPr/>
        </p:nvSpPr>
        <p:spPr>
          <a:xfrm>
            <a:off x="1549928" y="2459524"/>
            <a:ext cx="815203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La sangre se comienza a estancar en las extremidades inferiores.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Promedio de duración de la tolerancia a la suspensión es de aprox. 14 minutos con arnés de cuerpo completo.</a:t>
            </a:r>
            <a:endParaRPr sz="2400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451;p43">
            <a:extLst>
              <a:ext uri="{FF2B5EF4-FFF2-40B4-BE49-F238E27FC236}">
                <a16:creationId xmlns:a16="http://schemas.microsoft.com/office/drawing/2014/main" id="{09C29320-C6CC-4371-D395-E7705D617D22}"/>
              </a:ext>
            </a:extLst>
          </p:cNvPr>
          <p:cNvSpPr txBox="1"/>
          <p:nvPr/>
        </p:nvSpPr>
        <p:spPr>
          <a:xfrm>
            <a:off x="1623310" y="4814934"/>
            <a:ext cx="800527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CC7"/>
              </a:buClr>
              <a:buSzPts val="18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 SemiBold"/>
                <a:cs typeface="Montserrat SemiBold"/>
                <a:sym typeface="Montserrat SemiBold"/>
              </a:rPr>
              <a:t>Síntomas: 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CC7"/>
              </a:buClr>
              <a:buSzPts val="18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 SemiBold"/>
                <a:cs typeface="Montserrat SemiBold"/>
                <a:sym typeface="Montserrat SemiBold"/>
              </a:rPr>
              <a:t>Vértigo, náuseas, aturdimiento, desvanecimiento, dificultad respiratoria.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452;p43">
            <a:extLst>
              <a:ext uri="{FF2B5EF4-FFF2-40B4-BE49-F238E27FC236}">
                <a16:creationId xmlns:a16="http://schemas.microsoft.com/office/drawing/2014/main" id="{4D46317E-9C2C-644D-5373-817FE362D58F}"/>
              </a:ext>
            </a:extLst>
          </p:cNvPr>
          <p:cNvSpPr/>
          <p:nvPr/>
        </p:nvSpPr>
        <p:spPr>
          <a:xfrm>
            <a:off x="675569" y="3213100"/>
            <a:ext cx="639762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53;p43">
            <a:extLst>
              <a:ext uri="{FF2B5EF4-FFF2-40B4-BE49-F238E27FC236}">
                <a16:creationId xmlns:a16="http://schemas.microsoft.com/office/drawing/2014/main" id="{DB65A795-DF4F-21CD-BC49-E0774E06AEAD}"/>
              </a:ext>
            </a:extLst>
          </p:cNvPr>
          <p:cNvSpPr/>
          <p:nvPr/>
        </p:nvSpPr>
        <p:spPr>
          <a:xfrm>
            <a:off x="679386" y="5289659"/>
            <a:ext cx="639762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246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Caida en altura, uso de arnés">
            <a:hlinkClick r:id="" action="ppaction://media"/>
            <a:extLst>
              <a:ext uri="{FF2B5EF4-FFF2-40B4-BE49-F238E27FC236}">
                <a16:creationId xmlns:a16="http://schemas.microsoft.com/office/drawing/2014/main" id="{C078397E-A972-57F8-4C76-2CD9907396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2197" y="2057400"/>
            <a:ext cx="8159104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CONTROL DE RIESGO DE CAIDA EN ALTURA">
            <a:hlinkClick r:id="" action="ppaction://media"/>
            <a:extLst>
              <a:ext uri="{FF2B5EF4-FFF2-40B4-BE49-F238E27FC236}">
                <a16:creationId xmlns:a16="http://schemas.microsoft.com/office/drawing/2014/main" id="{7BF9FD29-99F5-9C51-06D4-2CAF090D77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b="4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3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A6E23FE1-8C8B-8F5B-7483-329B9E3F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893" y="3546139"/>
            <a:ext cx="3668937" cy="3013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672766-E991-978B-496E-32789DFB7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622" y="2548411"/>
            <a:ext cx="1298321" cy="1327637"/>
          </a:xfrm>
          <a:prstGeom prst="rect">
            <a:avLst/>
          </a:prstGeom>
        </p:spPr>
      </p:pic>
      <p:sp>
        <p:nvSpPr>
          <p:cNvPr id="6" name="Google Shape;546;p52">
            <a:extLst>
              <a:ext uri="{FF2B5EF4-FFF2-40B4-BE49-F238E27FC236}">
                <a16:creationId xmlns:a16="http://schemas.microsoft.com/office/drawing/2014/main" id="{D4364B6B-2C06-7756-D574-FD77B6407EB1}"/>
              </a:ext>
            </a:extLst>
          </p:cNvPr>
          <p:cNvSpPr txBox="1"/>
          <p:nvPr/>
        </p:nvSpPr>
        <p:spPr>
          <a:xfrm>
            <a:off x="0" y="2681169"/>
            <a:ext cx="7904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</a:pPr>
            <a:r>
              <a:rPr lang="es-CL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</a:t>
            </a:r>
            <a:r>
              <a:rPr lang="es-CL" sz="32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</a:t>
            </a:r>
            <a:r>
              <a:rPr lang="es-CL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  <a:endParaRPr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7" name="Google Shape;546;p52">
            <a:extLst>
              <a:ext uri="{FF2B5EF4-FFF2-40B4-BE49-F238E27FC236}">
                <a16:creationId xmlns:a16="http://schemas.microsoft.com/office/drawing/2014/main" id="{9D41806D-74DB-288D-FBF9-4F3DBACE09D4}"/>
              </a:ext>
            </a:extLst>
          </p:cNvPr>
          <p:cNvSpPr txBox="1"/>
          <p:nvPr/>
        </p:nvSpPr>
        <p:spPr>
          <a:xfrm>
            <a:off x="2651169" y="2723477"/>
            <a:ext cx="7758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</a:pPr>
            <a:r>
              <a:rPr lang="es-CL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</a:t>
            </a:r>
            <a:r>
              <a:rPr lang="es-CL" sz="32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</a:t>
            </a:r>
            <a:r>
              <a:rPr lang="es-CL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  <a:endParaRPr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8" name="Google Shape;546;p52">
            <a:extLst>
              <a:ext uri="{FF2B5EF4-FFF2-40B4-BE49-F238E27FC236}">
                <a16:creationId xmlns:a16="http://schemas.microsoft.com/office/drawing/2014/main" id="{88DFBABD-F793-FFD6-E143-AB046163D76F}"/>
              </a:ext>
            </a:extLst>
          </p:cNvPr>
          <p:cNvSpPr txBox="1"/>
          <p:nvPr/>
        </p:nvSpPr>
        <p:spPr>
          <a:xfrm>
            <a:off x="5550077" y="2626198"/>
            <a:ext cx="80694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</a:pPr>
            <a:r>
              <a:rPr lang="es-CL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</a:t>
            </a:r>
            <a:r>
              <a:rPr lang="es-CL" sz="3200" b="1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</a:t>
            </a:r>
            <a:r>
              <a:rPr lang="es-CL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  <a:endParaRPr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376BE49-D94B-3DF0-74E2-DF5550643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00" y="2734496"/>
            <a:ext cx="977111" cy="8438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EB40DA5-C345-104C-403B-85B179AA6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264" y="2628668"/>
            <a:ext cx="1925928" cy="94880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612FABF-D544-31EC-8DD2-C23D94569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020" y="2564030"/>
            <a:ext cx="1338789" cy="1013441"/>
          </a:xfrm>
          <a:prstGeom prst="rect">
            <a:avLst/>
          </a:prstGeom>
        </p:spPr>
      </p:pic>
      <p:sp>
        <p:nvSpPr>
          <p:cNvPr id="18" name="Google Shape;546;p52">
            <a:extLst>
              <a:ext uri="{FF2B5EF4-FFF2-40B4-BE49-F238E27FC236}">
                <a16:creationId xmlns:a16="http://schemas.microsoft.com/office/drawing/2014/main" id="{EE4B721E-8614-65BF-E5DD-3837645ABCC2}"/>
              </a:ext>
            </a:extLst>
          </p:cNvPr>
          <p:cNvSpPr txBox="1"/>
          <p:nvPr/>
        </p:nvSpPr>
        <p:spPr>
          <a:xfrm>
            <a:off x="5033553" y="2530517"/>
            <a:ext cx="23536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</a:pPr>
            <a:r>
              <a:rPr lang="es-CL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+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9" name="Google Shape;546;p52">
            <a:extLst>
              <a:ext uri="{FF2B5EF4-FFF2-40B4-BE49-F238E27FC236}">
                <a16:creationId xmlns:a16="http://schemas.microsoft.com/office/drawing/2014/main" id="{213C2183-C9EC-8495-F52E-74E21AE1083A}"/>
              </a:ext>
            </a:extLst>
          </p:cNvPr>
          <p:cNvSpPr txBox="1"/>
          <p:nvPr/>
        </p:nvSpPr>
        <p:spPr>
          <a:xfrm>
            <a:off x="1962831" y="2626198"/>
            <a:ext cx="23536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</a:pPr>
            <a:r>
              <a:rPr lang="es-CL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+</a:t>
            </a:r>
            <a:endParaRPr sz="4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0" name="Google Shape;546;p52">
            <a:extLst>
              <a:ext uri="{FF2B5EF4-FFF2-40B4-BE49-F238E27FC236}">
                <a16:creationId xmlns:a16="http://schemas.microsoft.com/office/drawing/2014/main" id="{127B2875-4D81-1311-035D-8CE0436FC7A1}"/>
              </a:ext>
            </a:extLst>
          </p:cNvPr>
          <p:cNvSpPr txBox="1"/>
          <p:nvPr/>
        </p:nvSpPr>
        <p:spPr>
          <a:xfrm>
            <a:off x="303319" y="3610092"/>
            <a:ext cx="297113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</a:pPr>
            <a:r>
              <a:rPr lang="es-CL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Anclajes </a:t>
            </a:r>
            <a:r>
              <a:rPr lang="es-CL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</a:t>
            </a:r>
            <a:r>
              <a:rPr lang="es-CL" dirty="0" err="1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</a:t>
            </a:r>
            <a:r>
              <a:rPr lang="es-CL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nchorages</a:t>
            </a:r>
            <a:r>
              <a:rPr lang="es-CL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  <a:endParaRPr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Google Shape;546;p52">
            <a:extLst>
              <a:ext uri="{FF2B5EF4-FFF2-40B4-BE49-F238E27FC236}">
                <a16:creationId xmlns:a16="http://schemas.microsoft.com/office/drawing/2014/main" id="{750E712C-4544-7895-509E-0631EBADB429}"/>
              </a:ext>
            </a:extLst>
          </p:cNvPr>
          <p:cNvSpPr txBox="1"/>
          <p:nvPr/>
        </p:nvSpPr>
        <p:spPr>
          <a:xfrm>
            <a:off x="3080596" y="3641820"/>
            <a:ext cx="279370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</a:pPr>
            <a:r>
              <a:rPr lang="es-CL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Arnés</a:t>
            </a:r>
            <a:r>
              <a:rPr lang="es-CL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</a:t>
            </a:r>
            <a:r>
              <a:rPr lang="es-CL" dirty="0" err="1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</a:t>
            </a:r>
            <a:r>
              <a:rPr lang="es-CL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ody</a:t>
            </a:r>
            <a:r>
              <a:rPr lang="es-CL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CL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Support</a:t>
            </a:r>
            <a:r>
              <a:rPr lang="es-CL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  <a:endParaRPr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2" name="Google Shape;546;p52">
            <a:extLst>
              <a:ext uri="{FF2B5EF4-FFF2-40B4-BE49-F238E27FC236}">
                <a16:creationId xmlns:a16="http://schemas.microsoft.com/office/drawing/2014/main" id="{05C644B9-F860-B0DC-1562-C5356F51F5A3}"/>
              </a:ext>
            </a:extLst>
          </p:cNvPr>
          <p:cNvSpPr txBox="1"/>
          <p:nvPr/>
        </p:nvSpPr>
        <p:spPr>
          <a:xfrm>
            <a:off x="5922000" y="3641820"/>
            <a:ext cx="297113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2000"/>
            </a:pPr>
            <a:r>
              <a:rPr lang="es-CL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Conectores</a:t>
            </a:r>
            <a:r>
              <a:rPr lang="es-CL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 </a:t>
            </a:r>
            <a:r>
              <a:rPr lang="es-CL" dirty="0" err="1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</a:t>
            </a:r>
            <a:r>
              <a:rPr lang="es-CL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onnectors</a:t>
            </a:r>
            <a:r>
              <a:rPr lang="es-CL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)</a:t>
            </a:r>
            <a:endParaRPr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9F822824-B40E-775A-6AE1-E0787B4892B0}"/>
              </a:ext>
            </a:extLst>
          </p:cNvPr>
          <p:cNvGrpSpPr/>
          <p:nvPr/>
        </p:nvGrpSpPr>
        <p:grpSpPr>
          <a:xfrm>
            <a:off x="1278955" y="4734762"/>
            <a:ext cx="5541419" cy="1756852"/>
            <a:chOff x="206204" y="4887700"/>
            <a:chExt cx="5541419" cy="1756852"/>
          </a:xfrm>
        </p:grpSpPr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D0BA1D00-E9A2-724C-DD4F-76D4EDB278B7}"/>
                </a:ext>
              </a:extLst>
            </p:cNvPr>
            <p:cNvSpPr/>
            <p:nvPr/>
          </p:nvSpPr>
          <p:spPr>
            <a:xfrm>
              <a:off x="206204" y="4887700"/>
              <a:ext cx="5541419" cy="17534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D179BF07-20DE-07B6-363B-FF0F967D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6864" y="5126183"/>
              <a:ext cx="1191291" cy="1043746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E336787-8282-91A5-3555-2530A1A4D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27264" y="5187776"/>
              <a:ext cx="1034014" cy="976569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CBAF4D91-0CF8-B18E-B286-D0884D106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1203" y="5148409"/>
              <a:ext cx="954853" cy="1077677"/>
            </a:xfrm>
            <a:prstGeom prst="rect">
              <a:avLst/>
            </a:prstGeom>
          </p:spPr>
        </p:pic>
        <p:sp>
          <p:nvSpPr>
            <p:cNvPr id="23" name="Google Shape;546;p52">
              <a:extLst>
                <a:ext uri="{FF2B5EF4-FFF2-40B4-BE49-F238E27FC236}">
                  <a16:creationId xmlns:a16="http://schemas.microsoft.com/office/drawing/2014/main" id="{B03A1CD4-35B2-8C67-E0C2-5145EE24A0DC}"/>
                </a:ext>
              </a:extLst>
            </p:cNvPr>
            <p:cNvSpPr txBox="1"/>
            <p:nvPr/>
          </p:nvSpPr>
          <p:spPr>
            <a:xfrm>
              <a:off x="253085" y="6160066"/>
              <a:ext cx="49397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20000"/>
                    <a:lumOff val="80000"/>
                  </a:schemeClr>
                </a:buClr>
                <a:buSzPts val="2000"/>
              </a:pPr>
              <a:r>
                <a:rPr lang="es-CL" sz="16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(</a:t>
              </a:r>
              <a:r>
                <a:rPr lang="es-CL" sz="1600" dirty="0">
                  <a:solidFill>
                    <a:srgbClr val="FF0000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D</a:t>
              </a:r>
              <a:r>
                <a:rPr lang="es-CL" sz="16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)</a:t>
              </a:r>
              <a:endParaRPr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24" name="Google Shape;546;p52">
              <a:extLst>
                <a:ext uri="{FF2B5EF4-FFF2-40B4-BE49-F238E27FC236}">
                  <a16:creationId xmlns:a16="http://schemas.microsoft.com/office/drawing/2014/main" id="{91E88E6B-FA66-6308-0867-D9B6FBA33872}"/>
                </a:ext>
              </a:extLst>
            </p:cNvPr>
            <p:cNvSpPr txBox="1"/>
            <p:nvPr/>
          </p:nvSpPr>
          <p:spPr>
            <a:xfrm>
              <a:off x="2365105" y="6173996"/>
              <a:ext cx="53153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20000"/>
                    <a:lumOff val="80000"/>
                  </a:schemeClr>
                </a:buClr>
                <a:buSzPts val="2000"/>
              </a:pPr>
              <a:r>
                <a:rPr lang="es-CL" sz="16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(</a:t>
              </a:r>
              <a:r>
                <a:rPr lang="es-CL" sz="1600" dirty="0">
                  <a:solidFill>
                    <a:srgbClr val="FF0000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</a:t>
              </a:r>
              <a:r>
                <a:rPr lang="es-CL" sz="16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)</a:t>
              </a:r>
              <a:endParaRPr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25" name="Google Shape;546;p52">
              <a:extLst>
                <a:ext uri="{FF2B5EF4-FFF2-40B4-BE49-F238E27FC236}">
                  <a16:creationId xmlns:a16="http://schemas.microsoft.com/office/drawing/2014/main" id="{CD5E54D0-205A-C95B-36DE-0AF46D28B8A5}"/>
                </a:ext>
              </a:extLst>
            </p:cNvPr>
            <p:cNvSpPr txBox="1"/>
            <p:nvPr/>
          </p:nvSpPr>
          <p:spPr>
            <a:xfrm>
              <a:off x="3771400" y="6169929"/>
              <a:ext cx="44055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20000"/>
                    <a:lumOff val="80000"/>
                  </a:schemeClr>
                </a:buClr>
                <a:buSzPts val="2000"/>
              </a:pPr>
              <a:r>
                <a:rPr lang="es-CL" sz="16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(</a:t>
              </a:r>
              <a:r>
                <a:rPr lang="es-CL" sz="1600" dirty="0">
                  <a:solidFill>
                    <a:srgbClr val="FF0000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F</a:t>
              </a:r>
              <a:r>
                <a:rPr lang="es-CL" sz="16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)</a:t>
              </a:r>
              <a:endParaRPr sz="1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28" name="Google Shape;546;p52">
              <a:extLst>
                <a:ext uri="{FF2B5EF4-FFF2-40B4-BE49-F238E27FC236}">
                  <a16:creationId xmlns:a16="http://schemas.microsoft.com/office/drawing/2014/main" id="{C0C8A863-DB05-AB17-F2A4-872B26306969}"/>
                </a:ext>
              </a:extLst>
            </p:cNvPr>
            <p:cNvSpPr txBox="1"/>
            <p:nvPr/>
          </p:nvSpPr>
          <p:spPr>
            <a:xfrm>
              <a:off x="600743" y="6206232"/>
              <a:ext cx="1846848" cy="415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20000"/>
                    <a:lumOff val="80000"/>
                  </a:schemeClr>
                </a:buClr>
                <a:buSzPts val="2000"/>
              </a:pPr>
              <a:r>
                <a:rPr lang="es-CL" sz="14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Descenso y rescate</a:t>
              </a:r>
              <a:endParaRPr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29" name="Google Shape;546;p52">
              <a:extLst>
                <a:ext uri="{FF2B5EF4-FFF2-40B4-BE49-F238E27FC236}">
                  <a16:creationId xmlns:a16="http://schemas.microsoft.com/office/drawing/2014/main" id="{2085F449-2E4E-83E5-A4DB-415E59503772}"/>
                </a:ext>
              </a:extLst>
            </p:cNvPr>
            <p:cNvSpPr txBox="1"/>
            <p:nvPr/>
          </p:nvSpPr>
          <p:spPr>
            <a:xfrm>
              <a:off x="2650569" y="6229094"/>
              <a:ext cx="1120831" cy="415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20000"/>
                    <a:lumOff val="80000"/>
                  </a:schemeClr>
                </a:buClr>
                <a:buSzPts val="2000"/>
              </a:pPr>
              <a:r>
                <a:rPr lang="es-CL" sz="14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Educación</a:t>
              </a:r>
              <a:endParaRPr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30" name="Google Shape;546;p52">
              <a:extLst>
                <a:ext uri="{FF2B5EF4-FFF2-40B4-BE49-F238E27FC236}">
                  <a16:creationId xmlns:a16="http://schemas.microsoft.com/office/drawing/2014/main" id="{49FF5582-F928-DCDB-8CE0-D6B7D6DF484C}"/>
                </a:ext>
              </a:extLst>
            </p:cNvPr>
            <p:cNvSpPr txBox="1"/>
            <p:nvPr/>
          </p:nvSpPr>
          <p:spPr>
            <a:xfrm>
              <a:off x="4056864" y="6216095"/>
              <a:ext cx="1656677" cy="415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>
                    <a:lumMod val="20000"/>
                    <a:lumOff val="80000"/>
                  </a:schemeClr>
                </a:buClr>
                <a:buSzPts val="2000"/>
              </a:pPr>
              <a:r>
                <a:rPr lang="es-CL" sz="1400" dirty="0"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Herramientas</a:t>
              </a:r>
              <a:endParaRPr sz="1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sp>
        <p:nvSpPr>
          <p:cNvPr id="38" name="Rectángulo 37">
            <a:extLst>
              <a:ext uri="{FF2B5EF4-FFF2-40B4-BE49-F238E27FC236}">
                <a16:creationId xmlns:a16="http://schemas.microsoft.com/office/drawing/2014/main" id="{1349C8A3-609C-8B4F-425C-DE5646D6AB3A}"/>
              </a:ext>
            </a:extLst>
          </p:cNvPr>
          <p:cNvSpPr/>
          <p:nvPr/>
        </p:nvSpPr>
        <p:spPr>
          <a:xfrm>
            <a:off x="2476192" y="1686153"/>
            <a:ext cx="65428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El “ABC” de los SPDC</a:t>
            </a:r>
          </a:p>
        </p:txBody>
      </p:sp>
    </p:spTree>
    <p:extLst>
      <p:ext uri="{BB962C8B-B14F-4D97-AF65-F5344CB8AC3E}">
        <p14:creationId xmlns:p14="http://schemas.microsoft.com/office/powerpoint/2010/main" val="3200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DD3A82C7-7BCE-B2E3-8B54-95B379DCBF29}"/>
              </a:ext>
            </a:extLst>
          </p:cNvPr>
          <p:cNvSpPr txBox="1"/>
          <p:nvPr/>
        </p:nvSpPr>
        <p:spPr>
          <a:xfrm>
            <a:off x="451821" y="2145866"/>
            <a:ext cx="11112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“La norma chilena </a:t>
            </a:r>
            <a:r>
              <a:rPr lang="es-MX" b="0" i="0" dirty="0" err="1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NCh</a:t>
            </a:r>
            <a:r>
              <a:rPr lang="es-MX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 1258/1-Of2004 establece un sistema de clasificación que específica, que la función de detención de caída sea obligatoria y que otras funciones sean opcionales.”</a:t>
            </a:r>
            <a:endParaRPr lang="es-C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62AFE44-C2FB-B9E0-AB9F-B1C513398EAA}"/>
              </a:ext>
            </a:extLst>
          </p:cNvPr>
          <p:cNvGrpSpPr/>
          <p:nvPr/>
        </p:nvGrpSpPr>
        <p:grpSpPr>
          <a:xfrm>
            <a:off x="249219" y="2910730"/>
            <a:ext cx="11693561" cy="3371735"/>
            <a:chOff x="161365" y="3115126"/>
            <a:chExt cx="10726640" cy="2581835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59C61FA3-40D2-436C-FB36-B4F071C4B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365" y="3115126"/>
              <a:ext cx="5335793" cy="2581835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3B647DB-0E42-0195-9DAA-4C7CF32EA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212" y="3115126"/>
              <a:ext cx="5335793" cy="2581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193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BE186-89FF-3809-468F-A7BA16D9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715" y="1542739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s-CL" sz="2800" b="1" dirty="0">
                <a:solidFill>
                  <a:srgbClr val="FF0000"/>
                </a:solidFill>
                <a:latin typeface="Arial Nova" panose="020B0504020202020204" pitchFamily="34" charset="0"/>
              </a:rPr>
              <a:t>CHECK LIST DE PRE USO </a:t>
            </a:r>
            <a:br>
              <a:rPr lang="es-CL" sz="2800" b="1" dirty="0">
                <a:solidFill>
                  <a:srgbClr val="FF0000"/>
                </a:solidFill>
                <a:latin typeface="Arial Nova" panose="020B0504020202020204" pitchFamily="34" charset="0"/>
              </a:rPr>
            </a:br>
            <a:r>
              <a:rPr lang="es-CL" sz="2800" b="1" dirty="0">
                <a:solidFill>
                  <a:srgbClr val="FF0000"/>
                </a:solidFill>
                <a:latin typeface="Arial Nova" panose="020B0504020202020204" pitchFamily="34" charset="0"/>
              </a:rPr>
              <a:t>SISTEMAS DE PROTECCIÓN CONTRA CAÍDAS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BCC603-C3C2-F6FD-CFA2-7A81A13DF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43" t="30964" r="28329" b="42768"/>
          <a:stretch/>
        </p:blipFill>
        <p:spPr>
          <a:xfrm>
            <a:off x="1312132" y="2685739"/>
            <a:ext cx="9398306" cy="3566187"/>
          </a:xfrm>
        </p:spPr>
      </p:pic>
    </p:spTree>
    <p:extLst>
      <p:ext uri="{BB962C8B-B14F-4D97-AF65-F5344CB8AC3E}">
        <p14:creationId xmlns:p14="http://schemas.microsoft.com/office/powerpoint/2010/main" val="61989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91EA9A-C593-E117-F7E6-76A65907A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75" t="31331" r="28375" b="40001"/>
          <a:stretch/>
        </p:blipFill>
        <p:spPr>
          <a:xfrm>
            <a:off x="845756" y="2081846"/>
            <a:ext cx="9714075" cy="4048366"/>
          </a:xfrm>
          <a:prstGeom prst="rect">
            <a:avLst/>
          </a:prstGeom>
        </p:spPr>
      </p:pic>
      <p:pic>
        <p:nvPicPr>
          <p:cNvPr id="6" name="Picture 70978">
            <a:extLst>
              <a:ext uri="{FF2B5EF4-FFF2-40B4-BE49-F238E27FC236}">
                <a16:creationId xmlns:a16="http://schemas.microsoft.com/office/drawing/2014/main" id="{35C69A9C-125E-6635-50CC-1EB5C3AAC550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5344" y="5710282"/>
            <a:ext cx="1848975" cy="679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73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F5C910-22AA-D507-72F9-33BD3CAA4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75" t="60266" r="28300" b="9930"/>
          <a:stretch/>
        </p:blipFill>
        <p:spPr>
          <a:xfrm>
            <a:off x="1273021" y="2405432"/>
            <a:ext cx="9645957" cy="3374136"/>
          </a:xfrm>
          <a:prstGeom prst="rect">
            <a:avLst/>
          </a:prstGeom>
        </p:spPr>
      </p:pic>
      <p:pic>
        <p:nvPicPr>
          <p:cNvPr id="6" name="Picture 70978">
            <a:extLst>
              <a:ext uri="{FF2B5EF4-FFF2-40B4-BE49-F238E27FC236}">
                <a16:creationId xmlns:a16="http://schemas.microsoft.com/office/drawing/2014/main" id="{4B8B27D3-1612-CE72-BE9A-4B861DDC4011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5344" y="5710282"/>
            <a:ext cx="1848975" cy="679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631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66BF7A68-590E-44FD-8D4C-183C690095AA}" vid="{B5B0C535-815A-4C39-B9C9-97E9DB8E763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15696</TotalTime>
  <Words>2025</Words>
  <Application>Microsoft Office PowerPoint</Application>
  <PresentationFormat>Panorámica</PresentationFormat>
  <Paragraphs>198</Paragraphs>
  <Slides>47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9" baseType="lpstr">
      <vt:lpstr>ADLaM Display</vt:lpstr>
      <vt:lpstr>Arial</vt:lpstr>
      <vt:lpstr>Arial MT</vt:lpstr>
      <vt:lpstr>Arial Nova</vt:lpstr>
      <vt:lpstr>Calibri</vt:lpstr>
      <vt:lpstr>Google Sans</vt:lpstr>
      <vt:lpstr>Montserrat ExtraBold</vt:lpstr>
      <vt:lpstr>Montserrat Medium</vt:lpstr>
      <vt:lpstr>Poppins</vt:lpstr>
      <vt:lpstr>Verdana</vt:lpstr>
      <vt:lpstr>Wingdings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CHECK LIST DE PRE USO  SISTEMAS DE PROTECCIÓN CONTRA CAÍDAS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Cerfom Calama</dc:creator>
  <cp:lastModifiedBy>Cerfom Calama</cp:lastModifiedBy>
  <cp:revision>41</cp:revision>
  <dcterms:created xsi:type="dcterms:W3CDTF">2023-01-14T22:53:54Z</dcterms:created>
  <dcterms:modified xsi:type="dcterms:W3CDTF">2025-06-27T14:40:21Z</dcterms:modified>
</cp:coreProperties>
</file>