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sldIdLst>
    <p:sldId id="256" r:id="rId2"/>
    <p:sldId id="259" r:id="rId3"/>
    <p:sldId id="266" r:id="rId4"/>
    <p:sldId id="270" r:id="rId5"/>
    <p:sldId id="271" r:id="rId6"/>
    <p:sldId id="272" r:id="rId7"/>
    <p:sldId id="273" r:id="rId8"/>
    <p:sldId id="274" r:id="rId9"/>
    <p:sldId id="275" r:id="rId10"/>
    <p:sldId id="276" r:id="rId11"/>
    <p:sldId id="277" r:id="rId12"/>
    <p:sldId id="279" r:id="rId13"/>
    <p:sldId id="280" r:id="rId14"/>
    <p:sldId id="281" r:id="rId15"/>
    <p:sldId id="282" r:id="rId16"/>
    <p:sldId id="283" r:id="rId17"/>
    <p:sldId id="285" r:id="rId18"/>
    <p:sldId id="278" r:id="rId19"/>
    <p:sldId id="284" r:id="rId20"/>
    <p:sldId id="286" r:id="rId21"/>
    <p:sldId id="268" r:id="rId22"/>
    <p:sldId id="265" r:id="rId23"/>
    <p:sldId id="257" r:id="rId24"/>
    <p:sldId id="264" r:id="rId25"/>
    <p:sldId id="263" r:id="rId26"/>
    <p:sldId id="262" r:id="rId27"/>
    <p:sldId id="261" r:id="rId28"/>
    <p:sldId id="258"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246DA07D-6A69-470C-AB13-4B37961C7E54}">
          <p14:sldIdLst>
            <p14:sldId id="256"/>
            <p14:sldId id="259"/>
            <p14:sldId id="266"/>
            <p14:sldId id="270"/>
            <p14:sldId id="271"/>
            <p14:sldId id="272"/>
            <p14:sldId id="273"/>
            <p14:sldId id="274"/>
            <p14:sldId id="275"/>
            <p14:sldId id="276"/>
            <p14:sldId id="277"/>
            <p14:sldId id="279"/>
            <p14:sldId id="280"/>
            <p14:sldId id="281"/>
            <p14:sldId id="282"/>
            <p14:sldId id="283"/>
            <p14:sldId id="285"/>
            <p14:sldId id="278"/>
            <p14:sldId id="284"/>
            <p14:sldId id="286"/>
            <p14:sldId id="268"/>
            <p14:sldId id="265"/>
            <p14:sldId id="257"/>
            <p14:sldId id="264"/>
            <p14:sldId id="263"/>
            <p14:sldId id="262"/>
            <p14:sldId id="261"/>
            <p14:sldId id="258"/>
          </p14:sldIdLst>
        </p14:section>
        <p14:section name="Sección sin título" id="{86E3DB13-9113-FE4C-99CE-D57901563117}">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2" d="100"/>
          <a:sy n="82" d="100"/>
        </p:scale>
        <p:origin x="1474" y="58"/>
      </p:cViewPr>
      <p:guideLst>
        <p:guide orient="horz" pos="2160"/>
        <p:guide pos="2880"/>
      </p:guideLst>
    </p:cSldViewPr>
  </p:slideViewPr>
  <p:notesTextViewPr>
    <p:cViewPr>
      <p:scale>
        <a:sx n="100" d="100"/>
        <a:sy n="100" d="100"/>
      </p:scale>
      <p:origin x="0" y="0"/>
    </p:cViewPr>
  </p:notesTextViewPr>
  <p:sorterViewPr>
    <p:cViewPr>
      <p:scale>
        <a:sx n="125" d="100"/>
        <a:sy n="12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AB0C3E-37EB-486C-B7BC-75BCB6344EAE}" type="datetimeFigureOut">
              <a:rPr lang="es-CL" smtClean="0"/>
              <a:t>19-06-2025</a:t>
            </a:fld>
            <a:endParaRPr lang="es-CL" dirty="0"/>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CL"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0F3EAC-B28E-40C5-B6A6-CA88BD8E010A}" type="slidenum">
              <a:rPr lang="es-CL" smtClean="0"/>
              <a:t>‹Nº›</a:t>
            </a:fld>
            <a:endParaRPr lang="es-CL" dirty="0"/>
          </a:p>
        </p:txBody>
      </p:sp>
    </p:spTree>
    <p:extLst>
      <p:ext uri="{BB962C8B-B14F-4D97-AF65-F5344CB8AC3E}">
        <p14:creationId xmlns:p14="http://schemas.microsoft.com/office/powerpoint/2010/main" val="18480784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CAD085-E8A6-8845-BD4E-CB4CCA059FC4}" type="datetimeFigureOut">
              <a:rPr lang="en-US" smtClean="0"/>
              <a:t>6/19/2025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FF6DA9-008F-8B48-92A6-B652298478BF}" type="slidenum">
              <a:rPr lang="en-US" smtClean="0"/>
              <a:t>‹Nº›</a:t>
            </a:fld>
            <a:endParaRPr lang="en-US" dirty="0"/>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6/19/2025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FF6DA9-008F-8B48-92A6-B652298478BF}" type="slidenum">
              <a:rPr lang="en-US" smtClean="0"/>
              <a:t>‹Nº›</a:t>
            </a:fld>
            <a:endParaRPr lang="en-US" dirty="0"/>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6/19/2025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FF6DA9-008F-8B48-92A6-B652298478BF}" type="slidenum">
              <a:rPr lang="en-US" smtClean="0"/>
              <a:t>‹Nº›</a:t>
            </a:fld>
            <a:endParaRPr lang="en-US" dirty="0"/>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918711"/>
            <a:ext cx="9144000" cy="1143000"/>
          </a:xfrm>
        </p:spPr>
        <p:txBody>
          <a:bodyPr/>
          <a:lstStyle>
            <a:lvl1pPr>
              <a:defRPr>
                <a:solidFill>
                  <a:schemeClr val="tx2"/>
                </a:solidFill>
              </a:defRPr>
            </a:lvl1pPr>
          </a:lstStyle>
          <a:p>
            <a:r>
              <a:rPr lang="es-CL" noProof="0" dirty="0" err="1"/>
              <a:t>Click</a:t>
            </a:r>
            <a:r>
              <a:rPr lang="es-CL" noProof="0" dirty="0"/>
              <a:t> </a:t>
            </a:r>
            <a:r>
              <a:rPr lang="es-CL" noProof="0" dirty="0" err="1"/>
              <a:t>to</a:t>
            </a:r>
            <a:r>
              <a:rPr lang="es-CL" noProof="0" dirty="0"/>
              <a:t> </a:t>
            </a:r>
            <a:r>
              <a:rPr lang="es-CL" noProof="0" dirty="0" err="1"/>
              <a:t>edit</a:t>
            </a:r>
            <a:r>
              <a:rPr lang="es-CL" noProof="0" dirty="0"/>
              <a:t> Master </a:t>
            </a:r>
            <a:r>
              <a:rPr lang="es-CL" noProof="0" dirty="0" err="1"/>
              <a:t>title</a:t>
            </a:r>
            <a:r>
              <a:rPr lang="es-CL" noProof="0" dirty="0"/>
              <a:t> </a:t>
            </a:r>
            <a:r>
              <a:rPr lang="es-CL" noProof="0" dirty="0" err="1"/>
              <a:t>style</a:t>
            </a:r>
            <a:endParaRPr lang="es-CL" noProof="0" dirty="0"/>
          </a:p>
        </p:txBody>
      </p:sp>
      <p:sp>
        <p:nvSpPr>
          <p:cNvPr id="3" name="Content Placeholder 2"/>
          <p:cNvSpPr>
            <a:spLocks noGrp="1"/>
          </p:cNvSpPr>
          <p:nvPr>
            <p:ph idx="1" hasCustomPrompt="1"/>
          </p:nvPr>
        </p:nvSpPr>
        <p:spPr>
          <a:xfrm>
            <a:off x="457200" y="3429000"/>
            <a:ext cx="8229600" cy="2697163"/>
          </a:xfrm>
        </p:spPr>
        <p:txBody>
          <a:bodyPr/>
          <a:lstStyle>
            <a:lvl1pPr algn="just">
              <a:defRPr>
                <a:solidFill>
                  <a:schemeClr val="tx2"/>
                </a:solidFill>
              </a:defRPr>
            </a:lvl1pPr>
            <a:lvl2pPr algn="just">
              <a:defRPr>
                <a:solidFill>
                  <a:schemeClr val="tx2"/>
                </a:solidFill>
              </a:defRPr>
            </a:lvl2pPr>
            <a:lvl3pPr algn="just">
              <a:defRPr>
                <a:solidFill>
                  <a:schemeClr val="tx2"/>
                </a:solidFill>
              </a:defRPr>
            </a:lvl3pPr>
            <a:lvl4pPr algn="just">
              <a:defRPr>
                <a:solidFill>
                  <a:schemeClr val="tx2"/>
                </a:solidFill>
              </a:defRPr>
            </a:lvl4pPr>
            <a:lvl5pPr algn="just">
              <a:defRPr>
                <a:solidFill>
                  <a:schemeClr val="tx2"/>
                </a:solidFill>
              </a:defRPr>
            </a:lvl5pPr>
          </a:lstStyle>
          <a:p>
            <a:pPr lvl="0"/>
            <a:r>
              <a:rPr lang="es-CL" noProof="0" dirty="0" err="1"/>
              <a:t>Click</a:t>
            </a:r>
            <a:r>
              <a:rPr lang="es-CL" noProof="0" dirty="0"/>
              <a:t> </a:t>
            </a:r>
            <a:r>
              <a:rPr lang="es-CL" noProof="0" dirty="0" err="1"/>
              <a:t>to</a:t>
            </a:r>
            <a:r>
              <a:rPr lang="es-CL" noProof="0" dirty="0"/>
              <a:t> </a:t>
            </a:r>
            <a:r>
              <a:rPr lang="es-CL" noProof="0" dirty="0" err="1"/>
              <a:t>edit</a:t>
            </a:r>
            <a:r>
              <a:rPr lang="es-CL" noProof="0" dirty="0"/>
              <a:t> Master </a:t>
            </a:r>
            <a:r>
              <a:rPr lang="es-CL" noProof="0" dirty="0" err="1"/>
              <a:t>text</a:t>
            </a:r>
            <a:r>
              <a:rPr lang="es-CL" noProof="0" dirty="0"/>
              <a:t> </a:t>
            </a:r>
            <a:r>
              <a:rPr lang="es-CL" noProof="0" dirty="0" err="1"/>
              <a:t>styles</a:t>
            </a:r>
            <a:endParaRPr lang="es-CL" noProof="0" dirty="0"/>
          </a:p>
          <a:p>
            <a:pPr lvl="1"/>
            <a:r>
              <a:rPr lang="es-CL" noProof="0" dirty="0" err="1"/>
              <a:t>Second</a:t>
            </a:r>
            <a:r>
              <a:rPr lang="es-CL" noProof="0" dirty="0"/>
              <a:t> </a:t>
            </a:r>
            <a:r>
              <a:rPr lang="es-CL" noProof="0" dirty="0" err="1"/>
              <a:t>level</a:t>
            </a:r>
            <a:endParaRPr lang="es-CL" noProof="0" dirty="0"/>
          </a:p>
          <a:p>
            <a:pPr lvl="2"/>
            <a:r>
              <a:rPr lang="es-CL" noProof="0" dirty="0" err="1"/>
              <a:t>Third</a:t>
            </a:r>
            <a:r>
              <a:rPr lang="es-CL" noProof="0" dirty="0"/>
              <a:t> </a:t>
            </a:r>
            <a:r>
              <a:rPr lang="es-CL" noProof="0" dirty="0" err="1"/>
              <a:t>level</a:t>
            </a:r>
            <a:endParaRPr lang="es-CL" noProof="0" dirty="0"/>
          </a:p>
          <a:p>
            <a:pPr lvl="3"/>
            <a:r>
              <a:rPr lang="es-CL" noProof="0" dirty="0" err="1"/>
              <a:t>Fourth</a:t>
            </a:r>
            <a:r>
              <a:rPr lang="es-CL" noProof="0" dirty="0"/>
              <a:t> </a:t>
            </a:r>
            <a:r>
              <a:rPr lang="es-CL" noProof="0" dirty="0" err="1"/>
              <a:t>level</a:t>
            </a:r>
            <a:endParaRPr lang="es-CL" noProof="0" dirty="0"/>
          </a:p>
          <a:p>
            <a:pPr lvl="4"/>
            <a:r>
              <a:rPr lang="es-CL" noProof="0" dirty="0" err="1"/>
              <a:t>Fifth</a:t>
            </a:r>
            <a:r>
              <a:rPr lang="es-CL" noProof="0" dirty="0"/>
              <a:t> </a:t>
            </a:r>
            <a:r>
              <a:rPr lang="es-CL" noProof="0" dirty="0" err="1"/>
              <a:t>level</a:t>
            </a:r>
            <a:endParaRPr lang="es-CL" noProof="0" dirty="0"/>
          </a:p>
        </p:txBody>
      </p:sp>
      <p:sp>
        <p:nvSpPr>
          <p:cNvPr id="4" name="Date Placeholder 3"/>
          <p:cNvSpPr>
            <a:spLocks noGrp="1"/>
          </p:cNvSpPr>
          <p:nvPr>
            <p:ph type="dt" sz="half" idx="10"/>
          </p:nvPr>
        </p:nvSpPr>
        <p:spPr/>
        <p:txBody>
          <a:bodyPr/>
          <a:lstStyle/>
          <a:p>
            <a:fld id="{5BCAD085-E8A6-8845-BD4E-CB4CCA059FC4}" type="datetimeFigureOut">
              <a:rPr lang="es-CL" noProof="0" smtClean="0"/>
              <a:t>19-06-2025</a:t>
            </a:fld>
            <a:endParaRPr lang="es-CL" noProof="0" dirty="0"/>
          </a:p>
        </p:txBody>
      </p:sp>
      <p:sp>
        <p:nvSpPr>
          <p:cNvPr id="5" name="Footer Placeholder 4"/>
          <p:cNvSpPr>
            <a:spLocks noGrp="1"/>
          </p:cNvSpPr>
          <p:nvPr>
            <p:ph type="ftr" sz="quarter" idx="11"/>
          </p:nvPr>
        </p:nvSpPr>
        <p:spPr/>
        <p:txBody>
          <a:bodyPr/>
          <a:lstStyle/>
          <a:p>
            <a:endParaRPr lang="es-CL" noProof="0" dirty="0"/>
          </a:p>
        </p:txBody>
      </p:sp>
      <p:sp>
        <p:nvSpPr>
          <p:cNvPr id="6" name="Slide Number Placeholder 5"/>
          <p:cNvSpPr>
            <a:spLocks noGrp="1"/>
          </p:cNvSpPr>
          <p:nvPr>
            <p:ph type="sldNum" sz="quarter" idx="12"/>
          </p:nvPr>
        </p:nvSpPr>
        <p:spPr/>
        <p:txBody>
          <a:bodyPr/>
          <a:lstStyle/>
          <a:p>
            <a:fld id="{C1FF6DA9-008F-8B48-92A6-B652298478BF}" type="slidenum">
              <a:rPr lang="es-CL" noProof="0" smtClean="0"/>
              <a:t>‹Nº›</a:t>
            </a:fld>
            <a:endParaRPr lang="es-CL" noProof="0" dirty="0"/>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p:spPr>
        <p:txBody>
          <a:bodyPr anchor="t"/>
          <a:lstStyle>
            <a:lvl1pPr algn="l">
              <a:defRPr sz="4000" b="1" cap="all"/>
            </a:lvl1pPr>
          </a:lstStyle>
          <a:p>
            <a:r>
              <a:rPr lang="es-CL" noProof="0"/>
              <a:t>Click</a:t>
            </a:r>
            <a:r>
              <a:rPr lang="es-CL" noProof="0" dirty="0"/>
              <a:t> </a:t>
            </a:r>
            <a:r>
              <a:rPr lang="es-CL" noProof="0" dirty="0" err="1"/>
              <a:t>to</a:t>
            </a:r>
            <a:r>
              <a:rPr lang="es-CL" noProof="0" dirty="0"/>
              <a:t> </a:t>
            </a:r>
            <a:r>
              <a:rPr lang="es-CL" noProof="0" dirty="0" err="1"/>
              <a:t>edit</a:t>
            </a:r>
            <a:r>
              <a:rPr lang="es-CL" noProof="0" dirty="0"/>
              <a:t> Master </a:t>
            </a:r>
            <a:r>
              <a:rPr lang="es-CL" noProof="0" dirty="0" err="1"/>
              <a:t>title</a:t>
            </a:r>
            <a:r>
              <a:rPr lang="es-CL" noProof="0" dirty="0"/>
              <a:t> </a:t>
            </a:r>
            <a:r>
              <a:rPr lang="es-CL" noProof="0" dirty="0" err="1"/>
              <a:t>style</a:t>
            </a:r>
            <a:endParaRPr lang="es-CL" noProof="0" dirty="0"/>
          </a:p>
        </p:txBody>
      </p:sp>
      <p:sp>
        <p:nvSpPr>
          <p:cNvPr id="3" name="Text Placeholder 2"/>
          <p:cNvSpPr>
            <a:spLocks noGrp="1"/>
          </p:cNvSpPr>
          <p:nvPr>
            <p:ph type="body" idx="1" hasCustomPrompt="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CL" noProof="0"/>
              <a:t>Click</a:t>
            </a:r>
            <a:r>
              <a:rPr lang="es-CL" noProof="0" dirty="0"/>
              <a:t> </a:t>
            </a:r>
            <a:r>
              <a:rPr lang="es-CL" noProof="0" dirty="0" err="1"/>
              <a:t>to</a:t>
            </a:r>
            <a:r>
              <a:rPr lang="es-CL" noProof="0" dirty="0"/>
              <a:t> </a:t>
            </a:r>
            <a:r>
              <a:rPr lang="es-CL" noProof="0" dirty="0" err="1"/>
              <a:t>edit</a:t>
            </a:r>
            <a:r>
              <a:rPr lang="es-CL" noProof="0" dirty="0"/>
              <a:t> Master </a:t>
            </a:r>
            <a:r>
              <a:rPr lang="es-CL" noProof="0" dirty="0" err="1"/>
              <a:t>text</a:t>
            </a:r>
            <a:r>
              <a:rPr lang="es-CL" noProof="0" dirty="0"/>
              <a:t> </a:t>
            </a:r>
            <a:r>
              <a:rPr lang="es-CL" noProof="0" dirty="0" err="1"/>
              <a:t>styles</a:t>
            </a:r>
            <a:endParaRPr lang="es-CL" noProof="0" dirty="0"/>
          </a:p>
        </p:txBody>
      </p:sp>
      <p:sp>
        <p:nvSpPr>
          <p:cNvPr id="4" name="Date Placeholder 3"/>
          <p:cNvSpPr>
            <a:spLocks noGrp="1"/>
          </p:cNvSpPr>
          <p:nvPr>
            <p:ph type="dt" sz="half" idx="10"/>
          </p:nvPr>
        </p:nvSpPr>
        <p:spPr/>
        <p:txBody>
          <a:bodyPr/>
          <a:lstStyle/>
          <a:p>
            <a:fld id="{5BCAD085-E8A6-8845-BD4E-CB4CCA059FC4}" type="datetimeFigureOut">
              <a:rPr lang="en-US" smtClean="0"/>
              <a:t>6/19/2025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FF6DA9-008F-8B48-92A6-B652298478BF}" type="slidenum">
              <a:rPr lang="en-US" smtClean="0"/>
              <a:t>‹Nº›</a:t>
            </a:fld>
            <a:endParaRPr lang="en-US" dirty="0"/>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CAD085-E8A6-8845-BD4E-CB4CCA059FC4}" type="datetimeFigureOut">
              <a:rPr lang="en-US" smtClean="0"/>
              <a:t>6/19/2025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1FF6DA9-008F-8B48-92A6-B652298478BF}" type="slidenum">
              <a:rPr lang="en-US" smtClean="0"/>
              <a:t>‹Nº›</a:t>
            </a:fld>
            <a:endParaRPr lang="en-US" dirty="0"/>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CAD085-E8A6-8845-BD4E-CB4CCA059FC4}" type="datetimeFigureOut">
              <a:rPr lang="en-US" smtClean="0"/>
              <a:t>6/19/2025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1FF6DA9-008F-8B48-92A6-B652298478BF}" type="slidenum">
              <a:rPr lang="en-US" smtClean="0"/>
              <a:t>‹Nº›</a:t>
            </a:fld>
            <a:endParaRPr lang="en-US" dirty="0"/>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CAD085-E8A6-8845-BD4E-CB4CCA059FC4}" type="datetimeFigureOut">
              <a:rPr lang="en-US" smtClean="0"/>
              <a:t>6/19/2025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1FF6DA9-008F-8B48-92A6-B652298478BF}" type="slidenum">
              <a:rPr lang="en-US" smtClean="0"/>
              <a:t>‹Nº›</a:t>
            </a:fld>
            <a:endParaRPr lang="en-US" dirty="0"/>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6/19/2025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1FF6DA9-008F-8B48-92A6-B652298478BF}" type="slidenum">
              <a:rPr lang="en-US" smtClean="0"/>
              <a:t>‹Nº›</a:t>
            </a:fld>
            <a:endParaRPr lang="en-US" dirty="0"/>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6/19/2025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1FF6DA9-008F-8B48-92A6-B652298478BF}" type="slidenum">
              <a:rPr lang="en-US" smtClean="0"/>
              <a:t>‹Nº›</a:t>
            </a:fld>
            <a:endParaRPr lang="en-US" dirty="0"/>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6/19/2025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1FF6DA9-008F-8B48-92A6-B652298478BF}" type="slidenum">
              <a:rPr lang="en-US" smtClean="0"/>
              <a:t>‹Nº›</a:t>
            </a:fld>
            <a:endParaRPr lang="en-US" dirty="0"/>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 t="-2000" r="-1000" b="70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6/19/2025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‹Nº›</a:t>
            </a:fld>
            <a:endParaRPr lang="en-US" dirty="0"/>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2510552" y="905835"/>
            <a:ext cx="3981792" cy="369332"/>
          </a:xfrm>
          <a:prstGeom prst="rect">
            <a:avLst/>
          </a:prstGeom>
        </p:spPr>
        <p:txBody>
          <a:bodyPr wrap="none">
            <a:spAutoFit/>
          </a:bodyPr>
          <a:lstStyle/>
          <a:p>
            <a:r>
              <a:rPr lang="es-ES" dirty="0"/>
              <a:t>Almacenamiento y secado de electrodos</a:t>
            </a:r>
          </a:p>
        </p:txBody>
      </p:sp>
      <p:pic>
        <p:nvPicPr>
          <p:cNvPr id="6" name="Imagen 5"/>
          <p:cNvPicPr>
            <a:picLocks noChangeAspect="1"/>
          </p:cNvPicPr>
          <p:nvPr/>
        </p:nvPicPr>
        <p:blipFill>
          <a:blip r:embed="rId2"/>
          <a:stretch>
            <a:fillRect/>
          </a:stretch>
        </p:blipFill>
        <p:spPr>
          <a:xfrm>
            <a:off x="1253043" y="2326886"/>
            <a:ext cx="6096000" cy="3543300"/>
          </a:xfrm>
          <a:prstGeom prst="rect">
            <a:avLst/>
          </a:prstGeom>
        </p:spPr>
      </p:pic>
    </p:spTree>
    <p:extLst>
      <p:ext uri="{BB962C8B-B14F-4D97-AF65-F5344CB8AC3E}">
        <p14:creationId xmlns:p14="http://schemas.microsoft.com/office/powerpoint/2010/main" val="6206368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942391" y="2559136"/>
            <a:ext cx="7735077" cy="2585323"/>
          </a:xfrm>
          <a:prstGeom prst="rect">
            <a:avLst/>
          </a:prstGeom>
        </p:spPr>
        <p:txBody>
          <a:bodyPr wrap="square">
            <a:spAutoFit/>
          </a:bodyPr>
          <a:lstStyle/>
          <a:p>
            <a:r>
              <a:rPr lang="es-ES" dirty="0"/>
              <a:t>Electrodos Básicos (B)</a:t>
            </a:r>
          </a:p>
          <a:p>
            <a:r>
              <a:rPr lang="es-ES" dirty="0"/>
              <a:t>Los electrodos básicos son el tipo de electrodo recubiertos con carbonato cálcico.</a:t>
            </a:r>
          </a:p>
          <a:p>
            <a:r>
              <a:rPr lang="es-ES" dirty="0"/>
              <a:t>Se caracterizan por ser muy resistentes a la formación de grietas, motivo per el cual son muy utilizados para realizar soldaduras complejas donde hay una responsabilidad importante.</a:t>
            </a:r>
          </a:p>
          <a:p>
            <a:r>
              <a:rPr lang="es-ES" dirty="0"/>
              <a:t>Nos permiten soldar en cualquier posición.</a:t>
            </a:r>
          </a:p>
          <a:p>
            <a:r>
              <a:rPr lang="es-ES" dirty="0"/>
              <a:t>Su soldadura es con un arco muy corto.</a:t>
            </a:r>
          </a:p>
          <a:p>
            <a:endParaRPr lang="es-ES" dirty="0"/>
          </a:p>
        </p:txBody>
      </p:sp>
    </p:spTree>
    <p:extLst>
      <p:ext uri="{BB962C8B-B14F-4D97-AF65-F5344CB8AC3E}">
        <p14:creationId xmlns:p14="http://schemas.microsoft.com/office/powerpoint/2010/main" val="560754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783770" y="2912239"/>
            <a:ext cx="7352523" cy="2031325"/>
          </a:xfrm>
          <a:prstGeom prst="rect">
            <a:avLst/>
          </a:prstGeom>
        </p:spPr>
        <p:txBody>
          <a:bodyPr wrap="square">
            <a:spAutoFit/>
          </a:bodyPr>
          <a:lstStyle/>
          <a:p>
            <a:r>
              <a:rPr lang="es-ES" dirty="0"/>
              <a:t>Electrodos Celulósicos (C)</a:t>
            </a:r>
          </a:p>
          <a:p>
            <a:r>
              <a:rPr lang="es-ES" dirty="0"/>
              <a:t>Los electrodos celulósicos se caracterizan por estar revestidos mediante compuestos orgánicos (celulosa).</a:t>
            </a:r>
          </a:p>
          <a:p>
            <a:r>
              <a:rPr lang="es-ES" dirty="0"/>
              <a:t>Son los electrodos utilizados principalmente en soldaduras verticales descendentes. Se usan especialmente en soldadura vertical descendente.</a:t>
            </a:r>
          </a:p>
          <a:p>
            <a:r>
              <a:rPr lang="es-ES" dirty="0"/>
              <a:t>Muy utilizados en soldaduras especiales, entre ellas la soldadura de gaseoductos.</a:t>
            </a:r>
          </a:p>
        </p:txBody>
      </p:sp>
    </p:spTree>
    <p:extLst>
      <p:ext uri="{BB962C8B-B14F-4D97-AF65-F5344CB8AC3E}">
        <p14:creationId xmlns:p14="http://schemas.microsoft.com/office/powerpoint/2010/main" val="30478765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250301" y="2757998"/>
            <a:ext cx="7632441" cy="2585323"/>
          </a:xfrm>
          <a:prstGeom prst="rect">
            <a:avLst/>
          </a:prstGeom>
        </p:spPr>
        <p:txBody>
          <a:bodyPr wrap="square">
            <a:spAutoFit/>
          </a:bodyPr>
          <a:lstStyle/>
          <a:p>
            <a:r>
              <a:rPr lang="es-ES" dirty="0"/>
              <a:t>Electrodos de Ácido (A)</a:t>
            </a:r>
          </a:p>
          <a:p>
            <a:r>
              <a:rPr lang="es-ES" dirty="0"/>
              <a:t>Los electrodos de ácido se caracterizan por tener el recubrimiento compuesto por óxido de hierro, manganeso y sílice.</a:t>
            </a:r>
          </a:p>
          <a:p>
            <a:r>
              <a:rPr lang="es-ES" dirty="0"/>
              <a:t>Son electrodos que nos permiten obtener una buena penetración, especialmente en los de gran espesor.</a:t>
            </a:r>
          </a:p>
          <a:p>
            <a:r>
              <a:rPr lang="es-ES" dirty="0"/>
              <a:t>Son electrodos fáciles de manejar y el rendimiento que se obtiene con ellos es muy bueno.</a:t>
            </a:r>
          </a:p>
          <a:p>
            <a:r>
              <a:rPr lang="es-ES" dirty="0"/>
              <a:t>Destacar que pueden dar fisuras si el metal base no tiene buenas características de soldabilidad.</a:t>
            </a:r>
          </a:p>
        </p:txBody>
      </p:sp>
    </p:spTree>
    <p:extLst>
      <p:ext uri="{BB962C8B-B14F-4D97-AF65-F5344CB8AC3E}">
        <p14:creationId xmlns:p14="http://schemas.microsoft.com/office/powerpoint/2010/main" val="13122271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718458" y="2127322"/>
            <a:ext cx="8425542" cy="3416320"/>
          </a:xfrm>
          <a:prstGeom prst="rect">
            <a:avLst/>
          </a:prstGeom>
        </p:spPr>
        <p:txBody>
          <a:bodyPr wrap="square">
            <a:spAutoFit/>
          </a:bodyPr>
          <a:lstStyle/>
          <a:p>
            <a:r>
              <a:rPr lang="es-ES" dirty="0"/>
              <a:t>Factores a tener en cuenta para elegir el tipo de electrodo adecuado</a:t>
            </a:r>
          </a:p>
          <a:p>
            <a:r>
              <a:rPr lang="es-ES" dirty="0"/>
              <a:t>Si debes elegir los electrodos para tu máquina de soldar y no tienes claro cuales necesitas, a continuación te vamos a indicar los factores a tener en cuenta para que puedas descubrir el tipo de electrodo más adecuado a tu necesidad:</a:t>
            </a:r>
          </a:p>
          <a:p>
            <a:endParaRPr lang="es-ES" dirty="0"/>
          </a:p>
          <a:p>
            <a:r>
              <a:rPr lang="es-ES" dirty="0"/>
              <a:t>Material a soldar, siendo muy importante utilizar el tipo de electrodo adecuado al material que vamos a soldar. Deberemos optar siempre por un electrodo que coincida con las propiedades de composición y resistencia del metal base.</a:t>
            </a:r>
          </a:p>
          <a:p>
            <a:r>
              <a:rPr lang="es-ES" dirty="0"/>
              <a:t>Acero dulce → Cualquier electrodo es válido, tanto electrodos de rutilo, básicos o de inoxidable</a:t>
            </a:r>
          </a:p>
          <a:p>
            <a:r>
              <a:rPr lang="es-ES" dirty="0"/>
              <a:t>Acero con aleaciones → Electrodos básicos o de inoxidable</a:t>
            </a:r>
          </a:p>
          <a:p>
            <a:r>
              <a:rPr lang="es-ES" dirty="0"/>
              <a:t>Acero inoxidable → Solo se puede soldar con electrodos de inoxidable</a:t>
            </a:r>
          </a:p>
        </p:txBody>
      </p:sp>
    </p:spTree>
    <p:extLst>
      <p:ext uri="{BB962C8B-B14F-4D97-AF65-F5344CB8AC3E}">
        <p14:creationId xmlns:p14="http://schemas.microsoft.com/office/powerpoint/2010/main" val="18124579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166327" y="3164165"/>
            <a:ext cx="7212563" cy="1754326"/>
          </a:xfrm>
          <a:prstGeom prst="rect">
            <a:avLst/>
          </a:prstGeom>
        </p:spPr>
        <p:txBody>
          <a:bodyPr wrap="square">
            <a:spAutoFit/>
          </a:bodyPr>
          <a:lstStyle/>
          <a:p>
            <a:r>
              <a:rPr lang="es-ES" dirty="0"/>
              <a:t>Espesor del material, que determinará el diámetro del electrodo a utilizar</a:t>
            </a:r>
          </a:p>
          <a:p>
            <a:r>
              <a:rPr lang="es-ES" dirty="0"/>
              <a:t>Tipo de soldadura a realizar, ya que no todos los electrodos pueden soldar en todas las posiciones.</a:t>
            </a:r>
          </a:p>
          <a:p>
            <a:r>
              <a:rPr lang="es-ES" dirty="0"/>
              <a:t>Esfuerzo que soportará la soldadura, siendo los electrodos básicos los utilizados para las soldaduras más exigentes y los electrodos de rutilo los utilizados ya que nos ofrecen una soldadura flexible y dulce.</a:t>
            </a:r>
          </a:p>
        </p:txBody>
      </p:sp>
    </p:spTree>
    <p:extLst>
      <p:ext uri="{BB962C8B-B14F-4D97-AF65-F5344CB8AC3E}">
        <p14:creationId xmlns:p14="http://schemas.microsoft.com/office/powerpoint/2010/main" val="19922749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045027" y="2241323"/>
            <a:ext cx="7501813" cy="3693319"/>
          </a:xfrm>
          <a:prstGeom prst="rect">
            <a:avLst/>
          </a:prstGeom>
        </p:spPr>
        <p:txBody>
          <a:bodyPr wrap="square">
            <a:spAutoFit/>
          </a:bodyPr>
          <a:lstStyle/>
          <a:p>
            <a:r>
              <a:rPr lang="es-ES" dirty="0"/>
              <a:t>Potencia de la máquina de soldar que disponemos, ya que el amperaje de la máquina soldadora nos determinará el tipo de electrodo y el diámetro de electrodo que podemos utilizar. Por regla general podemos indicar que:</a:t>
            </a:r>
          </a:p>
          <a:p>
            <a:r>
              <a:rPr lang="es-ES" dirty="0"/>
              <a:t>Electrodos de 1,6 mm necesitan habitualmente una corriente de soldadura de 40/60 amperes.</a:t>
            </a:r>
          </a:p>
          <a:p>
            <a:r>
              <a:rPr lang="es-ES" dirty="0"/>
              <a:t>Electrodos de 2,0 mm necesitan habitualmente una corriente de soldadura de 60/80 amperes.</a:t>
            </a:r>
          </a:p>
          <a:p>
            <a:r>
              <a:rPr lang="es-ES" dirty="0"/>
              <a:t>Electrodos de 2,5 mm necesitan habitualmente una corriente de soldadura de 70/90 amperes.</a:t>
            </a:r>
          </a:p>
          <a:p>
            <a:r>
              <a:rPr lang="es-ES" dirty="0"/>
              <a:t>Electrodos de 3,25 mm necesitan habitualmente una corriente de soldadura de 90/130 amperes.</a:t>
            </a:r>
          </a:p>
          <a:p>
            <a:r>
              <a:rPr lang="es-ES" dirty="0"/>
              <a:t>Electrodos de 4,0 mm necesitan habitualmente una corriente de soldadura de 130/160 amperes.</a:t>
            </a:r>
          </a:p>
        </p:txBody>
      </p:sp>
    </p:spTree>
    <p:extLst>
      <p:ext uri="{BB962C8B-B14F-4D97-AF65-F5344CB8AC3E}">
        <p14:creationId xmlns:p14="http://schemas.microsoft.com/office/powerpoint/2010/main" val="25274492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166326" y="2916619"/>
            <a:ext cx="7287208" cy="2308324"/>
          </a:xfrm>
          <a:prstGeom prst="rect">
            <a:avLst/>
          </a:prstGeom>
        </p:spPr>
        <p:txBody>
          <a:bodyPr wrap="square">
            <a:spAutoFit/>
          </a:bodyPr>
          <a:lstStyle/>
          <a:p>
            <a:r>
              <a:rPr lang="es-ES" dirty="0"/>
              <a:t>Potencia eléctrica, ya que la potencia de nuestra soldadora se puede ver limitada por la potencia eléctrica que disponemos, por ejemplo cuando trabajemos con un generador de corriente que no nos ofrezca potencia suficiente.</a:t>
            </a:r>
          </a:p>
          <a:p>
            <a:r>
              <a:rPr lang="es-ES" dirty="0"/>
              <a:t>Experiencia en la soldadura, ya que también será muy importante para utilizar los distintos tipos de electrodos. En el caso que seas principiante en soldadura, te recomendamos optar por electrodos de rutilo, ya que arrancan mucho más fácil facilitando al máximo el proceso de soldadura.</a:t>
            </a:r>
          </a:p>
        </p:txBody>
      </p:sp>
    </p:spTree>
    <p:extLst>
      <p:ext uri="{BB962C8B-B14F-4D97-AF65-F5344CB8AC3E}">
        <p14:creationId xmlns:p14="http://schemas.microsoft.com/office/powerpoint/2010/main" val="36043646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0" y="2425700"/>
            <a:ext cx="9144000" cy="1990725"/>
          </a:xfrm>
          <a:prstGeom prst="rect">
            <a:avLst/>
          </a:prstGeom>
        </p:spPr>
      </p:pic>
    </p:spTree>
    <p:extLst>
      <p:ext uri="{BB962C8B-B14F-4D97-AF65-F5344CB8AC3E}">
        <p14:creationId xmlns:p14="http://schemas.microsoft.com/office/powerpoint/2010/main" val="17994755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352758" y="1838445"/>
            <a:ext cx="8597225" cy="3353813"/>
          </a:xfrm>
          <a:prstGeom prst="rect">
            <a:avLst/>
          </a:prstGeom>
        </p:spPr>
      </p:pic>
    </p:spTree>
    <p:extLst>
      <p:ext uri="{BB962C8B-B14F-4D97-AF65-F5344CB8AC3E}">
        <p14:creationId xmlns:p14="http://schemas.microsoft.com/office/powerpoint/2010/main" val="11466801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376012" y="1078532"/>
            <a:ext cx="8453025" cy="5115217"/>
          </a:xfrm>
          <a:prstGeom prst="rect">
            <a:avLst/>
          </a:prstGeom>
        </p:spPr>
      </p:pic>
    </p:spTree>
    <p:extLst>
      <p:ext uri="{BB962C8B-B14F-4D97-AF65-F5344CB8AC3E}">
        <p14:creationId xmlns:p14="http://schemas.microsoft.com/office/powerpoint/2010/main" val="8061673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774442" y="2680434"/>
            <a:ext cx="7511142" cy="3139321"/>
          </a:xfrm>
          <a:prstGeom prst="rect">
            <a:avLst/>
          </a:prstGeom>
        </p:spPr>
        <p:txBody>
          <a:bodyPr wrap="square">
            <a:spAutoFit/>
          </a:bodyPr>
          <a:lstStyle/>
          <a:p>
            <a:r>
              <a:rPr lang="es-ES" b="1" dirty="0"/>
              <a:t>Tipos de electrodos</a:t>
            </a:r>
          </a:p>
          <a:p>
            <a:endParaRPr lang="es-ES" dirty="0"/>
          </a:p>
          <a:p>
            <a:r>
              <a:rPr lang="es-ES" dirty="0"/>
              <a:t>Como seguramente habrás podido comprobar existen muchos tipos de electrodo en el mercado, que hacen difícil su selección si no se conocen sus diferencias. </a:t>
            </a:r>
          </a:p>
          <a:p>
            <a:endParaRPr lang="es-ES" dirty="0"/>
          </a:p>
          <a:p>
            <a:r>
              <a:rPr lang="es-ES" dirty="0"/>
              <a:t>Principalmente los electrodos se clasificar en tres tipos:</a:t>
            </a:r>
          </a:p>
          <a:p>
            <a:endParaRPr lang="es-ES" dirty="0"/>
          </a:p>
          <a:p>
            <a:pPr marL="285750" indent="-285750">
              <a:buFont typeface="Arial" panose="020B0604020202020204" pitchFamily="34" charset="0"/>
              <a:buChar char="•"/>
            </a:pPr>
            <a:r>
              <a:rPr lang="es-ES" dirty="0"/>
              <a:t>Electrodos revestidos</a:t>
            </a:r>
          </a:p>
          <a:p>
            <a:pPr marL="285750" indent="-285750">
              <a:buFont typeface="Arial" panose="020B0604020202020204" pitchFamily="34" charset="0"/>
              <a:buChar char="•"/>
            </a:pPr>
            <a:r>
              <a:rPr lang="es-ES" dirty="0"/>
              <a:t>Electrodos no revestidos</a:t>
            </a:r>
          </a:p>
          <a:p>
            <a:pPr marL="285750" indent="-285750">
              <a:buFont typeface="Arial" panose="020B0604020202020204" pitchFamily="34" charset="0"/>
              <a:buChar char="•"/>
            </a:pPr>
            <a:r>
              <a:rPr lang="es-ES" dirty="0"/>
              <a:t>Electrodos continuos (hilo de soldar)</a:t>
            </a:r>
          </a:p>
        </p:txBody>
      </p:sp>
    </p:spTree>
    <p:extLst>
      <p:ext uri="{BB962C8B-B14F-4D97-AF65-F5344CB8AC3E}">
        <p14:creationId xmlns:p14="http://schemas.microsoft.com/office/powerpoint/2010/main" val="25092160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40306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895739" y="2819821"/>
            <a:ext cx="7819053" cy="2585323"/>
          </a:xfrm>
          <a:prstGeom prst="rect">
            <a:avLst/>
          </a:prstGeom>
        </p:spPr>
        <p:txBody>
          <a:bodyPr wrap="square">
            <a:spAutoFit/>
          </a:bodyPr>
          <a:lstStyle/>
          <a:p>
            <a:r>
              <a:rPr lang="es-ES" dirty="0"/>
              <a:t>Los electrodos para soldadura por arco de metal blindado (SMAW) o electrodos revestidos deben almacenarse correctamente para depositar soldaduras de calidad. Cuando los electrodos de varilla absorben la humedad de la atmósfera, deben secarse para restaurar su capacidad de depositar soldaduras de calidad. Los electrodos con demasiada humedad pueden provocar grietas o porosidad. Las características operativas también pueden verse afectadas. Si ha experimentado problemas inexplicables de agrietamiento de la soldadura, o si el rendimiento del arco del electrodo de varilla se ha deteriorado, puede deberse a sus métodos de almacenamiento o procedimientos de secado.</a:t>
            </a:r>
          </a:p>
        </p:txBody>
      </p:sp>
    </p:spTree>
    <p:extLst>
      <p:ext uri="{BB962C8B-B14F-4D97-AF65-F5344CB8AC3E}">
        <p14:creationId xmlns:p14="http://schemas.microsoft.com/office/powerpoint/2010/main" val="8404030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895739" y="2448055"/>
            <a:ext cx="8061649" cy="2862322"/>
          </a:xfrm>
          <a:prstGeom prst="rect">
            <a:avLst/>
          </a:prstGeom>
        </p:spPr>
        <p:txBody>
          <a:bodyPr wrap="square">
            <a:spAutoFit/>
          </a:bodyPr>
          <a:lstStyle/>
          <a:p>
            <a:r>
              <a:rPr lang="es-ES" dirty="0"/>
              <a:t>Almacenamiento de electrodos de varilla con bajo contenido de hidrógeno</a:t>
            </a:r>
          </a:p>
          <a:p>
            <a:r>
              <a:rPr lang="es-ES" dirty="0"/>
              <a:t>Los electrodos de varilla con bajo contenido de hidrógeno deben estar secos para funcionar correctamente. Los contenedores sellados herméticamente de Lincoln sin abrir brindan una excelente protección en buenas condiciones de almacenamiento. Las latas abiertas deben almacenarse en un gabinete a una temperatura de 250 a 300 ° F (120 a 150 ° C)</a:t>
            </a:r>
          </a:p>
          <a:p>
            <a:endParaRPr lang="es-ES" dirty="0"/>
          </a:p>
          <a:p>
            <a:r>
              <a:rPr lang="es-ES" dirty="0"/>
              <a:t>Los recubrimientos de electrodos de varilla con bajo contenido de hidrógeno que han absorbido humedad pueden producir agrietamiento inducido por hidrógeno, particularmente en aceros con un límite elástico de 80.000 psi (550 </a:t>
            </a:r>
            <a:r>
              <a:rPr lang="es-ES" dirty="0" err="1"/>
              <a:t>MPa</a:t>
            </a:r>
            <a:r>
              <a:rPr lang="es-ES" dirty="0"/>
              <a:t>) y más.</a:t>
            </a:r>
          </a:p>
        </p:txBody>
      </p:sp>
    </p:spTree>
    <p:extLst>
      <p:ext uri="{BB962C8B-B14F-4D97-AF65-F5344CB8AC3E}">
        <p14:creationId xmlns:p14="http://schemas.microsoft.com/office/powerpoint/2010/main" val="8267180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007881" y="1902828"/>
            <a:ext cx="7226506" cy="4801315"/>
          </a:xfrm>
          <a:prstGeom prst="rect">
            <a:avLst/>
          </a:prstGeom>
        </p:spPr>
        <p:txBody>
          <a:bodyPr wrap="square">
            <a:spAutoFit/>
          </a:bodyPr>
          <a:lstStyle/>
          <a:p>
            <a:r>
              <a:rPr lang="es-ES" dirty="0"/>
              <a:t>Los electrodos resistentes a la humedad con un sufijo "R" en su clasificación AWS tienen una alta resistencia al recubrimiento de absorción de humedad y, si se almacenan correctamente, serán menos susceptibles a este problema, independientemente del límite elástico del acero que se suelda. Los requisitos de códigos específicos pueden indicar límites de exposición diferentes a estos lineamientos.</a:t>
            </a:r>
          </a:p>
          <a:p>
            <a:endParaRPr lang="es-ES" dirty="0"/>
          </a:p>
          <a:p>
            <a:r>
              <a:rPr lang="es-ES" dirty="0"/>
              <a:t>Todos los electrodos de varilla con bajo contenido de hidrógeno deben almacenarse correctamente, incluso aquellos con un sufijo "R". Los electrodos estándar EXX18 deben suministrarse a los soldadores dos veces por turno. Los tipos resistentes a la humedad pueden exponerse hasta por 9 horas.</a:t>
            </a:r>
          </a:p>
          <a:p>
            <a:endParaRPr lang="es-ES" dirty="0"/>
          </a:p>
          <a:p>
            <a:r>
              <a:rPr lang="es-ES" dirty="0"/>
              <a:t>Cuando los contenedores se perforan o se abren, los electrodos de bajo contenido de hidrógeno pueden absorber humedad. Dependiendo de la cantidad de humedad, dañará la calidad de la soldadura de las siguientes maneras:</a:t>
            </a:r>
          </a:p>
        </p:txBody>
      </p:sp>
    </p:spTree>
    <p:extLst>
      <p:ext uri="{BB962C8B-B14F-4D97-AF65-F5344CB8AC3E}">
        <p14:creationId xmlns:p14="http://schemas.microsoft.com/office/powerpoint/2010/main" val="7860962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858416" y="2277117"/>
            <a:ext cx="7595119" cy="4247317"/>
          </a:xfrm>
          <a:prstGeom prst="rect">
            <a:avLst/>
          </a:prstGeom>
        </p:spPr>
        <p:txBody>
          <a:bodyPr wrap="square">
            <a:spAutoFit/>
          </a:bodyPr>
          <a:lstStyle/>
          <a:p>
            <a:r>
              <a:rPr lang="es-ES" dirty="0"/>
              <a:t>1. Una mayor cantidad de humedad en los electrodos con bajo contenido de hidrógeno puede causar porosidad. La detección de esta condición requiere inspección por rayos X o pruebas destructivas. Si el metal base o el metal de soldadura excede el límite elástico de 80,000 psi (550 </a:t>
            </a:r>
            <a:r>
              <a:rPr lang="es-ES" dirty="0" err="1"/>
              <a:t>MPa</a:t>
            </a:r>
            <a:r>
              <a:rPr lang="es-ES" dirty="0"/>
              <a:t>), esta humedad puede contribuir al agrietamiento del cordón o de la soldadura.</a:t>
            </a:r>
          </a:p>
          <a:p>
            <a:endParaRPr lang="es-ES" dirty="0"/>
          </a:p>
          <a:p>
            <a:r>
              <a:rPr lang="es-ES" dirty="0"/>
              <a:t>2. Una cantidad relativamente alta de humedad en los electrodos de bajo hidrógeno provoca una porosidad externa visible además de la porosidad interna. También puede causar una excesiva fluidez de la escoria, una superficie de soldadura rugosa, dificultad para eliminar la escoria y agrietamiento.</a:t>
            </a:r>
          </a:p>
          <a:p>
            <a:endParaRPr lang="es-ES" dirty="0"/>
          </a:p>
          <a:p>
            <a:r>
              <a:rPr lang="es-ES" dirty="0"/>
              <a:t>3. La absorción de humedad severa puede causar grietas en la soldadura además de grietas debajo del cordón, porosidad severa, mala apariencia y problemas de escoria.</a:t>
            </a:r>
          </a:p>
          <a:p>
            <a:endParaRPr lang="es-ES" dirty="0"/>
          </a:p>
        </p:txBody>
      </p:sp>
    </p:spTree>
    <p:extLst>
      <p:ext uri="{BB962C8B-B14F-4D97-AF65-F5344CB8AC3E}">
        <p14:creationId xmlns:p14="http://schemas.microsoft.com/office/powerpoint/2010/main" val="13670204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989045" y="2267282"/>
            <a:ext cx="7492481" cy="3970318"/>
          </a:xfrm>
          <a:prstGeom prst="rect">
            <a:avLst/>
          </a:prstGeom>
        </p:spPr>
        <p:txBody>
          <a:bodyPr wrap="square">
            <a:spAutoFit/>
          </a:bodyPr>
          <a:lstStyle/>
          <a:p>
            <a:r>
              <a:rPr lang="es-ES" dirty="0"/>
              <a:t>Secado de electrodos de varilla de bajo contenido de hidrógeno</a:t>
            </a:r>
          </a:p>
          <a:p>
            <a:r>
              <a:rPr lang="es-ES" dirty="0"/>
              <a:t>El nuevo secado, cuando se realiza correctamente, restaura la capacidad de los electrodos para depositar soldaduras de calidad. La temperatura de secado adecuada depende del tipo de electrodo y su estado.</a:t>
            </a:r>
          </a:p>
          <a:p>
            <a:endParaRPr lang="es-ES" dirty="0"/>
          </a:p>
          <a:p>
            <a:r>
              <a:rPr lang="es-ES" dirty="0"/>
              <a:t>Una hora a la temperatura final indicada es satisfactoria. NO seque los electrodos a temperaturas más altas. Varias horas a temperaturas más bajas no equivalen a utilizar los requisitos especificados.</a:t>
            </a:r>
          </a:p>
          <a:p>
            <a:endParaRPr lang="es-ES" dirty="0"/>
          </a:p>
          <a:p>
            <a:r>
              <a:rPr lang="es-ES" dirty="0"/>
              <a:t>Los electrodos de la clasificación E8018 y de mayor resistencia no deben volver a secarse más de tres una hora en el rango de 700 a 800 ° F (370 a 430 ° C). Esto minimiza la posibilidad de oxidación de las aleaciones en el recubrimiento dando como resultado propiedades de tracción o impacto inferiores a las normales.</a:t>
            </a:r>
          </a:p>
        </p:txBody>
      </p:sp>
    </p:spTree>
    <p:extLst>
      <p:ext uri="{BB962C8B-B14F-4D97-AF65-F5344CB8AC3E}">
        <p14:creationId xmlns:p14="http://schemas.microsoft.com/office/powerpoint/2010/main" val="19600767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916721" y="2157814"/>
            <a:ext cx="7327295" cy="2031325"/>
          </a:xfrm>
          <a:prstGeom prst="rect">
            <a:avLst/>
          </a:prstGeom>
        </p:spPr>
        <p:txBody>
          <a:bodyPr wrap="square">
            <a:spAutoFit/>
          </a:bodyPr>
          <a:lstStyle/>
          <a:p>
            <a:r>
              <a:rPr lang="es-ES" dirty="0"/>
              <a:t>Cualquier electrodo con bajo contenido de hidrógeno debe desecharse si el secado excesivo hace que el recubrimiento se vuelva frágil y se descascare o se rompa durante la soldadura, o si hay una diferencia notable en las características de manipulación o arco, como una fuerza de arco insuficiente.</a:t>
            </a:r>
          </a:p>
          <a:p>
            <a:endParaRPr lang="es-ES" dirty="0"/>
          </a:p>
          <a:p>
            <a:r>
              <a:rPr lang="es-ES" dirty="0"/>
              <a:t>Los electrodos que se volverán a secar deben sacarse de la lata y extenderse en el horno porque cada electrodo debe alcanzar la temperatura de secado.</a:t>
            </a:r>
          </a:p>
        </p:txBody>
      </p:sp>
      <p:pic>
        <p:nvPicPr>
          <p:cNvPr id="3" name="Imagen 2"/>
          <p:cNvPicPr>
            <a:picLocks noChangeAspect="1"/>
          </p:cNvPicPr>
          <p:nvPr/>
        </p:nvPicPr>
        <p:blipFill>
          <a:blip r:embed="rId2"/>
          <a:stretch>
            <a:fillRect/>
          </a:stretch>
        </p:blipFill>
        <p:spPr>
          <a:xfrm>
            <a:off x="3883621" y="4422709"/>
            <a:ext cx="2055577" cy="1833575"/>
          </a:xfrm>
          <a:prstGeom prst="rect">
            <a:avLst/>
          </a:prstGeom>
        </p:spPr>
      </p:pic>
    </p:spTree>
    <p:extLst>
      <p:ext uri="{BB962C8B-B14F-4D97-AF65-F5344CB8AC3E}">
        <p14:creationId xmlns:p14="http://schemas.microsoft.com/office/powerpoint/2010/main" val="40724916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15819" y="2175189"/>
            <a:ext cx="8341567" cy="3693319"/>
          </a:xfrm>
          <a:prstGeom prst="rect">
            <a:avLst/>
          </a:prstGeom>
        </p:spPr>
        <p:txBody>
          <a:bodyPr wrap="square">
            <a:spAutoFit/>
          </a:bodyPr>
          <a:lstStyle/>
          <a:p>
            <a:r>
              <a:rPr lang="es-ES" dirty="0"/>
              <a:t>Almacenamiento y secado de electrodos de bajo contenido de hidrógeno</a:t>
            </a:r>
          </a:p>
          <a:p>
            <a:r>
              <a:rPr lang="es-ES" dirty="0"/>
              <a:t>Los electrodos en latas o cajas de Lincoln sin abrir retienen el contenido de humedad adecuado por tiempo indefinido cuando se almacenan en buenas condiciones.</a:t>
            </a:r>
          </a:p>
          <a:p>
            <a:endParaRPr lang="es-ES" dirty="0"/>
          </a:p>
          <a:p>
            <a:r>
              <a:rPr lang="es-ES" dirty="0"/>
              <a:t>Si se expone al aire húmedo durante períodos prolongados, los electrodos de contacto de los contenedores abiertos pueden recoger suficiente humedad para afectar las características de funcionamiento o la calidad de la soldadura. Si la humedad parece ser un problema, guarde los electrodos de los contenedores abiertos en gabinetes con calefacción a una temperatura de 100 a 120 ° F (40 a 50 ° C). NO use temperaturas más altas, particularmente para electrodos del grupo "</a:t>
            </a:r>
            <a:r>
              <a:rPr lang="es-ES" dirty="0" err="1"/>
              <a:t>Fast</a:t>
            </a:r>
            <a:r>
              <a:rPr lang="es-ES" dirty="0"/>
              <a:t> </a:t>
            </a:r>
            <a:r>
              <a:rPr lang="es-ES" dirty="0" err="1"/>
              <a:t>Freeze</a:t>
            </a:r>
            <a:r>
              <a:rPr lang="es-ES" dirty="0"/>
              <a:t>".</a:t>
            </a:r>
          </a:p>
          <a:p>
            <a:endParaRPr lang="es-ES" dirty="0"/>
          </a:p>
          <a:p>
            <a:r>
              <a:rPr lang="es-ES" dirty="0"/>
              <a:t>Algunos electrodos de recipientes húmedos o de una exposición prolongada a alta humedad se pueden volver a secar. Siga los procedimientos de la siguiente</a:t>
            </a:r>
          </a:p>
        </p:txBody>
      </p:sp>
    </p:spTree>
    <p:extLst>
      <p:ext uri="{BB962C8B-B14F-4D97-AF65-F5344CB8AC3E}">
        <p14:creationId xmlns:p14="http://schemas.microsoft.com/office/powerpoint/2010/main" val="16698528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3302000" y="2209800"/>
            <a:ext cx="2540000" cy="2425700"/>
          </a:xfrm>
          <a:prstGeom prst="rect">
            <a:avLst/>
          </a:prstGeom>
        </p:spPr>
      </p:pic>
    </p:spTree>
    <p:extLst>
      <p:ext uri="{BB962C8B-B14F-4D97-AF65-F5344CB8AC3E}">
        <p14:creationId xmlns:p14="http://schemas.microsoft.com/office/powerpoint/2010/main" val="22355195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858416" y="2732926"/>
            <a:ext cx="7800392" cy="2862322"/>
          </a:xfrm>
          <a:prstGeom prst="rect">
            <a:avLst/>
          </a:prstGeom>
        </p:spPr>
        <p:txBody>
          <a:bodyPr wrap="square">
            <a:spAutoFit/>
          </a:bodyPr>
          <a:lstStyle/>
          <a:p>
            <a:r>
              <a:rPr lang="es-ES" b="1" dirty="0"/>
              <a:t>Electrodos revestidos</a:t>
            </a:r>
          </a:p>
          <a:p>
            <a:endParaRPr lang="es-ES" dirty="0"/>
          </a:p>
          <a:p>
            <a:pPr algn="just"/>
            <a:r>
              <a:rPr lang="es-ES" dirty="0"/>
              <a:t>Los electrodos revestidos son el tipo de electrodo que están formados por un </a:t>
            </a:r>
            <a:r>
              <a:rPr lang="es-ES" dirty="0" err="1"/>
              <a:t>nucleo</a:t>
            </a:r>
            <a:r>
              <a:rPr lang="es-ES" dirty="0"/>
              <a:t> metálico que servirá como material de aporte y un revestimiento compuesto por distintas sustancias químicas que se encargarán de proteger el metal fundido de la atmósfera y de estabilizar el arco eléctrico.</a:t>
            </a:r>
          </a:p>
          <a:p>
            <a:pPr algn="just"/>
            <a:endParaRPr lang="es-ES" dirty="0"/>
          </a:p>
          <a:p>
            <a:pPr algn="just"/>
            <a:r>
              <a:rPr lang="es-ES" dirty="0"/>
              <a:t>Dentro de los electrodos revestidos hay distintos tipos según su composición, la elección entre los cuales dependerá el material a soldar. Hablaremos más adelante de los distintos tipos más habituales y cuando utilizar cada uno.</a:t>
            </a:r>
          </a:p>
        </p:txBody>
      </p:sp>
    </p:spTree>
    <p:extLst>
      <p:ext uri="{BB962C8B-B14F-4D97-AF65-F5344CB8AC3E}">
        <p14:creationId xmlns:p14="http://schemas.microsoft.com/office/powerpoint/2010/main" val="19373813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43812" y="1865450"/>
            <a:ext cx="8341568" cy="4524315"/>
          </a:xfrm>
          <a:prstGeom prst="rect">
            <a:avLst/>
          </a:prstGeom>
        </p:spPr>
        <p:txBody>
          <a:bodyPr wrap="square">
            <a:spAutoFit/>
          </a:bodyPr>
          <a:lstStyle/>
          <a:p>
            <a:r>
              <a:rPr lang="es-ES" b="1" dirty="0"/>
              <a:t>Clasificación de los electrodos revestidos</a:t>
            </a:r>
          </a:p>
          <a:p>
            <a:r>
              <a:rPr lang="es-ES" dirty="0"/>
              <a:t>Los electrodos revestidos son los utilizados principalmente en la soldadura MMA, los cuales se clasifican en distintos tipos y se diferencian mediante la nomenclatura general de los electrodos (AWS).</a:t>
            </a:r>
          </a:p>
          <a:p>
            <a:endParaRPr lang="es-ES" dirty="0"/>
          </a:p>
          <a:p>
            <a:r>
              <a:rPr lang="es-ES" b="1" dirty="0"/>
              <a:t>Nomenclatura de los electrodos (AWS):</a:t>
            </a:r>
          </a:p>
          <a:p>
            <a:r>
              <a:rPr lang="es-ES" dirty="0"/>
              <a:t>Si has visto los distintos tipos de electrodos revestidos, habrás visto que la mayoría están identificados mediante un código similar a:</a:t>
            </a:r>
          </a:p>
          <a:p>
            <a:endParaRPr lang="es-ES" dirty="0"/>
          </a:p>
          <a:p>
            <a:r>
              <a:rPr lang="es-ES" b="1" dirty="0"/>
              <a:t>E XXX-YZ</a:t>
            </a:r>
          </a:p>
          <a:p>
            <a:endParaRPr lang="es-ES" dirty="0"/>
          </a:p>
          <a:p>
            <a:r>
              <a:rPr lang="es-ES" dirty="0"/>
              <a:t>Este es un código especificado por el sistema de clasificación AWS, que identifica los distintos tipos de electrodos para una fácil identificación por parte del usuario.</a:t>
            </a:r>
          </a:p>
          <a:p>
            <a:r>
              <a:rPr lang="es-ES" dirty="0"/>
              <a:t>Destacar que no todos son exactamente así, ya que hay distintas clasificaciones en función del tipo de electrodo, los más habituales de los cuales vamos a explicar a continuación:</a:t>
            </a:r>
          </a:p>
        </p:txBody>
      </p:sp>
    </p:spTree>
    <p:extLst>
      <p:ext uri="{BB962C8B-B14F-4D97-AF65-F5344CB8AC3E}">
        <p14:creationId xmlns:p14="http://schemas.microsoft.com/office/powerpoint/2010/main" val="3805239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746448" y="2074832"/>
            <a:ext cx="7847045" cy="3970318"/>
          </a:xfrm>
          <a:prstGeom prst="rect">
            <a:avLst/>
          </a:prstGeom>
        </p:spPr>
        <p:txBody>
          <a:bodyPr wrap="square">
            <a:spAutoFit/>
          </a:bodyPr>
          <a:lstStyle/>
          <a:p>
            <a:r>
              <a:rPr lang="es-ES" dirty="0"/>
              <a:t>Clasificación de electrodos para aceros al carbono - AWS A5.1 (E XXYZ - 1 HZR)</a:t>
            </a:r>
          </a:p>
          <a:p>
            <a:r>
              <a:rPr lang="es-ES" dirty="0"/>
              <a:t>E, indica habitualmente que es un electrodo diseñado para soldadura eléctrica manual</a:t>
            </a:r>
          </a:p>
          <a:p>
            <a:endParaRPr lang="es-ES" dirty="0"/>
          </a:p>
          <a:p>
            <a:r>
              <a:rPr lang="es-ES" dirty="0"/>
              <a:t>XX, indican la mínima resistencia a la tracción, sin tratamiento térmico post soldadura, del metal depositado.</a:t>
            </a:r>
          </a:p>
          <a:p>
            <a:endParaRPr lang="es-ES" dirty="0"/>
          </a:p>
          <a:p>
            <a:r>
              <a:rPr lang="es-ES" dirty="0"/>
              <a:t>Y, indica la posición en la que se puede soldar satisfactoriamente con el electrodo.</a:t>
            </a:r>
          </a:p>
          <a:p>
            <a:r>
              <a:rPr lang="es-ES" dirty="0"/>
              <a:t>1 → Electrodo apto para soldar en todas las posiciones (plana, vertical, techo y horizontal)</a:t>
            </a:r>
          </a:p>
          <a:p>
            <a:r>
              <a:rPr lang="es-ES" dirty="0"/>
              <a:t>2 → Electrodo solo aplicable para posiciones planas y horizontal</a:t>
            </a:r>
          </a:p>
          <a:p>
            <a:r>
              <a:rPr lang="es-ES" dirty="0"/>
              <a:t>3 → Electrodo solo aplicable para posición plana</a:t>
            </a:r>
          </a:p>
          <a:p>
            <a:r>
              <a:rPr lang="es-ES" dirty="0"/>
              <a:t>4 → Electrodo adecuado para soldadura sobre cabeza, vertical descendiente, plana y horizontal</a:t>
            </a:r>
          </a:p>
        </p:txBody>
      </p:sp>
    </p:spTree>
    <p:extLst>
      <p:ext uri="{BB962C8B-B14F-4D97-AF65-F5344CB8AC3E}">
        <p14:creationId xmlns:p14="http://schemas.microsoft.com/office/powerpoint/2010/main" val="17719023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43812" y="2378362"/>
            <a:ext cx="8154955" cy="3416320"/>
          </a:xfrm>
          <a:prstGeom prst="rect">
            <a:avLst/>
          </a:prstGeom>
        </p:spPr>
        <p:txBody>
          <a:bodyPr wrap="square">
            <a:spAutoFit/>
          </a:bodyPr>
          <a:lstStyle/>
          <a:p>
            <a:r>
              <a:rPr lang="es-ES" dirty="0"/>
              <a:t>Z, indica el tipo de corriente eléctrica y polaridad en la que mejor trabaja el electrodo; a la vez que también identifica el tipo de revestimiento del electrodo. Este dígito va ligado al dígito anterior.</a:t>
            </a:r>
          </a:p>
          <a:p>
            <a:endParaRPr lang="es-ES" dirty="0"/>
          </a:p>
          <a:p>
            <a:r>
              <a:rPr lang="es-ES" dirty="0"/>
              <a:t>1, código opcional que indica que el electrodo cumple con los requisitos de impacto y ductilidad mejorados</a:t>
            </a:r>
          </a:p>
          <a:p>
            <a:endParaRPr lang="es-ES" dirty="0"/>
          </a:p>
          <a:p>
            <a:r>
              <a:rPr lang="es-ES" dirty="0"/>
              <a:t>HZ, código opcional que indica que el electrodo cumple con los requisitos de la prueba de hidrógeno difusible</a:t>
            </a:r>
          </a:p>
          <a:p>
            <a:endParaRPr lang="es-ES" dirty="0"/>
          </a:p>
          <a:p>
            <a:r>
              <a:rPr lang="es-ES" dirty="0"/>
              <a:t>R, código opcional que indica que el electrodo cumple los requisitos de la prueba de absorción de humedad (sólo para electrodos de bajo hidrógeno).</a:t>
            </a:r>
          </a:p>
        </p:txBody>
      </p:sp>
    </p:spTree>
    <p:extLst>
      <p:ext uri="{BB962C8B-B14F-4D97-AF65-F5344CB8AC3E}">
        <p14:creationId xmlns:p14="http://schemas.microsoft.com/office/powerpoint/2010/main" val="21619399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905069" y="2697635"/>
            <a:ext cx="6997959" cy="2308324"/>
          </a:xfrm>
          <a:prstGeom prst="rect">
            <a:avLst/>
          </a:prstGeom>
        </p:spPr>
        <p:txBody>
          <a:bodyPr wrap="square">
            <a:spAutoFit/>
          </a:bodyPr>
          <a:lstStyle/>
          <a:p>
            <a:r>
              <a:rPr lang="es-ES" dirty="0"/>
              <a:t>Clasificación de electrodos para aceros de baja aleación - AWS A5.5 (E XXYZ - **)</a:t>
            </a:r>
          </a:p>
          <a:p>
            <a:r>
              <a:rPr lang="es-ES" dirty="0"/>
              <a:t>Misma clasificación que la AWS A5.1 de los electrodos de aceros al carbono, con la diferencia que cambian los </a:t>
            </a:r>
            <a:r>
              <a:rPr lang="es-ES" dirty="0" err="1"/>
              <a:t>codigos</a:t>
            </a:r>
            <a:r>
              <a:rPr lang="es-ES" dirty="0"/>
              <a:t> opcionales posteriores al guión.</a:t>
            </a:r>
          </a:p>
          <a:p>
            <a:r>
              <a:rPr lang="es-ES" dirty="0"/>
              <a:t>En su lugar, utilizan sufijos que constan habitualmente de una letra y un número, los cuales indican el porcentaje aproximado de aleación en el depósito de soldadura.</a:t>
            </a:r>
          </a:p>
        </p:txBody>
      </p:sp>
    </p:spTree>
    <p:extLst>
      <p:ext uri="{BB962C8B-B14F-4D97-AF65-F5344CB8AC3E}">
        <p14:creationId xmlns:p14="http://schemas.microsoft.com/office/powerpoint/2010/main" val="35963945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78498" y="2412194"/>
            <a:ext cx="7987004" cy="3416320"/>
          </a:xfrm>
          <a:prstGeom prst="rect">
            <a:avLst/>
          </a:prstGeom>
        </p:spPr>
        <p:txBody>
          <a:bodyPr wrap="square">
            <a:spAutoFit/>
          </a:bodyPr>
          <a:lstStyle/>
          <a:p>
            <a:r>
              <a:rPr lang="es-ES" dirty="0"/>
              <a:t>Clasificación de electrodos para aceros inoxidables - AWS A5.4 (E XXX-YZ)</a:t>
            </a:r>
          </a:p>
          <a:p>
            <a:r>
              <a:rPr lang="es-ES" dirty="0"/>
              <a:t>E, indica que se trata de un electrodo para soldadura por arco.</a:t>
            </a:r>
          </a:p>
          <a:p>
            <a:r>
              <a:rPr lang="es-ES" dirty="0"/>
              <a:t>XXX, indican la clase AISI de acero inoxidable para el que está destinado el electrodo.</a:t>
            </a:r>
          </a:p>
          <a:p>
            <a:r>
              <a:rPr lang="es-ES" dirty="0"/>
              <a:t>Y, indica la posición en la que se puede soldar satisfactoriamente con el electrodo:</a:t>
            </a:r>
          </a:p>
          <a:p>
            <a:r>
              <a:rPr lang="es-ES" dirty="0"/>
              <a:t>1 → Electrodo apto para soldar en todas las posiciones (plana, vertical, techo y horizontal)</a:t>
            </a:r>
          </a:p>
          <a:p>
            <a:r>
              <a:rPr lang="es-ES" dirty="0"/>
              <a:t>2 → Electrodo solo aplicable para posiciones planas y horizontal</a:t>
            </a:r>
          </a:p>
          <a:p>
            <a:r>
              <a:rPr lang="es-ES" dirty="0"/>
              <a:t>3 → Electrodo solo aplicable para posición plana</a:t>
            </a:r>
          </a:p>
          <a:p>
            <a:r>
              <a:rPr lang="es-ES" dirty="0"/>
              <a:t>4 → Electrodo adecuado para soldadura sobre cabeza, vertical descendiente, plana y horizontal</a:t>
            </a:r>
          </a:p>
          <a:p>
            <a:r>
              <a:rPr lang="es-ES" dirty="0"/>
              <a:t>Z, indica el tipo de revestimiento, la clase de corriente y la polaridad a utilizarse.</a:t>
            </a:r>
          </a:p>
        </p:txBody>
      </p:sp>
    </p:spTree>
    <p:extLst>
      <p:ext uri="{BB962C8B-B14F-4D97-AF65-F5344CB8AC3E}">
        <p14:creationId xmlns:p14="http://schemas.microsoft.com/office/powerpoint/2010/main" val="19951421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017037" y="2418604"/>
            <a:ext cx="7595118" cy="3693319"/>
          </a:xfrm>
          <a:prstGeom prst="rect">
            <a:avLst/>
          </a:prstGeom>
        </p:spPr>
        <p:txBody>
          <a:bodyPr wrap="square">
            <a:spAutoFit/>
          </a:bodyPr>
          <a:lstStyle/>
          <a:p>
            <a:r>
              <a:rPr lang="es-ES" dirty="0"/>
              <a:t>Clasificación según su revestimiento:</a:t>
            </a:r>
          </a:p>
          <a:p>
            <a:r>
              <a:rPr lang="es-ES" dirty="0"/>
              <a:t>Según el revestimiento, los electrodos revestidos se clasifican principalmente en:</a:t>
            </a:r>
          </a:p>
          <a:p>
            <a:endParaRPr lang="es-ES" dirty="0"/>
          </a:p>
          <a:p>
            <a:r>
              <a:rPr lang="es-ES" dirty="0"/>
              <a:t>Electrodos de Rutilo (R)</a:t>
            </a:r>
          </a:p>
          <a:p>
            <a:r>
              <a:rPr lang="es-ES" dirty="0"/>
              <a:t>Los electrodos </a:t>
            </a:r>
            <a:r>
              <a:rPr lang="es-ES" dirty="0" err="1"/>
              <a:t>rutílicos</a:t>
            </a:r>
            <a:r>
              <a:rPr lang="es-ES" dirty="0"/>
              <a:t> son los electrodos recubiertos con una gran cantidad de rutilo (óxido de titanio).</a:t>
            </a:r>
          </a:p>
          <a:p>
            <a:r>
              <a:rPr lang="es-ES" dirty="0"/>
              <a:t>La escoria de estos electrodos es densa y viscosa.</a:t>
            </a:r>
          </a:p>
          <a:p>
            <a:r>
              <a:rPr lang="es-ES" dirty="0"/>
              <a:t>Presentan una excelente facilidad de manejo, motivo por el cual son uno de los tipos de electrodo más utilizados.</a:t>
            </a:r>
          </a:p>
          <a:p>
            <a:r>
              <a:rPr lang="es-ES" dirty="0"/>
              <a:t>Son usados para soldar acero y chapas finas, principalmente en soldaduras que no sean de gran responsabilidad.</a:t>
            </a:r>
          </a:p>
          <a:p>
            <a:endParaRPr lang="es-ES" dirty="0"/>
          </a:p>
        </p:txBody>
      </p:sp>
    </p:spTree>
    <p:extLst>
      <p:ext uri="{BB962C8B-B14F-4D97-AF65-F5344CB8AC3E}">
        <p14:creationId xmlns:p14="http://schemas.microsoft.com/office/powerpoint/2010/main" val="36645488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995</TotalTime>
  <Words>2237</Words>
  <Application>Microsoft Office PowerPoint</Application>
  <PresentationFormat>Presentación en pantalla (4:3)</PresentationFormat>
  <Paragraphs>124</Paragraphs>
  <Slides>28</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28</vt:i4>
      </vt:variant>
    </vt:vector>
  </HeadingPairs>
  <TitlesOfParts>
    <vt:vector size="32" baseType="lpstr">
      <vt:lpstr>Aptos</vt:lpstr>
      <vt:lpstr>Arial</vt:lpstr>
      <vt:lpstr>Calibri</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admin</dc:creator>
  <cp:keywords/>
  <dc:description>generated using python-pptx</dc:description>
  <cp:lastModifiedBy>Luis Legua Cortes</cp:lastModifiedBy>
  <cp:revision>21</cp:revision>
  <dcterms:created xsi:type="dcterms:W3CDTF">2013-01-27T09:14:16Z</dcterms:created>
  <dcterms:modified xsi:type="dcterms:W3CDTF">2025-06-19T16:59:57Z</dcterms:modified>
  <cp:category/>
</cp:coreProperties>
</file>