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6" r:id="rId3"/>
    <p:sldId id="260" r:id="rId4"/>
    <p:sldId id="259" r:id="rId5"/>
    <p:sldId id="258" r:id="rId6"/>
    <p:sldId id="261" r:id="rId7"/>
    <p:sldId id="268" r:id="rId8"/>
    <p:sldId id="269" r:id="rId9"/>
    <p:sldId id="270" r:id="rId10"/>
    <p:sldId id="271" r:id="rId11"/>
    <p:sldId id="272" r:id="rId12"/>
    <p:sldId id="273" r:id="rId13"/>
    <p:sldId id="274" r:id="rId14"/>
    <p:sldId id="275" r:id="rId15"/>
    <p:sldId id="276" r:id="rId16"/>
    <p:sldId id="277" r:id="rId17"/>
    <p:sldId id="279" r:id="rId18"/>
    <p:sldId id="278" r:id="rId19"/>
    <p:sldId id="280" r:id="rId20"/>
    <p:sldId id="281" r:id="rId21"/>
    <p:sldId id="294" r:id="rId22"/>
    <p:sldId id="28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46DA07D-6A69-470C-AB13-4B37961C7E54}">
          <p14:sldIdLst>
            <p14:sldId id="257"/>
            <p14:sldId id="256"/>
            <p14:sldId id="260"/>
            <p14:sldId id="259"/>
            <p14:sldId id="258"/>
            <p14:sldId id="261"/>
            <p14:sldId id="268"/>
            <p14:sldId id="269"/>
            <p14:sldId id="270"/>
            <p14:sldId id="271"/>
            <p14:sldId id="272"/>
            <p14:sldId id="273"/>
            <p14:sldId id="274"/>
            <p14:sldId id="275"/>
            <p14:sldId id="276"/>
            <p14:sldId id="277"/>
            <p14:sldId id="279"/>
            <p14:sldId id="278"/>
            <p14:sldId id="280"/>
            <p14:sldId id="281"/>
            <p14:sldId id="294"/>
            <p14:sldId id="285"/>
          </p14:sldIdLst>
        </p14:section>
        <p14:section name="Sección sin título" id="{86E3DB13-9113-FE4C-99CE-D579015631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B0C3E-37EB-486C-B7BC-75BCB6344EAE}" type="datetimeFigureOut">
              <a:rPr lang="es-CL" smtClean="0"/>
              <a:t>16-06-2025</a:t>
            </a:fld>
            <a:endParaRPr lang="es-CL"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F3EAC-B28E-40C5-B6A6-CA88BD8E010A}" type="slidenum">
              <a:rPr lang="es-CL" smtClean="0"/>
              <a:t>‹Nº›</a:t>
            </a:fld>
            <a:endParaRPr lang="es-CL" dirty="0"/>
          </a:p>
        </p:txBody>
      </p:sp>
    </p:spTree>
    <p:extLst>
      <p:ext uri="{BB962C8B-B14F-4D97-AF65-F5344CB8AC3E}">
        <p14:creationId xmlns:p14="http://schemas.microsoft.com/office/powerpoint/2010/main" val="184807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18711"/>
            <a:ext cx="9144000" cy="1143000"/>
          </a:xfrm>
        </p:spPr>
        <p:txBody>
          <a:bodyPr/>
          <a:lstStyle>
            <a:lvl1pPr>
              <a:defRPr>
                <a:solidFill>
                  <a:schemeClr val="tx2"/>
                </a:solidFill>
              </a:defRPr>
            </a:lvl1pPr>
          </a:lstStyle>
          <a:p>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Content Placeholder 2"/>
          <p:cNvSpPr>
            <a:spLocks noGrp="1"/>
          </p:cNvSpPr>
          <p:nvPr>
            <p:ph idx="1" hasCustomPrompt="1"/>
          </p:nvPr>
        </p:nvSpPr>
        <p:spPr>
          <a:xfrm>
            <a:off x="457200" y="3429000"/>
            <a:ext cx="8229600" cy="2697163"/>
          </a:xfrm>
        </p:spPr>
        <p:txBody>
          <a:bodyPr/>
          <a:lstStyle>
            <a:lvl1pPr algn="just">
              <a:defRPr>
                <a:solidFill>
                  <a:schemeClr val="tx2"/>
                </a:solidFill>
              </a:defRPr>
            </a:lvl1pPr>
            <a:lvl2pPr algn="just">
              <a:defRPr>
                <a:solidFill>
                  <a:schemeClr val="tx2"/>
                </a:solidFill>
              </a:defRPr>
            </a:lvl2pPr>
            <a:lvl3pPr algn="just">
              <a:defRPr>
                <a:solidFill>
                  <a:schemeClr val="tx2"/>
                </a:solidFill>
              </a:defRPr>
            </a:lvl3pPr>
            <a:lvl4pPr algn="just">
              <a:defRPr>
                <a:solidFill>
                  <a:schemeClr val="tx2"/>
                </a:solidFill>
              </a:defRPr>
            </a:lvl4pPr>
            <a:lvl5pPr algn="just">
              <a:defRPr>
                <a:solidFill>
                  <a:schemeClr val="tx2"/>
                </a:solidFill>
              </a:defRPr>
            </a:lvl5pPr>
          </a:lstStyle>
          <a:p>
            <a:pPr lvl="0"/>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a:p>
            <a:pPr lvl="1"/>
            <a:r>
              <a:rPr lang="es-CL" noProof="0" dirty="0" err="1"/>
              <a:t>Second</a:t>
            </a:r>
            <a:r>
              <a:rPr lang="es-CL" noProof="0" dirty="0"/>
              <a:t> </a:t>
            </a:r>
            <a:r>
              <a:rPr lang="es-CL" noProof="0" dirty="0" err="1"/>
              <a:t>level</a:t>
            </a:r>
            <a:endParaRPr lang="es-CL" noProof="0" dirty="0"/>
          </a:p>
          <a:p>
            <a:pPr lvl="2"/>
            <a:r>
              <a:rPr lang="es-CL" noProof="0" dirty="0" err="1"/>
              <a:t>Third</a:t>
            </a:r>
            <a:r>
              <a:rPr lang="es-CL" noProof="0" dirty="0"/>
              <a:t> </a:t>
            </a:r>
            <a:r>
              <a:rPr lang="es-CL" noProof="0" dirty="0" err="1"/>
              <a:t>level</a:t>
            </a:r>
            <a:endParaRPr lang="es-CL" noProof="0" dirty="0"/>
          </a:p>
          <a:p>
            <a:pPr lvl="3"/>
            <a:r>
              <a:rPr lang="es-CL" noProof="0" dirty="0" err="1"/>
              <a:t>Fourth</a:t>
            </a:r>
            <a:r>
              <a:rPr lang="es-CL" noProof="0" dirty="0"/>
              <a:t> </a:t>
            </a:r>
            <a:r>
              <a:rPr lang="es-CL" noProof="0" dirty="0" err="1"/>
              <a:t>level</a:t>
            </a:r>
            <a:endParaRPr lang="es-CL" noProof="0" dirty="0"/>
          </a:p>
          <a:p>
            <a:pPr lvl="4"/>
            <a:r>
              <a:rPr lang="es-CL" noProof="0" dirty="0" err="1"/>
              <a:t>Fifth</a:t>
            </a:r>
            <a:r>
              <a:rPr lang="es-CL" noProof="0" dirty="0"/>
              <a:t> </a:t>
            </a:r>
            <a:r>
              <a:rPr lang="es-CL" noProof="0" dirty="0" err="1"/>
              <a:t>level</a:t>
            </a:r>
            <a:endParaRPr lang="es-CL" noProof="0" dirty="0"/>
          </a:p>
        </p:txBody>
      </p:sp>
      <p:sp>
        <p:nvSpPr>
          <p:cNvPr id="4" name="Date Placeholder 3"/>
          <p:cNvSpPr>
            <a:spLocks noGrp="1"/>
          </p:cNvSpPr>
          <p:nvPr>
            <p:ph type="dt" sz="half" idx="10"/>
          </p:nvPr>
        </p:nvSpPr>
        <p:spPr/>
        <p:txBody>
          <a:bodyPr/>
          <a:lstStyle/>
          <a:p>
            <a:fld id="{5BCAD085-E8A6-8845-BD4E-CB4CCA059FC4}" type="datetimeFigureOut">
              <a:rPr lang="es-CL" noProof="0" smtClean="0"/>
              <a:t>16-06-2025</a:t>
            </a:fld>
            <a:endParaRPr lang="es-CL" noProof="0" dirty="0"/>
          </a:p>
        </p:txBody>
      </p:sp>
      <p:sp>
        <p:nvSpPr>
          <p:cNvPr id="5" name="Footer Placeholder 4"/>
          <p:cNvSpPr>
            <a:spLocks noGrp="1"/>
          </p:cNvSpPr>
          <p:nvPr>
            <p:ph type="ftr" sz="quarter" idx="11"/>
          </p:nvPr>
        </p:nvSpPr>
        <p:spPr/>
        <p:txBody>
          <a:bodyPr/>
          <a:lstStyle/>
          <a:p>
            <a:endParaRPr lang="es-CL" noProof="0" dirty="0"/>
          </a:p>
        </p:txBody>
      </p:sp>
      <p:sp>
        <p:nvSpPr>
          <p:cNvPr id="6" name="Slide Number Placeholder 5"/>
          <p:cNvSpPr>
            <a:spLocks noGrp="1"/>
          </p:cNvSpPr>
          <p:nvPr>
            <p:ph type="sldNum" sz="quarter" idx="12"/>
          </p:nvPr>
        </p:nvSpPr>
        <p:spPr/>
        <p:txBody>
          <a:bodyPr/>
          <a:lstStyle/>
          <a:p>
            <a:fld id="{C1FF6DA9-008F-8B48-92A6-B652298478BF}" type="slidenum">
              <a:rPr lang="es-CL" noProof="0" smtClean="0"/>
              <a:t>‹Nº›</a:t>
            </a:fld>
            <a:endParaRPr lang="es-CL" noProof="0" dirty="0"/>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p:txBody>
      </p:sp>
      <p:sp>
        <p:nvSpPr>
          <p:cNvPr id="4" name="Date Placeholder 3"/>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2000" r="-1000" b="7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34261" y="3173722"/>
            <a:ext cx="5675477" cy="3203733"/>
          </a:xfrm>
          <a:prstGeom prst="rect">
            <a:avLst/>
          </a:prstGeom>
        </p:spPr>
      </p:pic>
      <p:sp>
        <p:nvSpPr>
          <p:cNvPr id="4" name="CuadroTexto 3">
            <a:extLst>
              <a:ext uri="{FF2B5EF4-FFF2-40B4-BE49-F238E27FC236}">
                <a16:creationId xmlns:a16="http://schemas.microsoft.com/office/drawing/2014/main" id="{1D4EC6CB-B3A3-BF6D-D35A-DF2F171131E3}"/>
              </a:ext>
            </a:extLst>
          </p:cNvPr>
          <p:cNvSpPr txBox="1"/>
          <p:nvPr/>
        </p:nvSpPr>
        <p:spPr>
          <a:xfrm>
            <a:off x="2612572" y="1981684"/>
            <a:ext cx="4217436" cy="369332"/>
          </a:xfrm>
          <a:prstGeom prst="rect">
            <a:avLst/>
          </a:prstGeom>
          <a:solidFill>
            <a:schemeClr val="tx2"/>
          </a:solidFill>
        </p:spPr>
        <p:txBody>
          <a:bodyPr wrap="square" rtlCol="0">
            <a:spAutoFit/>
          </a:bodyPr>
          <a:lstStyle/>
          <a:p>
            <a:r>
              <a:rPr lang="es-MX" b="1" dirty="0">
                <a:solidFill>
                  <a:schemeClr val="bg1"/>
                </a:solidFill>
              </a:rPr>
              <a:t>MODULO MAQUINAS SOLDADORAS</a:t>
            </a:r>
            <a:endParaRPr lang="es-CL" b="1" dirty="0">
              <a:solidFill>
                <a:schemeClr val="bg1"/>
              </a:solidFill>
            </a:endParaRPr>
          </a:p>
        </p:txBody>
      </p:sp>
    </p:spTree>
    <p:extLst>
      <p:ext uri="{BB962C8B-B14F-4D97-AF65-F5344CB8AC3E}">
        <p14:creationId xmlns:p14="http://schemas.microsoft.com/office/powerpoint/2010/main" val="2870585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4318" y="2137226"/>
            <a:ext cx="6792686" cy="3693319"/>
          </a:xfrm>
          <a:prstGeom prst="rect">
            <a:avLst/>
          </a:prstGeom>
        </p:spPr>
        <p:txBody>
          <a:bodyPr wrap="square">
            <a:spAutoFit/>
          </a:bodyPr>
          <a:lstStyle/>
          <a:p>
            <a:r>
              <a:rPr lang="es-ES" dirty="0"/>
              <a:t>¿</a:t>
            </a:r>
            <a:r>
              <a:rPr lang="es-ES" b="1" dirty="0"/>
              <a:t>Qué factores hay que tener en cuenta a la hora de elegir una máquina de soldar?</a:t>
            </a:r>
          </a:p>
          <a:p>
            <a:endParaRPr lang="es-ES" dirty="0"/>
          </a:p>
          <a:p>
            <a:pPr algn="just"/>
            <a:r>
              <a:rPr lang="es-ES" dirty="0"/>
              <a:t>Fuente de alimentación y portabilidad</a:t>
            </a:r>
          </a:p>
          <a:p>
            <a:pPr algn="just"/>
            <a:r>
              <a:rPr lang="es-ES" dirty="0"/>
              <a:t>La fuente de energía de un soldador, ya sea CA, CC o ambas, afecta los materiales que puede soldar y la calidad de las soldaduras. La alimentación de CA se usa comúnmente para la soldadura de aluminio, mientras que la alimentación de CC es mejor para el acero y el acero inoxidable. Si su trabajo requiere movilidad, opte por una soldadora ligera y compacta que sea fácil de transportar sin sacrificar el rendimiento. De esta manera, puede moverse entre sitios de trabajo sin esfuerzo.</a:t>
            </a:r>
          </a:p>
          <a:p>
            <a:endParaRPr lang="es-ES" dirty="0"/>
          </a:p>
        </p:txBody>
      </p:sp>
    </p:spTree>
    <p:extLst>
      <p:ext uri="{BB962C8B-B14F-4D97-AF65-F5344CB8AC3E}">
        <p14:creationId xmlns:p14="http://schemas.microsoft.com/office/powerpoint/2010/main" val="326571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9045" y="2594998"/>
            <a:ext cx="6858000" cy="2308324"/>
          </a:xfrm>
          <a:prstGeom prst="rect">
            <a:avLst/>
          </a:prstGeom>
        </p:spPr>
        <p:txBody>
          <a:bodyPr wrap="square">
            <a:spAutoFit/>
          </a:bodyPr>
          <a:lstStyle/>
          <a:p>
            <a:r>
              <a:rPr lang="es-ES" b="1" dirty="0"/>
              <a:t>Precio</a:t>
            </a:r>
          </a:p>
          <a:p>
            <a:endParaRPr lang="es-ES" dirty="0"/>
          </a:p>
          <a:p>
            <a:r>
              <a:rPr lang="es-ES" dirty="0"/>
              <a:t>Si se pregunta cuánto cuesta una máquina de soldar, el precio puede variar ampliamente en función de varios factores. El precio que pague dependerá de las características, capacidades y uso previsto de la máquina. Considere los costos a largo plazo, como el mantenimiento y los consumibles, y equilibre estos con las necesidades de su proyecto.</a:t>
            </a:r>
          </a:p>
          <a:p>
            <a:endParaRPr lang="es-ES" dirty="0"/>
          </a:p>
        </p:txBody>
      </p:sp>
    </p:spTree>
    <p:extLst>
      <p:ext uri="{BB962C8B-B14F-4D97-AF65-F5344CB8AC3E}">
        <p14:creationId xmlns:p14="http://schemas.microsoft.com/office/powerpoint/2010/main" val="171109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7665" y="2822424"/>
            <a:ext cx="6643396" cy="1754326"/>
          </a:xfrm>
          <a:prstGeom prst="rect">
            <a:avLst/>
          </a:prstGeom>
        </p:spPr>
        <p:txBody>
          <a:bodyPr wrap="square">
            <a:spAutoFit/>
          </a:bodyPr>
          <a:lstStyle/>
          <a:p>
            <a:r>
              <a:rPr lang="es-ES" b="1" dirty="0"/>
              <a:t>Reputación de marca</a:t>
            </a:r>
          </a:p>
          <a:p>
            <a:endParaRPr lang="es-ES" dirty="0"/>
          </a:p>
          <a:p>
            <a:r>
              <a:rPr lang="es-ES" dirty="0"/>
              <a:t>Invertir en una máquina fiable de un fabricante de confianza puede mejorar el rendimiento y durar más tiempo. Una buena marca suele ofrecer un mejor valor y durabilidad, lo que hace que su inversión valga la pena.</a:t>
            </a:r>
          </a:p>
        </p:txBody>
      </p:sp>
    </p:spTree>
    <p:extLst>
      <p:ext uri="{BB962C8B-B14F-4D97-AF65-F5344CB8AC3E}">
        <p14:creationId xmlns:p14="http://schemas.microsoft.com/office/powerpoint/2010/main" val="1599294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35698" y="2689765"/>
            <a:ext cx="7277878" cy="2862322"/>
          </a:xfrm>
          <a:prstGeom prst="rect">
            <a:avLst/>
          </a:prstGeom>
        </p:spPr>
        <p:txBody>
          <a:bodyPr wrap="square">
            <a:spAutoFit/>
          </a:bodyPr>
          <a:lstStyle/>
          <a:p>
            <a:r>
              <a:rPr lang="es-ES" b="1" dirty="0"/>
              <a:t>Conclusión</a:t>
            </a:r>
          </a:p>
          <a:p>
            <a:endParaRPr lang="es-ES" dirty="0"/>
          </a:p>
          <a:p>
            <a:pPr algn="just"/>
            <a:r>
              <a:rPr lang="es-ES" dirty="0"/>
              <a:t>Aprender cómo funciona la máquina de soldar puede ser abrumador, especialmente con los muchos tipos disponibles. Te recomiendo que empieces por filtrar tus necesidades, como determinar los materiales con los que vas a trabajar y el grosor de los metales, para reducir tus opciones.</a:t>
            </a:r>
          </a:p>
          <a:p>
            <a:pPr algn="just"/>
            <a:endParaRPr lang="es-ES" dirty="0"/>
          </a:p>
          <a:p>
            <a:pPr algn="just"/>
            <a:r>
              <a:rPr lang="es-ES" dirty="0"/>
              <a:t> Durante la aplicación, recuerde siempre mantener bien su máquina y seguir las precauciones de seguridad para obtener el mejor rendimiento y seguridad.</a:t>
            </a:r>
          </a:p>
        </p:txBody>
      </p:sp>
    </p:spTree>
    <p:extLst>
      <p:ext uri="{BB962C8B-B14F-4D97-AF65-F5344CB8AC3E}">
        <p14:creationId xmlns:p14="http://schemas.microsoft.com/office/powerpoint/2010/main" val="1152647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3812" y="2846925"/>
            <a:ext cx="7417837" cy="2585323"/>
          </a:xfrm>
          <a:prstGeom prst="rect">
            <a:avLst/>
          </a:prstGeom>
        </p:spPr>
        <p:txBody>
          <a:bodyPr wrap="square">
            <a:spAutoFit/>
          </a:bodyPr>
          <a:lstStyle/>
          <a:p>
            <a:r>
              <a:rPr lang="es-ES" b="1" dirty="0"/>
              <a:t>Preguntas frecuentes</a:t>
            </a:r>
          </a:p>
          <a:p>
            <a:endParaRPr lang="es-ES" b="1" dirty="0"/>
          </a:p>
          <a:p>
            <a:r>
              <a:rPr lang="es-ES" b="1" dirty="0"/>
              <a:t>¿Cómo se clasifican las máquinas de soldar?</a:t>
            </a:r>
          </a:p>
          <a:p>
            <a:pPr algn="just"/>
            <a:endParaRPr lang="es-ES" dirty="0"/>
          </a:p>
          <a:p>
            <a:pPr algn="just"/>
            <a:r>
              <a:rPr lang="es-ES" dirty="0"/>
              <a:t>Las máquinas de soldar se clasifican en función de su potencia de salida, ciclo de trabajo y compatibilidad con diferentes procesos de soldadura. El ciclo de trabajo indica cuánto tiempo puede funcionar la máquina de forma continua antes de necesitar una pausa. Los ciclos de trabajo más altos son adecuados para aplicaciones industriales.</a:t>
            </a:r>
          </a:p>
        </p:txBody>
      </p:sp>
    </p:spTree>
    <p:extLst>
      <p:ext uri="{BB962C8B-B14F-4D97-AF65-F5344CB8AC3E}">
        <p14:creationId xmlns:p14="http://schemas.microsoft.com/office/powerpoint/2010/main" val="849407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09127" y="2927980"/>
            <a:ext cx="7343191" cy="2031325"/>
          </a:xfrm>
          <a:prstGeom prst="rect">
            <a:avLst/>
          </a:prstGeom>
        </p:spPr>
        <p:txBody>
          <a:bodyPr wrap="square">
            <a:spAutoFit/>
          </a:bodyPr>
          <a:lstStyle/>
          <a:p>
            <a:r>
              <a:rPr lang="es-ES" b="1" dirty="0"/>
              <a:t>¿Cómo mantener una máquina de soldar?</a:t>
            </a:r>
          </a:p>
          <a:p>
            <a:endParaRPr lang="es-ES" dirty="0"/>
          </a:p>
          <a:p>
            <a:pPr algn="just"/>
            <a:r>
              <a:rPr lang="es-ES" dirty="0"/>
              <a:t>El mantenimiento regular implica la limpieza de la máquina, la revisión y el reemplazo de las piezas desgastadas y la garantía de una ventilación adecuada. Siga las pautas del fabricante para tareas e intervalos de mantenimiento específicos para prolongar la vida útil y el rendimiento de la máquina.</a:t>
            </a:r>
          </a:p>
        </p:txBody>
      </p:sp>
    </p:spTree>
    <p:extLst>
      <p:ext uri="{BB962C8B-B14F-4D97-AF65-F5344CB8AC3E}">
        <p14:creationId xmlns:p14="http://schemas.microsoft.com/office/powerpoint/2010/main" val="2427148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400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75133" y="968931"/>
            <a:ext cx="4572000" cy="646331"/>
          </a:xfrm>
          <a:prstGeom prst="rect">
            <a:avLst/>
          </a:prstGeom>
        </p:spPr>
        <p:txBody>
          <a:bodyPr>
            <a:spAutoFit/>
          </a:bodyPr>
          <a:lstStyle/>
          <a:p>
            <a:r>
              <a:rPr lang="es-ES" dirty="0"/>
              <a:t>Equipos de soldadura según su fuente de corriente</a:t>
            </a:r>
          </a:p>
        </p:txBody>
      </p:sp>
      <p:pic>
        <p:nvPicPr>
          <p:cNvPr id="3" name="Imagen 2"/>
          <p:cNvPicPr>
            <a:picLocks noChangeAspect="1"/>
          </p:cNvPicPr>
          <p:nvPr/>
        </p:nvPicPr>
        <p:blipFill>
          <a:blip r:embed="rId2"/>
          <a:stretch>
            <a:fillRect/>
          </a:stretch>
        </p:blipFill>
        <p:spPr>
          <a:xfrm>
            <a:off x="1582372" y="2869860"/>
            <a:ext cx="5949017" cy="2387741"/>
          </a:xfrm>
          <a:prstGeom prst="rect">
            <a:avLst/>
          </a:prstGeom>
        </p:spPr>
      </p:pic>
    </p:spTree>
    <p:extLst>
      <p:ext uri="{BB962C8B-B14F-4D97-AF65-F5344CB8AC3E}">
        <p14:creationId xmlns:p14="http://schemas.microsoft.com/office/powerpoint/2010/main" val="36271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9796" y="2138113"/>
            <a:ext cx="7903028" cy="4524315"/>
          </a:xfrm>
          <a:prstGeom prst="rect">
            <a:avLst/>
          </a:prstGeom>
        </p:spPr>
        <p:txBody>
          <a:bodyPr wrap="square">
            <a:spAutoFit/>
          </a:bodyPr>
          <a:lstStyle/>
          <a:p>
            <a:pPr algn="just"/>
            <a:r>
              <a:rPr lang="es-ES" b="1" dirty="0"/>
              <a:t>Los equipos de soldadura según su fuente de corriente o energía</a:t>
            </a:r>
          </a:p>
          <a:p>
            <a:pPr algn="just"/>
            <a:endParaRPr lang="es-ES" dirty="0"/>
          </a:p>
          <a:p>
            <a:pPr algn="just"/>
            <a:r>
              <a:rPr lang="es-ES" dirty="0"/>
              <a:t>Los equipos de soldadura son una herramienta indispensable para el proceso de soldadura. Asimismo, hay diversos tipos de soldadura, una de las más desarrolladas y ampliamente usada en la industria es la soldadura por arco eléctrico.</a:t>
            </a:r>
          </a:p>
          <a:p>
            <a:pPr algn="just"/>
            <a:endParaRPr lang="es-ES" dirty="0"/>
          </a:p>
          <a:p>
            <a:pPr algn="just"/>
            <a:r>
              <a:rPr lang="es-ES" dirty="0"/>
              <a:t>En primer lugar, el proceso de soldadura consiste en provocar la fusión de dos o más materiales, bien sea, metálicos o termoplásticos. Mediante la aplicación de calor o presión, y la adición de un material de aporte. Para así obtener una unión en las piezas más fuertes y resistentes.</a:t>
            </a:r>
          </a:p>
          <a:p>
            <a:pPr algn="just"/>
            <a:endParaRPr lang="es-ES" dirty="0"/>
          </a:p>
          <a:p>
            <a:pPr algn="just"/>
            <a:r>
              <a:rPr lang="es-ES" dirty="0"/>
              <a:t>Ahora bien, con el fin de prevenir riesgos, su manipulación requiere de conocimientos específicos de la máquina. También, de sus controles y electricidad, así como el uso de elementos de protección personal.</a:t>
            </a:r>
          </a:p>
          <a:p>
            <a:endParaRPr lang="es-ES" dirty="0"/>
          </a:p>
        </p:txBody>
      </p:sp>
    </p:spTree>
    <p:extLst>
      <p:ext uri="{BB962C8B-B14F-4D97-AF65-F5344CB8AC3E}">
        <p14:creationId xmlns:p14="http://schemas.microsoft.com/office/powerpoint/2010/main" val="4229023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87624" y="3013502"/>
            <a:ext cx="6774025" cy="2031325"/>
          </a:xfrm>
          <a:prstGeom prst="rect">
            <a:avLst/>
          </a:prstGeom>
        </p:spPr>
        <p:txBody>
          <a:bodyPr wrap="square">
            <a:spAutoFit/>
          </a:bodyPr>
          <a:lstStyle/>
          <a:p>
            <a:r>
              <a:rPr lang="es-ES" b="1" dirty="0"/>
              <a:t>El equipo de soldadura tipo transformador – rectificador AC/DC.</a:t>
            </a:r>
            <a:r>
              <a:rPr lang="es-ES" dirty="0"/>
              <a:t> </a:t>
            </a:r>
          </a:p>
          <a:p>
            <a:endParaRPr lang="es-ES" dirty="0"/>
          </a:p>
          <a:p>
            <a:pPr algn="just"/>
            <a:r>
              <a:rPr lang="es-ES" dirty="0"/>
              <a:t>Para proteger los cables de alimentación, está conformado por un transformador que cambia la tensión e intensidad de la corriente para soldar. Y por un rectificador de silicio, que permite que la energía fluya en un único sentido, es decir, convierte la corriente alterna en corriente continua.</a:t>
            </a:r>
          </a:p>
        </p:txBody>
      </p:sp>
    </p:spTree>
    <p:extLst>
      <p:ext uri="{BB962C8B-B14F-4D97-AF65-F5344CB8AC3E}">
        <p14:creationId xmlns:p14="http://schemas.microsoft.com/office/powerpoint/2010/main" val="171290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02432" y="3138835"/>
            <a:ext cx="7539135" cy="2862322"/>
          </a:xfrm>
          <a:prstGeom prst="rect">
            <a:avLst/>
          </a:prstGeom>
        </p:spPr>
        <p:txBody>
          <a:bodyPr wrap="square">
            <a:spAutoFit/>
          </a:bodyPr>
          <a:lstStyle/>
          <a:p>
            <a:pPr algn="just"/>
            <a:r>
              <a:rPr lang="es-ES" dirty="0"/>
              <a:t>Es posible que sea nuevo en la soldadura y no esté seguro de cómo funciona el proceso. Si recién está comenzando o desea obtener más información sobre cómo funciona la máquina de soldar, esta guía es para usted. </a:t>
            </a:r>
          </a:p>
          <a:p>
            <a:pPr algn="just"/>
            <a:endParaRPr lang="es-ES" dirty="0"/>
          </a:p>
          <a:p>
            <a:pPr algn="just"/>
            <a:r>
              <a:rPr lang="es-ES" dirty="0"/>
              <a:t>Cubriremos los conceptos básicos de cómo funcionan las máquinas de soldar, los diferentes tipos disponibles y para qué se usa cada tipo. También le daremos consejos para elegir la máquina adecuada para sus necesidades. </a:t>
            </a:r>
          </a:p>
          <a:p>
            <a:pPr algn="just"/>
            <a:endParaRPr lang="es-ES" dirty="0"/>
          </a:p>
          <a:p>
            <a:pPr algn="just"/>
            <a:r>
              <a:rPr lang="es-ES" dirty="0"/>
              <a:t>Al final, comprenderá cómo funcionan las máquinas de soldar y estará listo para comenzar sus propios proyectos de soldadura con confianza.</a:t>
            </a:r>
          </a:p>
        </p:txBody>
      </p:sp>
      <p:sp>
        <p:nvSpPr>
          <p:cNvPr id="2" name="CuadroTexto 1">
            <a:extLst>
              <a:ext uri="{FF2B5EF4-FFF2-40B4-BE49-F238E27FC236}">
                <a16:creationId xmlns:a16="http://schemas.microsoft.com/office/drawing/2014/main" id="{5277C11D-24A3-FBF2-8C26-5F58856ED256}"/>
              </a:ext>
            </a:extLst>
          </p:cNvPr>
          <p:cNvSpPr txBox="1"/>
          <p:nvPr/>
        </p:nvSpPr>
        <p:spPr>
          <a:xfrm>
            <a:off x="2519267" y="2256063"/>
            <a:ext cx="2995126" cy="369332"/>
          </a:xfrm>
          <a:prstGeom prst="rect">
            <a:avLst/>
          </a:prstGeom>
          <a:solidFill>
            <a:schemeClr val="tx2"/>
          </a:solidFill>
        </p:spPr>
        <p:txBody>
          <a:bodyPr wrap="square" rtlCol="0">
            <a:spAutoFit/>
          </a:bodyPr>
          <a:lstStyle/>
          <a:p>
            <a:r>
              <a:rPr lang="es-MX" b="1" dirty="0">
                <a:solidFill>
                  <a:schemeClr val="bg1"/>
                </a:solidFill>
              </a:rPr>
              <a:t>MAQUINAS SOLDADORAS</a:t>
            </a:r>
            <a:endParaRPr lang="es-CL" b="1" dirty="0">
              <a:solidFill>
                <a:schemeClr val="bg1"/>
              </a:solidFill>
            </a:endParaRPr>
          </a:p>
        </p:txBody>
      </p:sp>
    </p:spTree>
    <p:extLst>
      <p:ext uri="{BB962C8B-B14F-4D97-AF65-F5344CB8AC3E}">
        <p14:creationId xmlns:p14="http://schemas.microsoft.com/office/powerpoint/2010/main" val="1739151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7706" y="2315653"/>
            <a:ext cx="7529803" cy="4247317"/>
          </a:xfrm>
          <a:prstGeom prst="rect">
            <a:avLst/>
          </a:prstGeom>
        </p:spPr>
        <p:txBody>
          <a:bodyPr wrap="square">
            <a:spAutoFit/>
          </a:bodyPr>
          <a:lstStyle/>
          <a:p>
            <a:pPr algn="just"/>
            <a:r>
              <a:rPr lang="es-ES" b="1" dirty="0"/>
              <a:t>También, está el equipo de soldadura tipo generador de AC/DC</a:t>
            </a:r>
            <a:r>
              <a:rPr lang="es-ES" dirty="0"/>
              <a:t>. </a:t>
            </a:r>
          </a:p>
          <a:p>
            <a:pPr algn="just"/>
            <a:endParaRPr lang="es-ES" dirty="0"/>
          </a:p>
          <a:p>
            <a:pPr algn="just"/>
            <a:r>
              <a:rPr lang="es-ES" dirty="0"/>
              <a:t>Estos modifican la corriente generada a una corriente de bajo voltaje y alto amperaje, adecuados para soldar.</a:t>
            </a:r>
          </a:p>
          <a:p>
            <a:pPr algn="just"/>
            <a:endParaRPr lang="es-ES" dirty="0"/>
          </a:p>
          <a:p>
            <a:pPr algn="just"/>
            <a:r>
              <a:rPr lang="es-ES" dirty="0"/>
              <a:t>Los equipos de soldadura tipo generador tienen un costo más elevado y permiten trabajar en exteriores y lugares donde no se cuenta con redes de corriente eléctrica pues ellos generan su propia corriente para soldadura.</a:t>
            </a:r>
          </a:p>
          <a:p>
            <a:pPr algn="just"/>
            <a:endParaRPr lang="es-ES" dirty="0"/>
          </a:p>
          <a:p>
            <a:pPr algn="just"/>
            <a:r>
              <a:rPr lang="es-ES" dirty="0"/>
              <a:t>Del mismo modo, se dividen en máquinas accionadas por motor eléctrico, que convierten la energía eléctrica en mecánica y funcionan con batería. Y las que son accionadas por motor a combustión, convierten la energía mecánica en eléctrica y funcionan con diésel, gasolina o gas propano.</a:t>
            </a:r>
          </a:p>
          <a:p>
            <a:pPr algn="just"/>
            <a:endParaRPr lang="es-ES" dirty="0"/>
          </a:p>
          <a:p>
            <a:pPr algn="just"/>
            <a:endParaRPr lang="es-ES" dirty="0"/>
          </a:p>
        </p:txBody>
      </p:sp>
    </p:spTree>
    <p:extLst>
      <p:ext uri="{BB962C8B-B14F-4D97-AF65-F5344CB8AC3E}">
        <p14:creationId xmlns:p14="http://schemas.microsoft.com/office/powerpoint/2010/main" val="1870687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1617" y="2136338"/>
            <a:ext cx="7196270" cy="2585323"/>
          </a:xfrm>
          <a:prstGeom prst="rect">
            <a:avLst/>
          </a:prstGeom>
        </p:spPr>
        <p:txBody>
          <a:bodyPr wrap="square">
            <a:spAutoFit/>
          </a:bodyPr>
          <a:lstStyle/>
          <a:p>
            <a:pPr algn="just"/>
            <a:r>
              <a:rPr lang="es-ES" dirty="0"/>
              <a:t>Finalmente, está el equipo de soldadura tipo inversor DC. Son los más fabricados en la actualidad. Estos no cuentan con un transformador – rectificador, sino con una placa electrónica que reduce la tensión de la fuente de alimentación y aumenta el amperaje para estabilizar el arco.</a:t>
            </a:r>
          </a:p>
          <a:p>
            <a:pPr algn="just"/>
            <a:endParaRPr lang="es-ES" dirty="0"/>
          </a:p>
          <a:p>
            <a:pPr algn="just"/>
            <a:r>
              <a:rPr lang="es-ES" dirty="0"/>
              <a:t>Estos equipos de soldadura son ideales para iniciar en soldadura, ya que cuentan con sistema antiadherente, que funde el electrodo más rápido y no permite que se pegue.</a:t>
            </a:r>
          </a:p>
          <a:p>
            <a:endParaRPr lang="es-ES" dirty="0"/>
          </a:p>
        </p:txBody>
      </p:sp>
      <p:sp>
        <p:nvSpPr>
          <p:cNvPr id="3" name="Rectángulo 2"/>
          <p:cNvSpPr/>
          <p:nvPr/>
        </p:nvSpPr>
        <p:spPr>
          <a:xfrm>
            <a:off x="731617" y="4407122"/>
            <a:ext cx="7841313" cy="2308324"/>
          </a:xfrm>
          <a:prstGeom prst="rect">
            <a:avLst/>
          </a:prstGeom>
        </p:spPr>
        <p:txBody>
          <a:bodyPr wrap="square">
            <a:spAutoFit/>
          </a:bodyPr>
          <a:lstStyle/>
          <a:p>
            <a:pPr algn="just"/>
            <a:r>
              <a:rPr lang="es-ES" dirty="0"/>
              <a:t>De igual forma, suministran corriente continua DC, e invierten su polaridad. Se habla de polaridad directa, cuando el </a:t>
            </a:r>
            <a:r>
              <a:rPr lang="es-ES" dirty="0" err="1"/>
              <a:t>portaelectrodos</a:t>
            </a:r>
            <a:r>
              <a:rPr lang="es-ES" dirty="0"/>
              <a:t> se conecta en el polo negativo y la pinza maza en el positivo.</a:t>
            </a:r>
          </a:p>
          <a:p>
            <a:pPr algn="just"/>
            <a:endParaRPr lang="es-ES" dirty="0"/>
          </a:p>
          <a:p>
            <a:pPr algn="just"/>
            <a:r>
              <a:rPr lang="es-ES" dirty="0"/>
              <a:t>Y de polaridad inversa al poner el </a:t>
            </a:r>
            <a:r>
              <a:rPr lang="es-ES" dirty="0" err="1"/>
              <a:t>portaelectrodos</a:t>
            </a:r>
            <a:r>
              <a:rPr lang="es-ES" dirty="0"/>
              <a:t> en el polo positivo y la pinza maza en el negativo, ésta conserva más calor sobre el electrodo y da mayor estabilidad en el arco.</a:t>
            </a:r>
          </a:p>
          <a:p>
            <a:endParaRPr lang="es-ES" dirty="0"/>
          </a:p>
        </p:txBody>
      </p:sp>
    </p:spTree>
    <p:extLst>
      <p:ext uri="{BB962C8B-B14F-4D97-AF65-F5344CB8AC3E}">
        <p14:creationId xmlns:p14="http://schemas.microsoft.com/office/powerpoint/2010/main" val="2344584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D7E8332-DEC9-F25B-F198-E252476E5423}"/>
              </a:ext>
            </a:extLst>
          </p:cNvPr>
          <p:cNvSpPr txBox="1"/>
          <p:nvPr/>
        </p:nvSpPr>
        <p:spPr>
          <a:xfrm>
            <a:off x="3480318" y="3653708"/>
            <a:ext cx="1399592" cy="646331"/>
          </a:xfrm>
          <a:prstGeom prst="rect">
            <a:avLst/>
          </a:prstGeom>
          <a:noFill/>
        </p:spPr>
        <p:txBody>
          <a:bodyPr wrap="square" rtlCol="0">
            <a:spAutoFit/>
          </a:bodyPr>
          <a:lstStyle/>
          <a:p>
            <a:r>
              <a:rPr lang="es-MX" sz="3600" b="1" dirty="0"/>
              <a:t>F  I  N</a:t>
            </a:r>
            <a:endParaRPr lang="es-CL" sz="3600" b="1" dirty="0"/>
          </a:p>
        </p:txBody>
      </p:sp>
    </p:spTree>
    <p:extLst>
      <p:ext uri="{BB962C8B-B14F-4D97-AF65-F5344CB8AC3E}">
        <p14:creationId xmlns:p14="http://schemas.microsoft.com/office/powerpoint/2010/main" val="2979212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78903" y="2380394"/>
            <a:ext cx="6932644" cy="3139321"/>
          </a:xfrm>
          <a:prstGeom prst="rect">
            <a:avLst/>
          </a:prstGeom>
        </p:spPr>
        <p:txBody>
          <a:bodyPr wrap="square">
            <a:spAutoFit/>
          </a:bodyPr>
          <a:lstStyle/>
          <a:p>
            <a:r>
              <a:rPr lang="es-ES" b="1" dirty="0"/>
              <a:t>¿Qué es una máquina de soldar?</a:t>
            </a:r>
          </a:p>
          <a:p>
            <a:endParaRPr lang="es-ES" dirty="0"/>
          </a:p>
          <a:p>
            <a:pPr algn="just"/>
            <a:r>
              <a:rPr lang="es-ES" dirty="0"/>
              <a:t>Una máquina de soldar es un dispositivo que genera calor para fundir y unir materiales metálicos. </a:t>
            </a:r>
          </a:p>
          <a:p>
            <a:pPr algn="just"/>
            <a:endParaRPr lang="es-ES" dirty="0"/>
          </a:p>
          <a:p>
            <a:pPr algn="just"/>
            <a:r>
              <a:rPr lang="es-ES" dirty="0"/>
              <a:t>Utiliza específicamente energía térmica para fusionar los metales, creando uniones fuertes y duraderas. </a:t>
            </a:r>
          </a:p>
          <a:p>
            <a:pPr algn="just"/>
            <a:endParaRPr lang="es-ES" dirty="0"/>
          </a:p>
          <a:p>
            <a:pPr algn="just"/>
            <a:r>
              <a:rPr lang="es-ES" dirty="0"/>
              <a:t>Las máquinas de soldar son indispensables en industrias como la construcción, la automoción y la fabricación, donde se requiere una metalurgia precisa y robusta.</a:t>
            </a:r>
          </a:p>
        </p:txBody>
      </p:sp>
    </p:spTree>
    <p:extLst>
      <p:ext uri="{BB962C8B-B14F-4D97-AF65-F5344CB8AC3E}">
        <p14:creationId xmlns:p14="http://schemas.microsoft.com/office/powerpoint/2010/main" val="556305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40972" y="2277186"/>
            <a:ext cx="7361853" cy="3693319"/>
          </a:xfrm>
          <a:prstGeom prst="rect">
            <a:avLst/>
          </a:prstGeom>
        </p:spPr>
        <p:txBody>
          <a:bodyPr wrap="square">
            <a:spAutoFit/>
          </a:bodyPr>
          <a:lstStyle/>
          <a:p>
            <a:r>
              <a:rPr lang="es-ES" b="1" dirty="0"/>
              <a:t>¿Cómo funciona una máquina de soldar?</a:t>
            </a:r>
          </a:p>
          <a:p>
            <a:endParaRPr lang="es-ES" dirty="0"/>
          </a:p>
          <a:p>
            <a:pPr algn="just"/>
            <a:r>
              <a:rPr lang="es-ES" dirty="0"/>
              <a:t>Las máquinas de soldar utilizan electricidad para crear un arco eléctrico entre un electrodo y el metal que se está soldando. Aquí hay varios componentes clave de la máquina de soldar y cómo funcionan:</a:t>
            </a:r>
          </a:p>
          <a:p>
            <a:pPr algn="just"/>
            <a:endParaRPr lang="es-ES" b="1" dirty="0"/>
          </a:p>
          <a:p>
            <a:pPr algn="just"/>
            <a:r>
              <a:rPr lang="es-ES" b="1" dirty="0"/>
              <a:t>Fuente de energía: </a:t>
            </a:r>
            <a:r>
              <a:rPr lang="es-ES" dirty="0"/>
              <a:t>Suministra la energía eléctrica necesaria para crear el arco. Puede ser CA o CC, dependiendo del tipo de metal y del proceso de soldadura.</a:t>
            </a:r>
          </a:p>
          <a:p>
            <a:pPr algn="just"/>
            <a:endParaRPr lang="es-ES" dirty="0"/>
          </a:p>
          <a:p>
            <a:pPr algn="just"/>
            <a:r>
              <a:rPr lang="es-ES" b="1" dirty="0"/>
              <a:t>Electrodo: </a:t>
            </a:r>
            <a:r>
              <a:rPr lang="es-ES" dirty="0"/>
              <a:t>El material que conduce la corriente y se funde para formar la soldadura. Los electrodos pueden ser consumibles, como en la soldadura con electrodo revestido, o no consumibles, como en la soldadura TIG.</a:t>
            </a:r>
          </a:p>
        </p:txBody>
      </p:sp>
    </p:spTree>
    <p:extLst>
      <p:ext uri="{BB962C8B-B14F-4D97-AF65-F5344CB8AC3E}">
        <p14:creationId xmlns:p14="http://schemas.microsoft.com/office/powerpoint/2010/main" val="421614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8417" y="2690336"/>
            <a:ext cx="7221894" cy="1200329"/>
          </a:xfrm>
          <a:prstGeom prst="rect">
            <a:avLst/>
          </a:prstGeom>
        </p:spPr>
        <p:txBody>
          <a:bodyPr wrap="square">
            <a:spAutoFit/>
          </a:bodyPr>
          <a:lstStyle/>
          <a:p>
            <a:r>
              <a:rPr lang="es-ES" dirty="0"/>
              <a:t>¿Qué tipos de máquinas de soldar existen?</a:t>
            </a:r>
          </a:p>
          <a:p>
            <a:endParaRPr lang="es-ES" dirty="0"/>
          </a:p>
          <a:p>
            <a:r>
              <a:rPr lang="es-ES" dirty="0"/>
              <a:t>Si está preguntando cuántos tipos de máquinas de soldar hay, bueno, hay varios, y cada tipo está diseñado para tareas y materiales específicos.</a:t>
            </a:r>
          </a:p>
        </p:txBody>
      </p:sp>
    </p:spTree>
    <p:extLst>
      <p:ext uri="{BB962C8B-B14F-4D97-AF65-F5344CB8AC3E}">
        <p14:creationId xmlns:p14="http://schemas.microsoft.com/office/powerpoint/2010/main" val="402255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33060" y="2469636"/>
            <a:ext cx="7977673" cy="3693319"/>
          </a:xfrm>
          <a:prstGeom prst="rect">
            <a:avLst/>
          </a:prstGeom>
        </p:spPr>
        <p:txBody>
          <a:bodyPr wrap="square">
            <a:spAutoFit/>
          </a:bodyPr>
          <a:lstStyle/>
          <a:p>
            <a:r>
              <a:rPr lang="es-ES" b="1" dirty="0"/>
              <a:t>Máquina de soldadura MIG</a:t>
            </a:r>
          </a:p>
          <a:p>
            <a:endParaRPr lang="es-ES" dirty="0"/>
          </a:p>
          <a:p>
            <a:r>
              <a:rPr lang="es-ES" dirty="0"/>
              <a:t>Un electrodo de alambre suministrado continuamente y gas de protección se utilizan en la soldadura MIG (gas inerte metálico) para producir soldaduras fuertes y claras. La pieza de trabajo y el electrodo de alambre se calientan para crear un arco eléctrico durante la operación, que derrite los materiales y crea un baño de soldadura. Si pregunta cuántos vatios usa una máquina de soldar, las soldadoras MIG de rango medio generalmente ofrecen de 200 a 300 amperios, lo que resulta en un rango de potencia de aproximadamente 4,000 a 8,000 vatios. Las máquinas de soldadura MIG se utilizan popularmente en la reparación de automóviles, la construcción y los proyectos domésticos. Son particularmente buenos para soldar metales delgados como el aluminio.</a:t>
            </a:r>
          </a:p>
          <a:p>
            <a:endParaRPr lang="es-ES" dirty="0"/>
          </a:p>
        </p:txBody>
      </p:sp>
    </p:spTree>
    <p:extLst>
      <p:ext uri="{BB962C8B-B14F-4D97-AF65-F5344CB8AC3E}">
        <p14:creationId xmlns:p14="http://schemas.microsoft.com/office/powerpoint/2010/main" val="366887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86409" y="2123601"/>
            <a:ext cx="7501812" cy="3970318"/>
          </a:xfrm>
          <a:prstGeom prst="rect">
            <a:avLst/>
          </a:prstGeom>
        </p:spPr>
        <p:txBody>
          <a:bodyPr wrap="square">
            <a:spAutoFit/>
          </a:bodyPr>
          <a:lstStyle/>
          <a:p>
            <a:r>
              <a:rPr lang="es-ES" b="1" dirty="0"/>
              <a:t>Máquina de soldadura con electrodo revestido (SMAW)</a:t>
            </a:r>
          </a:p>
          <a:p>
            <a:endParaRPr lang="es-ES" dirty="0"/>
          </a:p>
          <a:p>
            <a:pPr algn="just"/>
            <a:r>
              <a:rPr lang="es-ES" dirty="0"/>
              <a:t>Una máquina de soldadura con electrodo revestido, o máquina de soldadura por arco metálico blindado (SMAW), funciona con un electrodo absorbible recubierto con fundente. Durante el proceso de soldadura con electrodo revestido, se forma un arco eléctrico entre el electrodo y la pieza de trabajo, lo que hace que tanto el metal como el recubrimiento de fundente se derritan. Estas máquinas incluyen una fuente de energía y un </a:t>
            </a:r>
            <a:r>
              <a:rPr lang="es-ES" dirty="0" err="1"/>
              <a:t>portaelectrodo</a:t>
            </a:r>
            <a:r>
              <a:rPr lang="es-ES" dirty="0"/>
              <a:t>, que sostiene el electrodo.</a:t>
            </a:r>
          </a:p>
          <a:p>
            <a:pPr algn="just"/>
            <a:endParaRPr lang="es-ES" dirty="0"/>
          </a:p>
          <a:p>
            <a:pPr algn="just"/>
            <a:r>
              <a:rPr lang="es-ES" dirty="0"/>
              <a:t>La soldadura con electrodo revestido se usa comúnmente en la construcción al aire libre, soldadura de tuberías y reparación de equipos agrícolas. Estas máquinas son ideales para trabajar en condiciones de viento y soldar metales más gruesos.</a:t>
            </a:r>
          </a:p>
        </p:txBody>
      </p:sp>
    </p:spTree>
    <p:extLst>
      <p:ext uri="{BB962C8B-B14F-4D97-AF65-F5344CB8AC3E}">
        <p14:creationId xmlns:p14="http://schemas.microsoft.com/office/powerpoint/2010/main" val="102354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62269" y="2707853"/>
            <a:ext cx="7156580" cy="3139321"/>
          </a:xfrm>
          <a:prstGeom prst="rect">
            <a:avLst/>
          </a:prstGeom>
        </p:spPr>
        <p:txBody>
          <a:bodyPr wrap="square">
            <a:spAutoFit/>
          </a:bodyPr>
          <a:lstStyle/>
          <a:p>
            <a:r>
              <a:rPr lang="es-ES" b="1" dirty="0"/>
              <a:t>Máquina de soldadura por arco con núcleo de fundente (FCAW)</a:t>
            </a:r>
          </a:p>
          <a:p>
            <a:endParaRPr lang="es-ES" dirty="0"/>
          </a:p>
          <a:p>
            <a:pPr algn="just"/>
            <a:r>
              <a:rPr lang="es-ES" dirty="0"/>
              <a:t>La soldadura por arco con núcleo de fundente (FCAW) es conocida por proporcionar altas tasas de deposición y utiliza un electrodo tubular consumible alimentado constantemente que contiene fundente. FCAW es particularmente adecuado para soldar materiales gruesos, ya que puede penetrar profundamente y proporcionar soldaduras fuertes.</a:t>
            </a:r>
          </a:p>
          <a:p>
            <a:pPr algn="just"/>
            <a:endParaRPr lang="es-ES" dirty="0"/>
          </a:p>
          <a:p>
            <a:pPr algn="just"/>
            <a:r>
              <a:rPr lang="es-ES" dirty="0"/>
              <a:t>FCAW se utiliza generalmente en la reparación de equipos pesados, la construcción naval y la soldadura de acero estructural. Ofrece altas velocidades de soldadura y funciona bien en materiales sucios u oxidados.</a:t>
            </a:r>
          </a:p>
        </p:txBody>
      </p:sp>
    </p:spTree>
    <p:extLst>
      <p:ext uri="{BB962C8B-B14F-4D97-AF65-F5344CB8AC3E}">
        <p14:creationId xmlns:p14="http://schemas.microsoft.com/office/powerpoint/2010/main" val="104316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51722" y="2591507"/>
            <a:ext cx="7240555" cy="2862322"/>
          </a:xfrm>
          <a:prstGeom prst="rect">
            <a:avLst/>
          </a:prstGeom>
        </p:spPr>
        <p:txBody>
          <a:bodyPr wrap="square">
            <a:spAutoFit/>
          </a:bodyPr>
          <a:lstStyle/>
          <a:p>
            <a:r>
              <a:rPr lang="es-ES" b="1" dirty="0"/>
              <a:t>Máquina de soldadura láser</a:t>
            </a:r>
          </a:p>
          <a:p>
            <a:endParaRPr lang="es-ES" dirty="0"/>
          </a:p>
          <a:p>
            <a:pPr algn="just"/>
            <a:r>
              <a:rPr lang="es-ES" dirty="0"/>
              <a:t>Un electrodo tubular lleno de fundente se utiliza en el método de soldadura </a:t>
            </a:r>
            <a:r>
              <a:rPr lang="es-ES" dirty="0" err="1"/>
              <a:t>semiautomatizado</a:t>
            </a:r>
            <a:r>
              <a:rPr lang="es-ES" dirty="0"/>
              <a:t> o automático conocido como soldadura por arco con núcleo de fundente (FCAW). Para el procedimiento se puede utilizar una fuente de alimentación con un voltaje o corriente constantes.</a:t>
            </a:r>
          </a:p>
          <a:p>
            <a:pPr algn="just"/>
            <a:endParaRPr lang="es-ES" dirty="0"/>
          </a:p>
          <a:p>
            <a:pPr algn="just"/>
            <a:r>
              <a:rPr lang="es-ES" dirty="0"/>
              <a:t>FCAW se utiliza generalmente en la reparación de equipos pesados, la construcción naval y la soldadura de acero estructural. Ofrece altas velocidades de soldadura y funciona bien en materiales sucios u oxidados.</a:t>
            </a:r>
          </a:p>
        </p:txBody>
      </p:sp>
    </p:spTree>
    <p:extLst>
      <p:ext uri="{BB962C8B-B14F-4D97-AF65-F5344CB8AC3E}">
        <p14:creationId xmlns:p14="http://schemas.microsoft.com/office/powerpoint/2010/main" val="1321687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1010</TotalTime>
  <Words>1690</Words>
  <Application>Microsoft Office PowerPoint</Application>
  <PresentationFormat>Presentación en pantalla (4:3)</PresentationFormat>
  <Paragraphs>90</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Aptos</vt: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admin</dc:creator>
  <cp:keywords/>
  <dc:description>generated using python-pptx</dc:description>
  <cp:lastModifiedBy>Luis Legua Cortes</cp:lastModifiedBy>
  <cp:revision>29</cp:revision>
  <dcterms:created xsi:type="dcterms:W3CDTF">2013-01-27T09:14:16Z</dcterms:created>
  <dcterms:modified xsi:type="dcterms:W3CDTF">2025-06-17T02:53:39Z</dcterms:modified>
  <cp:category/>
</cp:coreProperties>
</file>