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9" r:id="rId3"/>
    <p:sldId id="260" r:id="rId4"/>
    <p:sldId id="1014" r:id="rId5"/>
    <p:sldId id="261" r:id="rId6"/>
    <p:sldId id="262" r:id="rId7"/>
    <p:sldId id="1015" r:id="rId8"/>
    <p:sldId id="265" r:id="rId9"/>
    <p:sldId id="266" r:id="rId10"/>
    <p:sldId id="263" r:id="rId11"/>
    <p:sldId id="268" r:id="rId12"/>
    <p:sldId id="269" r:id="rId13"/>
    <p:sldId id="270" r:id="rId14"/>
    <p:sldId id="271" r:id="rId15"/>
    <p:sldId id="284" r:id="rId16"/>
    <p:sldId id="101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46DA07D-6A69-470C-AB13-4B37961C7E54}">
          <p14:sldIdLst>
            <p14:sldId id="256"/>
            <p14:sldId id="259"/>
            <p14:sldId id="260"/>
            <p14:sldId id="1014"/>
            <p14:sldId id="261"/>
            <p14:sldId id="262"/>
            <p14:sldId id="1015"/>
            <p14:sldId id="265"/>
            <p14:sldId id="266"/>
            <p14:sldId id="263"/>
            <p14:sldId id="268"/>
            <p14:sldId id="269"/>
            <p14:sldId id="270"/>
            <p14:sldId id="271"/>
            <p14:sldId id="284"/>
            <p14:sldId id="1013"/>
          </p14:sldIdLst>
        </p14:section>
        <p14:section name="Sección sin título" id="{86E3DB13-9113-FE4C-99CE-D579015631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B0C3E-37EB-486C-B7BC-75BCB6344EAE}" type="datetimeFigureOut">
              <a:rPr lang="es-CL" smtClean="0"/>
              <a:t>16-06-2025</a:t>
            </a:fld>
            <a:endParaRPr lang="es-CL"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F3EAC-B28E-40C5-B6A6-CA88BD8E010A}" type="slidenum">
              <a:rPr lang="es-CL" smtClean="0"/>
              <a:t>‹Nº›</a:t>
            </a:fld>
            <a:endParaRPr lang="es-CL" dirty="0"/>
          </a:p>
        </p:txBody>
      </p:sp>
    </p:spTree>
    <p:extLst>
      <p:ext uri="{BB962C8B-B14F-4D97-AF65-F5344CB8AC3E}">
        <p14:creationId xmlns:p14="http://schemas.microsoft.com/office/powerpoint/2010/main" val="184807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F30F3EAC-B28E-40C5-B6A6-CA88BD8E010A}" type="slidenum">
              <a:rPr lang="es-CL" smtClean="0"/>
              <a:t>4</a:t>
            </a:fld>
            <a:endParaRPr lang="es-CL" dirty="0"/>
          </a:p>
        </p:txBody>
      </p:sp>
    </p:spTree>
    <p:extLst>
      <p:ext uri="{BB962C8B-B14F-4D97-AF65-F5344CB8AC3E}">
        <p14:creationId xmlns:p14="http://schemas.microsoft.com/office/powerpoint/2010/main" val="3629529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18711"/>
            <a:ext cx="9144000" cy="1143000"/>
          </a:xfrm>
        </p:spPr>
        <p:txBody>
          <a:bodyPr/>
          <a:lstStyle>
            <a:lvl1pPr>
              <a:defRPr>
                <a:solidFill>
                  <a:schemeClr val="tx2"/>
                </a:solidFill>
              </a:defRPr>
            </a:lvl1pPr>
          </a:lstStyle>
          <a:p>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Content Placeholder 2"/>
          <p:cNvSpPr>
            <a:spLocks noGrp="1"/>
          </p:cNvSpPr>
          <p:nvPr>
            <p:ph idx="1" hasCustomPrompt="1"/>
          </p:nvPr>
        </p:nvSpPr>
        <p:spPr>
          <a:xfrm>
            <a:off x="457200" y="3429000"/>
            <a:ext cx="8229600" cy="2697163"/>
          </a:xfrm>
        </p:spPr>
        <p:txBody>
          <a:bodyPr/>
          <a:lstStyle>
            <a:lvl1pPr algn="just">
              <a:defRPr>
                <a:solidFill>
                  <a:schemeClr val="tx2"/>
                </a:solidFill>
              </a:defRPr>
            </a:lvl1pPr>
            <a:lvl2pPr algn="just">
              <a:defRPr>
                <a:solidFill>
                  <a:schemeClr val="tx2"/>
                </a:solidFill>
              </a:defRPr>
            </a:lvl2pPr>
            <a:lvl3pPr algn="just">
              <a:defRPr>
                <a:solidFill>
                  <a:schemeClr val="tx2"/>
                </a:solidFill>
              </a:defRPr>
            </a:lvl3pPr>
            <a:lvl4pPr algn="just">
              <a:defRPr>
                <a:solidFill>
                  <a:schemeClr val="tx2"/>
                </a:solidFill>
              </a:defRPr>
            </a:lvl4pPr>
            <a:lvl5pPr algn="just">
              <a:defRPr>
                <a:solidFill>
                  <a:schemeClr val="tx2"/>
                </a:solidFill>
              </a:defRPr>
            </a:lvl5pPr>
          </a:lstStyle>
          <a:p>
            <a:pPr lvl="0"/>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a:p>
            <a:pPr lvl="1"/>
            <a:r>
              <a:rPr lang="es-CL" noProof="0" dirty="0" err="1"/>
              <a:t>Second</a:t>
            </a:r>
            <a:r>
              <a:rPr lang="es-CL" noProof="0" dirty="0"/>
              <a:t> </a:t>
            </a:r>
            <a:r>
              <a:rPr lang="es-CL" noProof="0" dirty="0" err="1"/>
              <a:t>level</a:t>
            </a:r>
            <a:endParaRPr lang="es-CL" noProof="0" dirty="0"/>
          </a:p>
          <a:p>
            <a:pPr lvl="2"/>
            <a:r>
              <a:rPr lang="es-CL" noProof="0" dirty="0" err="1"/>
              <a:t>Third</a:t>
            </a:r>
            <a:r>
              <a:rPr lang="es-CL" noProof="0" dirty="0"/>
              <a:t> </a:t>
            </a:r>
            <a:r>
              <a:rPr lang="es-CL" noProof="0" dirty="0" err="1"/>
              <a:t>level</a:t>
            </a:r>
            <a:endParaRPr lang="es-CL" noProof="0" dirty="0"/>
          </a:p>
          <a:p>
            <a:pPr lvl="3"/>
            <a:r>
              <a:rPr lang="es-CL" noProof="0" dirty="0" err="1"/>
              <a:t>Fourth</a:t>
            </a:r>
            <a:r>
              <a:rPr lang="es-CL" noProof="0" dirty="0"/>
              <a:t> </a:t>
            </a:r>
            <a:r>
              <a:rPr lang="es-CL" noProof="0" dirty="0" err="1"/>
              <a:t>level</a:t>
            </a:r>
            <a:endParaRPr lang="es-CL" noProof="0" dirty="0"/>
          </a:p>
          <a:p>
            <a:pPr lvl="4"/>
            <a:r>
              <a:rPr lang="es-CL" noProof="0" dirty="0" err="1"/>
              <a:t>Fifth</a:t>
            </a:r>
            <a:r>
              <a:rPr lang="es-CL" noProof="0" dirty="0"/>
              <a:t> </a:t>
            </a:r>
            <a:r>
              <a:rPr lang="es-CL" noProof="0" dirty="0" err="1"/>
              <a:t>level</a:t>
            </a:r>
            <a:endParaRPr lang="es-CL" noProof="0" dirty="0"/>
          </a:p>
        </p:txBody>
      </p:sp>
      <p:sp>
        <p:nvSpPr>
          <p:cNvPr id="4" name="Date Placeholder 3"/>
          <p:cNvSpPr>
            <a:spLocks noGrp="1"/>
          </p:cNvSpPr>
          <p:nvPr>
            <p:ph type="dt" sz="half" idx="10"/>
          </p:nvPr>
        </p:nvSpPr>
        <p:spPr/>
        <p:txBody>
          <a:bodyPr/>
          <a:lstStyle/>
          <a:p>
            <a:fld id="{5BCAD085-E8A6-8845-BD4E-CB4CCA059FC4}" type="datetimeFigureOut">
              <a:rPr lang="es-CL" noProof="0" smtClean="0"/>
              <a:t>16-06-2025</a:t>
            </a:fld>
            <a:endParaRPr lang="es-CL" noProof="0" dirty="0"/>
          </a:p>
        </p:txBody>
      </p:sp>
      <p:sp>
        <p:nvSpPr>
          <p:cNvPr id="5" name="Footer Placeholder 4"/>
          <p:cNvSpPr>
            <a:spLocks noGrp="1"/>
          </p:cNvSpPr>
          <p:nvPr>
            <p:ph type="ftr" sz="quarter" idx="11"/>
          </p:nvPr>
        </p:nvSpPr>
        <p:spPr/>
        <p:txBody>
          <a:bodyPr/>
          <a:lstStyle/>
          <a:p>
            <a:endParaRPr lang="es-CL" noProof="0" dirty="0"/>
          </a:p>
        </p:txBody>
      </p:sp>
      <p:sp>
        <p:nvSpPr>
          <p:cNvPr id="6" name="Slide Number Placeholder 5"/>
          <p:cNvSpPr>
            <a:spLocks noGrp="1"/>
          </p:cNvSpPr>
          <p:nvPr>
            <p:ph type="sldNum" sz="quarter" idx="12"/>
          </p:nvPr>
        </p:nvSpPr>
        <p:spPr/>
        <p:txBody>
          <a:bodyPr/>
          <a:lstStyle/>
          <a:p>
            <a:fld id="{C1FF6DA9-008F-8B48-92A6-B652298478BF}" type="slidenum">
              <a:rPr lang="es-CL" noProof="0" smtClean="0"/>
              <a:t>‹Nº›</a:t>
            </a:fld>
            <a:endParaRPr lang="es-CL" noProof="0" dirty="0"/>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p:txBody>
      </p:sp>
      <p:sp>
        <p:nvSpPr>
          <p:cNvPr id="4" name="Date Placeholder 3"/>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2000" r="-1000" b="7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6/16/2025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91683" y="2028751"/>
            <a:ext cx="7315200" cy="2585323"/>
          </a:xfrm>
          <a:prstGeom prst="rect">
            <a:avLst/>
          </a:prstGeom>
        </p:spPr>
        <p:txBody>
          <a:bodyPr wrap="square">
            <a:spAutoFit/>
          </a:bodyPr>
          <a:lstStyle/>
          <a:p>
            <a:r>
              <a:rPr lang="es-ES" b="1" dirty="0"/>
              <a:t>¿Qué es la polaridad en la soldadura?</a:t>
            </a:r>
          </a:p>
          <a:p>
            <a:endParaRPr lang="es-ES" dirty="0"/>
          </a:p>
          <a:p>
            <a:pPr algn="just"/>
            <a:r>
              <a:rPr lang="es-ES" dirty="0"/>
              <a:t>La polaridad se refiere a la dirección del flujo de corriente en un circuito eléctrico. En la soldadura, la polaridad determina qué parte del circuito de soldadura transporta la mayor parte de la corriente y el calor. Los dos tipos de polaridad en la soldadura son electrodo de corriente continua positiva (DCEP), donde la mayor parte del calor se concentra en el electrodo, y electrodo de corriente continua negativa (DCEN), donde la mayor parte del calor se concentra en la pieza de trabajo.</a:t>
            </a:r>
          </a:p>
        </p:txBody>
      </p:sp>
      <p:pic>
        <p:nvPicPr>
          <p:cNvPr id="2" name="Imagen 1">
            <a:extLst>
              <a:ext uri="{FF2B5EF4-FFF2-40B4-BE49-F238E27FC236}">
                <a16:creationId xmlns:a16="http://schemas.microsoft.com/office/drawing/2014/main" id="{D52E5284-EA09-9B10-999D-CBE8F5DE3DFB}"/>
              </a:ext>
            </a:extLst>
          </p:cNvPr>
          <p:cNvPicPr>
            <a:picLocks noChangeAspect="1"/>
          </p:cNvPicPr>
          <p:nvPr/>
        </p:nvPicPr>
        <p:blipFill>
          <a:blip r:embed="rId2"/>
          <a:stretch>
            <a:fillRect/>
          </a:stretch>
        </p:blipFill>
        <p:spPr>
          <a:xfrm>
            <a:off x="3739307" y="4856670"/>
            <a:ext cx="1833336" cy="1355685"/>
          </a:xfrm>
          <a:prstGeom prst="rect">
            <a:avLst/>
          </a:prstGeom>
        </p:spPr>
      </p:pic>
    </p:spTree>
    <p:extLst>
      <p:ext uri="{BB962C8B-B14F-4D97-AF65-F5344CB8AC3E}">
        <p14:creationId xmlns:p14="http://schemas.microsoft.com/office/powerpoint/2010/main" val="195702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4483" y="2764409"/>
            <a:ext cx="7763068" cy="2308324"/>
          </a:xfrm>
          <a:prstGeom prst="rect">
            <a:avLst/>
          </a:prstGeom>
        </p:spPr>
        <p:txBody>
          <a:bodyPr wrap="square">
            <a:spAutoFit/>
          </a:bodyPr>
          <a:lstStyle/>
          <a:p>
            <a:r>
              <a:rPr lang="es-ES" b="1" dirty="0"/>
              <a:t>Profundidad de penetración deseada</a:t>
            </a:r>
          </a:p>
          <a:p>
            <a:endParaRPr lang="es-ES" dirty="0"/>
          </a:p>
          <a:p>
            <a:pPr algn="just"/>
            <a:r>
              <a:rPr lang="es-ES" dirty="0"/>
              <a:t>La profundidad de penetración deseada es otro factor crítico a la hora de elegir la polaridad correcta. Si se requiere una penetración profunda, como en el caso de soldar materiales gruesos o crear juntas resistentes que soporten carga, DCEN es la opción preferida. Por otro lado, si se desea una penetración superficial, como al soldar materiales delgados o crear soldaduras cosméticas, DCEP es la mejor opción</a:t>
            </a:r>
          </a:p>
        </p:txBody>
      </p:sp>
    </p:spTree>
    <p:extLst>
      <p:ext uri="{BB962C8B-B14F-4D97-AF65-F5344CB8AC3E}">
        <p14:creationId xmlns:p14="http://schemas.microsoft.com/office/powerpoint/2010/main" val="4122810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1135" y="2443676"/>
            <a:ext cx="7912359" cy="2862322"/>
          </a:xfrm>
          <a:prstGeom prst="rect">
            <a:avLst/>
          </a:prstGeom>
        </p:spPr>
        <p:txBody>
          <a:bodyPr wrap="square">
            <a:spAutoFit/>
          </a:bodyPr>
          <a:lstStyle/>
          <a:p>
            <a:r>
              <a:rPr lang="es-ES" b="1" dirty="0"/>
              <a:t>Perfil de cordón de soldadura requerido</a:t>
            </a:r>
          </a:p>
          <a:p>
            <a:endParaRPr lang="es-ES" dirty="0"/>
          </a:p>
          <a:p>
            <a:pPr algn="just"/>
            <a:r>
              <a:rPr lang="es-ES" dirty="0"/>
              <a:t>El perfil deseado del cordón de soldadura también influye en la elección de la polaridad. DCEP produce un cordón de soldadura ancho y plano, ideal para crear soldaduras suaves y uniformes con mínimas irregularidades en la superficie. Esta polaridad se utiliza a menudo para soldar chapa o crear soldaduras decorativas. Por el contrario, DCEN produce un cordón de soldadura más estrecho y concentrado, que es adecuado para aplicaciones que requieren una penetración más profunda y un aporte de calor más concentrado.</a:t>
            </a:r>
          </a:p>
          <a:p>
            <a:endParaRPr lang="es-ES" dirty="0"/>
          </a:p>
        </p:txBody>
      </p:sp>
    </p:spTree>
    <p:extLst>
      <p:ext uri="{BB962C8B-B14F-4D97-AF65-F5344CB8AC3E}">
        <p14:creationId xmlns:p14="http://schemas.microsoft.com/office/powerpoint/2010/main" val="1686867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36914" y="3070860"/>
            <a:ext cx="7025951" cy="2308324"/>
          </a:xfrm>
          <a:prstGeom prst="rect">
            <a:avLst/>
          </a:prstGeom>
        </p:spPr>
        <p:txBody>
          <a:bodyPr wrap="square">
            <a:spAutoFit/>
          </a:bodyPr>
          <a:lstStyle/>
          <a:p>
            <a:r>
              <a:rPr lang="es-ES" b="1" dirty="0"/>
              <a:t>Posición de soldadura</a:t>
            </a:r>
          </a:p>
          <a:p>
            <a:endParaRPr lang="es-ES" dirty="0"/>
          </a:p>
          <a:p>
            <a:pPr algn="just"/>
            <a:r>
              <a:rPr lang="es-ES" dirty="0"/>
              <a:t>La posición de soldadura también puede afectar la elección de la polaridad. En algunos casos, ciertas posiciones de soldadura pueden ser más difíciles de ejecutar con una polaridad particular. Por ejemplo, al soldar en posición vertical o aérea, se puede preferir DCEP debido a su arco más estable y reducción de salpicaduras, lo que facilita el control del baño de soldadura.</a:t>
            </a:r>
          </a:p>
        </p:txBody>
      </p:sp>
    </p:spTree>
    <p:extLst>
      <p:ext uri="{BB962C8B-B14F-4D97-AF65-F5344CB8AC3E}">
        <p14:creationId xmlns:p14="http://schemas.microsoft.com/office/powerpoint/2010/main" val="259756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3812" y="2105742"/>
            <a:ext cx="7893698" cy="3970318"/>
          </a:xfrm>
          <a:prstGeom prst="rect">
            <a:avLst/>
          </a:prstGeom>
        </p:spPr>
        <p:txBody>
          <a:bodyPr wrap="square">
            <a:spAutoFit/>
          </a:bodyPr>
          <a:lstStyle/>
          <a:p>
            <a:r>
              <a:rPr lang="es-ES" b="1" dirty="0"/>
              <a:t>Tipo y tamaño de electrodo</a:t>
            </a:r>
          </a:p>
          <a:p>
            <a:endParaRPr lang="es-ES" dirty="0"/>
          </a:p>
          <a:p>
            <a:r>
              <a:rPr lang="es-ES" dirty="0"/>
              <a:t>El tipo y tamaño del electrodo utilizado también pueden influir en la elección de la polaridad. Algunos electrodos están diseñados para funcionar mejor con una polaridad específica. Por ejemplo, ciertos electrodos con núcleo fundente pueden requerir DCEN para un rendimiento óptimo, mientras que otros pueden funcionar mejor con DCEP. Consulte siempre las pautas del fabricante del electrodo para determinar la polaridad recomendada para el electrodo específico que se está utilizando.</a:t>
            </a:r>
          </a:p>
          <a:p>
            <a:endParaRPr lang="es-ES" dirty="0"/>
          </a:p>
          <a:p>
            <a:r>
              <a:rPr lang="es-ES" dirty="0"/>
              <a:t>Además, el tamaño del electrodo puede afectar la elección de la polaridad. Los electrodos de mayor diámetro generalmente requieren ajustes de amperaje más altos, lo que puede requerir el uso de DCEN para una mejor penetración y estabilidad del arco.</a:t>
            </a:r>
          </a:p>
        </p:txBody>
      </p:sp>
    </p:spTree>
    <p:extLst>
      <p:ext uri="{BB962C8B-B14F-4D97-AF65-F5344CB8AC3E}">
        <p14:creationId xmlns:p14="http://schemas.microsoft.com/office/powerpoint/2010/main" val="327604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7077" y="2396451"/>
            <a:ext cx="8033657" cy="3970318"/>
          </a:xfrm>
          <a:prstGeom prst="rect">
            <a:avLst/>
          </a:prstGeom>
        </p:spPr>
        <p:txBody>
          <a:bodyPr wrap="square">
            <a:spAutoFit/>
          </a:bodyPr>
          <a:lstStyle/>
          <a:p>
            <a:r>
              <a:rPr lang="es-ES" b="1" dirty="0"/>
              <a:t>Directrices del fabricante y procedimientos de soldadura</a:t>
            </a:r>
          </a:p>
          <a:p>
            <a:endParaRPr lang="es-ES" dirty="0"/>
          </a:p>
          <a:p>
            <a:r>
              <a:rPr lang="es-ES" dirty="0"/>
              <a:t>En caso de duda, consulte siempre las pautas del fabricante y los procedimientos de soldadura para los materiales y electrodos específicos que se utilizan. Estos recursos brindan información valiosa sobre la polaridad recomendada, los ajustes de amperaje y otros parámetros cruciales para garantizar los mejores resultados de soldadura.</a:t>
            </a:r>
          </a:p>
          <a:p>
            <a:endParaRPr lang="es-ES" dirty="0"/>
          </a:p>
          <a:p>
            <a:r>
              <a:rPr lang="es-ES" dirty="0"/>
              <a:t>Las especificaciones de procedimiento de soldadura (WPS) son documentos que describen los parámetros y técnicas específicos necesarios para producir una soldadura que cumpla con los estándares de calidad necesarios. Estas especificaciones tienen en cuenta factores como el tipo de material, el espesor, el diseño de la junta y la posición de soldadura, y guían la polaridad, el amperaje, el voltaje y otras configuraciones adecuadas.</a:t>
            </a:r>
          </a:p>
        </p:txBody>
      </p:sp>
    </p:spTree>
    <p:extLst>
      <p:ext uri="{BB962C8B-B14F-4D97-AF65-F5344CB8AC3E}">
        <p14:creationId xmlns:p14="http://schemas.microsoft.com/office/powerpoint/2010/main" val="3667702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D029A1D-22F4-78A1-BD08-1983BE5C22AB}"/>
              </a:ext>
            </a:extLst>
          </p:cNvPr>
          <p:cNvSpPr txBox="1"/>
          <p:nvPr/>
        </p:nvSpPr>
        <p:spPr>
          <a:xfrm>
            <a:off x="2183363" y="3628350"/>
            <a:ext cx="4572000" cy="646331"/>
          </a:xfrm>
          <a:prstGeom prst="rect">
            <a:avLst/>
          </a:prstGeom>
          <a:noFill/>
        </p:spPr>
        <p:txBody>
          <a:bodyPr wrap="square">
            <a:spAutoFit/>
          </a:bodyPr>
          <a:lstStyle/>
          <a:p>
            <a:r>
              <a:rPr lang="es-CL" dirty="0"/>
              <a:t>https://www.youtube.com/watch?v=NRzSbNYLMEs</a:t>
            </a:r>
          </a:p>
        </p:txBody>
      </p:sp>
      <p:sp>
        <p:nvSpPr>
          <p:cNvPr id="4" name="CuadroTexto 3">
            <a:extLst>
              <a:ext uri="{FF2B5EF4-FFF2-40B4-BE49-F238E27FC236}">
                <a16:creationId xmlns:a16="http://schemas.microsoft.com/office/drawing/2014/main" id="{CBA6095D-B802-7407-6805-BB39DA9E3114}"/>
              </a:ext>
            </a:extLst>
          </p:cNvPr>
          <p:cNvSpPr txBox="1"/>
          <p:nvPr/>
        </p:nvSpPr>
        <p:spPr>
          <a:xfrm>
            <a:off x="1964093" y="2461335"/>
            <a:ext cx="5215813" cy="369332"/>
          </a:xfrm>
          <a:prstGeom prst="rect">
            <a:avLst/>
          </a:prstGeom>
          <a:solidFill>
            <a:schemeClr val="tx2"/>
          </a:solidFill>
        </p:spPr>
        <p:txBody>
          <a:bodyPr wrap="square" rtlCol="0">
            <a:spAutoFit/>
          </a:bodyPr>
          <a:lstStyle/>
          <a:p>
            <a:r>
              <a:rPr lang="es-MX" dirty="0">
                <a:solidFill>
                  <a:schemeClr val="bg1"/>
                </a:solidFill>
              </a:rPr>
              <a:t>Video polaridad</a:t>
            </a:r>
            <a:endParaRPr lang="es-CL" dirty="0">
              <a:solidFill>
                <a:schemeClr val="bg1"/>
              </a:solidFill>
            </a:endParaRPr>
          </a:p>
        </p:txBody>
      </p:sp>
    </p:spTree>
    <p:extLst>
      <p:ext uri="{BB962C8B-B14F-4D97-AF65-F5344CB8AC3E}">
        <p14:creationId xmlns:p14="http://schemas.microsoft.com/office/powerpoint/2010/main" val="1001157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2564D2C-D9DC-0A44-92D7-68E3E3373EC3}" type="slidenum">
              <a:rPr lang="es-ES" smtClean="0"/>
              <a:t>16</a:t>
            </a:fld>
            <a:endParaRPr lang="es-ES"/>
          </a:p>
        </p:txBody>
      </p:sp>
      <p:sp>
        <p:nvSpPr>
          <p:cNvPr id="5" name="CuadroTexto 4"/>
          <p:cNvSpPr txBox="1"/>
          <p:nvPr/>
        </p:nvSpPr>
        <p:spPr>
          <a:xfrm>
            <a:off x="2677120" y="3429000"/>
            <a:ext cx="4253252" cy="707886"/>
          </a:xfrm>
          <a:prstGeom prst="rect">
            <a:avLst/>
          </a:prstGeom>
          <a:noFill/>
        </p:spPr>
        <p:txBody>
          <a:bodyPr wrap="square" rtlCol="0">
            <a:spAutoFit/>
          </a:bodyPr>
          <a:lstStyle/>
          <a:p>
            <a:pPr algn="ctr"/>
            <a:r>
              <a:rPr lang="es-ES" sz="4000" b="1" dirty="0">
                <a:solidFill>
                  <a:srgbClr val="002060"/>
                </a:solidFill>
                <a:latin typeface="Arial" panose="020B0604020202020204" pitchFamily="34" charset="0"/>
                <a:cs typeface="Arial" panose="020B0604020202020204" pitchFamily="34" charset="0"/>
              </a:rPr>
              <a:t>F  I N     -   F  I  N</a:t>
            </a:r>
          </a:p>
        </p:txBody>
      </p:sp>
    </p:spTree>
    <p:extLst>
      <p:ext uri="{BB962C8B-B14F-4D97-AF65-F5344CB8AC3E}">
        <p14:creationId xmlns:p14="http://schemas.microsoft.com/office/powerpoint/2010/main" val="4208672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43608" y="2383970"/>
            <a:ext cx="7371183" cy="2585323"/>
          </a:xfrm>
          <a:prstGeom prst="rect">
            <a:avLst/>
          </a:prstGeom>
        </p:spPr>
        <p:txBody>
          <a:bodyPr wrap="square">
            <a:spAutoFit/>
          </a:bodyPr>
          <a:lstStyle/>
          <a:p>
            <a:r>
              <a:rPr lang="es-ES" b="1" dirty="0"/>
              <a:t>Electrodo positivo de corriente continua (DCEP)</a:t>
            </a:r>
          </a:p>
          <a:p>
            <a:endParaRPr lang="es-ES" dirty="0"/>
          </a:p>
          <a:p>
            <a:r>
              <a:rPr lang="es-ES" dirty="0"/>
              <a:t>En la soldadura DCEP, el electrodo se conecta al terminal positivo y la pieza de trabajo se conecta al terminal negativo de la fuente de energía. La corriente fluye desde el electrodo a la pieza de trabajo, lo que hace que el electrodo se caliente mucho. DCEP se utiliza a menudo en soldadura por arco metálico protegido (SMAW) y soldadura por arco con núcleo fundente (FCAW) porque el alto calor en el electrodo garantiza la fusión adecuada del fundente y el metal de aportación.</a:t>
            </a:r>
          </a:p>
        </p:txBody>
      </p:sp>
    </p:spTree>
    <p:extLst>
      <p:ext uri="{BB962C8B-B14F-4D97-AF65-F5344CB8AC3E}">
        <p14:creationId xmlns:p14="http://schemas.microsoft.com/office/powerpoint/2010/main" val="2674228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9167" y="2610077"/>
            <a:ext cx="8005665" cy="2585323"/>
          </a:xfrm>
          <a:prstGeom prst="rect">
            <a:avLst/>
          </a:prstGeom>
        </p:spPr>
        <p:txBody>
          <a:bodyPr wrap="square">
            <a:spAutoFit/>
          </a:bodyPr>
          <a:lstStyle/>
          <a:p>
            <a:r>
              <a:rPr lang="es-ES" b="1" dirty="0"/>
              <a:t>Electrodo negativo de corriente continua (DCEN)</a:t>
            </a:r>
          </a:p>
          <a:p>
            <a:endParaRPr lang="es-ES" dirty="0"/>
          </a:p>
          <a:p>
            <a:pPr algn="just"/>
            <a:r>
              <a:rPr lang="es-ES" dirty="0"/>
              <a:t>En la soldadura DCEN, el electrodo se conecta al terminal negativo y la pieza de trabajo se conecta al terminal positivo de la fuente de alimentación. La corriente fluye desde la pieza de trabajo al electrodo, lo que hace que la mayor parte del calor se concentre en la pieza de trabajo. La polaridad DCEN proporciona una penetración de soldadura más profunda y se usa comúnmente en soldadura por arco de tungsteno con gas (GTAW) y soldadura por arco sumergido (SAW).</a:t>
            </a:r>
          </a:p>
          <a:p>
            <a:pPr algn="just"/>
            <a:endParaRPr lang="es-ES" dirty="0"/>
          </a:p>
        </p:txBody>
      </p:sp>
    </p:spTree>
    <p:extLst>
      <p:ext uri="{BB962C8B-B14F-4D97-AF65-F5344CB8AC3E}">
        <p14:creationId xmlns:p14="http://schemas.microsoft.com/office/powerpoint/2010/main" val="4003526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8D168-60C2-5E9E-C062-41AD2AB03EB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E3F4C23A-CA5A-E452-29EE-B4F32115B65E}"/>
              </a:ext>
            </a:extLst>
          </p:cNvPr>
          <p:cNvSpPr/>
          <p:nvPr/>
        </p:nvSpPr>
        <p:spPr>
          <a:xfrm>
            <a:off x="569167" y="2815350"/>
            <a:ext cx="8005665" cy="2585323"/>
          </a:xfrm>
          <a:prstGeom prst="rect">
            <a:avLst/>
          </a:prstGeom>
        </p:spPr>
        <p:txBody>
          <a:bodyPr wrap="square">
            <a:spAutoFit/>
          </a:bodyPr>
          <a:lstStyle/>
          <a:p>
            <a:pPr algn="just"/>
            <a:endParaRPr lang="es-ES" b="1" dirty="0"/>
          </a:p>
          <a:p>
            <a:pPr algn="just"/>
            <a:r>
              <a:rPr lang="es-ES" b="1" dirty="0"/>
              <a:t>En resumen, la polaridad es un factor clave </a:t>
            </a:r>
            <a:r>
              <a:rPr lang="es-ES" dirty="0"/>
              <a:t>que determina dónde se concentrará la mayor parte del calor en el circuito de soldadura. </a:t>
            </a:r>
          </a:p>
          <a:p>
            <a:pPr algn="just"/>
            <a:endParaRPr lang="es-ES" dirty="0"/>
          </a:p>
          <a:p>
            <a:pPr algn="just"/>
            <a:r>
              <a:rPr lang="es-ES" dirty="0"/>
              <a:t>Seleccionar la polaridad adecuada según el proceso de soldadura y las características de soldadura deseadas es crucial para producir soldaduras de alta calidad. Al comprender la polaridad y cómo influye en la soldadura, los soldadores y los instructores de soldadura pueden optimizar su técnica de soldadura y la calidad de sus soldaduras.</a:t>
            </a:r>
          </a:p>
        </p:txBody>
      </p:sp>
    </p:spTree>
    <p:extLst>
      <p:ext uri="{BB962C8B-B14F-4D97-AF65-F5344CB8AC3E}">
        <p14:creationId xmlns:p14="http://schemas.microsoft.com/office/powerpoint/2010/main" val="3423272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88240" y="2882929"/>
            <a:ext cx="4807593" cy="3516345"/>
          </a:xfrm>
          <a:prstGeom prst="rect">
            <a:avLst/>
          </a:prstGeom>
        </p:spPr>
      </p:pic>
      <p:sp>
        <p:nvSpPr>
          <p:cNvPr id="4" name="Rectángulo 3"/>
          <p:cNvSpPr/>
          <p:nvPr/>
        </p:nvSpPr>
        <p:spPr>
          <a:xfrm>
            <a:off x="2088240" y="2135910"/>
            <a:ext cx="4511647" cy="369332"/>
          </a:xfrm>
          <a:prstGeom prst="rect">
            <a:avLst/>
          </a:prstGeom>
        </p:spPr>
        <p:txBody>
          <a:bodyPr wrap="none">
            <a:spAutoFit/>
          </a:bodyPr>
          <a:lstStyle/>
          <a:p>
            <a:r>
              <a:rPr lang="es-ES" dirty="0"/>
              <a:t>La importancia de la polaridad en la soldadura</a:t>
            </a:r>
          </a:p>
        </p:txBody>
      </p:sp>
    </p:spTree>
    <p:extLst>
      <p:ext uri="{BB962C8B-B14F-4D97-AF65-F5344CB8AC3E}">
        <p14:creationId xmlns:p14="http://schemas.microsoft.com/office/powerpoint/2010/main" val="3121415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7746" y="2217463"/>
            <a:ext cx="7800392" cy="4247317"/>
          </a:xfrm>
          <a:prstGeom prst="rect">
            <a:avLst/>
          </a:prstGeom>
        </p:spPr>
        <p:txBody>
          <a:bodyPr wrap="square">
            <a:spAutoFit/>
          </a:bodyPr>
          <a:lstStyle/>
          <a:p>
            <a:r>
              <a:rPr lang="es-ES" dirty="0"/>
              <a:t>Seleccionar la polaridad correcta es crucial para lograr las características y calidad de soldadura deseadas. A continuación se presentan algunas razones por las que la polaridad es importante en la soldadura:</a:t>
            </a:r>
          </a:p>
          <a:p>
            <a:endParaRPr lang="es-ES" dirty="0"/>
          </a:p>
          <a:p>
            <a:pPr algn="just"/>
            <a:r>
              <a:rPr lang="es-ES" b="1" dirty="0"/>
              <a:t>Penetración : </a:t>
            </a:r>
          </a:p>
          <a:p>
            <a:pPr algn="just"/>
            <a:r>
              <a:rPr lang="es-ES" dirty="0"/>
              <a:t>La polaridad afecta la profundidad de la penetración. DCEN proporciona una penetración más profunda, lo que lo hace adecuado para materiales más gruesos, mientras que DCEP ofrece una penetración menos profunda, ideal para materiales delgados.</a:t>
            </a:r>
          </a:p>
          <a:p>
            <a:pPr algn="just"/>
            <a:endParaRPr lang="es-ES" b="1" dirty="0"/>
          </a:p>
          <a:p>
            <a:pPr algn="just"/>
            <a:r>
              <a:rPr lang="es-ES" b="1" dirty="0"/>
              <a:t>Perfil del cordón de soldadura :</a:t>
            </a:r>
          </a:p>
          <a:p>
            <a:pPr algn="just"/>
            <a:r>
              <a:rPr lang="es-ES" dirty="0"/>
              <a:t> La elección de la polaridad influye en la forma y apariencia del cordón de soldadura. DCEP produce un cordón ancho y plano, mientras que DCEN crea un cordón más estrecho y concentrado.</a:t>
            </a:r>
          </a:p>
          <a:p>
            <a:endParaRPr lang="es-ES" dirty="0"/>
          </a:p>
        </p:txBody>
      </p:sp>
    </p:spTree>
    <p:extLst>
      <p:ext uri="{BB962C8B-B14F-4D97-AF65-F5344CB8AC3E}">
        <p14:creationId xmlns:p14="http://schemas.microsoft.com/office/powerpoint/2010/main" val="205771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E7B4E-B186-698D-7552-B16909DC9C7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37BE85FF-ADC1-CE33-59B8-0EBCB56EA85E}"/>
              </a:ext>
            </a:extLst>
          </p:cNvPr>
          <p:cNvSpPr/>
          <p:nvPr/>
        </p:nvSpPr>
        <p:spPr>
          <a:xfrm>
            <a:off x="802431" y="2413337"/>
            <a:ext cx="7800392" cy="2862322"/>
          </a:xfrm>
          <a:prstGeom prst="rect">
            <a:avLst/>
          </a:prstGeom>
        </p:spPr>
        <p:txBody>
          <a:bodyPr wrap="square">
            <a:spAutoFit/>
          </a:bodyPr>
          <a:lstStyle/>
          <a:p>
            <a:endParaRPr lang="es-ES" dirty="0"/>
          </a:p>
          <a:p>
            <a:r>
              <a:rPr lang="es-ES" b="1" dirty="0"/>
              <a:t>Estabilidad del arco : </a:t>
            </a:r>
          </a:p>
          <a:p>
            <a:pPr algn="just"/>
            <a:r>
              <a:rPr lang="es-ES" dirty="0"/>
              <a:t>La polaridad afecta la estabilidad del arco. DCEP generalmente produce un arco más estable con menos salpicaduras, lo que facilita el control del proceso de soldadura.</a:t>
            </a:r>
          </a:p>
          <a:p>
            <a:endParaRPr lang="es-ES" dirty="0"/>
          </a:p>
          <a:p>
            <a:r>
              <a:rPr lang="es-ES" b="1" dirty="0"/>
              <a:t>Vida útil del electrodo :</a:t>
            </a:r>
          </a:p>
          <a:p>
            <a:pPr algn="just"/>
            <a:r>
              <a:rPr lang="es-ES" dirty="0"/>
              <a:t> La polaridad utilizada afecta la vida útil del electrodo de soldadura. DCEP normalmente da como resultado una vida útil más larga del electrodo en comparación con DCEN.</a:t>
            </a:r>
          </a:p>
        </p:txBody>
      </p:sp>
    </p:spTree>
    <p:extLst>
      <p:ext uri="{BB962C8B-B14F-4D97-AF65-F5344CB8AC3E}">
        <p14:creationId xmlns:p14="http://schemas.microsoft.com/office/powerpoint/2010/main" val="2889881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173594" y="1670354"/>
            <a:ext cx="2049787" cy="1379315"/>
          </a:xfrm>
          <a:prstGeom prst="rect">
            <a:avLst/>
          </a:prstGeom>
        </p:spPr>
      </p:pic>
      <p:sp>
        <p:nvSpPr>
          <p:cNvPr id="3" name="Rectángulo 2"/>
          <p:cNvSpPr/>
          <p:nvPr/>
        </p:nvSpPr>
        <p:spPr>
          <a:xfrm>
            <a:off x="2415112" y="1087271"/>
            <a:ext cx="2701168" cy="369332"/>
          </a:xfrm>
          <a:prstGeom prst="rect">
            <a:avLst/>
          </a:prstGeom>
        </p:spPr>
        <p:txBody>
          <a:bodyPr wrap="none">
            <a:spAutoFit/>
          </a:bodyPr>
          <a:lstStyle/>
          <a:p>
            <a:r>
              <a:rPr lang="es-ES" dirty="0"/>
              <a:t>Elegir la polaridad correcta</a:t>
            </a:r>
          </a:p>
        </p:txBody>
      </p:sp>
      <p:sp>
        <p:nvSpPr>
          <p:cNvPr id="4" name="Rectángulo 3"/>
          <p:cNvSpPr/>
          <p:nvPr/>
        </p:nvSpPr>
        <p:spPr>
          <a:xfrm>
            <a:off x="877077" y="3623749"/>
            <a:ext cx="7389845" cy="2031325"/>
          </a:xfrm>
          <a:prstGeom prst="rect">
            <a:avLst/>
          </a:prstGeom>
        </p:spPr>
        <p:txBody>
          <a:bodyPr wrap="square">
            <a:spAutoFit/>
          </a:bodyPr>
          <a:lstStyle/>
          <a:p>
            <a:pPr algn="just"/>
            <a:r>
              <a:rPr lang="es-ES" dirty="0"/>
              <a:t>Seleccionar la polaridad adecuada es crucial para lograr las características y la calidad de soldadura deseadas. La elección de la polaridad depende de varios factores, incluido el espesor del material, la profundidad de penetración deseada, el perfil requerido del cordón de soldadura, la posición de soldadura y el tipo y tamaño del electrodo. Exploremos estos factores con más detalle.</a:t>
            </a:r>
          </a:p>
          <a:p>
            <a:endParaRPr lang="es-ES" dirty="0"/>
          </a:p>
        </p:txBody>
      </p:sp>
    </p:spTree>
    <p:extLst>
      <p:ext uri="{BB962C8B-B14F-4D97-AF65-F5344CB8AC3E}">
        <p14:creationId xmlns:p14="http://schemas.microsoft.com/office/powerpoint/2010/main" val="1177128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1093" y="2482459"/>
            <a:ext cx="7763069" cy="3416320"/>
          </a:xfrm>
          <a:prstGeom prst="rect">
            <a:avLst/>
          </a:prstGeom>
        </p:spPr>
        <p:txBody>
          <a:bodyPr wrap="square">
            <a:spAutoFit/>
          </a:bodyPr>
          <a:lstStyle/>
          <a:p>
            <a:r>
              <a:rPr lang="es-ES" b="1" dirty="0"/>
              <a:t>Espesor del material</a:t>
            </a:r>
          </a:p>
          <a:p>
            <a:endParaRPr lang="es-ES" dirty="0"/>
          </a:p>
          <a:p>
            <a:r>
              <a:rPr lang="es-ES" dirty="0"/>
              <a:t>El espesor del material que se está soldando juega un papel importante a la hora de determinar la polaridad correcta. Como regla general:</a:t>
            </a:r>
          </a:p>
          <a:p>
            <a:endParaRPr lang="es-ES" dirty="0"/>
          </a:p>
          <a:p>
            <a:r>
              <a:rPr lang="es-ES" dirty="0"/>
              <a:t>Para materiales delgados (menos de 1/8 de pulgada o 3,2 mm), utilice electrodo positivo de corriente directa (DCEP) para una penetración menos profunda y un cordón de soldadura más ancho y plano.</a:t>
            </a:r>
          </a:p>
          <a:p>
            <a:endParaRPr lang="es-ES" dirty="0"/>
          </a:p>
          <a:p>
            <a:r>
              <a:rPr lang="es-ES" dirty="0"/>
              <a:t>Para materiales más gruesos (más de 1/8 de pulgada o 3,2 mm), utilice electrodo de corriente directa negativa (DCEN) para una penetración más profunda y un cordón de soldadura más estrecho y concentrado.</a:t>
            </a:r>
          </a:p>
        </p:txBody>
      </p:sp>
    </p:spTree>
    <p:extLst>
      <p:ext uri="{BB962C8B-B14F-4D97-AF65-F5344CB8AC3E}">
        <p14:creationId xmlns:p14="http://schemas.microsoft.com/office/powerpoint/2010/main" val="3609550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1040</TotalTime>
  <Words>1268</Words>
  <Application>Microsoft Office PowerPoint</Application>
  <PresentationFormat>Presentación en pantalla (4:3)</PresentationFormat>
  <Paragraphs>60</Paragraphs>
  <Slides>16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Aptos</vt: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admin</dc:creator>
  <cp:keywords/>
  <dc:description>generated using python-pptx</dc:description>
  <cp:lastModifiedBy>Luis Legua Cortes</cp:lastModifiedBy>
  <cp:revision>32</cp:revision>
  <dcterms:created xsi:type="dcterms:W3CDTF">2013-01-27T09:14:16Z</dcterms:created>
  <dcterms:modified xsi:type="dcterms:W3CDTF">2025-06-17T02:55:41Z</dcterms:modified>
  <cp:category/>
</cp:coreProperties>
</file>