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56" r:id="rId2"/>
    <p:sldId id="289" r:id="rId3"/>
    <p:sldId id="290" r:id="rId4"/>
    <p:sldId id="291" r:id="rId5"/>
    <p:sldId id="292" r:id="rId6"/>
    <p:sldId id="293" r:id="rId7"/>
    <p:sldId id="294" r:id="rId8"/>
    <p:sldId id="318" r:id="rId9"/>
    <p:sldId id="317" r:id="rId10"/>
    <p:sldId id="316" r:id="rId11"/>
    <p:sldId id="315" r:id="rId12"/>
    <p:sldId id="314" r:id="rId13"/>
    <p:sldId id="313" r:id="rId14"/>
    <p:sldId id="295" r:id="rId15"/>
    <p:sldId id="304" r:id="rId16"/>
    <p:sldId id="305" r:id="rId17"/>
    <p:sldId id="306" r:id="rId18"/>
    <p:sldId id="307" r:id="rId19"/>
    <p:sldId id="308" r:id="rId20"/>
    <p:sldId id="309" r:id="rId21"/>
    <p:sldId id="310" r:id="rId22"/>
    <p:sldId id="311"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246DA07D-6A69-470C-AB13-4B37961C7E54}">
          <p14:sldIdLst>
            <p14:sldId id="256"/>
            <p14:sldId id="289"/>
            <p14:sldId id="290"/>
            <p14:sldId id="291"/>
            <p14:sldId id="292"/>
            <p14:sldId id="293"/>
            <p14:sldId id="294"/>
            <p14:sldId id="318"/>
            <p14:sldId id="317"/>
            <p14:sldId id="316"/>
            <p14:sldId id="315"/>
            <p14:sldId id="314"/>
            <p14:sldId id="313"/>
            <p14:sldId id="295"/>
            <p14:sldId id="304"/>
            <p14:sldId id="305"/>
            <p14:sldId id="306"/>
            <p14:sldId id="307"/>
            <p14:sldId id="308"/>
            <p14:sldId id="309"/>
            <p14:sldId id="310"/>
            <p14:sldId id="311"/>
          </p14:sldIdLst>
        </p14:section>
        <p14:section name="Sección sin título" id="{86E3DB13-9113-FE4C-99CE-D5790156311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131" autoAdjust="0"/>
  </p:normalViewPr>
  <p:slideViewPr>
    <p:cSldViewPr snapToGrid="0" snapToObjects="1">
      <p:cViewPr varScale="1">
        <p:scale>
          <a:sx n="82" d="100"/>
          <a:sy n="82" d="100"/>
        </p:scale>
        <p:origin x="1474" y="67"/>
      </p:cViewPr>
      <p:guideLst>
        <p:guide orient="horz" pos="2160"/>
        <p:guide pos="2880"/>
      </p:guideLst>
    </p:cSldViewPr>
  </p:slideViewPr>
  <p:notesTextViewPr>
    <p:cViewPr>
      <p:scale>
        <a:sx n="100" d="100"/>
        <a:sy n="100" d="100"/>
      </p:scale>
      <p:origin x="0" y="0"/>
    </p:cViewPr>
  </p:notesTextViewPr>
  <p:sorterViewPr>
    <p:cViewPr>
      <p:scale>
        <a:sx n="125" d="100"/>
        <a:sy n="12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AB0C3E-37EB-486C-B7BC-75BCB6344EAE}" type="datetimeFigureOut">
              <a:rPr lang="es-CL" smtClean="0"/>
              <a:t>18-06-2025</a:t>
            </a:fld>
            <a:endParaRPr lang="es-CL" dirty="0"/>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CL"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0F3EAC-B28E-40C5-B6A6-CA88BD8E010A}" type="slidenum">
              <a:rPr lang="es-CL" smtClean="0"/>
              <a:t>‹Nº›</a:t>
            </a:fld>
            <a:endParaRPr lang="es-CL" dirty="0"/>
          </a:p>
        </p:txBody>
      </p:sp>
    </p:spTree>
    <p:extLst>
      <p:ext uri="{BB962C8B-B14F-4D97-AF65-F5344CB8AC3E}">
        <p14:creationId xmlns:p14="http://schemas.microsoft.com/office/powerpoint/2010/main" val="1848078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6/18/2025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6/18/2025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6/18/2025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1918711"/>
            <a:ext cx="9144000" cy="1143000"/>
          </a:xfrm>
        </p:spPr>
        <p:txBody>
          <a:bodyPr/>
          <a:lstStyle>
            <a:lvl1pPr>
              <a:defRPr>
                <a:solidFill>
                  <a:schemeClr val="tx2"/>
                </a:solidFill>
              </a:defRPr>
            </a:lvl1pPr>
          </a:lstStyle>
          <a:p>
            <a:r>
              <a:rPr lang="es-CL" noProof="0" dirty="0" err="1"/>
              <a:t>Click</a:t>
            </a:r>
            <a:r>
              <a:rPr lang="es-CL" noProof="0" dirty="0"/>
              <a:t> </a:t>
            </a:r>
            <a:r>
              <a:rPr lang="es-CL" noProof="0" dirty="0" err="1"/>
              <a:t>to</a:t>
            </a:r>
            <a:r>
              <a:rPr lang="es-CL" noProof="0" dirty="0"/>
              <a:t> </a:t>
            </a:r>
            <a:r>
              <a:rPr lang="es-CL" noProof="0" dirty="0" err="1"/>
              <a:t>edit</a:t>
            </a:r>
            <a:r>
              <a:rPr lang="es-CL" noProof="0" dirty="0"/>
              <a:t> Master </a:t>
            </a:r>
            <a:r>
              <a:rPr lang="es-CL" noProof="0" dirty="0" err="1"/>
              <a:t>title</a:t>
            </a:r>
            <a:r>
              <a:rPr lang="es-CL" noProof="0" dirty="0"/>
              <a:t> </a:t>
            </a:r>
            <a:r>
              <a:rPr lang="es-CL" noProof="0" dirty="0" err="1"/>
              <a:t>style</a:t>
            </a:r>
            <a:endParaRPr lang="es-CL" noProof="0" dirty="0"/>
          </a:p>
        </p:txBody>
      </p:sp>
      <p:sp>
        <p:nvSpPr>
          <p:cNvPr id="3" name="Content Placeholder 2"/>
          <p:cNvSpPr>
            <a:spLocks noGrp="1"/>
          </p:cNvSpPr>
          <p:nvPr>
            <p:ph idx="1" hasCustomPrompt="1"/>
          </p:nvPr>
        </p:nvSpPr>
        <p:spPr>
          <a:xfrm>
            <a:off x="457200" y="3429000"/>
            <a:ext cx="8229600" cy="2697163"/>
          </a:xfrm>
        </p:spPr>
        <p:txBody>
          <a:bodyPr/>
          <a:lstStyle>
            <a:lvl1pPr algn="just">
              <a:defRPr>
                <a:solidFill>
                  <a:schemeClr val="tx2"/>
                </a:solidFill>
              </a:defRPr>
            </a:lvl1pPr>
            <a:lvl2pPr algn="just">
              <a:defRPr>
                <a:solidFill>
                  <a:schemeClr val="tx2"/>
                </a:solidFill>
              </a:defRPr>
            </a:lvl2pPr>
            <a:lvl3pPr algn="just">
              <a:defRPr>
                <a:solidFill>
                  <a:schemeClr val="tx2"/>
                </a:solidFill>
              </a:defRPr>
            </a:lvl3pPr>
            <a:lvl4pPr algn="just">
              <a:defRPr>
                <a:solidFill>
                  <a:schemeClr val="tx2"/>
                </a:solidFill>
              </a:defRPr>
            </a:lvl4pPr>
            <a:lvl5pPr algn="just">
              <a:defRPr>
                <a:solidFill>
                  <a:schemeClr val="tx2"/>
                </a:solidFill>
              </a:defRPr>
            </a:lvl5pPr>
          </a:lstStyle>
          <a:p>
            <a:pPr lvl="0"/>
            <a:r>
              <a:rPr lang="es-CL" noProof="0" dirty="0" err="1"/>
              <a:t>Click</a:t>
            </a:r>
            <a:r>
              <a:rPr lang="es-CL" noProof="0" dirty="0"/>
              <a:t> </a:t>
            </a:r>
            <a:r>
              <a:rPr lang="es-CL" noProof="0" dirty="0" err="1"/>
              <a:t>to</a:t>
            </a:r>
            <a:r>
              <a:rPr lang="es-CL" noProof="0" dirty="0"/>
              <a:t> </a:t>
            </a:r>
            <a:r>
              <a:rPr lang="es-CL" noProof="0" dirty="0" err="1"/>
              <a:t>edit</a:t>
            </a:r>
            <a:r>
              <a:rPr lang="es-CL" noProof="0" dirty="0"/>
              <a:t> Master </a:t>
            </a:r>
            <a:r>
              <a:rPr lang="es-CL" noProof="0" dirty="0" err="1"/>
              <a:t>text</a:t>
            </a:r>
            <a:r>
              <a:rPr lang="es-CL" noProof="0" dirty="0"/>
              <a:t> </a:t>
            </a:r>
            <a:r>
              <a:rPr lang="es-CL" noProof="0" dirty="0" err="1"/>
              <a:t>styles</a:t>
            </a:r>
            <a:endParaRPr lang="es-CL" noProof="0" dirty="0"/>
          </a:p>
          <a:p>
            <a:pPr lvl="1"/>
            <a:r>
              <a:rPr lang="es-CL" noProof="0" dirty="0" err="1"/>
              <a:t>Second</a:t>
            </a:r>
            <a:r>
              <a:rPr lang="es-CL" noProof="0" dirty="0"/>
              <a:t> </a:t>
            </a:r>
            <a:r>
              <a:rPr lang="es-CL" noProof="0" dirty="0" err="1"/>
              <a:t>level</a:t>
            </a:r>
            <a:endParaRPr lang="es-CL" noProof="0" dirty="0"/>
          </a:p>
          <a:p>
            <a:pPr lvl="2"/>
            <a:r>
              <a:rPr lang="es-CL" noProof="0" dirty="0" err="1"/>
              <a:t>Third</a:t>
            </a:r>
            <a:r>
              <a:rPr lang="es-CL" noProof="0" dirty="0"/>
              <a:t> </a:t>
            </a:r>
            <a:r>
              <a:rPr lang="es-CL" noProof="0" dirty="0" err="1"/>
              <a:t>level</a:t>
            </a:r>
            <a:endParaRPr lang="es-CL" noProof="0" dirty="0"/>
          </a:p>
          <a:p>
            <a:pPr lvl="3"/>
            <a:r>
              <a:rPr lang="es-CL" noProof="0" dirty="0" err="1"/>
              <a:t>Fourth</a:t>
            </a:r>
            <a:r>
              <a:rPr lang="es-CL" noProof="0" dirty="0"/>
              <a:t> </a:t>
            </a:r>
            <a:r>
              <a:rPr lang="es-CL" noProof="0" dirty="0" err="1"/>
              <a:t>level</a:t>
            </a:r>
            <a:endParaRPr lang="es-CL" noProof="0" dirty="0"/>
          </a:p>
          <a:p>
            <a:pPr lvl="4"/>
            <a:r>
              <a:rPr lang="es-CL" noProof="0" dirty="0" err="1"/>
              <a:t>Fifth</a:t>
            </a:r>
            <a:r>
              <a:rPr lang="es-CL" noProof="0" dirty="0"/>
              <a:t> </a:t>
            </a:r>
            <a:r>
              <a:rPr lang="es-CL" noProof="0" dirty="0" err="1"/>
              <a:t>level</a:t>
            </a:r>
            <a:endParaRPr lang="es-CL" noProof="0" dirty="0"/>
          </a:p>
        </p:txBody>
      </p:sp>
      <p:sp>
        <p:nvSpPr>
          <p:cNvPr id="4" name="Date Placeholder 3"/>
          <p:cNvSpPr>
            <a:spLocks noGrp="1"/>
          </p:cNvSpPr>
          <p:nvPr>
            <p:ph type="dt" sz="half" idx="10"/>
          </p:nvPr>
        </p:nvSpPr>
        <p:spPr/>
        <p:txBody>
          <a:bodyPr/>
          <a:lstStyle/>
          <a:p>
            <a:fld id="{5BCAD085-E8A6-8845-BD4E-CB4CCA059FC4}" type="datetimeFigureOut">
              <a:rPr lang="es-CL" noProof="0" smtClean="0"/>
              <a:t>18-06-2025</a:t>
            </a:fld>
            <a:endParaRPr lang="es-CL" noProof="0" dirty="0"/>
          </a:p>
        </p:txBody>
      </p:sp>
      <p:sp>
        <p:nvSpPr>
          <p:cNvPr id="5" name="Footer Placeholder 4"/>
          <p:cNvSpPr>
            <a:spLocks noGrp="1"/>
          </p:cNvSpPr>
          <p:nvPr>
            <p:ph type="ftr" sz="quarter" idx="11"/>
          </p:nvPr>
        </p:nvSpPr>
        <p:spPr/>
        <p:txBody>
          <a:bodyPr/>
          <a:lstStyle/>
          <a:p>
            <a:endParaRPr lang="es-CL" noProof="0" dirty="0"/>
          </a:p>
        </p:txBody>
      </p:sp>
      <p:sp>
        <p:nvSpPr>
          <p:cNvPr id="6" name="Slide Number Placeholder 5"/>
          <p:cNvSpPr>
            <a:spLocks noGrp="1"/>
          </p:cNvSpPr>
          <p:nvPr>
            <p:ph type="sldNum" sz="quarter" idx="12"/>
          </p:nvPr>
        </p:nvSpPr>
        <p:spPr/>
        <p:txBody>
          <a:bodyPr/>
          <a:lstStyle/>
          <a:p>
            <a:fld id="{C1FF6DA9-008F-8B48-92A6-B652298478BF}" type="slidenum">
              <a:rPr lang="es-CL" noProof="0" smtClean="0"/>
              <a:t>‹Nº›</a:t>
            </a:fld>
            <a:endParaRPr lang="es-CL" noProof="0" dirty="0"/>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06900"/>
            <a:ext cx="7772400" cy="1362075"/>
          </a:xfrm>
        </p:spPr>
        <p:txBody>
          <a:bodyPr anchor="t"/>
          <a:lstStyle>
            <a:lvl1pPr algn="l">
              <a:defRPr sz="4000" b="1" cap="all"/>
            </a:lvl1pPr>
          </a:lstStyle>
          <a:p>
            <a:r>
              <a:rPr lang="es-CL" noProof="0"/>
              <a:t>Click</a:t>
            </a:r>
            <a:r>
              <a:rPr lang="es-CL" noProof="0" dirty="0"/>
              <a:t> </a:t>
            </a:r>
            <a:r>
              <a:rPr lang="es-CL" noProof="0" dirty="0" err="1"/>
              <a:t>to</a:t>
            </a:r>
            <a:r>
              <a:rPr lang="es-CL" noProof="0" dirty="0"/>
              <a:t> </a:t>
            </a:r>
            <a:r>
              <a:rPr lang="es-CL" noProof="0" dirty="0" err="1"/>
              <a:t>edit</a:t>
            </a:r>
            <a:r>
              <a:rPr lang="es-CL" noProof="0" dirty="0"/>
              <a:t> Master </a:t>
            </a:r>
            <a:r>
              <a:rPr lang="es-CL" noProof="0" dirty="0" err="1"/>
              <a:t>title</a:t>
            </a:r>
            <a:r>
              <a:rPr lang="es-CL" noProof="0" dirty="0"/>
              <a:t> </a:t>
            </a:r>
            <a:r>
              <a:rPr lang="es-CL" noProof="0" dirty="0" err="1"/>
              <a:t>style</a:t>
            </a:r>
            <a:endParaRPr lang="es-CL" noProof="0" dirty="0"/>
          </a:p>
        </p:txBody>
      </p:sp>
      <p:sp>
        <p:nvSpPr>
          <p:cNvPr id="3" name="Text Placeholder 2"/>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CL" noProof="0"/>
              <a:t>Click</a:t>
            </a:r>
            <a:r>
              <a:rPr lang="es-CL" noProof="0" dirty="0"/>
              <a:t> </a:t>
            </a:r>
            <a:r>
              <a:rPr lang="es-CL" noProof="0" dirty="0" err="1"/>
              <a:t>to</a:t>
            </a:r>
            <a:r>
              <a:rPr lang="es-CL" noProof="0" dirty="0"/>
              <a:t> </a:t>
            </a:r>
            <a:r>
              <a:rPr lang="es-CL" noProof="0" dirty="0" err="1"/>
              <a:t>edit</a:t>
            </a:r>
            <a:r>
              <a:rPr lang="es-CL" noProof="0" dirty="0"/>
              <a:t> Master </a:t>
            </a:r>
            <a:r>
              <a:rPr lang="es-CL" noProof="0" dirty="0" err="1"/>
              <a:t>text</a:t>
            </a:r>
            <a:r>
              <a:rPr lang="es-CL" noProof="0" dirty="0"/>
              <a:t> </a:t>
            </a:r>
            <a:r>
              <a:rPr lang="es-CL" noProof="0" dirty="0" err="1"/>
              <a:t>styles</a:t>
            </a:r>
            <a:endParaRPr lang="es-CL" noProof="0" dirty="0"/>
          </a:p>
        </p:txBody>
      </p:sp>
      <p:sp>
        <p:nvSpPr>
          <p:cNvPr id="4" name="Date Placeholder 3"/>
          <p:cNvSpPr>
            <a:spLocks noGrp="1"/>
          </p:cNvSpPr>
          <p:nvPr>
            <p:ph type="dt" sz="half" idx="10"/>
          </p:nvPr>
        </p:nvSpPr>
        <p:spPr/>
        <p:txBody>
          <a:bodyPr/>
          <a:lstStyle/>
          <a:p>
            <a:fld id="{5BCAD085-E8A6-8845-BD4E-CB4CCA059FC4}" type="datetimeFigureOut">
              <a:rPr lang="en-US" smtClean="0"/>
              <a:t>6/18/2025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6/18/2025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6/18/2025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6/18/2025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6/18/2025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6/18/2025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6/18/2025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t="-2000" r="-1000" b="7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6/18/2025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‹Nº›</a:t>
            </a:fld>
            <a:endParaRPr lang="en-US" dirty="0"/>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blog.xiris.com/blog/how-thermal-cameras-are-transforming-welding-and-metal-am-processes"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blog.xiris.com/blog/how-thermal-cameras-are-transforming-welding-and-metal-am-processe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EF6F1283-219D-BEB5-06AD-F06F6E94A27B}"/>
              </a:ext>
            </a:extLst>
          </p:cNvPr>
          <p:cNvSpPr txBox="1"/>
          <p:nvPr/>
        </p:nvSpPr>
        <p:spPr>
          <a:xfrm>
            <a:off x="2596242" y="3334527"/>
            <a:ext cx="3496647" cy="461665"/>
          </a:xfrm>
          <a:prstGeom prst="rect">
            <a:avLst/>
          </a:prstGeom>
          <a:solidFill>
            <a:srgbClr val="48599F"/>
          </a:solidFill>
        </p:spPr>
        <p:txBody>
          <a:bodyPr wrap="square" rtlCol="0">
            <a:spAutoFit/>
          </a:bodyPr>
          <a:lstStyle/>
          <a:p>
            <a:pPr algn="ctr"/>
            <a:r>
              <a:rPr lang="es-MX" sz="2400" b="1" dirty="0">
                <a:solidFill>
                  <a:schemeClr val="bg1"/>
                </a:solidFill>
              </a:rPr>
              <a:t>¿POR QUE PRECALENTAR?</a:t>
            </a:r>
            <a:endParaRPr lang="es-CL" sz="2400" b="1" dirty="0">
              <a:solidFill>
                <a:schemeClr val="bg1"/>
              </a:solidFill>
            </a:endParaRPr>
          </a:p>
        </p:txBody>
      </p:sp>
    </p:spTree>
    <p:extLst>
      <p:ext uri="{BB962C8B-B14F-4D97-AF65-F5344CB8AC3E}">
        <p14:creationId xmlns:p14="http://schemas.microsoft.com/office/powerpoint/2010/main" val="381152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BA6568-AF0D-C7DA-CFAE-6EAC70AE044A}"/>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FEEDD359-3EF8-17D5-C847-C5DF2328EC5C}"/>
              </a:ext>
            </a:extLst>
          </p:cNvPr>
          <p:cNvSpPr txBox="1"/>
          <p:nvPr/>
        </p:nvSpPr>
        <p:spPr>
          <a:xfrm>
            <a:off x="531845" y="2767329"/>
            <a:ext cx="7408506" cy="2862322"/>
          </a:xfrm>
          <a:prstGeom prst="rect">
            <a:avLst/>
          </a:prstGeom>
          <a:noFill/>
        </p:spPr>
        <p:txBody>
          <a:bodyPr wrap="square">
            <a:spAutoFit/>
          </a:bodyPr>
          <a:lstStyle/>
          <a:p>
            <a:r>
              <a:rPr lang="es-CL" sz="1800" b="1" dirty="0">
                <a:effectLst/>
                <a:latin typeface="Calibri" panose="020F0502020204030204" pitchFamily="34" charset="0"/>
                <a:ea typeface="Calibri" panose="020F0502020204030204" pitchFamily="34" charset="0"/>
                <a:cs typeface="Times New Roman" panose="02020603050405020304" pitchFamily="18" charset="0"/>
              </a:rPr>
              <a:t>¿Cómo se aplica el precalentamiento?</a:t>
            </a:r>
          </a:p>
          <a:p>
            <a:br>
              <a:rPr lang="es-CL" sz="1800" dirty="0">
                <a:effectLst/>
                <a:latin typeface="Calibri" panose="020F0502020204030204" pitchFamily="34" charset="0"/>
                <a:ea typeface="Calibri" panose="020F0502020204030204" pitchFamily="34" charset="0"/>
                <a:cs typeface="Times New Roman" panose="02020603050405020304" pitchFamily="18" charset="0"/>
              </a:rPr>
            </a:br>
            <a:r>
              <a:rPr lang="es-CL" sz="1800" dirty="0">
                <a:effectLst/>
                <a:latin typeface="Calibri" panose="020F0502020204030204" pitchFamily="34" charset="0"/>
                <a:ea typeface="Calibri" panose="020F0502020204030204" pitchFamily="34" charset="0"/>
                <a:cs typeface="Times New Roman" panose="02020603050405020304" pitchFamily="18" charset="0"/>
              </a:rPr>
              <a:t>El grosor del material, el tamaño de la soldadura y el equipo de calefacción disponible se deben considerar al elegir un método para aplicar el precalentamiento. Por ejemplo, los conjuntos de producción pequeña se pueden calentar de manera más eficaz en un horno. Sin embargo, los componentes estructurales grandes a menudo requieren bancos de sopletes calefactores, calentadores de banda eléctrica o calentadores radiantes o de inducción.</a:t>
            </a:r>
            <a:br>
              <a:rPr lang="es-CL" sz="1800" dirty="0">
                <a:effectLst/>
                <a:latin typeface="Calibri" panose="020F0502020204030204" pitchFamily="34" charset="0"/>
                <a:ea typeface="Calibri" panose="020F0502020204030204" pitchFamily="34" charset="0"/>
                <a:cs typeface="Times New Roman" panose="02020603050405020304" pitchFamily="18" charset="0"/>
              </a:rPr>
            </a:br>
            <a:endParaRPr lang="es-CL" dirty="0"/>
          </a:p>
        </p:txBody>
      </p:sp>
    </p:spTree>
    <p:extLst>
      <p:ext uri="{BB962C8B-B14F-4D97-AF65-F5344CB8AC3E}">
        <p14:creationId xmlns:p14="http://schemas.microsoft.com/office/powerpoint/2010/main" val="1260674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FC75B5-4CD7-80E8-2AEA-0332A19A95DA}"/>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FDF4870D-17E9-6260-AB57-AE368456BB29}"/>
              </a:ext>
            </a:extLst>
          </p:cNvPr>
          <p:cNvSpPr txBox="1"/>
          <p:nvPr/>
        </p:nvSpPr>
        <p:spPr>
          <a:xfrm>
            <a:off x="1530221" y="2406354"/>
            <a:ext cx="6438122" cy="3416320"/>
          </a:xfrm>
          <a:prstGeom prst="rect">
            <a:avLst/>
          </a:prstGeom>
          <a:noFill/>
        </p:spPr>
        <p:txBody>
          <a:bodyPr wrap="square">
            <a:spAutoFit/>
          </a:bodyPr>
          <a:lstStyle/>
          <a:p>
            <a:pPr algn="just"/>
            <a:r>
              <a:rPr lang="es-CL" sz="1800" dirty="0">
                <a:effectLst/>
                <a:latin typeface="Calibri" panose="020F0502020204030204" pitchFamily="34" charset="0"/>
                <a:ea typeface="Calibri" panose="020F0502020204030204" pitchFamily="34" charset="0"/>
                <a:cs typeface="Times New Roman" panose="02020603050405020304" pitchFamily="18" charset="0"/>
              </a:rPr>
              <a:t>	Generalmente no se requiere un alto nivel de precisión para precalentar aceros al carbono. Aunque es importante que el trabajo se caliente a un mínimo de temperatura, es aceptable exceder esa temperatura en aproximadamente 100 ° F (40 ° C). </a:t>
            </a:r>
          </a:p>
          <a:p>
            <a:pPr algn="just"/>
            <a:endParaRPr lang="es-CL" dirty="0">
              <a:latin typeface="Calibri" panose="020F0502020204030204" pitchFamily="34" charset="0"/>
              <a:ea typeface="Calibri" panose="020F0502020204030204" pitchFamily="34" charset="0"/>
              <a:cs typeface="Times New Roman" panose="02020603050405020304" pitchFamily="18" charset="0"/>
            </a:endParaRPr>
          </a:p>
          <a:p>
            <a:pPr algn="just"/>
            <a:r>
              <a:rPr lang="es-CL" sz="1800" dirty="0">
                <a:effectLst/>
                <a:latin typeface="Calibri" panose="020F0502020204030204" pitchFamily="34" charset="0"/>
                <a:ea typeface="Calibri" panose="020F0502020204030204" pitchFamily="34" charset="0"/>
                <a:cs typeface="Times New Roman" panose="02020603050405020304" pitchFamily="18" charset="0"/>
              </a:rPr>
              <a:t>Sin embargo, este no es el caso de los aceros templados y revenido (Q&amp;T), ya que la soldadura de aceros Q&amp;T sobrecalentados puede ser perjudicial en la zona afectada por el calor. </a:t>
            </a:r>
          </a:p>
          <a:p>
            <a:pPr algn="just"/>
            <a:endParaRPr lang="es-CL" dirty="0">
              <a:latin typeface="Calibri" panose="020F0502020204030204" pitchFamily="34" charset="0"/>
              <a:ea typeface="Calibri" panose="020F0502020204030204" pitchFamily="34" charset="0"/>
              <a:cs typeface="Times New Roman" panose="02020603050405020304" pitchFamily="18" charset="0"/>
            </a:endParaRPr>
          </a:p>
          <a:p>
            <a:pPr algn="just"/>
            <a:r>
              <a:rPr lang="es-CL" sz="1800" dirty="0">
                <a:effectLst/>
                <a:latin typeface="Calibri" panose="020F0502020204030204" pitchFamily="34" charset="0"/>
                <a:ea typeface="Calibri" panose="020F0502020204030204" pitchFamily="34" charset="0"/>
                <a:cs typeface="Times New Roman" panose="02020603050405020304" pitchFamily="18" charset="0"/>
              </a:rPr>
              <a:t>Por lo tanto, los aceros Q&amp;T requieren que se establezcan y se sigan de cerca las temperaturas de precalentamiento máxima y mínima.</a:t>
            </a:r>
            <a:endParaRPr lang="es-CL" dirty="0"/>
          </a:p>
        </p:txBody>
      </p:sp>
    </p:spTree>
    <p:extLst>
      <p:ext uri="{BB962C8B-B14F-4D97-AF65-F5344CB8AC3E}">
        <p14:creationId xmlns:p14="http://schemas.microsoft.com/office/powerpoint/2010/main" val="2928633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82D095-1C0D-AEA1-BA5A-27145A8354C8}"/>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CF39A2DA-B514-8C9A-0604-7E9B855AABEF}"/>
              </a:ext>
            </a:extLst>
          </p:cNvPr>
          <p:cNvSpPr txBox="1"/>
          <p:nvPr/>
        </p:nvSpPr>
        <p:spPr>
          <a:xfrm>
            <a:off x="849086" y="2658281"/>
            <a:ext cx="7193902" cy="2862322"/>
          </a:xfrm>
          <a:prstGeom prst="rect">
            <a:avLst/>
          </a:prstGeom>
          <a:noFill/>
        </p:spPr>
        <p:txBody>
          <a:bodyPr wrap="square">
            <a:spAutoFit/>
          </a:bodyPr>
          <a:lstStyle/>
          <a:p>
            <a:pPr algn="just"/>
            <a:r>
              <a:rPr lang="es-CL" sz="1800" b="1" dirty="0">
                <a:effectLst/>
                <a:latin typeface="Calibri" panose="020F0502020204030204" pitchFamily="34" charset="0"/>
                <a:ea typeface="Calibri" panose="020F0502020204030204" pitchFamily="34" charset="0"/>
                <a:cs typeface="Times New Roman" panose="02020603050405020304" pitchFamily="18" charset="0"/>
              </a:rPr>
              <a:t>Resumen</a:t>
            </a:r>
          </a:p>
          <a:p>
            <a:pPr algn="just"/>
            <a:br>
              <a:rPr lang="es-CL" sz="1800" dirty="0">
                <a:effectLst/>
                <a:latin typeface="Calibri" panose="020F0502020204030204" pitchFamily="34" charset="0"/>
                <a:ea typeface="Calibri" panose="020F0502020204030204" pitchFamily="34" charset="0"/>
                <a:cs typeface="Times New Roman" panose="02020603050405020304" pitchFamily="18" charset="0"/>
              </a:rPr>
            </a:br>
            <a:r>
              <a:rPr lang="es-CL" sz="1800" dirty="0">
                <a:effectLst/>
                <a:latin typeface="Calibri" panose="020F0502020204030204" pitchFamily="34" charset="0"/>
                <a:ea typeface="Calibri" panose="020F0502020204030204" pitchFamily="34" charset="0"/>
                <a:cs typeface="Times New Roman" panose="02020603050405020304" pitchFamily="18" charset="0"/>
              </a:rPr>
              <a:t>El precalentamiento puede prevenir el agrietamiento y / o asegurar propiedades mecánicas específicas como la tenacidad de las muescas.</a:t>
            </a:r>
            <a:br>
              <a:rPr lang="es-CL" sz="1800" dirty="0">
                <a:effectLst/>
                <a:latin typeface="Calibri" panose="020F0502020204030204" pitchFamily="34" charset="0"/>
                <a:ea typeface="Calibri" panose="020F0502020204030204" pitchFamily="34" charset="0"/>
                <a:cs typeface="Times New Roman" panose="02020603050405020304" pitchFamily="18" charset="0"/>
              </a:rPr>
            </a:br>
            <a:br>
              <a:rPr lang="es-CL" sz="1800" dirty="0">
                <a:effectLst/>
                <a:latin typeface="Calibri" panose="020F0502020204030204" pitchFamily="34" charset="0"/>
                <a:ea typeface="Calibri" panose="020F0502020204030204" pitchFamily="34" charset="0"/>
                <a:cs typeface="Times New Roman" panose="02020603050405020304" pitchFamily="18" charset="0"/>
              </a:rPr>
            </a:br>
            <a:r>
              <a:rPr lang="es-CL" sz="1800" dirty="0">
                <a:effectLst/>
                <a:latin typeface="Calibri" panose="020F0502020204030204" pitchFamily="34" charset="0"/>
                <a:ea typeface="Calibri" panose="020F0502020204030204" pitchFamily="34" charset="0"/>
                <a:cs typeface="Times New Roman" panose="02020603050405020304" pitchFamily="18" charset="0"/>
              </a:rPr>
              <a:t>El precalentamiento debe usarse siempre que los códigos aplicables así lo especifiquen; cuando no se aplican códigos a una situación determinada, el ingeniero de soldadura debe determinar si se necesita precalentamiento o no, y qué temperatura se requerirá para un metal base y un espesor de sección determinados.</a:t>
            </a:r>
            <a:endParaRPr lang="es-CL" dirty="0"/>
          </a:p>
        </p:txBody>
      </p:sp>
    </p:spTree>
    <p:extLst>
      <p:ext uri="{BB962C8B-B14F-4D97-AF65-F5344CB8AC3E}">
        <p14:creationId xmlns:p14="http://schemas.microsoft.com/office/powerpoint/2010/main" val="3071348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C1F3EB-5876-9A5D-3BF1-876B42002890}"/>
            </a:ext>
          </a:extLst>
        </p:cNvPr>
        <p:cNvGrpSpPr/>
        <p:nvPr/>
      </p:nvGrpSpPr>
      <p:grpSpPr>
        <a:xfrm>
          <a:off x="0" y="0"/>
          <a:ext cx="0" cy="0"/>
          <a:chOff x="0" y="0"/>
          <a:chExt cx="0" cy="0"/>
        </a:xfrm>
      </p:grpSpPr>
    </p:spTree>
    <p:extLst>
      <p:ext uri="{BB962C8B-B14F-4D97-AF65-F5344CB8AC3E}">
        <p14:creationId xmlns:p14="http://schemas.microsoft.com/office/powerpoint/2010/main" val="151223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F0D8E4-73EC-3F38-5D71-DE786B21882D}"/>
            </a:ext>
          </a:extLst>
        </p:cNvPr>
        <p:cNvGrpSpPr/>
        <p:nvPr/>
      </p:nvGrpSpPr>
      <p:grpSpPr>
        <a:xfrm>
          <a:off x="0" y="0"/>
          <a:ext cx="0" cy="0"/>
          <a:chOff x="0" y="0"/>
          <a:chExt cx="0" cy="0"/>
        </a:xfrm>
      </p:grpSpPr>
    </p:spTree>
    <p:extLst>
      <p:ext uri="{BB962C8B-B14F-4D97-AF65-F5344CB8AC3E}">
        <p14:creationId xmlns:p14="http://schemas.microsoft.com/office/powerpoint/2010/main" val="14536570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Qué es t85?">
            <a:extLst>
              <a:ext uri="{FF2B5EF4-FFF2-40B4-BE49-F238E27FC236}">
                <a16:creationId xmlns:a16="http://schemas.microsoft.com/office/drawing/2014/main" id="{99F860EC-B63E-8021-E5EF-A028505ADE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460" y="3069772"/>
            <a:ext cx="4643438" cy="3200400"/>
          </a:xfrm>
          <a:prstGeom prst="rect">
            <a:avLst/>
          </a:prstGeom>
          <a:noFill/>
          <a:extLst>
            <a:ext uri="{909E8E84-426E-40DD-AFC4-6F175D3DCCD1}">
              <a14:hiddenFill xmlns:a14="http://schemas.microsoft.com/office/drawing/2010/main">
                <a:solidFill>
                  <a:srgbClr val="FFFFFF"/>
                </a:solidFill>
              </a14:hiddenFill>
            </a:ext>
          </a:extLst>
        </p:spPr>
      </p:pic>
      <p:sp>
        <p:nvSpPr>
          <p:cNvPr id="2" name="CuadroTexto 1">
            <a:extLst>
              <a:ext uri="{FF2B5EF4-FFF2-40B4-BE49-F238E27FC236}">
                <a16:creationId xmlns:a16="http://schemas.microsoft.com/office/drawing/2014/main" id="{E3E215A2-C0B4-B6C1-B11E-41B0DDA27CA7}"/>
              </a:ext>
            </a:extLst>
          </p:cNvPr>
          <p:cNvSpPr txBox="1"/>
          <p:nvPr/>
        </p:nvSpPr>
        <p:spPr>
          <a:xfrm>
            <a:off x="2841172" y="1270129"/>
            <a:ext cx="3380014" cy="300082"/>
          </a:xfrm>
          <a:prstGeom prst="rect">
            <a:avLst/>
          </a:prstGeom>
          <a:noFill/>
        </p:spPr>
        <p:txBody>
          <a:bodyPr wrap="square" rtlCol="0">
            <a:spAutoFit/>
          </a:bodyPr>
          <a:lstStyle/>
          <a:p>
            <a:r>
              <a:rPr lang="es-MX" sz="1350" dirty="0"/>
              <a:t>VELOCIDAD DE ENFRIAMIENTO ACEROS</a:t>
            </a:r>
            <a:endParaRPr lang="es-CL" sz="1350" dirty="0"/>
          </a:p>
        </p:txBody>
      </p:sp>
      <p:sp>
        <p:nvSpPr>
          <p:cNvPr id="3" name="CuadroTexto 2">
            <a:extLst>
              <a:ext uri="{FF2B5EF4-FFF2-40B4-BE49-F238E27FC236}">
                <a16:creationId xmlns:a16="http://schemas.microsoft.com/office/drawing/2014/main" id="{4B0A6161-120A-D507-7E58-FBB0A5BF9A10}"/>
              </a:ext>
            </a:extLst>
          </p:cNvPr>
          <p:cNvSpPr txBox="1"/>
          <p:nvPr/>
        </p:nvSpPr>
        <p:spPr>
          <a:xfrm>
            <a:off x="2209460" y="2313992"/>
            <a:ext cx="4545903" cy="369332"/>
          </a:xfrm>
          <a:prstGeom prst="rect">
            <a:avLst/>
          </a:prstGeom>
          <a:noFill/>
        </p:spPr>
        <p:txBody>
          <a:bodyPr wrap="square" rtlCol="0">
            <a:spAutoFit/>
          </a:bodyPr>
          <a:lstStyle/>
          <a:p>
            <a:r>
              <a:rPr lang="es-MX" dirty="0"/>
              <a:t>VELOCIDAD DE ENFRIAMIENTO</a:t>
            </a:r>
            <a:endParaRPr lang="es-CL" dirty="0"/>
          </a:p>
        </p:txBody>
      </p:sp>
    </p:spTree>
    <p:extLst>
      <p:ext uri="{BB962C8B-B14F-4D97-AF65-F5344CB8AC3E}">
        <p14:creationId xmlns:p14="http://schemas.microsoft.com/office/powerpoint/2010/main" val="5510233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8CC4E2-6245-1E27-C833-935A8ED05FE3}"/>
            </a:ext>
          </a:extLst>
        </p:cNvPr>
        <p:cNvGrpSpPr/>
        <p:nvPr/>
      </p:nvGrpSpPr>
      <p:grpSpPr>
        <a:xfrm>
          <a:off x="0" y="0"/>
          <a:ext cx="0" cy="0"/>
          <a:chOff x="0" y="0"/>
          <a:chExt cx="0" cy="0"/>
        </a:xfrm>
      </p:grpSpPr>
      <p:sp>
        <p:nvSpPr>
          <p:cNvPr id="13" name="CuadroTexto 12">
            <a:extLst>
              <a:ext uri="{FF2B5EF4-FFF2-40B4-BE49-F238E27FC236}">
                <a16:creationId xmlns:a16="http://schemas.microsoft.com/office/drawing/2014/main" id="{CF5B3DCF-2A79-D64F-BC1C-1789911E7853}"/>
              </a:ext>
            </a:extLst>
          </p:cNvPr>
          <p:cNvSpPr txBox="1"/>
          <p:nvPr/>
        </p:nvSpPr>
        <p:spPr>
          <a:xfrm>
            <a:off x="830424" y="2666190"/>
            <a:ext cx="7483151" cy="1710725"/>
          </a:xfrm>
          <a:prstGeom prst="rect">
            <a:avLst/>
          </a:prstGeom>
          <a:noFill/>
        </p:spPr>
        <p:txBody>
          <a:bodyPr wrap="square">
            <a:spAutoFit/>
          </a:bodyPr>
          <a:lstStyle/>
          <a:p>
            <a:pPr>
              <a:spcAft>
                <a:spcPts val="1125"/>
              </a:spcAft>
            </a:pPr>
            <a:r>
              <a:rPr lang="es-MX" sz="1600" dirty="0">
                <a:solidFill>
                  <a:srgbClr val="000000"/>
                </a:solidFill>
              </a:rPr>
              <a:t>Las transformaciones de una fase a otra ocurren durante los procesos de calentamiento y enfriamiento a ciertas temperaturas por debajo del punto de fusión. La soldadura es un ejemplo de este ciclo de calentamiento-enfriamiento.</a:t>
            </a:r>
          </a:p>
          <a:p>
            <a:pPr>
              <a:spcAft>
                <a:spcPts val="1125"/>
              </a:spcAft>
            </a:pPr>
            <a:r>
              <a:rPr lang="es-MX" sz="1600" dirty="0">
                <a:solidFill>
                  <a:srgbClr val="000000"/>
                </a:solidFill>
              </a:rPr>
              <a:t>En un punto dado, la temperatura de la soldadura aumenta rápidamente durante el paso del arco de soldadura y, una vez que este pasa, se produce el enfriamiento. Esta fase suele ser mucho más larga que la de calentamiento.</a:t>
            </a:r>
          </a:p>
        </p:txBody>
      </p:sp>
      <p:pic>
        <p:nvPicPr>
          <p:cNvPr id="2063" name="Picture 15" descr="Dmytro Havrylov">
            <a:extLst>
              <a:ext uri="{FF2B5EF4-FFF2-40B4-BE49-F238E27FC236}">
                <a16:creationId xmlns:a16="http://schemas.microsoft.com/office/drawing/2014/main" id="{78D75CE8-084E-B974-AA5F-BDD9872582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7250"/>
            <a:ext cx="428625" cy="428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73402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ADF936-1ACF-0D6A-6CB4-A67608EC837F}"/>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65BDF632-8D5A-17C8-A66D-495DC17FDB32}"/>
              </a:ext>
            </a:extLst>
          </p:cNvPr>
          <p:cNvSpPr txBox="1"/>
          <p:nvPr/>
        </p:nvSpPr>
        <p:spPr>
          <a:xfrm>
            <a:off x="1175657" y="3000681"/>
            <a:ext cx="6858000" cy="2062103"/>
          </a:xfrm>
          <a:prstGeom prst="rect">
            <a:avLst/>
          </a:prstGeom>
          <a:noFill/>
        </p:spPr>
        <p:txBody>
          <a:bodyPr wrap="square">
            <a:spAutoFit/>
          </a:bodyPr>
          <a:lstStyle/>
          <a:p>
            <a:pPr algn="just"/>
            <a:r>
              <a:rPr lang="es-MX" sz="1600" dirty="0">
                <a:solidFill>
                  <a:srgbClr val="000000"/>
                </a:solidFill>
              </a:rPr>
              <a:t>La velocidad de enfriamiento es uno de los factores clave que determinan el resultado de dichas transformaciones en una soldadura. </a:t>
            </a:r>
          </a:p>
          <a:p>
            <a:pPr algn="just"/>
            <a:endParaRPr lang="es-MX" sz="1600" dirty="0">
              <a:solidFill>
                <a:srgbClr val="000000"/>
              </a:solidFill>
            </a:endParaRPr>
          </a:p>
          <a:p>
            <a:pPr algn="just"/>
            <a:r>
              <a:rPr lang="es-MX" sz="1600" dirty="0">
                <a:solidFill>
                  <a:srgbClr val="000000"/>
                </a:solidFill>
              </a:rPr>
              <a:t>La tenacidad y la dureza de la soldadura dependerán de la rapidez con la que se enfríe después de soldar. </a:t>
            </a:r>
            <a:r>
              <a:rPr lang="es-MX" sz="1600" b="1" dirty="0">
                <a:solidFill>
                  <a:srgbClr val="000000"/>
                </a:solidFill>
              </a:rPr>
              <a:t>Para cuantificar la velocidad de enfriamiento, se suele utilizar su inverso</a:t>
            </a:r>
            <a:r>
              <a:rPr lang="es-MX" sz="1600" dirty="0">
                <a:solidFill>
                  <a:srgbClr val="000000"/>
                </a:solidFill>
              </a:rPr>
              <a:t> , es decir, el tiempo que tarda en enfriarse entre dos temperaturas. El tiempo de enfriamiento entre 800 ° C y 500 ° C es la medida más utilizada, conocida como </a:t>
            </a:r>
            <a:r>
              <a:rPr lang="es-MX" sz="1600" b="1" i="1" dirty="0">
                <a:solidFill>
                  <a:srgbClr val="000000"/>
                </a:solidFill>
              </a:rPr>
              <a:t>t </a:t>
            </a:r>
            <a:r>
              <a:rPr lang="es-MX" sz="1600" b="1" i="1" baseline="-25000" dirty="0">
                <a:solidFill>
                  <a:srgbClr val="000000"/>
                </a:solidFill>
              </a:rPr>
              <a:t>8/5</a:t>
            </a:r>
            <a:endParaRPr lang="es-CL" sz="1600" dirty="0"/>
          </a:p>
        </p:txBody>
      </p:sp>
    </p:spTree>
    <p:extLst>
      <p:ext uri="{BB962C8B-B14F-4D97-AF65-F5344CB8AC3E}">
        <p14:creationId xmlns:p14="http://schemas.microsoft.com/office/powerpoint/2010/main" val="19461867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EC030C-751B-635C-EC40-FC6797A04FAC}"/>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1AC55DDD-BB13-DB85-450D-ADB7D9120EB6}"/>
              </a:ext>
            </a:extLst>
          </p:cNvPr>
          <p:cNvSpPr txBox="1"/>
          <p:nvPr/>
        </p:nvSpPr>
        <p:spPr>
          <a:xfrm>
            <a:off x="867747" y="2322374"/>
            <a:ext cx="7567126" cy="4067780"/>
          </a:xfrm>
          <a:prstGeom prst="rect">
            <a:avLst/>
          </a:prstGeom>
          <a:noFill/>
        </p:spPr>
        <p:txBody>
          <a:bodyPr wrap="square">
            <a:spAutoFit/>
          </a:bodyPr>
          <a:lstStyle/>
          <a:p>
            <a:pPr algn="just">
              <a:spcAft>
                <a:spcPts val="1125"/>
              </a:spcAft>
            </a:pPr>
            <a:r>
              <a:rPr lang="es-MX" sz="2000" dirty="0">
                <a:solidFill>
                  <a:srgbClr val="000000"/>
                </a:solidFill>
              </a:rPr>
              <a:t>Dependiendo del grado de acero, pueden aplicarse requisitos especiales de velocidad de enfriamiento. Estos requisitos están estrechamente relacionados con el término </a:t>
            </a:r>
            <a:r>
              <a:rPr lang="es-MX" sz="2000" b="1" i="1" dirty="0">
                <a:solidFill>
                  <a:srgbClr val="000000"/>
                </a:solidFill>
              </a:rPr>
              <a:t>soldabilidad</a:t>
            </a:r>
            <a:r>
              <a:rPr lang="es-MX" sz="2000" dirty="0">
                <a:solidFill>
                  <a:srgbClr val="000000"/>
                </a:solidFill>
              </a:rPr>
              <a:t> .</a:t>
            </a:r>
          </a:p>
          <a:p>
            <a:pPr algn="just">
              <a:spcAft>
                <a:spcPts val="1125"/>
              </a:spcAft>
            </a:pPr>
            <a:r>
              <a:rPr lang="es-MX" sz="2000" dirty="0">
                <a:solidFill>
                  <a:srgbClr val="000000"/>
                </a:solidFill>
              </a:rPr>
              <a:t>La soldabilidad se refiere a lo “fácil” que es soldar un determinado grado.</a:t>
            </a:r>
          </a:p>
          <a:p>
            <a:pPr algn="just">
              <a:spcAft>
                <a:spcPts val="1125"/>
              </a:spcAft>
            </a:pPr>
            <a:r>
              <a:rPr lang="es-MX" sz="2000" dirty="0">
                <a:solidFill>
                  <a:srgbClr val="000000"/>
                </a:solidFill>
              </a:rPr>
              <a:t>Por ejemplo, si una aleación se considera poco soldable o incluso no soldable, significa que el rango permitido de parámetros de soldadura es muy limitado. </a:t>
            </a:r>
            <a:r>
              <a:rPr lang="es-MX" sz="2000" b="1" dirty="0">
                <a:solidFill>
                  <a:srgbClr val="000000"/>
                </a:solidFill>
              </a:rPr>
              <a:t>Estos parámetros incluyen la velocidad de avance, el aporte de calor, el voltaje y la corriente del arco, el precalentamiento y </a:t>
            </a:r>
            <a:r>
              <a:rPr lang="es-MX" sz="2000" b="1" dirty="0">
                <a:solidFill>
                  <a:srgbClr val="48176C"/>
                </a:solidFill>
                <a:hlinkClick r:id="rId2"/>
              </a:rPr>
              <a:t>la velocidad de enfriamiento</a:t>
            </a:r>
            <a:r>
              <a:rPr lang="es-MX" sz="2000" b="1" dirty="0">
                <a:solidFill>
                  <a:srgbClr val="000000"/>
                </a:solidFill>
              </a:rPr>
              <a:t> .</a:t>
            </a:r>
            <a:r>
              <a:rPr lang="es-MX" sz="2000" dirty="0">
                <a:solidFill>
                  <a:srgbClr val="000000"/>
                </a:solidFill>
              </a:rPr>
              <a:t> Cualquier variación de los parámetros que supere los límites especificados aumentará la probabilidad de defectos</a:t>
            </a:r>
            <a:r>
              <a:rPr lang="es-MX" sz="1600" dirty="0">
                <a:solidFill>
                  <a:srgbClr val="000000"/>
                </a:solidFill>
              </a:rPr>
              <a:t>.</a:t>
            </a:r>
          </a:p>
        </p:txBody>
      </p:sp>
    </p:spTree>
    <p:extLst>
      <p:ext uri="{BB962C8B-B14F-4D97-AF65-F5344CB8AC3E}">
        <p14:creationId xmlns:p14="http://schemas.microsoft.com/office/powerpoint/2010/main" val="4209950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3E15FD-5DA8-0E7E-632C-8B5690F92A4C}"/>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8D963E51-EA55-EC44-EAF9-23E1E17928DD}"/>
              </a:ext>
            </a:extLst>
          </p:cNvPr>
          <p:cNvSpPr txBox="1"/>
          <p:nvPr/>
        </p:nvSpPr>
        <p:spPr>
          <a:xfrm>
            <a:off x="802433" y="2706579"/>
            <a:ext cx="7697755" cy="3421449"/>
          </a:xfrm>
          <a:prstGeom prst="rect">
            <a:avLst/>
          </a:prstGeom>
          <a:noFill/>
        </p:spPr>
        <p:txBody>
          <a:bodyPr wrap="square">
            <a:spAutoFit/>
          </a:bodyPr>
          <a:lstStyle/>
          <a:p>
            <a:pPr algn="just">
              <a:spcAft>
                <a:spcPts val="1125"/>
              </a:spcAft>
            </a:pPr>
            <a:r>
              <a:rPr lang="es-MX" dirty="0">
                <a:solidFill>
                  <a:srgbClr val="000000"/>
                </a:solidFill>
              </a:rPr>
              <a:t>Por esta razón, se requieren </a:t>
            </a:r>
            <a:r>
              <a:rPr lang="es-MX" dirty="0">
                <a:solidFill>
                  <a:srgbClr val="48176C"/>
                </a:solidFill>
                <a:hlinkClick r:id="rId2"/>
              </a:rPr>
              <a:t>velocidades de enfriamiento</a:t>
            </a:r>
            <a:r>
              <a:rPr lang="es-MX" dirty="0">
                <a:solidFill>
                  <a:srgbClr val="000000"/>
                </a:solidFill>
              </a:rPr>
              <a:t> controladas en la soldadura de muchas aleaciones. Un enfriamiento demasiado rápido puede generar fases microestructurales duras y frágiles que reducen la ductilidad.</a:t>
            </a:r>
          </a:p>
          <a:p>
            <a:pPr algn="just">
              <a:spcAft>
                <a:spcPts val="1125"/>
              </a:spcAft>
            </a:pPr>
            <a:r>
              <a:rPr lang="es-MX" dirty="0">
                <a:solidFill>
                  <a:srgbClr val="000000"/>
                </a:solidFill>
              </a:rPr>
              <a:t>Las velocidades de enfriamiento rápidas también aumentan la cantidad de hidrógeno atrapado dentro del metal de soldadura, lo que puede provocar grietas a temperatura ambiente horas después de finalizada la soldadura.</a:t>
            </a:r>
          </a:p>
          <a:p>
            <a:pPr algn="just">
              <a:spcAft>
                <a:spcPts val="1125"/>
              </a:spcAft>
            </a:pPr>
            <a:r>
              <a:rPr lang="es-MX" dirty="0">
                <a:solidFill>
                  <a:srgbClr val="000000"/>
                </a:solidFill>
              </a:rPr>
              <a:t>El agrietamiento inducido por hidrógeno, o agrietamiento en frío, es un defecto importante en muchas aplicaciones de acero, como tuberías, elementos estructurales, etc. Un enfriamiento más lento aumenta la probabilidad de que el hidrógeno se difunda fuera de la soldadura, lo que reduce el riesgo de agrietamiento en frío.</a:t>
            </a:r>
          </a:p>
        </p:txBody>
      </p:sp>
    </p:spTree>
    <p:extLst>
      <p:ext uri="{BB962C8B-B14F-4D97-AF65-F5344CB8AC3E}">
        <p14:creationId xmlns:p14="http://schemas.microsoft.com/office/powerpoint/2010/main" val="376989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507A4A-5F51-2DA8-8A39-4A2CC4433252}"/>
            </a:ext>
          </a:extLst>
        </p:cNvPr>
        <p:cNvGrpSpPr/>
        <p:nvPr/>
      </p:nvGrpSpPr>
      <p:grpSpPr>
        <a:xfrm>
          <a:off x="0" y="0"/>
          <a:ext cx="0" cy="0"/>
          <a:chOff x="0" y="0"/>
          <a:chExt cx="0" cy="0"/>
        </a:xfrm>
      </p:grpSpPr>
      <p:sp>
        <p:nvSpPr>
          <p:cNvPr id="2" name="CuadroTexto 1">
            <a:extLst>
              <a:ext uri="{FF2B5EF4-FFF2-40B4-BE49-F238E27FC236}">
                <a16:creationId xmlns:a16="http://schemas.microsoft.com/office/drawing/2014/main" id="{02EDABB9-37B6-7934-0504-D5414A36295D}"/>
              </a:ext>
            </a:extLst>
          </p:cNvPr>
          <p:cNvSpPr txBox="1"/>
          <p:nvPr/>
        </p:nvSpPr>
        <p:spPr>
          <a:xfrm>
            <a:off x="1222311" y="2600794"/>
            <a:ext cx="6904652" cy="2707280"/>
          </a:xfrm>
          <a:prstGeom prst="rect">
            <a:avLst/>
          </a:prstGeom>
          <a:noFill/>
        </p:spPr>
        <p:txBody>
          <a:bodyPr wrap="square">
            <a:spAutoFit/>
          </a:bodyPr>
          <a:lstStyle/>
          <a:p>
            <a:pPr>
              <a:lnSpc>
                <a:spcPct val="107000"/>
              </a:lnSpc>
              <a:spcAft>
                <a:spcPts val="800"/>
              </a:spcAft>
              <a:buNone/>
            </a:pPr>
            <a:r>
              <a:rPr lang="es-CL" sz="1800" b="1" kern="100" dirty="0">
                <a:effectLst/>
                <a:latin typeface="Calibri" panose="020F0502020204030204" pitchFamily="34" charset="0"/>
                <a:ea typeface="Calibri" panose="020F0502020204030204" pitchFamily="34" charset="0"/>
                <a:cs typeface="Times New Roman" panose="02020603050405020304" pitchFamily="18" charset="0"/>
              </a:rPr>
              <a:t>Explicación del precalentamiento para soldar</a:t>
            </a:r>
            <a:endParaRPr lang="es-CL"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es-CL" sz="1800" dirty="0">
                <a:effectLst/>
                <a:latin typeface="Calibri" panose="020F0502020204030204" pitchFamily="34" charset="0"/>
                <a:ea typeface="Calibri" panose="020F0502020204030204" pitchFamily="34" charset="0"/>
                <a:cs typeface="Times New Roman" panose="02020603050405020304" pitchFamily="18" charset="0"/>
              </a:rPr>
              <a:t>El precalentamiento implica calentar el metal base, ya sea en su totalidad o solo en la región que rodea la unión, a una temperatura deseada específica, llamada temperatura de precalentamiento, antes de soldar. </a:t>
            </a:r>
          </a:p>
          <a:p>
            <a:pPr algn="just">
              <a:buNone/>
            </a:pPr>
            <a:endParaRPr lang="es-CL" dirty="0">
              <a:latin typeface="Calibri" panose="020F0502020204030204" pitchFamily="34" charset="0"/>
              <a:ea typeface="Calibri" panose="020F0502020204030204" pitchFamily="34" charset="0"/>
              <a:cs typeface="Times New Roman" panose="02020603050405020304" pitchFamily="18" charset="0"/>
            </a:endParaRPr>
          </a:p>
          <a:p>
            <a:pPr algn="just">
              <a:buNone/>
            </a:pPr>
            <a:r>
              <a:rPr lang="es-CL" sz="1800" dirty="0">
                <a:effectLst/>
                <a:latin typeface="Calibri" panose="020F0502020204030204" pitchFamily="34" charset="0"/>
                <a:ea typeface="Calibri" panose="020F0502020204030204" pitchFamily="34" charset="0"/>
                <a:cs typeface="Times New Roman" panose="02020603050405020304" pitchFamily="18" charset="0"/>
              </a:rPr>
              <a:t>El calentamiento puede continuar durante el proceso de soldadura, pero con frecuencia el calor de la soldadura es suficiente para mantener la temperatura deseada sin que continúe la fuente de calor externa</a:t>
            </a:r>
            <a:endParaRPr lang="es-CL" dirty="0"/>
          </a:p>
        </p:txBody>
      </p:sp>
    </p:spTree>
    <p:extLst>
      <p:ext uri="{BB962C8B-B14F-4D97-AF65-F5344CB8AC3E}">
        <p14:creationId xmlns:p14="http://schemas.microsoft.com/office/powerpoint/2010/main" val="32489368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CA7C13-A820-5D84-8160-4F157E744DEE}"/>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A25B40DD-1C8F-186C-24B1-BC2043A88957}"/>
              </a:ext>
            </a:extLst>
          </p:cNvPr>
          <p:cNvSpPr txBox="1"/>
          <p:nvPr/>
        </p:nvSpPr>
        <p:spPr>
          <a:xfrm>
            <a:off x="970384" y="2406843"/>
            <a:ext cx="7539135" cy="3421449"/>
          </a:xfrm>
          <a:prstGeom prst="rect">
            <a:avLst/>
          </a:prstGeom>
          <a:noFill/>
        </p:spPr>
        <p:txBody>
          <a:bodyPr wrap="square">
            <a:spAutoFit/>
          </a:bodyPr>
          <a:lstStyle/>
          <a:p>
            <a:pPr algn="just">
              <a:spcAft>
                <a:spcPts val="1125"/>
              </a:spcAft>
            </a:pPr>
            <a:r>
              <a:rPr lang="es-MX" dirty="0">
                <a:solidFill>
                  <a:srgbClr val="000000"/>
                </a:solidFill>
              </a:rPr>
              <a:t>Sin embargo, un enfriamiento demasiado lento puede reducir el límite elástico y la resistencia a la tracción del metal base (Figura 1). Esto es especialmente relevante para los aceros de baja aleación y alta resistencia (HSLA).</a:t>
            </a:r>
          </a:p>
          <a:p>
            <a:pPr algn="just">
              <a:spcAft>
                <a:spcPts val="1125"/>
              </a:spcAft>
            </a:pPr>
            <a:r>
              <a:rPr lang="es-MX" dirty="0">
                <a:solidFill>
                  <a:srgbClr val="000000"/>
                </a:solidFill>
              </a:rPr>
              <a:t>Otro factor a considerar es la temperatura pico que alcanza un punto determinado durante el ciclo de soldadura. En el caso del cordón de soldadura, la temperatura de fusión puede considerarse como la temperatura pico.</a:t>
            </a:r>
          </a:p>
          <a:p>
            <a:pPr algn="just">
              <a:spcAft>
                <a:spcPts val="1125"/>
              </a:spcAft>
            </a:pPr>
            <a:r>
              <a:rPr lang="es-MX" dirty="0">
                <a:solidFill>
                  <a:srgbClr val="000000"/>
                </a:solidFill>
              </a:rPr>
              <a:t>Para el metal base adyacente a la soldadura, la temperatura máxima varía según su distancia de la línea de fusión. Las áreas cercanas al cordón de soldadura, donde la microestructura inicial del metal base se transforma durante la soldadura, se denominan zona afectada por el calor (ZAT) (véase la Figura 2).</a:t>
            </a:r>
          </a:p>
        </p:txBody>
      </p:sp>
    </p:spTree>
    <p:extLst>
      <p:ext uri="{BB962C8B-B14F-4D97-AF65-F5344CB8AC3E}">
        <p14:creationId xmlns:p14="http://schemas.microsoft.com/office/powerpoint/2010/main" val="17003664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6D83B4-93F8-C485-E534-8860227F6924}"/>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243B9A75-F9D7-CD9C-88D9-262E9ABB43E9}"/>
              </a:ext>
            </a:extLst>
          </p:cNvPr>
          <p:cNvSpPr txBox="1"/>
          <p:nvPr/>
        </p:nvSpPr>
        <p:spPr>
          <a:xfrm>
            <a:off x="1073020" y="2345748"/>
            <a:ext cx="6606074" cy="1200329"/>
          </a:xfrm>
          <a:prstGeom prst="rect">
            <a:avLst/>
          </a:prstGeom>
          <a:noFill/>
        </p:spPr>
        <p:txBody>
          <a:bodyPr wrap="square">
            <a:spAutoFit/>
          </a:bodyPr>
          <a:lstStyle/>
          <a:p>
            <a:pPr algn="just"/>
            <a:r>
              <a:rPr lang="es-MX" dirty="0">
                <a:solidFill>
                  <a:srgbClr val="040C28"/>
                </a:solidFill>
              </a:rPr>
              <a:t>Aplicando el precalentamiento</a:t>
            </a:r>
            <a:r>
              <a:rPr lang="es-MX" dirty="0">
                <a:solidFill>
                  <a:srgbClr val="474747"/>
                </a:solidFill>
              </a:rPr>
              <a:t> se consigue disminuir la velocidad de enfriamiento de la soldadura, evitando la aparición de fisuras, así como contracciones por diferencias de temperatura en la zona afectada térmicamente por la soldadura.</a:t>
            </a:r>
            <a:r>
              <a:rPr lang="es-MX" dirty="0">
                <a:solidFill>
                  <a:srgbClr val="5E5E5E"/>
                </a:solidFill>
              </a:rPr>
              <a:t>3 </a:t>
            </a:r>
            <a:r>
              <a:rPr lang="es-MX" dirty="0" err="1">
                <a:solidFill>
                  <a:srgbClr val="5E5E5E"/>
                </a:solidFill>
              </a:rPr>
              <a:t>may</a:t>
            </a:r>
            <a:r>
              <a:rPr lang="es-MX" dirty="0">
                <a:solidFill>
                  <a:srgbClr val="5E5E5E"/>
                </a:solidFill>
              </a:rPr>
              <a:t> 2022</a:t>
            </a:r>
            <a:endParaRPr lang="es-CL" dirty="0"/>
          </a:p>
        </p:txBody>
      </p:sp>
      <p:sp>
        <p:nvSpPr>
          <p:cNvPr id="5" name="CuadroTexto 4">
            <a:extLst>
              <a:ext uri="{FF2B5EF4-FFF2-40B4-BE49-F238E27FC236}">
                <a16:creationId xmlns:a16="http://schemas.microsoft.com/office/drawing/2014/main" id="{EFAAB6AA-6CFE-EEE5-0C6F-49171AF86D9F}"/>
              </a:ext>
            </a:extLst>
          </p:cNvPr>
          <p:cNvSpPr txBox="1"/>
          <p:nvPr/>
        </p:nvSpPr>
        <p:spPr>
          <a:xfrm>
            <a:off x="1175657" y="3867852"/>
            <a:ext cx="6606073" cy="1323439"/>
          </a:xfrm>
          <a:prstGeom prst="rect">
            <a:avLst/>
          </a:prstGeom>
          <a:noFill/>
        </p:spPr>
        <p:txBody>
          <a:bodyPr wrap="square">
            <a:spAutoFit/>
          </a:bodyPr>
          <a:lstStyle/>
          <a:p>
            <a:r>
              <a:rPr lang="es-MX" sz="2000" dirty="0">
                <a:solidFill>
                  <a:srgbClr val="474747"/>
                </a:solidFill>
              </a:rPr>
              <a:t>La velocidad máxima de enfriamiento es </a:t>
            </a:r>
            <a:r>
              <a:rPr lang="es-MX" sz="2000" dirty="0">
                <a:solidFill>
                  <a:srgbClr val="040C28"/>
                </a:solidFill>
              </a:rPr>
              <a:t>de 0,53 ℃/s a 0,35 ℃/s</a:t>
            </a:r>
            <a:r>
              <a:rPr lang="es-MX" sz="2000" dirty="0">
                <a:solidFill>
                  <a:srgbClr val="474747"/>
                </a:solidFill>
              </a:rPr>
              <a:t> . Cuando la temperatura de la superficie de la placa alcanza entre 642 ℃ y 673 ℃, la velocidad de enfriamiento de la superficie de la placa de acero es similar a la del núcleo.</a:t>
            </a:r>
            <a:endParaRPr lang="es-CL" sz="2000" dirty="0"/>
          </a:p>
        </p:txBody>
      </p:sp>
    </p:spTree>
    <p:extLst>
      <p:ext uri="{BB962C8B-B14F-4D97-AF65-F5344CB8AC3E}">
        <p14:creationId xmlns:p14="http://schemas.microsoft.com/office/powerpoint/2010/main" val="23314111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D14321-3ECF-5AB1-4386-95188042AED5}"/>
            </a:ext>
          </a:extLst>
        </p:cNvPr>
        <p:cNvGrpSpPr/>
        <p:nvPr/>
      </p:nvGrpSpPr>
      <p:grpSpPr>
        <a:xfrm>
          <a:off x="0" y="0"/>
          <a:ext cx="0" cy="0"/>
          <a:chOff x="0" y="0"/>
          <a:chExt cx="0" cy="0"/>
        </a:xfrm>
      </p:grpSpPr>
      <p:sp>
        <p:nvSpPr>
          <p:cNvPr id="2" name="CuadroTexto 1">
            <a:extLst>
              <a:ext uri="{FF2B5EF4-FFF2-40B4-BE49-F238E27FC236}">
                <a16:creationId xmlns:a16="http://schemas.microsoft.com/office/drawing/2014/main" id="{59C4CCD2-6EE7-C005-8EF2-A90455EC9CAD}"/>
              </a:ext>
            </a:extLst>
          </p:cNvPr>
          <p:cNvSpPr txBox="1"/>
          <p:nvPr/>
        </p:nvSpPr>
        <p:spPr>
          <a:xfrm>
            <a:off x="2202024" y="3032449"/>
            <a:ext cx="4264090" cy="646331"/>
          </a:xfrm>
          <a:prstGeom prst="rect">
            <a:avLst/>
          </a:prstGeom>
          <a:noFill/>
        </p:spPr>
        <p:txBody>
          <a:bodyPr wrap="square" rtlCol="0">
            <a:spAutoFit/>
          </a:bodyPr>
          <a:lstStyle/>
          <a:p>
            <a:pPr algn="ctr"/>
            <a:r>
              <a:rPr lang="es-MX" sz="3600" b="1" dirty="0"/>
              <a:t>F   I   N</a:t>
            </a:r>
            <a:endParaRPr lang="es-CL" sz="3600" b="1" dirty="0"/>
          </a:p>
        </p:txBody>
      </p:sp>
    </p:spTree>
    <p:extLst>
      <p:ext uri="{BB962C8B-B14F-4D97-AF65-F5344CB8AC3E}">
        <p14:creationId xmlns:p14="http://schemas.microsoft.com/office/powerpoint/2010/main" val="2173148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C1CB89-11CD-7D4F-C465-F75B6361D89A}"/>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FF18638B-EFBA-ABD2-D037-B40CD4913077}"/>
              </a:ext>
            </a:extLst>
          </p:cNvPr>
          <p:cNvSpPr txBox="1"/>
          <p:nvPr/>
        </p:nvSpPr>
        <p:spPr>
          <a:xfrm>
            <a:off x="1054359" y="2776660"/>
            <a:ext cx="7268547" cy="2585323"/>
          </a:xfrm>
          <a:prstGeom prst="rect">
            <a:avLst/>
          </a:prstGeom>
          <a:noFill/>
        </p:spPr>
        <p:txBody>
          <a:bodyPr wrap="square">
            <a:spAutoFit/>
          </a:bodyPr>
          <a:lstStyle/>
          <a:p>
            <a:pPr algn="just"/>
            <a:r>
              <a:rPr lang="es-CL" sz="1800" dirty="0">
                <a:effectLst/>
                <a:latin typeface="Calibri" panose="020F0502020204030204" pitchFamily="34" charset="0"/>
                <a:ea typeface="Calibri" panose="020F0502020204030204" pitchFamily="34" charset="0"/>
                <a:cs typeface="Times New Roman" panose="02020603050405020304" pitchFamily="18" charset="0"/>
              </a:rPr>
              <a:t>La temperatura entre pasadas, definida como la temperatura del metal base entre la primera y la última pasada de soldadura, no puede caer por debajo de la temperatura de precalentamiento. </a:t>
            </a:r>
          </a:p>
          <a:p>
            <a:pPr algn="just"/>
            <a:endParaRPr lang="es-CL" dirty="0">
              <a:latin typeface="Calibri" panose="020F0502020204030204" pitchFamily="34" charset="0"/>
              <a:ea typeface="Calibri" panose="020F0502020204030204" pitchFamily="34" charset="0"/>
              <a:cs typeface="Times New Roman" panose="02020603050405020304" pitchFamily="18" charset="0"/>
            </a:endParaRPr>
          </a:p>
          <a:p>
            <a:pPr algn="just"/>
            <a:r>
              <a:rPr lang="es-CL" sz="1800" dirty="0">
                <a:effectLst/>
                <a:latin typeface="Calibri" panose="020F0502020204030204" pitchFamily="34" charset="0"/>
                <a:ea typeface="Calibri" panose="020F0502020204030204" pitchFamily="34" charset="0"/>
                <a:cs typeface="Times New Roman" panose="02020603050405020304" pitchFamily="18" charset="0"/>
              </a:rPr>
              <a:t>La temperatura entre pasadas no se discutirá más aquí. El precalentamiento puede producir muchos efectos beneficiosos; sin embargo, sin un conocimiento práctico de los fundamentos involucrados, uno corre el riesgo de desperdiciar dinero o, peor aún, de degradar la integridad de la pieza soldada.</a:t>
            </a:r>
            <a:endParaRPr lang="es-CL" dirty="0"/>
          </a:p>
        </p:txBody>
      </p:sp>
    </p:spTree>
    <p:extLst>
      <p:ext uri="{BB962C8B-B14F-4D97-AF65-F5344CB8AC3E}">
        <p14:creationId xmlns:p14="http://schemas.microsoft.com/office/powerpoint/2010/main" val="1835265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85A8E8-BA26-BFAB-9B87-EA20270DB027}"/>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A2803886-0037-0187-64CC-92AECE9CB4DC}"/>
              </a:ext>
            </a:extLst>
          </p:cNvPr>
          <p:cNvSpPr txBox="1"/>
          <p:nvPr/>
        </p:nvSpPr>
        <p:spPr>
          <a:xfrm>
            <a:off x="830425" y="2131387"/>
            <a:ext cx="6839338" cy="3416320"/>
          </a:xfrm>
          <a:prstGeom prst="rect">
            <a:avLst/>
          </a:prstGeom>
          <a:noFill/>
        </p:spPr>
        <p:txBody>
          <a:bodyPr wrap="square">
            <a:spAutoFit/>
          </a:bodyPr>
          <a:lstStyle/>
          <a:p>
            <a:pPr algn="just"/>
            <a:br>
              <a:rPr lang="es-CL" sz="1800" dirty="0">
                <a:effectLst/>
                <a:latin typeface="Calibri" panose="020F0502020204030204" pitchFamily="34" charset="0"/>
                <a:ea typeface="Calibri" panose="020F0502020204030204" pitchFamily="34" charset="0"/>
                <a:cs typeface="Times New Roman" panose="02020603050405020304" pitchFamily="18" charset="0"/>
              </a:rPr>
            </a:br>
            <a:r>
              <a:rPr lang="es-CL" sz="1800" b="1" dirty="0">
                <a:effectLst/>
                <a:latin typeface="Calibri" panose="020F0502020204030204" pitchFamily="34" charset="0"/>
                <a:ea typeface="Calibri" panose="020F0502020204030204" pitchFamily="34" charset="0"/>
                <a:cs typeface="Times New Roman" panose="02020603050405020304" pitchFamily="18" charset="0"/>
              </a:rPr>
              <a:t>¿Por qué precalentar?</a:t>
            </a:r>
          </a:p>
          <a:p>
            <a:pPr algn="just"/>
            <a:br>
              <a:rPr lang="es-CL" sz="1800" dirty="0">
                <a:effectLst/>
                <a:latin typeface="Calibri" panose="020F0502020204030204" pitchFamily="34" charset="0"/>
                <a:ea typeface="Calibri" panose="020F0502020204030204" pitchFamily="34" charset="0"/>
                <a:cs typeface="Times New Roman" panose="02020603050405020304" pitchFamily="18" charset="0"/>
              </a:rPr>
            </a:br>
            <a:r>
              <a:rPr lang="es-CL" sz="1800" dirty="0">
                <a:effectLst/>
                <a:latin typeface="Calibri" panose="020F0502020204030204" pitchFamily="34" charset="0"/>
                <a:ea typeface="Calibri" panose="020F0502020204030204" pitchFamily="34" charset="0"/>
                <a:cs typeface="Times New Roman" panose="02020603050405020304" pitchFamily="18" charset="0"/>
              </a:rPr>
              <a:t>Hay cuatro razones principales para utilizar el precalentamiento: </a:t>
            </a:r>
          </a:p>
          <a:p>
            <a:pPr algn="just"/>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buAutoNum type="arabicParenBoth"/>
            </a:pPr>
            <a:r>
              <a:rPr lang="es-CL" sz="1800" dirty="0">
                <a:effectLst/>
                <a:latin typeface="Calibri" panose="020F0502020204030204" pitchFamily="34" charset="0"/>
                <a:ea typeface="Calibri" panose="020F0502020204030204" pitchFamily="34" charset="0"/>
                <a:cs typeface="Times New Roman" panose="02020603050405020304" pitchFamily="18" charset="0"/>
              </a:rPr>
              <a:t>reduce la velocidad de enfriamiento en el metal de soldadura y el metal base, produciendo una estructura metalúrgica más dúctil con mayor resistencia al agrietamiento </a:t>
            </a:r>
          </a:p>
          <a:p>
            <a:pPr marL="342900" indent="-342900" algn="just">
              <a:buAutoNum type="arabicParenBoth"/>
            </a:pP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buAutoNum type="arabicParenBoth"/>
            </a:pPr>
            <a:r>
              <a:rPr lang="es-CL" sz="1800" dirty="0">
                <a:effectLst/>
                <a:latin typeface="Calibri" panose="020F0502020204030204" pitchFamily="34" charset="0"/>
                <a:ea typeface="Calibri" panose="020F0502020204030204" pitchFamily="34" charset="0"/>
                <a:cs typeface="Times New Roman" panose="02020603050405020304" pitchFamily="18" charset="0"/>
              </a:rPr>
              <a:t>la velocidad de enfriamiento más lenta brinda una oportunidad para cualquier hidrógeno que puede estar presente para difundirse inofensivamente sin causar grietas </a:t>
            </a:r>
            <a:endParaRPr lang="es-CL" dirty="0"/>
          </a:p>
        </p:txBody>
      </p:sp>
    </p:spTree>
    <p:extLst>
      <p:ext uri="{BB962C8B-B14F-4D97-AF65-F5344CB8AC3E}">
        <p14:creationId xmlns:p14="http://schemas.microsoft.com/office/powerpoint/2010/main" val="2254978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AE4177-1F66-5B43-AAFD-C9ED6EEF1DAE}"/>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D9EB841A-EEB4-AA84-53D7-AAA992115C49}"/>
              </a:ext>
            </a:extLst>
          </p:cNvPr>
          <p:cNvSpPr txBox="1"/>
          <p:nvPr/>
        </p:nvSpPr>
        <p:spPr>
          <a:xfrm>
            <a:off x="1338943" y="2307210"/>
            <a:ext cx="6466113" cy="3139321"/>
          </a:xfrm>
          <a:prstGeom prst="rect">
            <a:avLst/>
          </a:prstGeom>
          <a:noFill/>
        </p:spPr>
        <p:txBody>
          <a:bodyPr wrap="square">
            <a:spAutoFit/>
          </a:bodyPr>
          <a:lstStyle/>
          <a:p>
            <a:pPr algn="just"/>
            <a:r>
              <a:rPr lang="es-CL" sz="1800" dirty="0">
                <a:effectLst/>
                <a:latin typeface="Calibri" panose="020F0502020204030204" pitchFamily="34" charset="0"/>
                <a:ea typeface="Calibri" panose="020F0502020204030204" pitchFamily="34" charset="0"/>
                <a:cs typeface="Times New Roman" panose="02020603050405020304" pitchFamily="18" charset="0"/>
              </a:rPr>
              <a:t>(</a:t>
            </a:r>
            <a:r>
              <a:rPr lang="es-CL" b="1" dirty="0">
                <a:latin typeface="Calibri" panose="020F0502020204030204" pitchFamily="34" charset="0"/>
                <a:ea typeface="Calibri" panose="020F0502020204030204" pitchFamily="34" charset="0"/>
                <a:cs typeface="Times New Roman" panose="02020603050405020304" pitchFamily="18" charset="0"/>
              </a:rPr>
              <a:t>¿Por qué precalentar?</a:t>
            </a:r>
          </a:p>
          <a:p>
            <a:pPr algn="just"/>
            <a:endParaRPr lang="es-CL" b="1" dirty="0">
              <a:latin typeface="Calibri" panose="020F0502020204030204" pitchFamily="34" charset="0"/>
              <a:ea typeface="Calibri" panose="020F0502020204030204" pitchFamily="34" charset="0"/>
              <a:cs typeface="Times New Roman" panose="02020603050405020304" pitchFamily="18" charset="0"/>
            </a:endParaRPr>
          </a:p>
          <a:p>
            <a:pPr algn="just"/>
            <a:r>
              <a:rPr lang="es-CL" sz="1800" dirty="0">
                <a:effectLst/>
                <a:latin typeface="Calibri" panose="020F0502020204030204" pitchFamily="34" charset="0"/>
                <a:ea typeface="Calibri" panose="020F0502020204030204" pitchFamily="34" charset="0"/>
                <a:cs typeface="Times New Roman" panose="02020603050405020304" pitchFamily="18" charset="0"/>
              </a:rPr>
              <a:t>3) reduce las tensiones de contracción en la soldadura y el metal base adyacente, lo cual es especialmente importante en uniones muy restringidas y </a:t>
            </a:r>
          </a:p>
          <a:p>
            <a:pPr algn="just"/>
            <a:endParaRPr lang="es-CL" dirty="0">
              <a:latin typeface="Calibri" panose="020F0502020204030204" pitchFamily="34" charset="0"/>
              <a:ea typeface="Calibri" panose="020F0502020204030204" pitchFamily="34" charset="0"/>
              <a:cs typeface="Times New Roman" panose="02020603050405020304" pitchFamily="18" charset="0"/>
            </a:endParaRPr>
          </a:p>
          <a:p>
            <a:pPr algn="just"/>
            <a:r>
              <a:rPr lang="es-CL" sz="1800" dirty="0">
                <a:effectLst/>
                <a:latin typeface="Calibri" panose="020F0502020204030204" pitchFamily="34" charset="0"/>
                <a:ea typeface="Calibri" panose="020F0502020204030204" pitchFamily="34" charset="0"/>
                <a:cs typeface="Times New Roman" panose="02020603050405020304" pitchFamily="18" charset="0"/>
              </a:rPr>
              <a:t>(4) eleva algunos aceros por encima de la temperatura a la que se produciría una fractura ocurren en la fabricación. Además, el precalentamiento se puede utilizar para ayudar a garantizar propiedades mecánicas específicas, como la tenacidad de las muescas.</a:t>
            </a:r>
            <a:endParaRPr lang="es-CL" dirty="0"/>
          </a:p>
        </p:txBody>
      </p:sp>
    </p:spTree>
    <p:extLst>
      <p:ext uri="{BB962C8B-B14F-4D97-AF65-F5344CB8AC3E}">
        <p14:creationId xmlns:p14="http://schemas.microsoft.com/office/powerpoint/2010/main" val="3430440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BC923F-F4A4-1DBE-2A2A-45F1C01E8BCD}"/>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8F6523D3-5E45-AB8A-8940-1A04A7C998B1}"/>
              </a:ext>
            </a:extLst>
          </p:cNvPr>
          <p:cNvSpPr txBox="1"/>
          <p:nvPr/>
        </p:nvSpPr>
        <p:spPr>
          <a:xfrm>
            <a:off x="1035698" y="3086602"/>
            <a:ext cx="6951306" cy="2031325"/>
          </a:xfrm>
          <a:prstGeom prst="rect">
            <a:avLst/>
          </a:prstGeom>
          <a:noFill/>
        </p:spPr>
        <p:txBody>
          <a:bodyPr wrap="square">
            <a:spAutoFit/>
          </a:bodyPr>
          <a:lstStyle/>
          <a:p>
            <a:r>
              <a:rPr lang="es-CL" sz="1800" b="1" dirty="0">
                <a:effectLst/>
                <a:latin typeface="Calibri" panose="020F0502020204030204" pitchFamily="34" charset="0"/>
                <a:ea typeface="Calibri" panose="020F0502020204030204" pitchFamily="34" charset="0"/>
                <a:cs typeface="Times New Roman" panose="02020603050405020304" pitchFamily="18" charset="0"/>
              </a:rPr>
              <a:t>¿Cuándo se debe utilizar el precalentamiento?</a:t>
            </a:r>
          </a:p>
          <a:p>
            <a:pPr algn="just"/>
            <a:br>
              <a:rPr lang="es-CL" sz="1800" dirty="0">
                <a:effectLst/>
                <a:latin typeface="Calibri" panose="020F0502020204030204" pitchFamily="34" charset="0"/>
                <a:ea typeface="Calibri" panose="020F0502020204030204" pitchFamily="34" charset="0"/>
                <a:cs typeface="Times New Roman" panose="02020603050405020304" pitchFamily="18" charset="0"/>
              </a:rPr>
            </a:br>
            <a:r>
              <a:rPr lang="es-CL" sz="1800" dirty="0">
                <a:effectLst/>
                <a:latin typeface="Calibri" panose="020F0502020204030204" pitchFamily="34" charset="0"/>
                <a:ea typeface="Calibri" panose="020F0502020204030204" pitchFamily="34" charset="0"/>
                <a:cs typeface="Times New Roman" panose="02020603050405020304" pitchFamily="18" charset="0"/>
              </a:rPr>
              <a:t>Para determinar si se debe precalentar o no, se debe considerar la siguiente serie de factores: requisitos del código, espesor de la sección, química del metal base, restricción, temperatura ambiente, contenido de hidrógeno del metal de aportación y problemas previos de agrietamiento. </a:t>
            </a:r>
            <a:endParaRPr lang="es-CL" dirty="0"/>
          </a:p>
        </p:txBody>
      </p:sp>
    </p:spTree>
    <p:extLst>
      <p:ext uri="{BB962C8B-B14F-4D97-AF65-F5344CB8AC3E}">
        <p14:creationId xmlns:p14="http://schemas.microsoft.com/office/powerpoint/2010/main" val="1360596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018630-2761-4F4E-179E-5C39CF9D4B65}"/>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5977041F-78FA-FBC9-8529-E6C38F5A25D4}"/>
              </a:ext>
            </a:extLst>
          </p:cNvPr>
          <p:cNvSpPr txBox="1"/>
          <p:nvPr/>
        </p:nvSpPr>
        <p:spPr>
          <a:xfrm>
            <a:off x="1133669" y="2755079"/>
            <a:ext cx="6372808" cy="2862322"/>
          </a:xfrm>
          <a:prstGeom prst="rect">
            <a:avLst/>
          </a:prstGeom>
          <a:noFill/>
        </p:spPr>
        <p:txBody>
          <a:bodyPr wrap="square">
            <a:spAutoFit/>
          </a:bodyPr>
          <a:lstStyle/>
          <a:p>
            <a:pPr algn="just"/>
            <a:r>
              <a:rPr lang="es-CL" b="1" dirty="0">
                <a:latin typeface="Calibri" panose="020F0502020204030204" pitchFamily="34" charset="0"/>
                <a:ea typeface="Calibri" panose="020F0502020204030204" pitchFamily="34" charset="0"/>
                <a:cs typeface="Times New Roman" panose="02020603050405020304" pitchFamily="18" charset="0"/>
              </a:rPr>
              <a:t>¿Cuándo se debe utilizar el precalentamiento </a:t>
            </a:r>
          </a:p>
          <a:p>
            <a:pPr algn="just"/>
            <a:endParaRPr lang="es-C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s-CL" sz="1800" dirty="0">
                <a:effectLst/>
                <a:latin typeface="Calibri" panose="020F0502020204030204" pitchFamily="34" charset="0"/>
                <a:ea typeface="Calibri" panose="020F0502020204030204" pitchFamily="34" charset="0"/>
                <a:cs typeface="Times New Roman" panose="02020603050405020304" pitchFamily="18" charset="0"/>
              </a:rPr>
              <a:t>Si se debe seguir un código de soldadura, entonces el código generalmente especificará la temperatura mínima de precalentamiento para un metal base, proceso de soldadura y espesor de sección determinados. </a:t>
            </a:r>
          </a:p>
          <a:p>
            <a:pPr algn="just"/>
            <a:endParaRPr lang="es-CL" dirty="0">
              <a:latin typeface="Calibri" panose="020F0502020204030204" pitchFamily="34" charset="0"/>
              <a:ea typeface="Calibri" panose="020F0502020204030204" pitchFamily="34" charset="0"/>
              <a:cs typeface="Times New Roman" panose="02020603050405020304" pitchFamily="18" charset="0"/>
            </a:endParaRPr>
          </a:p>
          <a:p>
            <a:pPr algn="just"/>
            <a:r>
              <a:rPr lang="es-CL" sz="1800" dirty="0">
                <a:effectLst/>
                <a:latin typeface="Calibri" panose="020F0502020204030204" pitchFamily="34" charset="0"/>
                <a:ea typeface="Calibri" panose="020F0502020204030204" pitchFamily="34" charset="0"/>
                <a:cs typeface="Times New Roman" panose="02020603050405020304" pitchFamily="18" charset="0"/>
              </a:rPr>
              <a:t>Este valor mínimo debe alcanzarse independientemente de la restricción o variación en la química del metal base; sin embargo, el valor mínimo puede aumentarse si es necesario.</a:t>
            </a:r>
            <a:endParaRPr lang="es-CL" dirty="0"/>
          </a:p>
        </p:txBody>
      </p:sp>
    </p:spTree>
    <p:extLst>
      <p:ext uri="{BB962C8B-B14F-4D97-AF65-F5344CB8AC3E}">
        <p14:creationId xmlns:p14="http://schemas.microsoft.com/office/powerpoint/2010/main" val="2945267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CFA44A-74E5-42D3-EF4A-46898AC074A5}"/>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47EF6A59-5DD0-48DD-30E7-0D168799DBC8}"/>
              </a:ext>
            </a:extLst>
          </p:cNvPr>
          <p:cNvSpPr txBox="1"/>
          <p:nvPr/>
        </p:nvSpPr>
        <p:spPr>
          <a:xfrm>
            <a:off x="1035698" y="2539390"/>
            <a:ext cx="7221893" cy="3544368"/>
          </a:xfrm>
          <a:prstGeom prst="rect">
            <a:avLst/>
          </a:prstGeom>
          <a:noFill/>
        </p:spPr>
        <p:txBody>
          <a:bodyPr wrap="square">
            <a:spAutoFit/>
          </a:bodyPr>
          <a:lstStyle/>
          <a:p>
            <a:pPr algn="just">
              <a:lnSpc>
                <a:spcPct val="107000"/>
              </a:lnSpc>
              <a:spcAft>
                <a:spcPts val="800"/>
              </a:spcAft>
            </a:pPr>
            <a:r>
              <a:rPr lang="es-CL" sz="1800" kern="100" dirty="0">
                <a:effectLst/>
                <a:latin typeface="Calibri" panose="020F0502020204030204" pitchFamily="34" charset="0"/>
                <a:ea typeface="Calibri" panose="020F0502020204030204" pitchFamily="34" charset="0"/>
                <a:cs typeface="Times New Roman" panose="02020603050405020304" pitchFamily="18" charset="0"/>
              </a:rPr>
              <a:t>Cuando no hay códigos que rijan la soldadura, se debe determinar si se requiere precalentamiento y, de ser así, qué temperatura de precalentamiento será la adecuada. </a:t>
            </a:r>
          </a:p>
          <a:p>
            <a:pPr algn="just">
              <a:lnSpc>
                <a:spcPct val="107000"/>
              </a:lnSpc>
              <a:spcAft>
                <a:spcPts val="800"/>
              </a:spcAft>
            </a:pPr>
            <a:r>
              <a:rPr lang="es-CL" sz="1800" kern="100" dirty="0">
                <a:effectLst/>
                <a:latin typeface="Calibri" panose="020F0502020204030204" pitchFamily="34" charset="0"/>
                <a:ea typeface="Calibri" panose="020F0502020204030204" pitchFamily="34" charset="0"/>
                <a:cs typeface="Times New Roman" panose="02020603050405020304" pitchFamily="18" charset="0"/>
              </a:rPr>
              <a:t>En general, no se requiere precalentamiento en aceros con bajo contenido de carbono de menos de 1 pulgada (25 mm) de espesor. Sin embargo, a medida que aumenta la química, el nivel de hidrógeno difusible del metal de soldadura, la restricción o el espesor de la sección, también aumenta la demanda de precalentamiento. </a:t>
            </a:r>
          </a:p>
          <a:p>
            <a:pPr algn="just">
              <a:lnSpc>
                <a:spcPct val="107000"/>
              </a:lnSpc>
              <a:spcAft>
                <a:spcPts val="800"/>
              </a:spcAft>
            </a:pPr>
            <a:r>
              <a:rPr lang="es-CL" sz="1800" kern="100" dirty="0">
                <a:effectLst/>
                <a:latin typeface="Calibri" panose="020F0502020204030204" pitchFamily="34" charset="0"/>
                <a:ea typeface="Calibri" panose="020F0502020204030204" pitchFamily="34" charset="0"/>
                <a:cs typeface="Times New Roman" panose="02020603050405020304" pitchFamily="18" charset="0"/>
              </a:rPr>
              <a:t>Existen varios métodos para determinar la temperatura de precalentamiento requerida para un metal base dado y un espesor de sección que se discutirá en la siguiente sección.</a:t>
            </a:r>
          </a:p>
        </p:txBody>
      </p:sp>
    </p:spTree>
    <p:extLst>
      <p:ext uri="{BB962C8B-B14F-4D97-AF65-F5344CB8AC3E}">
        <p14:creationId xmlns:p14="http://schemas.microsoft.com/office/powerpoint/2010/main" val="1821667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1FD6DA-6343-E8D2-53DA-70E2E963286D}"/>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2053AC58-FF53-CC87-1F4C-F6E56737891C}"/>
              </a:ext>
            </a:extLst>
          </p:cNvPr>
          <p:cNvSpPr txBox="1"/>
          <p:nvPr/>
        </p:nvSpPr>
        <p:spPr>
          <a:xfrm>
            <a:off x="737118" y="2308097"/>
            <a:ext cx="7520473" cy="3693319"/>
          </a:xfrm>
          <a:prstGeom prst="rect">
            <a:avLst/>
          </a:prstGeom>
          <a:noFill/>
        </p:spPr>
        <p:txBody>
          <a:bodyPr wrap="square">
            <a:spAutoFit/>
          </a:bodyPr>
          <a:lstStyle/>
          <a:p>
            <a:pPr algn="just"/>
            <a:r>
              <a:rPr lang="es-CL" sz="1800" dirty="0">
                <a:effectLst/>
                <a:latin typeface="Calibri" panose="020F0502020204030204" pitchFamily="34" charset="0"/>
                <a:ea typeface="Calibri" panose="020F0502020204030204" pitchFamily="34" charset="0"/>
                <a:cs typeface="Times New Roman" panose="02020603050405020304" pitchFamily="18" charset="0"/>
              </a:rPr>
              <a:t>Cuando no se especifican códigos de soldadura y se ha establecido la necesidad de precalentamiento, ¿cómo se determina una temperatura de precalentamiento adecuada? </a:t>
            </a:r>
          </a:p>
          <a:p>
            <a:pPr algn="just"/>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s-CL" sz="1800" dirty="0">
                <a:effectLst/>
                <a:latin typeface="Calibri" panose="020F0502020204030204" pitchFamily="34" charset="0"/>
                <a:ea typeface="Calibri" panose="020F0502020204030204" pitchFamily="34" charset="0"/>
                <a:cs typeface="Times New Roman" panose="02020603050405020304" pitchFamily="18" charset="0"/>
              </a:rPr>
              <a:t>Como base para el debate, considérese AWS D1.1-96, Anexo XI: "Directriz sobre métodos alternativos para determinar el precalentamiento", que presenta dos procedimientos para establecer una temperatura de precalentamiento desarrollados principalmente a partir de pruebas de laboratorio. </a:t>
            </a:r>
          </a:p>
          <a:p>
            <a:pPr algn="just"/>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s-CL" sz="1800" dirty="0">
                <a:effectLst/>
                <a:latin typeface="Calibri" panose="020F0502020204030204" pitchFamily="34" charset="0"/>
                <a:ea typeface="Calibri" panose="020F0502020204030204" pitchFamily="34" charset="0"/>
                <a:cs typeface="Times New Roman" panose="02020603050405020304" pitchFamily="18" charset="0"/>
              </a:rPr>
              <a:t>Estas técnicas son beneficiosas cuando el riesgo de agrietamiento aumenta debido a la composición, restricción, nivel de hidrógeno o menor entrada de calor de soldadura.</a:t>
            </a:r>
            <a:endParaRPr lang="es-CL" dirty="0"/>
          </a:p>
        </p:txBody>
      </p:sp>
    </p:spTree>
    <p:extLst>
      <p:ext uri="{BB962C8B-B14F-4D97-AF65-F5344CB8AC3E}">
        <p14:creationId xmlns:p14="http://schemas.microsoft.com/office/powerpoint/2010/main" val="10247178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1082</TotalTime>
  <Words>1566</Words>
  <Application>Microsoft Office PowerPoint</Application>
  <PresentationFormat>Presentación en pantalla (4:3)</PresentationFormat>
  <Paragraphs>62</Paragraphs>
  <Slides>22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22</vt:i4>
      </vt:variant>
    </vt:vector>
  </HeadingPairs>
  <TitlesOfParts>
    <vt:vector size="26" baseType="lpstr">
      <vt:lpstr>Aptos</vt:lpstr>
      <vt:lpstr>Arial</vt:lpstr>
      <vt:lpstr>Calibri</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admin</dc:creator>
  <cp:keywords/>
  <dc:description>generated using python-pptx</dc:description>
  <cp:lastModifiedBy>Luis Legua Cortes</cp:lastModifiedBy>
  <cp:revision>40</cp:revision>
  <dcterms:created xsi:type="dcterms:W3CDTF">2013-01-27T09:14:16Z</dcterms:created>
  <dcterms:modified xsi:type="dcterms:W3CDTF">2025-06-18T21:33:37Z</dcterms:modified>
  <cp:category/>
</cp:coreProperties>
</file>