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55" r:id="rId2"/>
    <p:sldId id="363" r:id="rId3"/>
    <p:sldId id="356" r:id="rId4"/>
    <p:sldId id="357" r:id="rId5"/>
    <p:sldId id="354" r:id="rId6"/>
    <p:sldId id="353" r:id="rId7"/>
    <p:sldId id="358" r:id="rId8"/>
    <p:sldId id="359" r:id="rId9"/>
    <p:sldId id="270" r:id="rId10"/>
    <p:sldId id="360" r:id="rId11"/>
    <p:sldId id="361" r:id="rId12"/>
    <p:sldId id="362" r:id="rId13"/>
    <p:sldId id="266" r:id="rId14"/>
    <p:sldId id="267" r:id="rId15"/>
    <p:sldId id="268" r:id="rId16"/>
    <p:sldId id="269"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 id="285" r:id="rId31"/>
    <p:sldId id="35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46DA07D-6A69-470C-AB13-4B37961C7E54}">
          <p14:sldIdLst>
            <p14:sldId id="355"/>
            <p14:sldId id="363"/>
            <p14:sldId id="356"/>
            <p14:sldId id="357"/>
            <p14:sldId id="354"/>
            <p14:sldId id="353"/>
            <p14:sldId id="358"/>
            <p14:sldId id="359"/>
            <p14:sldId id="270"/>
            <p14:sldId id="360"/>
            <p14:sldId id="361"/>
            <p14:sldId id="362"/>
            <p14:sldId id="266"/>
            <p14:sldId id="267"/>
            <p14:sldId id="268"/>
            <p14:sldId id="269"/>
            <p14:sldId id="271"/>
            <p14:sldId id="272"/>
            <p14:sldId id="273"/>
            <p14:sldId id="274"/>
            <p14:sldId id="275"/>
            <p14:sldId id="276"/>
            <p14:sldId id="278"/>
            <p14:sldId id="279"/>
            <p14:sldId id="280"/>
            <p14:sldId id="281"/>
            <p14:sldId id="282"/>
            <p14:sldId id="283"/>
            <p14:sldId id="284"/>
            <p14:sldId id="285"/>
            <p14:sldId id="352"/>
          </p14:sldIdLst>
        </p14:section>
        <p14:section name="Sección sin título" id="{86E3DB13-9113-FE4C-99CE-D579015631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B0C3E-37EB-486C-B7BC-75BCB6344EAE}" type="datetimeFigureOut">
              <a:rPr lang="es-CL" smtClean="0"/>
              <a:t>17-06-2025</a:t>
            </a:fld>
            <a:endParaRPr lang="es-CL"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F3EAC-B28E-40C5-B6A6-CA88BD8E010A}" type="slidenum">
              <a:rPr lang="es-CL" smtClean="0"/>
              <a:t>‹Nº›</a:t>
            </a:fld>
            <a:endParaRPr lang="es-CL" dirty="0"/>
          </a:p>
        </p:txBody>
      </p:sp>
    </p:spTree>
    <p:extLst>
      <p:ext uri="{BB962C8B-B14F-4D97-AF65-F5344CB8AC3E}">
        <p14:creationId xmlns:p14="http://schemas.microsoft.com/office/powerpoint/2010/main" val="184807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9144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457200" y="3429000"/>
            <a:ext cx="82296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s-CL" noProof="0" smtClean="0"/>
              <a:t>17-06-2025</a:t>
            </a:fld>
            <a:endParaRPr lang="es-CL" noProof="0" dirty="0"/>
          </a:p>
        </p:txBody>
      </p:sp>
      <p:sp>
        <p:nvSpPr>
          <p:cNvPr id="5" name="Footer Placeholder 4"/>
          <p:cNvSpPr>
            <a:spLocks noGrp="1"/>
          </p:cNvSpPr>
          <p:nvPr>
            <p:ph type="ftr" sz="quarter" idx="11"/>
          </p:nvPr>
        </p:nvSpPr>
        <p:spPr/>
        <p:txBody>
          <a:bodyPr/>
          <a:lstStyle/>
          <a:p>
            <a:endParaRPr lang="es-CL" noProof="0" dirty="0"/>
          </a:p>
        </p:txBody>
      </p:sp>
      <p:sp>
        <p:nvSpPr>
          <p:cNvPr id="6" name="Slide Number Placeholder 5"/>
          <p:cNvSpPr>
            <a:spLocks noGrp="1"/>
          </p:cNvSpPr>
          <p:nvPr>
            <p:ph type="sldNum" sz="quarter" idx="12"/>
          </p:nvPr>
        </p:nvSpPr>
        <p:spPr/>
        <p:txBody>
          <a:bodyPr/>
          <a:lstStyle/>
          <a:p>
            <a:fld id="{C1FF6DA9-008F-8B48-92A6-B652298478BF}" type="slidenum">
              <a:rPr lang="es-CL" noProof="0" smtClean="0"/>
              <a:t>‹Nº›</a:t>
            </a:fld>
            <a:endParaRPr lang="es-CL" noProof="0" dirty="0"/>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b="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B7177-0765-4EA8-BE1D-9411EB89AAA1}"/>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5ADDB3F-123B-FB31-D65E-C42CA7E52713}"/>
              </a:ext>
            </a:extLst>
          </p:cNvPr>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a:extLst>
              <a:ext uri="{FF2B5EF4-FFF2-40B4-BE49-F238E27FC236}">
                <a16:creationId xmlns:a16="http://schemas.microsoft.com/office/drawing/2014/main" id="{849441CE-17DE-FC10-C29C-6DCDA6CF3A66}"/>
              </a:ext>
            </a:extLst>
          </p:cNvPr>
          <p:cNvSpPr/>
          <p:nvPr/>
        </p:nvSpPr>
        <p:spPr>
          <a:xfrm>
            <a:off x="1198984" y="3058568"/>
            <a:ext cx="6148874" cy="1200329"/>
          </a:xfrm>
          <a:prstGeom prst="rect">
            <a:avLst/>
          </a:prstGeom>
        </p:spPr>
        <p:txBody>
          <a:bodyPr wrap="square">
            <a:spAutoFit/>
          </a:bodyPr>
          <a:lstStyle/>
          <a:p>
            <a:pPr algn="ctr"/>
            <a:r>
              <a:rPr lang="es-ES" sz="3600" b="1" dirty="0"/>
              <a:t>TIPOS DE DEFECTOS EN SOLDADURAS</a:t>
            </a:r>
          </a:p>
        </p:txBody>
      </p:sp>
    </p:spTree>
    <p:extLst>
      <p:ext uri="{BB962C8B-B14F-4D97-AF65-F5344CB8AC3E}">
        <p14:creationId xmlns:p14="http://schemas.microsoft.com/office/powerpoint/2010/main" val="53276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pic>
        <p:nvPicPr>
          <p:cNvPr id="2" name="Imagen 1"/>
          <p:cNvPicPr>
            <a:picLocks noChangeAspect="1"/>
          </p:cNvPicPr>
          <p:nvPr/>
        </p:nvPicPr>
        <p:blipFill>
          <a:blip r:embed="rId2"/>
          <a:stretch>
            <a:fillRect/>
          </a:stretch>
        </p:blipFill>
        <p:spPr>
          <a:xfrm>
            <a:off x="3289777" y="1952842"/>
            <a:ext cx="2056664" cy="1372285"/>
          </a:xfrm>
          <a:prstGeom prst="rect">
            <a:avLst/>
          </a:prstGeom>
        </p:spPr>
      </p:pic>
      <p:sp>
        <p:nvSpPr>
          <p:cNvPr id="3" name="Rectángulo 2"/>
          <p:cNvSpPr/>
          <p:nvPr/>
        </p:nvSpPr>
        <p:spPr>
          <a:xfrm>
            <a:off x="1053626" y="2488943"/>
            <a:ext cx="769378" cy="369332"/>
          </a:xfrm>
          <a:prstGeom prst="rect">
            <a:avLst/>
          </a:prstGeom>
        </p:spPr>
        <p:txBody>
          <a:bodyPr wrap="none">
            <a:spAutoFit/>
          </a:bodyPr>
          <a:lstStyle/>
          <a:p>
            <a:r>
              <a:rPr lang="es-ES" b="1" dirty="0"/>
              <a:t>Cráter</a:t>
            </a:r>
          </a:p>
        </p:txBody>
      </p:sp>
      <p:sp>
        <p:nvSpPr>
          <p:cNvPr id="5" name="Rectángulo 4"/>
          <p:cNvSpPr/>
          <p:nvPr/>
        </p:nvSpPr>
        <p:spPr>
          <a:xfrm>
            <a:off x="877077" y="3991900"/>
            <a:ext cx="7809723" cy="1815882"/>
          </a:xfrm>
          <a:prstGeom prst="rect">
            <a:avLst/>
          </a:prstGeom>
        </p:spPr>
        <p:txBody>
          <a:bodyPr wrap="square">
            <a:spAutoFit/>
          </a:bodyPr>
          <a:lstStyle/>
          <a:p>
            <a:pPr algn="just"/>
            <a:r>
              <a:rPr lang="es-ES" sz="1600" dirty="0"/>
              <a:t>Los cráteres son grietas similares a cráteres que suelen aparecer después de que el arco termina cerca del final de un cordón de soldadura y que suelen aparecer después del proceso de soldadura, pero antes de que la unión de soldadura esté completamente formada. Suelen aparecer debido a un relleno inadecuado del cráter antes de romper el arco. Esto provoca un enfriamiento más rápido de los bordes exteriores que del cráter. Un volumen insuficiente de la soldadura puede impedir que esta supere la contracción del metal. Como resultado, se forma un defecto de grieta de cráter en el proceso de soldadura.</a:t>
            </a:r>
          </a:p>
        </p:txBody>
      </p:sp>
    </p:spTree>
    <p:extLst>
      <p:ext uri="{BB962C8B-B14F-4D97-AF65-F5344CB8AC3E}">
        <p14:creationId xmlns:p14="http://schemas.microsoft.com/office/powerpoint/2010/main" val="153340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746449" y="1948889"/>
            <a:ext cx="7651102" cy="4524315"/>
          </a:xfrm>
          <a:prstGeom prst="rect">
            <a:avLst/>
          </a:prstGeom>
        </p:spPr>
        <p:txBody>
          <a:bodyPr wrap="square">
            <a:spAutoFit/>
          </a:bodyPr>
          <a:lstStyle/>
          <a:p>
            <a:r>
              <a:rPr lang="es-ES" sz="1600" b="1" dirty="0"/>
              <a:t>Causas del cráter</a:t>
            </a:r>
          </a:p>
          <a:p>
            <a:endParaRPr lang="es-ES" sz="1600" dirty="0"/>
          </a:p>
          <a:p>
            <a:pPr marL="214313" indent="-214313">
              <a:buFont typeface="Arial"/>
              <a:buChar char="•"/>
            </a:pPr>
            <a:r>
              <a:rPr lang="es-ES" sz="1600" dirty="0"/>
              <a:t>Llenado inadecuado del cráter.</a:t>
            </a:r>
          </a:p>
          <a:p>
            <a:pPr marL="214313" indent="-214313">
              <a:buFont typeface="Arial"/>
              <a:buChar char="•"/>
            </a:pPr>
            <a:r>
              <a:rPr lang="es-ES" sz="1600" dirty="0"/>
              <a:t>Ángulo incorrecto de la antorcha.</a:t>
            </a:r>
          </a:p>
          <a:p>
            <a:pPr marL="214313" indent="-214313">
              <a:buFont typeface="Arial"/>
              <a:buChar char="•"/>
            </a:pPr>
            <a:r>
              <a:rPr lang="es-ES" sz="1600" dirty="0"/>
              <a:t>Elección incorrecta de la técnica de soldadura.</a:t>
            </a:r>
          </a:p>
          <a:p>
            <a:pPr marL="214313" indent="-214313">
              <a:buFont typeface="Arial"/>
              <a:buChar char="•"/>
            </a:pPr>
            <a:r>
              <a:rPr lang="es-ES" sz="1600" dirty="0"/>
              <a:t>Terminación abrupta del proceso de soldadura, refuerzo inadecuado.</a:t>
            </a:r>
          </a:p>
          <a:p>
            <a:pPr marL="214313" indent="-214313">
              <a:buFont typeface="Arial"/>
              <a:buChar char="•"/>
            </a:pPr>
            <a:endParaRPr lang="es-ES" sz="1600" dirty="0"/>
          </a:p>
          <a:p>
            <a:r>
              <a:rPr lang="es-ES" sz="1600" b="1" dirty="0"/>
              <a:t>Prevención de cráteres</a:t>
            </a:r>
          </a:p>
          <a:p>
            <a:endParaRPr lang="es-ES" sz="1600" dirty="0"/>
          </a:p>
          <a:p>
            <a:pPr marL="214313" indent="-214313" algn="just">
              <a:buFont typeface="Arial"/>
              <a:buChar char="•"/>
            </a:pPr>
            <a:r>
              <a:rPr lang="es-ES" sz="1600" dirty="0"/>
              <a:t>Asegurar el correcto llenado del cráter.</a:t>
            </a:r>
          </a:p>
          <a:p>
            <a:pPr marL="214313" indent="-214313" algn="just">
              <a:buFont typeface="Arial"/>
              <a:buChar char="•"/>
            </a:pPr>
            <a:r>
              <a:rPr lang="es-ES" sz="1600" dirty="0"/>
              <a:t>Use un ángulo de antorcha adecuado para reducir la tensión en el metal. El ángulo de la antorcha para la soldadura con alambre debe estar entre 10 y 15 grados en la dirección de la soldadura. Por otro lado, debe mantener un ángulo de 20 a 30 grados (en la dirección de arrastre) para la soldadura con electrodo revestido. Con una soldadura de filete, sostenga el alambre o la varilla a 45 grados entre las piezas de metal.</a:t>
            </a:r>
          </a:p>
          <a:p>
            <a:pPr marL="214313" indent="-214313" algn="just">
              <a:buFont typeface="Arial"/>
              <a:buChar char="•"/>
            </a:pPr>
            <a:r>
              <a:rPr lang="es-ES" sz="1600" dirty="0"/>
              <a:t>Utilice un electrodo pequeño.</a:t>
            </a:r>
          </a:p>
          <a:p>
            <a:pPr marL="214313" indent="-214313" algn="just">
              <a:buFont typeface="Arial"/>
              <a:buChar char="•"/>
            </a:pPr>
            <a:r>
              <a:rPr lang="es-ES" sz="1600" dirty="0"/>
              <a:t>Reduzca gradualmente la corriente de soldadura antes de terminar el arco.</a:t>
            </a:r>
          </a:p>
          <a:p>
            <a:pPr marL="214313" indent="-214313" algn="just">
              <a:buFont typeface="Arial"/>
              <a:buChar char="•"/>
            </a:pPr>
            <a:r>
              <a:rPr lang="es-ES" sz="1600" dirty="0"/>
              <a:t>Elija la técnica de soldadura correcta.</a:t>
            </a:r>
          </a:p>
        </p:txBody>
      </p:sp>
    </p:spTree>
    <p:extLst>
      <p:ext uri="{BB962C8B-B14F-4D97-AF65-F5344CB8AC3E}">
        <p14:creationId xmlns:p14="http://schemas.microsoft.com/office/powerpoint/2010/main" val="756761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pic>
        <p:nvPicPr>
          <p:cNvPr id="2" name="Imagen 1"/>
          <p:cNvPicPr>
            <a:picLocks noChangeAspect="1"/>
          </p:cNvPicPr>
          <p:nvPr/>
        </p:nvPicPr>
        <p:blipFill>
          <a:blip r:embed="rId2"/>
          <a:stretch>
            <a:fillRect/>
          </a:stretch>
        </p:blipFill>
        <p:spPr>
          <a:xfrm>
            <a:off x="3854664" y="1907736"/>
            <a:ext cx="2163582" cy="1217015"/>
          </a:xfrm>
          <a:prstGeom prst="rect">
            <a:avLst/>
          </a:prstGeom>
        </p:spPr>
      </p:pic>
      <p:sp>
        <p:nvSpPr>
          <p:cNvPr id="3" name="Rectángulo 2"/>
          <p:cNvSpPr/>
          <p:nvPr/>
        </p:nvSpPr>
        <p:spPr>
          <a:xfrm>
            <a:off x="779106" y="3191543"/>
            <a:ext cx="7585788" cy="2554545"/>
          </a:xfrm>
          <a:prstGeom prst="rect">
            <a:avLst/>
          </a:prstGeom>
        </p:spPr>
        <p:txBody>
          <a:bodyPr wrap="square">
            <a:spAutoFit/>
          </a:bodyPr>
          <a:lstStyle/>
          <a:p>
            <a:pPr algn="just"/>
            <a:r>
              <a:rPr lang="es-ES" sz="1600" dirty="0"/>
              <a:t>Los defectos de socavado son surcos irregulares formados en forma de muescas en el metal base. Se producen debido a la fusión de la base de metal lejos de la zona de soldadura y se caracterizan en función de su longitud, profundidad y nitidez. Los defectos de recaudación en la soldadura corren paralelos a la soldadura, causando una pérdida en el grosor. Como resultado, la junta de soldadura se vuelve más susceptible a la fatiga. Los tipos de subsidios son:</a:t>
            </a:r>
          </a:p>
          <a:p>
            <a:pPr algn="just"/>
            <a:endParaRPr lang="es-ES" sz="1600" dirty="0"/>
          </a:p>
          <a:p>
            <a:pPr marL="285750" indent="-285750" algn="just">
              <a:buFont typeface="Arial" panose="020B0604020202020204" pitchFamily="34" charset="0"/>
              <a:buChar char="•"/>
            </a:pPr>
            <a:r>
              <a:rPr lang="es-ES" sz="1600" dirty="0"/>
              <a:t>Corte continuo</a:t>
            </a:r>
          </a:p>
          <a:p>
            <a:pPr marL="285750" indent="-285750" algn="just">
              <a:buFont typeface="Arial" panose="020B0604020202020204" pitchFamily="34" charset="0"/>
              <a:buChar char="•"/>
            </a:pPr>
            <a:r>
              <a:rPr lang="es-ES" sz="1600" dirty="0"/>
              <a:t>Socavado entre carreras</a:t>
            </a:r>
          </a:p>
          <a:p>
            <a:pPr marL="285750" indent="-285750" algn="just">
              <a:buFont typeface="Arial" panose="020B0604020202020204" pitchFamily="34" charset="0"/>
              <a:buChar char="•"/>
            </a:pPr>
            <a:r>
              <a:rPr lang="es-ES" sz="1600" dirty="0"/>
              <a:t>Rebaje intermedio</a:t>
            </a:r>
          </a:p>
        </p:txBody>
      </p:sp>
      <p:sp>
        <p:nvSpPr>
          <p:cNvPr id="5" name="Rectángulo 4"/>
          <p:cNvSpPr/>
          <p:nvPr/>
        </p:nvSpPr>
        <p:spPr>
          <a:xfrm>
            <a:off x="1513397" y="977202"/>
            <a:ext cx="1064266" cy="300082"/>
          </a:xfrm>
          <a:prstGeom prst="rect">
            <a:avLst/>
          </a:prstGeom>
        </p:spPr>
        <p:txBody>
          <a:bodyPr wrap="none">
            <a:spAutoFit/>
          </a:bodyPr>
          <a:lstStyle/>
          <a:p>
            <a:r>
              <a:rPr lang="es-ES" sz="1350" dirty="0"/>
              <a:t>#3 Socavado</a:t>
            </a:r>
          </a:p>
        </p:txBody>
      </p:sp>
      <p:sp>
        <p:nvSpPr>
          <p:cNvPr id="6" name="CuadroTexto 5">
            <a:extLst>
              <a:ext uri="{FF2B5EF4-FFF2-40B4-BE49-F238E27FC236}">
                <a16:creationId xmlns:a16="http://schemas.microsoft.com/office/drawing/2014/main" id="{5D3405A4-B839-397B-D6C7-2AFE17D4350E}"/>
              </a:ext>
            </a:extLst>
          </p:cNvPr>
          <p:cNvSpPr txBox="1"/>
          <p:nvPr/>
        </p:nvSpPr>
        <p:spPr>
          <a:xfrm>
            <a:off x="1513397" y="2331577"/>
            <a:ext cx="1088760" cy="369332"/>
          </a:xfrm>
          <a:prstGeom prst="rect">
            <a:avLst/>
          </a:prstGeom>
          <a:noFill/>
        </p:spPr>
        <p:txBody>
          <a:bodyPr wrap="none" rtlCol="0">
            <a:spAutoFit/>
          </a:bodyPr>
          <a:lstStyle/>
          <a:p>
            <a:r>
              <a:rPr lang="es-MX" b="1" dirty="0"/>
              <a:t>Socavado</a:t>
            </a:r>
            <a:endParaRPr lang="es-CL" b="1" dirty="0"/>
          </a:p>
        </p:txBody>
      </p:sp>
    </p:spTree>
    <p:extLst>
      <p:ext uri="{BB962C8B-B14F-4D97-AF65-F5344CB8AC3E}">
        <p14:creationId xmlns:p14="http://schemas.microsoft.com/office/powerpoint/2010/main" val="382257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640251" y="1938322"/>
            <a:ext cx="7953243" cy="4524315"/>
          </a:xfrm>
          <a:prstGeom prst="rect">
            <a:avLst/>
          </a:prstGeom>
        </p:spPr>
        <p:txBody>
          <a:bodyPr wrap="square">
            <a:spAutoFit/>
          </a:bodyPr>
          <a:lstStyle/>
          <a:p>
            <a:pPr algn="just"/>
            <a:r>
              <a:rPr lang="es-ES" sz="1600" b="1" dirty="0"/>
              <a:t>Causas de socavado</a:t>
            </a:r>
          </a:p>
          <a:p>
            <a:pPr algn="just"/>
            <a:endParaRPr lang="es-ES" sz="1600" dirty="0"/>
          </a:p>
          <a:p>
            <a:pPr marL="214313" indent="-214313" algn="just">
              <a:buFont typeface="Arial"/>
              <a:buChar char="•"/>
            </a:pPr>
            <a:r>
              <a:rPr lang="es-ES" sz="1600" dirty="0"/>
              <a:t>Usar un voltaje demasiado alto o una velocidad de soldadura demasiado rápida, provocando que se derrita el borde superior.</a:t>
            </a:r>
          </a:p>
          <a:p>
            <a:pPr marL="214313" indent="-214313" algn="just">
              <a:buFont typeface="Arial"/>
              <a:buChar char="•"/>
            </a:pPr>
            <a:r>
              <a:rPr lang="es-ES" sz="1600" dirty="0"/>
              <a:t>Alto voltaje del arco.</a:t>
            </a:r>
          </a:p>
          <a:p>
            <a:pPr marL="214313" indent="-214313" algn="just">
              <a:buFont typeface="Arial"/>
              <a:buChar char="•"/>
            </a:pPr>
            <a:r>
              <a:rPr lang="es-ES" sz="1600" dirty="0"/>
              <a:t>Ángulo de electrodo incorrecto o electrodo demasiado grande.</a:t>
            </a:r>
          </a:p>
          <a:p>
            <a:pPr marL="214313" indent="-214313" algn="just">
              <a:buFont typeface="Arial"/>
              <a:buChar char="•"/>
            </a:pPr>
            <a:r>
              <a:rPr lang="es-ES" sz="1600" dirty="0"/>
              <a:t>Usando el metal de relleno incorrecto.</a:t>
            </a:r>
          </a:p>
          <a:p>
            <a:pPr marL="214313" indent="-214313" algn="just">
              <a:buFont typeface="Arial"/>
              <a:buChar char="•"/>
            </a:pPr>
            <a:r>
              <a:rPr lang="es-ES" sz="1600" dirty="0"/>
              <a:t>Selección incorrecta del gas de protección.</a:t>
            </a:r>
          </a:p>
          <a:p>
            <a:pPr marL="214313" indent="-214313" algn="just">
              <a:buFont typeface="Arial"/>
              <a:buChar char="•"/>
            </a:pPr>
            <a:endParaRPr lang="es-ES" sz="1600" dirty="0"/>
          </a:p>
          <a:p>
            <a:pPr algn="just"/>
            <a:r>
              <a:rPr lang="es-ES" sz="1600" b="1" dirty="0"/>
              <a:t>Prevención de socavados</a:t>
            </a:r>
          </a:p>
          <a:p>
            <a:pPr marL="214313" indent="-214313" algn="just">
              <a:buFont typeface="Arial"/>
              <a:buChar char="•"/>
            </a:pPr>
            <a:r>
              <a:rPr lang="es-ES" sz="1600" dirty="0"/>
              <a:t>Reduzca la velocidad de desplazamiento y la entrada de energía.</a:t>
            </a:r>
          </a:p>
          <a:p>
            <a:pPr marL="214313" indent="-214313" algn="just">
              <a:buFont typeface="Arial"/>
              <a:buChar char="•"/>
            </a:pPr>
            <a:r>
              <a:rPr lang="es-ES" sz="1600" dirty="0"/>
              <a:t>Baje el voltaje del arco o reduzca la longitud del arco. El voltaje debe estar típicamente entre 15 y 30 voltios. La longitud del arco de soldadura no debe ser mayor que el diámetro del núcleo del electrodo.</a:t>
            </a:r>
          </a:p>
          <a:p>
            <a:pPr marL="214313" indent="-214313" algn="just">
              <a:buFont typeface="Arial"/>
              <a:buChar char="•"/>
            </a:pPr>
            <a:r>
              <a:rPr lang="es-ES" sz="1600" dirty="0"/>
              <a:t>Mantenga el ángulo del electrodo entre 30 y 45 grados en la pierna de apoyo.</a:t>
            </a:r>
          </a:p>
          <a:p>
            <a:pPr marL="214313" indent="-214313" algn="just">
              <a:buFont typeface="Arial"/>
              <a:buChar char="•"/>
            </a:pPr>
            <a:r>
              <a:rPr lang="es-ES" sz="1600" dirty="0"/>
              <a:t>Utilice la mezcla de gases y el metal de relleno adecuados según el tipo y el espesor del metal base.</a:t>
            </a:r>
          </a:p>
          <a:p>
            <a:pPr marL="214313" indent="-214313" algn="just">
              <a:buFont typeface="Arial"/>
              <a:buChar char="•"/>
            </a:pPr>
            <a:r>
              <a:rPr lang="es-ES" sz="1600" dirty="0"/>
              <a:t>Soldadura en posiciones planas</a:t>
            </a:r>
          </a:p>
        </p:txBody>
      </p:sp>
    </p:spTree>
    <p:extLst>
      <p:ext uri="{BB962C8B-B14F-4D97-AF65-F5344CB8AC3E}">
        <p14:creationId xmlns:p14="http://schemas.microsoft.com/office/powerpoint/2010/main" val="137067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pic>
        <p:nvPicPr>
          <p:cNvPr id="2" name="Imagen 1"/>
          <p:cNvPicPr>
            <a:picLocks noChangeAspect="1"/>
          </p:cNvPicPr>
          <p:nvPr/>
        </p:nvPicPr>
        <p:blipFill>
          <a:blip r:embed="rId2"/>
          <a:stretch>
            <a:fillRect/>
          </a:stretch>
        </p:blipFill>
        <p:spPr>
          <a:xfrm>
            <a:off x="2699544" y="1689887"/>
            <a:ext cx="2255011" cy="1268444"/>
          </a:xfrm>
          <a:prstGeom prst="rect">
            <a:avLst/>
          </a:prstGeom>
        </p:spPr>
      </p:pic>
      <p:sp>
        <p:nvSpPr>
          <p:cNvPr id="3" name="Rectángulo 2"/>
          <p:cNvSpPr/>
          <p:nvPr/>
        </p:nvSpPr>
        <p:spPr>
          <a:xfrm>
            <a:off x="783771" y="3147325"/>
            <a:ext cx="7585788" cy="2554545"/>
          </a:xfrm>
          <a:prstGeom prst="rect">
            <a:avLst/>
          </a:prstGeom>
        </p:spPr>
        <p:txBody>
          <a:bodyPr wrap="square">
            <a:spAutoFit/>
          </a:bodyPr>
          <a:lstStyle/>
          <a:p>
            <a:pPr algn="just"/>
            <a:r>
              <a:rPr lang="es-ES" sz="1600" dirty="0"/>
              <a:t>También conocidos como soldaduras de agujero de gusano, los defectos de porosidad ocurren cuando hay burbujas de aire o gas atrapadas en la soldadura. El proceso de soldadura a menudo genera gases como hidrógeno, dióxido de carbono y vapor. Una sección transversal de cordones de soldadura porosos a menudo se parece a una esponja con una acumulación de burbujas de aire atrapadas.</a:t>
            </a:r>
          </a:p>
          <a:p>
            <a:pPr algn="just"/>
            <a:endParaRPr lang="es-ES" sz="1600" dirty="0"/>
          </a:p>
          <a:p>
            <a:pPr algn="just"/>
            <a:r>
              <a:rPr lang="es-ES" sz="1600" dirty="0"/>
              <a:t>Los gases atrapados pueden localizarse en una ubicación específica o distribuirse uniformemente en la soldadura. Estas burbujas de gas pueden debilitar la articulación del metal de soldadura, predisponiendo las fatiga y el daño. Dependiendo de su formación, estos errores de soldadura orbital pueden ocurrir como:</a:t>
            </a:r>
          </a:p>
        </p:txBody>
      </p:sp>
    </p:spTree>
    <p:extLst>
      <p:ext uri="{BB962C8B-B14F-4D97-AF65-F5344CB8AC3E}">
        <p14:creationId xmlns:p14="http://schemas.microsoft.com/office/powerpoint/2010/main" val="297669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920170" y="3093363"/>
            <a:ext cx="7585788" cy="2554545"/>
          </a:xfrm>
          <a:prstGeom prst="rect">
            <a:avLst/>
          </a:prstGeom>
        </p:spPr>
        <p:txBody>
          <a:bodyPr wrap="square">
            <a:spAutoFit/>
          </a:bodyPr>
          <a:lstStyle/>
          <a:p>
            <a:pPr marL="285750" indent="-285750" algn="just">
              <a:buFont typeface="Arial" panose="020B0604020202020204" pitchFamily="34" charset="0"/>
              <a:buChar char="•"/>
            </a:pPr>
            <a:r>
              <a:rPr lang="es-ES" sz="1600" b="1" dirty="0"/>
              <a:t>Porosidad de gases</a:t>
            </a:r>
            <a:r>
              <a:rPr lang="es-ES" sz="1600" dirty="0"/>
              <a:t>. Se trata de una pequeña cavidad de forma esférica generada a partir de gases atrapados. Las diversas formas incluyen poros superficiales, cavidades alargadas, porosidad lineal, etc.</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b="1" dirty="0"/>
              <a:t>Agujeros de gusano. </a:t>
            </a:r>
            <a:r>
              <a:rPr lang="es-ES" sz="1600" dirty="0"/>
              <a:t>Estas son cavidades alargadas o tubulares formadas durante la solidificación de los gases atrapados. Puede verlos como orificios individuales o como un grupo de orificios en toda la superficie de soldadura.</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b="1" dirty="0"/>
              <a:t>Porosidad superficial. </a:t>
            </a:r>
            <a:r>
              <a:rPr lang="es-ES" sz="1600" dirty="0"/>
              <a:t>Este es un tipo de porosidad que rompe la superficie del metal de soldadura.</a:t>
            </a:r>
          </a:p>
        </p:txBody>
      </p:sp>
      <p:sp>
        <p:nvSpPr>
          <p:cNvPr id="3" name="Rectángulo 2"/>
          <p:cNvSpPr/>
          <p:nvPr/>
        </p:nvSpPr>
        <p:spPr>
          <a:xfrm>
            <a:off x="920170" y="2273531"/>
            <a:ext cx="5243803" cy="584775"/>
          </a:xfrm>
          <a:prstGeom prst="rect">
            <a:avLst/>
          </a:prstGeom>
        </p:spPr>
        <p:txBody>
          <a:bodyPr wrap="square">
            <a:spAutoFit/>
          </a:bodyPr>
          <a:lstStyle/>
          <a:p>
            <a:r>
              <a:rPr lang="es-ES" sz="1600" b="1" dirty="0"/>
              <a:t>Dependiendo de su formación, estos errores de soldadura orbital pueden ocurrir como:</a:t>
            </a:r>
          </a:p>
        </p:txBody>
      </p:sp>
    </p:spTree>
    <p:extLst>
      <p:ext uri="{BB962C8B-B14F-4D97-AF65-F5344CB8AC3E}">
        <p14:creationId xmlns:p14="http://schemas.microsoft.com/office/powerpoint/2010/main" val="1549024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886409" y="2663540"/>
            <a:ext cx="7109926" cy="2308324"/>
          </a:xfrm>
          <a:prstGeom prst="rect">
            <a:avLst/>
          </a:prstGeom>
        </p:spPr>
        <p:txBody>
          <a:bodyPr wrap="square">
            <a:spAutoFit/>
          </a:bodyPr>
          <a:lstStyle/>
          <a:p>
            <a:r>
              <a:rPr lang="es-ES" sz="1600" b="1" dirty="0"/>
              <a:t>Causas de la porosidad</a:t>
            </a:r>
          </a:p>
          <a:p>
            <a:endParaRPr lang="es-ES" sz="1600" b="1" dirty="0"/>
          </a:p>
          <a:p>
            <a:pPr marL="285750" indent="-285750">
              <a:buFont typeface="Arial" panose="020B0604020202020204" pitchFamily="34" charset="0"/>
              <a:buChar char="•"/>
            </a:pPr>
            <a:r>
              <a:rPr lang="es-ES" sz="1600" dirty="0"/>
              <a:t>Recubrimiento inadecuado del electrodo o uso de electrodo corroído.</a:t>
            </a:r>
          </a:p>
          <a:p>
            <a:pPr marL="285750" indent="-285750">
              <a:buFont typeface="Arial" panose="020B0604020202020204" pitchFamily="34" charset="0"/>
              <a:buChar char="•"/>
            </a:pPr>
            <a:r>
              <a:rPr lang="es-ES" sz="1600" dirty="0"/>
              <a:t>Presencia de grasa, aceite, agua, óxido o hidrocarburos en la superficie de soldadura.</a:t>
            </a:r>
          </a:p>
          <a:p>
            <a:pPr marL="285750" indent="-285750">
              <a:buFont typeface="Arial" panose="020B0604020202020204" pitchFamily="34" charset="0"/>
              <a:buChar char="•"/>
            </a:pPr>
            <a:r>
              <a:rPr lang="es-ES" sz="1600" dirty="0"/>
              <a:t>Utilizar gas de protección incorrecto.</a:t>
            </a:r>
          </a:p>
          <a:p>
            <a:pPr marL="285750" indent="-285750">
              <a:buFont typeface="Arial" panose="020B0604020202020204" pitchFamily="34" charset="0"/>
              <a:buChar char="•"/>
            </a:pPr>
            <a:r>
              <a:rPr lang="es-ES" sz="1600" dirty="0"/>
              <a:t>Voltaje de arco demasiado alto o flujo de gas. El voltaje generalmente debe estar entre 15 y 30 voltios.</a:t>
            </a:r>
          </a:p>
          <a:p>
            <a:pPr marL="285750" indent="-285750">
              <a:buFont typeface="Arial" panose="020B0604020202020204" pitchFamily="34" charset="0"/>
              <a:buChar char="•"/>
            </a:pPr>
            <a:r>
              <a:rPr lang="es-ES" sz="1600" dirty="0"/>
              <a:t>Mal tratamiento superficial del metal base.</a:t>
            </a:r>
          </a:p>
        </p:txBody>
      </p:sp>
    </p:spTree>
    <p:extLst>
      <p:ext uri="{BB962C8B-B14F-4D97-AF65-F5344CB8AC3E}">
        <p14:creationId xmlns:p14="http://schemas.microsoft.com/office/powerpoint/2010/main" val="3287523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718457" y="2210147"/>
            <a:ext cx="7707085" cy="4031873"/>
          </a:xfrm>
          <a:prstGeom prst="rect">
            <a:avLst/>
          </a:prstGeom>
        </p:spPr>
        <p:txBody>
          <a:bodyPr wrap="square">
            <a:spAutoFit/>
          </a:bodyPr>
          <a:lstStyle/>
          <a:p>
            <a:pPr algn="just"/>
            <a:r>
              <a:rPr lang="es-ES" sz="1600" b="1" dirty="0"/>
              <a:t>Prevención de la porosidad</a:t>
            </a:r>
          </a:p>
          <a:p>
            <a:pPr algn="just"/>
            <a:endParaRPr lang="es-ES" sz="1600" dirty="0"/>
          </a:p>
          <a:p>
            <a:pPr marL="285750" indent="-285750" algn="just">
              <a:buFont typeface="Arial" panose="020B0604020202020204" pitchFamily="34" charset="0"/>
              <a:buChar char="•"/>
            </a:pPr>
            <a:r>
              <a:rPr lang="es-ES" sz="1600" dirty="0"/>
              <a:t>Elija el electrodo y el material de relleno adecuados.</a:t>
            </a:r>
          </a:p>
          <a:p>
            <a:pPr marL="285750" indent="-285750" algn="just">
              <a:buFont typeface="Arial" panose="020B0604020202020204" pitchFamily="34" charset="0"/>
              <a:buChar char="•"/>
            </a:pPr>
            <a:r>
              <a:rPr lang="es-ES" sz="1600" dirty="0"/>
              <a:t>Asegure una limpieza adecuada del metal base y evite que los contaminantes entren en el área de soldadura.</a:t>
            </a:r>
          </a:p>
          <a:p>
            <a:pPr marL="285750" indent="-285750" algn="just">
              <a:buFont typeface="Arial" panose="020B0604020202020204" pitchFamily="34" charset="0"/>
              <a:buChar char="•"/>
            </a:pPr>
            <a:r>
              <a:rPr lang="es-ES" sz="1600" dirty="0"/>
              <a:t>Para mejorar el proceso de soldadura y facilitar el escape de gas, ajustar la velocidad de soldadura es crucial, ya que varía en diferentes técnicas de soldadura. Por ejemplo, Soldadura MIG es más efectivo a una velocidad de viaje de 14 a 19 pulgadas por minuto (IPM), mientras que la soldadura de TIG logra resultados óptimos a un ritmo más lento de 4 a 6 IPM.</a:t>
            </a:r>
          </a:p>
          <a:p>
            <a:pPr marL="285750" indent="-285750" algn="just">
              <a:buFont typeface="Arial" panose="020B0604020202020204" pitchFamily="34" charset="0"/>
              <a:buChar char="•"/>
            </a:pPr>
            <a:r>
              <a:rPr lang="es-ES" sz="1600" dirty="0"/>
              <a:t>Configure el medidor de flujo de gas con los ajustes de flujo correctos. Dependiendo de la técnica de soldadura, el flujo de gas debe estar entre 22 y 30 pies cúbicos por hora (CFH).</a:t>
            </a:r>
          </a:p>
          <a:p>
            <a:pPr marL="285750" indent="-285750" algn="just">
              <a:buFont typeface="Arial" panose="020B0604020202020204" pitchFamily="34" charset="0"/>
              <a:buChar char="•"/>
            </a:pPr>
            <a:r>
              <a:rPr lang="es-ES" sz="1600" dirty="0"/>
              <a:t>Precalentar los metales antes de soldar.</a:t>
            </a:r>
          </a:p>
          <a:p>
            <a:pPr marL="285750" indent="-285750" algn="just">
              <a:buFont typeface="Arial" panose="020B0604020202020204" pitchFamily="34" charset="0"/>
              <a:buChar char="•"/>
            </a:pPr>
            <a:r>
              <a:rPr lang="es-ES" sz="1600" dirty="0"/>
              <a:t>Ajuste de la corriente de soldadura.</a:t>
            </a:r>
          </a:p>
          <a:p>
            <a:pPr marL="285750" indent="-285750" algn="just">
              <a:buFont typeface="Arial" panose="020B0604020202020204" pitchFamily="34" charset="0"/>
              <a:buChar char="•"/>
            </a:pPr>
            <a:r>
              <a:rPr lang="es-ES" sz="1600" dirty="0"/>
              <a:t>Utilice gases de protección de alta pureza</a:t>
            </a:r>
          </a:p>
        </p:txBody>
      </p:sp>
    </p:spTree>
    <p:extLst>
      <p:ext uri="{BB962C8B-B14F-4D97-AF65-F5344CB8AC3E}">
        <p14:creationId xmlns:p14="http://schemas.microsoft.com/office/powerpoint/2010/main" val="3351077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pic>
        <p:nvPicPr>
          <p:cNvPr id="2" name="Imagen 1"/>
          <p:cNvPicPr>
            <a:picLocks noChangeAspect="1"/>
          </p:cNvPicPr>
          <p:nvPr/>
        </p:nvPicPr>
        <p:blipFill>
          <a:blip r:embed="rId2"/>
          <a:stretch>
            <a:fillRect/>
          </a:stretch>
        </p:blipFill>
        <p:spPr>
          <a:xfrm>
            <a:off x="3737553" y="1959260"/>
            <a:ext cx="2458250" cy="1496326"/>
          </a:xfrm>
          <a:prstGeom prst="rect">
            <a:avLst/>
          </a:prstGeom>
        </p:spPr>
      </p:pic>
      <p:sp>
        <p:nvSpPr>
          <p:cNvPr id="3" name="Rectángulo 2"/>
          <p:cNvSpPr/>
          <p:nvPr/>
        </p:nvSpPr>
        <p:spPr>
          <a:xfrm>
            <a:off x="991837" y="3836912"/>
            <a:ext cx="7160325" cy="2308324"/>
          </a:xfrm>
          <a:prstGeom prst="rect">
            <a:avLst/>
          </a:prstGeom>
        </p:spPr>
        <p:txBody>
          <a:bodyPr wrap="square">
            <a:spAutoFit/>
          </a:bodyPr>
          <a:lstStyle/>
          <a:p>
            <a:pPr algn="just"/>
            <a:r>
              <a:rPr lang="es-ES" sz="1600" dirty="0"/>
              <a:t>Las salpicaduras consisten en partículas metálicas expulsadas del arco de soldadura, que se encuentran comúnmente en ARC, GAS y soldadura por puntos procesos. También pueden aparecer, aunque con menos frecuencia, en la soldadura de MIG. Estas partículas normalmente se adhieren a lo largo del cordón de soldadura o dentro de los diseños de juntas, marcando un tipo distinto de defecto de soldadura.</a:t>
            </a:r>
          </a:p>
          <a:p>
            <a:pPr algn="just"/>
            <a:endParaRPr lang="es-ES" sz="1600" dirty="0"/>
          </a:p>
          <a:p>
            <a:pPr algn="just"/>
            <a:r>
              <a:rPr lang="es-ES" sz="1600" dirty="0"/>
              <a:t>Las salpicaduras que se acumulan en la boquilla pueden desprenderse y dañar el cordón de soldadura. También pueden causar accidentes a los manipuladores si las proyecciones de salpicaduras son agudas.</a:t>
            </a:r>
          </a:p>
        </p:txBody>
      </p:sp>
      <p:sp>
        <p:nvSpPr>
          <p:cNvPr id="5" name="CuadroTexto 4">
            <a:extLst>
              <a:ext uri="{FF2B5EF4-FFF2-40B4-BE49-F238E27FC236}">
                <a16:creationId xmlns:a16="http://schemas.microsoft.com/office/drawing/2014/main" id="{C08AE76C-FD37-9890-6DA3-A5FF5AEA3CC8}"/>
              </a:ext>
            </a:extLst>
          </p:cNvPr>
          <p:cNvSpPr txBox="1"/>
          <p:nvPr/>
        </p:nvSpPr>
        <p:spPr>
          <a:xfrm>
            <a:off x="1296955" y="2393211"/>
            <a:ext cx="1338572" cy="369332"/>
          </a:xfrm>
          <a:prstGeom prst="rect">
            <a:avLst/>
          </a:prstGeom>
          <a:noFill/>
        </p:spPr>
        <p:txBody>
          <a:bodyPr wrap="square" rtlCol="0">
            <a:spAutoFit/>
          </a:bodyPr>
          <a:lstStyle/>
          <a:p>
            <a:r>
              <a:rPr lang="es-MX" dirty="0"/>
              <a:t>salpicaduras</a:t>
            </a:r>
            <a:endParaRPr lang="es-CL" dirty="0"/>
          </a:p>
        </p:txBody>
      </p:sp>
    </p:spTree>
    <p:extLst>
      <p:ext uri="{BB962C8B-B14F-4D97-AF65-F5344CB8AC3E}">
        <p14:creationId xmlns:p14="http://schemas.microsoft.com/office/powerpoint/2010/main" val="3288230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1152330" y="2713335"/>
            <a:ext cx="6839339" cy="3046988"/>
          </a:xfrm>
          <a:prstGeom prst="rect">
            <a:avLst/>
          </a:prstGeom>
        </p:spPr>
        <p:txBody>
          <a:bodyPr wrap="square">
            <a:spAutoFit/>
          </a:bodyPr>
          <a:lstStyle/>
          <a:p>
            <a:pPr algn="just"/>
            <a:r>
              <a:rPr lang="es-ES" sz="1600" b="1" dirty="0"/>
              <a:t>Causas de salpicaduras</a:t>
            </a:r>
          </a:p>
          <a:p>
            <a:pPr marL="285750" indent="-285750" algn="just">
              <a:buFont typeface="Arial" panose="020B0604020202020204" pitchFamily="34" charset="0"/>
              <a:buChar char="•"/>
            </a:pPr>
            <a:r>
              <a:rPr lang="es-ES" sz="1600" dirty="0"/>
              <a:t>Ajustes de corriente de voltaje demasiado bajo y amperaje demasiado alto.</a:t>
            </a:r>
          </a:p>
          <a:p>
            <a:pPr marL="285750" indent="-285750" algn="just">
              <a:buFont typeface="Arial" panose="020B0604020202020204" pitchFamily="34" charset="0"/>
              <a:buChar char="•"/>
            </a:pPr>
            <a:r>
              <a:rPr lang="es-ES" sz="1600" dirty="0"/>
              <a:t>Elección incorrecta del gas de protección.</a:t>
            </a:r>
          </a:p>
          <a:p>
            <a:pPr marL="285750" indent="-285750" algn="just">
              <a:buFont typeface="Arial" panose="020B0604020202020204" pitchFamily="34" charset="0"/>
              <a:buChar char="•"/>
            </a:pPr>
            <a:r>
              <a:rPr lang="es-ES" sz="1600" dirty="0"/>
              <a:t>Ángulo de trabajo del electrodo rígido.</a:t>
            </a:r>
          </a:p>
          <a:p>
            <a:pPr marL="285750" indent="-285750" algn="just">
              <a:buFont typeface="Arial" panose="020B0604020202020204" pitchFamily="34" charset="0"/>
              <a:buChar char="•"/>
            </a:pPr>
            <a:r>
              <a:rPr lang="es-ES" sz="1600" dirty="0"/>
              <a:t>Usando un electrodo húmedo y una longitud de arco mayor.</a:t>
            </a:r>
          </a:p>
          <a:p>
            <a:pPr marL="285750" indent="-285750" algn="just">
              <a:buFont typeface="Arial" panose="020B0604020202020204" pitchFamily="34" charset="0"/>
              <a:buChar char="•"/>
            </a:pPr>
            <a:r>
              <a:rPr lang="es-ES" sz="1600" dirty="0"/>
              <a:t>Contaminación de la superficie metálica.</a:t>
            </a:r>
          </a:p>
          <a:p>
            <a:pPr algn="just"/>
            <a:endParaRPr lang="es-ES" sz="1600" dirty="0"/>
          </a:p>
          <a:p>
            <a:pPr algn="just"/>
            <a:r>
              <a:rPr lang="es-ES" sz="1600" b="1" dirty="0"/>
              <a:t>Prevención de salpicaduras</a:t>
            </a:r>
          </a:p>
          <a:p>
            <a:pPr marL="285750" indent="-285750" algn="just">
              <a:buFont typeface="Arial" panose="020B0604020202020204" pitchFamily="34" charset="0"/>
              <a:buChar char="•"/>
            </a:pPr>
            <a:r>
              <a:rPr lang="es-ES" sz="1600" dirty="0"/>
              <a:t>Use la polaridad correcta y ajuste la corriente de soldadura.</a:t>
            </a:r>
          </a:p>
          <a:p>
            <a:pPr marL="285750" indent="-285750" algn="just">
              <a:buFont typeface="Arial" panose="020B0604020202020204" pitchFamily="34" charset="0"/>
              <a:buChar char="•"/>
            </a:pPr>
            <a:r>
              <a:rPr lang="es-ES" sz="1600" dirty="0"/>
              <a:t>Utilice el gas de protección adecuado.</a:t>
            </a:r>
          </a:p>
          <a:p>
            <a:pPr marL="285750" indent="-285750" algn="just">
              <a:buFont typeface="Arial" panose="020B0604020202020204" pitchFamily="34" charset="0"/>
              <a:buChar char="•"/>
            </a:pPr>
            <a:r>
              <a:rPr lang="es-ES" sz="1600" dirty="0"/>
              <a:t>Aumente el ángulo del electrodo y disminuya la longitud del arco.</a:t>
            </a:r>
          </a:p>
          <a:p>
            <a:pPr marL="285750" indent="-285750" algn="just">
              <a:buFont typeface="Arial" panose="020B0604020202020204" pitchFamily="34" charset="0"/>
              <a:buChar char="•"/>
            </a:pPr>
            <a:r>
              <a:rPr lang="es-ES" sz="1600" dirty="0"/>
              <a:t>Limpie la superficie de metal antes de soldar.</a:t>
            </a:r>
          </a:p>
        </p:txBody>
      </p:sp>
    </p:spTree>
    <p:extLst>
      <p:ext uri="{BB962C8B-B14F-4D97-AF65-F5344CB8AC3E}">
        <p14:creationId xmlns:p14="http://schemas.microsoft.com/office/powerpoint/2010/main" val="172395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F1BD0-AF77-B0C5-C085-82F5597DB596}"/>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D6DF2BC8-8026-D0B4-EEDF-B26658168243}"/>
              </a:ext>
            </a:extLst>
          </p:cNvPr>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a:extLst>
              <a:ext uri="{FF2B5EF4-FFF2-40B4-BE49-F238E27FC236}">
                <a16:creationId xmlns:a16="http://schemas.microsoft.com/office/drawing/2014/main" id="{DEC27780-397A-081B-A25A-3D3AF4A4AF01}"/>
              </a:ext>
            </a:extLst>
          </p:cNvPr>
          <p:cNvSpPr/>
          <p:nvPr/>
        </p:nvSpPr>
        <p:spPr>
          <a:xfrm>
            <a:off x="1497563" y="2526723"/>
            <a:ext cx="6148874" cy="2800767"/>
          </a:xfrm>
          <a:prstGeom prst="rect">
            <a:avLst/>
          </a:prstGeom>
        </p:spPr>
        <p:txBody>
          <a:bodyPr wrap="square">
            <a:spAutoFit/>
          </a:bodyPr>
          <a:lstStyle/>
          <a:p>
            <a:pPr algn="just"/>
            <a:r>
              <a:rPr lang="es-ES" sz="1600" b="1" dirty="0"/>
              <a:t>Tipos de defectos de soldadura </a:t>
            </a:r>
          </a:p>
          <a:p>
            <a:pPr algn="just"/>
            <a:r>
              <a:rPr lang="es-ES" sz="1600" dirty="0"/>
              <a:t>Las fallas y defectos de soldadura se pueden clasificar de acuerdo con su ubicación en el metal. Pueden ser externos o internos.</a:t>
            </a:r>
          </a:p>
          <a:p>
            <a:pPr algn="just"/>
            <a:endParaRPr lang="es-ES" sz="1600" b="1" dirty="0"/>
          </a:p>
          <a:p>
            <a:pPr algn="just"/>
            <a:r>
              <a:rPr lang="es-ES" sz="1600" b="1" dirty="0"/>
              <a:t>Defectos de soldadura externos</a:t>
            </a:r>
          </a:p>
          <a:p>
            <a:pPr algn="just"/>
            <a:r>
              <a:rPr lang="es-ES" sz="1600" dirty="0"/>
              <a:t>Son defectos superficiales o visuales. Se manifiestan en la superficie de la soldadura de metal. Los defectos de soldadura externos generalmente se detectan mediante una inspección visual u otros métodos como la inspección de partículas magnéticas (MPI) o los líquidos penetrantes de tinte (DPI). Los ejemplos típicos son grietas, </a:t>
            </a:r>
            <a:r>
              <a:rPr lang="es-ES" sz="1600" dirty="0" err="1"/>
              <a:t>socavaduras</a:t>
            </a:r>
            <a:r>
              <a:rPr lang="es-ES" sz="1600" dirty="0"/>
              <a:t>, superposiciones, porosidad, salpicaduras, etc.</a:t>
            </a:r>
          </a:p>
        </p:txBody>
      </p:sp>
    </p:spTree>
    <p:extLst>
      <p:ext uri="{BB962C8B-B14F-4D97-AF65-F5344CB8AC3E}">
        <p14:creationId xmlns:p14="http://schemas.microsoft.com/office/powerpoint/2010/main" val="2886021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pic>
        <p:nvPicPr>
          <p:cNvPr id="3" name="Imagen 2"/>
          <p:cNvPicPr>
            <a:picLocks noChangeAspect="1"/>
          </p:cNvPicPr>
          <p:nvPr/>
        </p:nvPicPr>
        <p:blipFill>
          <a:blip r:embed="rId2"/>
          <a:stretch>
            <a:fillRect/>
          </a:stretch>
        </p:blipFill>
        <p:spPr>
          <a:xfrm>
            <a:off x="3381553" y="2037896"/>
            <a:ext cx="2093873" cy="1177803"/>
          </a:xfrm>
          <a:prstGeom prst="rect">
            <a:avLst/>
          </a:prstGeom>
        </p:spPr>
      </p:pic>
      <p:sp>
        <p:nvSpPr>
          <p:cNvPr id="5" name="Rectángulo 4"/>
          <p:cNvSpPr/>
          <p:nvPr/>
        </p:nvSpPr>
        <p:spPr>
          <a:xfrm>
            <a:off x="1408922" y="3725125"/>
            <a:ext cx="6438123" cy="1323439"/>
          </a:xfrm>
          <a:prstGeom prst="rect">
            <a:avLst/>
          </a:prstGeom>
        </p:spPr>
        <p:txBody>
          <a:bodyPr wrap="square">
            <a:spAutoFit/>
          </a:bodyPr>
          <a:lstStyle/>
          <a:p>
            <a:pPr algn="just"/>
            <a:r>
              <a:rPr lang="es-ES" sz="1600" dirty="0"/>
              <a:t>Una superposición de soldadura es un defecto en el que el material de relleno en el pie de la soldadura cubre el metal sin unirse. En este caso, el baño de soldadura fluye excesivamente y se extiende más allá del pie. El metal de soldadura forma un ángulo inferior a 90 grados cuando ocurre esta condición.</a:t>
            </a:r>
          </a:p>
        </p:txBody>
      </p:sp>
      <p:sp>
        <p:nvSpPr>
          <p:cNvPr id="2" name="CuadroTexto 1">
            <a:extLst>
              <a:ext uri="{FF2B5EF4-FFF2-40B4-BE49-F238E27FC236}">
                <a16:creationId xmlns:a16="http://schemas.microsoft.com/office/drawing/2014/main" id="{2C44DDD4-608C-5D2F-24C6-A55FD0B2C87D}"/>
              </a:ext>
            </a:extLst>
          </p:cNvPr>
          <p:cNvSpPr txBox="1"/>
          <p:nvPr/>
        </p:nvSpPr>
        <p:spPr>
          <a:xfrm>
            <a:off x="1408922" y="2752531"/>
            <a:ext cx="1321259" cy="369332"/>
          </a:xfrm>
          <a:prstGeom prst="rect">
            <a:avLst/>
          </a:prstGeom>
          <a:noFill/>
        </p:spPr>
        <p:txBody>
          <a:bodyPr wrap="none" rtlCol="0">
            <a:spAutoFit/>
          </a:bodyPr>
          <a:lstStyle/>
          <a:p>
            <a:r>
              <a:rPr lang="es-MX" dirty="0" err="1"/>
              <a:t>sobremonta</a:t>
            </a:r>
            <a:endParaRPr lang="es-CL" dirty="0"/>
          </a:p>
        </p:txBody>
      </p:sp>
    </p:spTree>
    <p:extLst>
      <p:ext uri="{BB962C8B-B14F-4D97-AF65-F5344CB8AC3E}">
        <p14:creationId xmlns:p14="http://schemas.microsoft.com/office/powerpoint/2010/main" val="117075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1287623" y="2121790"/>
            <a:ext cx="7417837" cy="4278094"/>
          </a:xfrm>
          <a:prstGeom prst="rect">
            <a:avLst/>
          </a:prstGeom>
        </p:spPr>
        <p:txBody>
          <a:bodyPr wrap="square">
            <a:spAutoFit/>
          </a:bodyPr>
          <a:lstStyle/>
          <a:p>
            <a:r>
              <a:rPr lang="es-ES" sz="1600" b="1" dirty="0"/>
              <a:t>Causas de superposición</a:t>
            </a:r>
          </a:p>
          <a:p>
            <a:endParaRPr lang="es-ES" sz="1600" b="1" dirty="0"/>
          </a:p>
          <a:p>
            <a:pPr marL="285750" indent="-285750">
              <a:buFont typeface="Arial" panose="020B0604020202020204" pitchFamily="34" charset="0"/>
              <a:buChar char="•"/>
            </a:pPr>
            <a:r>
              <a:rPr lang="es-ES" sz="1600" dirty="0"/>
              <a:t>Usando la técnica de soldadura incorrecta.</a:t>
            </a:r>
          </a:p>
          <a:p>
            <a:pPr marL="285750" indent="-285750">
              <a:buFont typeface="Arial" panose="020B0604020202020204" pitchFamily="34" charset="0"/>
              <a:buChar char="•"/>
            </a:pPr>
            <a:r>
              <a:rPr lang="es-ES" sz="1600" dirty="0"/>
              <a:t>Ángulo de electrodo variable y ángulo de antorcha incorrecto.</a:t>
            </a:r>
          </a:p>
          <a:p>
            <a:pPr marL="285750" indent="-285750">
              <a:buFont typeface="Arial" panose="020B0604020202020204" pitchFamily="34" charset="0"/>
              <a:buChar char="•"/>
            </a:pPr>
            <a:r>
              <a:rPr lang="es-ES" sz="1600" dirty="0"/>
              <a:t>Empleando electrodos de gran tamaño.</a:t>
            </a:r>
          </a:p>
          <a:p>
            <a:pPr marL="285750" indent="-285750">
              <a:buFont typeface="Arial" panose="020B0604020202020204" pitchFamily="34" charset="0"/>
              <a:buChar char="•"/>
            </a:pPr>
            <a:r>
              <a:rPr lang="es-ES" sz="1600" dirty="0" err="1"/>
              <a:t>Contrada</a:t>
            </a:r>
            <a:r>
              <a:rPr lang="es-ES" sz="1600" dirty="0"/>
              <a:t> de corriente o calor de alta soldadura.</a:t>
            </a:r>
          </a:p>
          <a:p>
            <a:pPr marL="285750" indent="-285750">
              <a:buFont typeface="Arial" panose="020B0604020202020204" pitchFamily="34" charset="0"/>
              <a:buChar char="•"/>
            </a:pPr>
            <a:r>
              <a:rPr lang="es-ES" sz="1600" dirty="0"/>
              <a:t>Velocidad de desplazamiento lenta.</a:t>
            </a:r>
          </a:p>
          <a:p>
            <a:pPr marL="285750" indent="-285750">
              <a:buFont typeface="Arial" panose="020B0604020202020204" pitchFamily="34" charset="0"/>
              <a:buChar char="•"/>
            </a:pPr>
            <a:endParaRPr lang="es-ES" sz="1600" b="1" dirty="0"/>
          </a:p>
          <a:p>
            <a:r>
              <a:rPr lang="es-ES" sz="1600" b="1" dirty="0"/>
              <a:t>Prevención de superposiciones</a:t>
            </a:r>
          </a:p>
          <a:p>
            <a:endParaRPr lang="es-ES" sz="1600" b="1" dirty="0"/>
          </a:p>
          <a:p>
            <a:r>
              <a:rPr lang="es-ES" sz="1600" dirty="0"/>
              <a:t>Elija la técnica de soldadura adecuada para lograr una longitud de arco óptima.</a:t>
            </a:r>
          </a:p>
          <a:p>
            <a:r>
              <a:rPr lang="es-ES" sz="1600" dirty="0"/>
              <a:t>Mantenga el ángulo correcto del electrodo.</a:t>
            </a:r>
          </a:p>
          <a:p>
            <a:r>
              <a:rPr lang="es-ES" sz="1600" dirty="0"/>
              <a:t>Evite usar electrodos de gran tamaño.</a:t>
            </a:r>
          </a:p>
          <a:p>
            <a:r>
              <a:rPr lang="es-ES" sz="1600" dirty="0"/>
              <a:t>Intente soldar en posiciones planas.</a:t>
            </a:r>
          </a:p>
          <a:p>
            <a:r>
              <a:rPr lang="es-ES" sz="1600" dirty="0"/>
              <a:t>Use entrada de bajo calor o corriente de soldadura.</a:t>
            </a:r>
          </a:p>
          <a:p>
            <a:r>
              <a:rPr lang="es-ES" sz="1600" dirty="0"/>
              <a:t>Mantenga una velocidad de viaje adecuada.</a:t>
            </a:r>
          </a:p>
          <a:p>
            <a:r>
              <a:rPr lang="es-ES" sz="1600" dirty="0"/>
              <a:t>Utilice el ángulo correcto de la antorcha.</a:t>
            </a:r>
          </a:p>
        </p:txBody>
      </p:sp>
    </p:spTree>
    <p:extLst>
      <p:ext uri="{BB962C8B-B14F-4D97-AF65-F5344CB8AC3E}">
        <p14:creationId xmlns:p14="http://schemas.microsoft.com/office/powerpoint/2010/main" val="479703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pic>
        <p:nvPicPr>
          <p:cNvPr id="2" name="Imagen 1"/>
          <p:cNvPicPr>
            <a:picLocks noChangeAspect="1"/>
          </p:cNvPicPr>
          <p:nvPr/>
        </p:nvPicPr>
        <p:blipFill>
          <a:blip r:embed="rId2"/>
          <a:stretch>
            <a:fillRect/>
          </a:stretch>
        </p:blipFill>
        <p:spPr>
          <a:xfrm>
            <a:off x="4106636" y="1785112"/>
            <a:ext cx="2312825" cy="1300964"/>
          </a:xfrm>
          <a:prstGeom prst="rect">
            <a:avLst/>
          </a:prstGeom>
        </p:spPr>
      </p:pic>
      <p:sp>
        <p:nvSpPr>
          <p:cNvPr id="5" name="Rectángulo 4"/>
          <p:cNvSpPr/>
          <p:nvPr/>
        </p:nvSpPr>
        <p:spPr>
          <a:xfrm>
            <a:off x="830424" y="3086076"/>
            <a:ext cx="7623111" cy="1077218"/>
          </a:xfrm>
          <a:prstGeom prst="rect">
            <a:avLst/>
          </a:prstGeom>
        </p:spPr>
        <p:txBody>
          <a:bodyPr wrap="square">
            <a:spAutoFit/>
          </a:bodyPr>
          <a:lstStyle/>
          <a:p>
            <a:pPr algn="just"/>
            <a:r>
              <a:rPr lang="es-ES" sz="1600" dirty="0"/>
              <a:t>Las escorias, subproductos peligrosos, surgen en diversos procesos, como el arco metálico protegido, el arco de varilla, el arco con núcleo fundente y las técnicas de arco sumergido. A menudo aparecen como impurezas atrapadas dentro o en la superficie de las áreas soldadas.</a:t>
            </a:r>
          </a:p>
        </p:txBody>
      </p:sp>
      <p:sp>
        <p:nvSpPr>
          <p:cNvPr id="6" name="Rectángulo 5"/>
          <p:cNvSpPr/>
          <p:nvPr/>
        </p:nvSpPr>
        <p:spPr>
          <a:xfrm>
            <a:off x="1488923" y="938560"/>
            <a:ext cx="1784656" cy="300082"/>
          </a:xfrm>
          <a:prstGeom prst="rect">
            <a:avLst/>
          </a:prstGeom>
        </p:spPr>
        <p:txBody>
          <a:bodyPr wrap="none">
            <a:spAutoFit/>
          </a:bodyPr>
          <a:lstStyle/>
          <a:p>
            <a:r>
              <a:rPr lang="es-ES" sz="1350" dirty="0"/>
              <a:t>#8 Inclusión de escoria</a:t>
            </a:r>
          </a:p>
        </p:txBody>
      </p:sp>
      <p:sp>
        <p:nvSpPr>
          <p:cNvPr id="7" name="Rectángulo 6"/>
          <p:cNvSpPr/>
          <p:nvPr/>
        </p:nvSpPr>
        <p:spPr>
          <a:xfrm>
            <a:off x="830424" y="4376382"/>
            <a:ext cx="7259217" cy="1323439"/>
          </a:xfrm>
          <a:prstGeom prst="rect">
            <a:avLst/>
          </a:prstGeom>
        </p:spPr>
        <p:txBody>
          <a:bodyPr wrap="square">
            <a:spAutoFit/>
          </a:bodyPr>
          <a:lstStyle/>
          <a:p>
            <a:pPr algn="just"/>
            <a:r>
              <a:rPr lang="es-ES" sz="1600" dirty="0"/>
              <a:t>Ocurren cuando usa un flujo (material de blindaje sólido) durante la soldadura. Cuando el flujo se derrite en la superficie de la soldadura o dentro de la región de soldadura, pueden ocurrir estos defectos de soldadura. La presencia de escorias afecta la soldabilidad y la dureza del metal. Como resultado, disminuyen el rendimiento estructural de la soldadura.</a:t>
            </a:r>
          </a:p>
        </p:txBody>
      </p:sp>
      <p:sp>
        <p:nvSpPr>
          <p:cNvPr id="3" name="CuadroTexto 2">
            <a:extLst>
              <a:ext uri="{FF2B5EF4-FFF2-40B4-BE49-F238E27FC236}">
                <a16:creationId xmlns:a16="http://schemas.microsoft.com/office/drawing/2014/main" id="{C86CFBE3-D5F8-E1C2-0C66-886B42E12170}"/>
              </a:ext>
            </a:extLst>
          </p:cNvPr>
          <p:cNvSpPr txBox="1"/>
          <p:nvPr/>
        </p:nvSpPr>
        <p:spPr>
          <a:xfrm>
            <a:off x="1315616" y="2276669"/>
            <a:ext cx="2601738" cy="369332"/>
          </a:xfrm>
          <a:prstGeom prst="rect">
            <a:avLst/>
          </a:prstGeom>
          <a:noFill/>
        </p:spPr>
        <p:txBody>
          <a:bodyPr wrap="none" rtlCol="0">
            <a:spAutoFit/>
          </a:bodyPr>
          <a:lstStyle/>
          <a:p>
            <a:r>
              <a:rPr lang="es-MX" dirty="0"/>
              <a:t>INCLUSIONES DE ESCORIA</a:t>
            </a:r>
            <a:endParaRPr lang="es-CL" dirty="0"/>
          </a:p>
        </p:txBody>
      </p:sp>
    </p:spTree>
    <p:extLst>
      <p:ext uri="{BB962C8B-B14F-4D97-AF65-F5344CB8AC3E}">
        <p14:creationId xmlns:p14="http://schemas.microsoft.com/office/powerpoint/2010/main" val="422056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pic>
        <p:nvPicPr>
          <p:cNvPr id="2" name="Imagen 1"/>
          <p:cNvPicPr>
            <a:picLocks noChangeAspect="1"/>
          </p:cNvPicPr>
          <p:nvPr/>
        </p:nvPicPr>
        <p:blipFill>
          <a:blip r:embed="rId2"/>
          <a:stretch>
            <a:fillRect/>
          </a:stretch>
        </p:blipFill>
        <p:spPr>
          <a:xfrm>
            <a:off x="3057718" y="1616444"/>
            <a:ext cx="2562538" cy="1441427"/>
          </a:xfrm>
          <a:prstGeom prst="rect">
            <a:avLst/>
          </a:prstGeom>
        </p:spPr>
      </p:pic>
      <p:sp>
        <p:nvSpPr>
          <p:cNvPr id="3" name="Rectángulo 2"/>
          <p:cNvSpPr/>
          <p:nvPr/>
        </p:nvSpPr>
        <p:spPr>
          <a:xfrm>
            <a:off x="573833" y="3325126"/>
            <a:ext cx="7996334" cy="3046988"/>
          </a:xfrm>
          <a:prstGeom prst="rect">
            <a:avLst/>
          </a:prstGeom>
        </p:spPr>
        <p:txBody>
          <a:bodyPr wrap="square">
            <a:spAutoFit/>
          </a:bodyPr>
          <a:lstStyle/>
          <a:p>
            <a:pPr algn="just"/>
            <a:r>
              <a:rPr lang="es-ES" sz="1600" dirty="0"/>
              <a:t>También conocido como </a:t>
            </a:r>
            <a:r>
              <a:rPr lang="es-ES" sz="1600" b="1" dirty="0"/>
              <a:t>falta de fusión</a:t>
            </a:r>
            <a:r>
              <a:rPr lang="es-ES" sz="1600" dirty="0"/>
              <a:t>, este defecto de soldadura se produce debido a una soldadura imprecisa que da como resultado espacios sin rellenar. Puede ser el resultado de lo siguiente:</a:t>
            </a:r>
          </a:p>
          <a:p>
            <a:pPr algn="just"/>
            <a:endParaRPr lang="es-ES" sz="1600" dirty="0"/>
          </a:p>
          <a:p>
            <a:pPr marL="214313" indent="-214313" algn="just">
              <a:buFont typeface="Arial"/>
              <a:buChar char="•"/>
            </a:pPr>
            <a:r>
              <a:rPr lang="es-ES" sz="1600" dirty="0"/>
              <a:t>Falta de fusión entre el metal base y el metal de soldadura en la raíz de la soldadura.</a:t>
            </a:r>
          </a:p>
          <a:p>
            <a:pPr marL="214313" indent="-214313" algn="just">
              <a:buFont typeface="Arial"/>
              <a:buChar char="•"/>
            </a:pPr>
            <a:r>
              <a:rPr lang="es-ES" sz="1600" dirty="0"/>
              <a:t>Falta de fusión de la pared lateral entre el metal base y el metal de soldadura en la soldadura de la pared lateral.</a:t>
            </a:r>
          </a:p>
          <a:p>
            <a:pPr marL="214313" indent="-214313" algn="just">
              <a:buFont typeface="Arial"/>
              <a:buChar char="•"/>
            </a:pPr>
            <a:r>
              <a:rPr lang="es-ES" sz="1600" dirty="0"/>
              <a:t>Falta de fusión entre pasadas entre capas adyacentes de metales de soldadura durante la soldadura de pasadas múltiples.</a:t>
            </a:r>
          </a:p>
          <a:p>
            <a:pPr marL="214313" indent="-214313" algn="just">
              <a:buFont typeface="Arial"/>
              <a:buChar char="•"/>
            </a:pPr>
            <a:r>
              <a:rPr lang="es-ES" sz="1600" dirty="0"/>
              <a:t>Aunque este es un defecto de soldadura interna, también puede ver una fusión incompleta en la soldadura en la superficie exterior. Esto sucede cuando hay una fusión incorrecta de la pared lateral exterior con el metal principal.</a:t>
            </a:r>
          </a:p>
        </p:txBody>
      </p:sp>
    </p:spTree>
    <p:extLst>
      <p:ext uri="{BB962C8B-B14F-4D97-AF65-F5344CB8AC3E}">
        <p14:creationId xmlns:p14="http://schemas.microsoft.com/office/powerpoint/2010/main" val="583093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979714" y="2156639"/>
            <a:ext cx="7025951" cy="4031873"/>
          </a:xfrm>
          <a:prstGeom prst="rect">
            <a:avLst/>
          </a:prstGeom>
        </p:spPr>
        <p:txBody>
          <a:bodyPr wrap="square">
            <a:spAutoFit/>
          </a:bodyPr>
          <a:lstStyle/>
          <a:p>
            <a:r>
              <a:rPr lang="es-ES" sz="1600" b="1" dirty="0"/>
              <a:t>Causas de la fusión incompleta </a:t>
            </a:r>
          </a:p>
          <a:p>
            <a:pPr marL="214313" indent="-214313">
              <a:buFont typeface="Arial"/>
              <a:buChar char="•"/>
            </a:pPr>
            <a:r>
              <a:rPr lang="es-ES" sz="1600" dirty="0"/>
              <a:t>Bajo aporte de calor.</a:t>
            </a:r>
          </a:p>
          <a:p>
            <a:pPr marL="214313" indent="-214313">
              <a:buFont typeface="Arial"/>
              <a:buChar char="•"/>
            </a:pPr>
            <a:r>
              <a:rPr lang="es-ES" sz="1600" dirty="0"/>
              <a:t>Contaminación de la superficie metálica.</a:t>
            </a:r>
          </a:p>
          <a:p>
            <a:pPr marL="214313" indent="-214313">
              <a:buFont typeface="Arial"/>
              <a:buChar char="•"/>
            </a:pPr>
            <a:r>
              <a:rPr lang="es-ES" sz="1600" dirty="0"/>
              <a:t>Usando diámetros de electrodo incorrectos para el grosor específico del material.</a:t>
            </a:r>
          </a:p>
          <a:p>
            <a:pPr marL="214313" indent="-214313">
              <a:buFont typeface="Arial"/>
              <a:buChar char="•"/>
            </a:pPr>
            <a:r>
              <a:rPr lang="es-ES" sz="1600" dirty="0"/>
              <a:t>Velocidad de desplazamiento demasiado rápida.</a:t>
            </a:r>
          </a:p>
          <a:p>
            <a:pPr marL="214313" indent="-214313">
              <a:buFont typeface="Arial"/>
              <a:buChar char="•"/>
            </a:pPr>
            <a:r>
              <a:rPr lang="es-ES" sz="1600" dirty="0"/>
              <a:t>Grandes baños de soldadura moviéndose delante del arco.</a:t>
            </a:r>
          </a:p>
          <a:p>
            <a:pPr marL="214313" indent="-214313">
              <a:buFont typeface="Arial"/>
              <a:buChar char="•"/>
            </a:pPr>
            <a:endParaRPr lang="es-ES" sz="1600" dirty="0"/>
          </a:p>
          <a:p>
            <a:pPr marL="214313" indent="-214313">
              <a:buFont typeface="Arial"/>
              <a:buChar char="•"/>
            </a:pPr>
            <a:endParaRPr lang="es-ES" sz="1600" dirty="0"/>
          </a:p>
          <a:p>
            <a:r>
              <a:rPr lang="es-ES" sz="1600" b="1" dirty="0"/>
              <a:t>Prevención de la fusión incompleta</a:t>
            </a:r>
          </a:p>
          <a:p>
            <a:pPr marL="214313" indent="-214313">
              <a:buFont typeface="Arial"/>
              <a:buChar char="•"/>
            </a:pPr>
            <a:r>
              <a:rPr lang="es-ES" sz="1600" dirty="0"/>
              <a:t>Use la entrada de calor adecuada.</a:t>
            </a:r>
          </a:p>
          <a:p>
            <a:pPr marL="214313" indent="-214313">
              <a:buFont typeface="Arial"/>
              <a:buChar char="•"/>
            </a:pPr>
            <a:r>
              <a:rPr lang="es-ES" sz="1600" dirty="0"/>
              <a:t>Limpie el área de soldadura y la superficie metálica antes de soldar.</a:t>
            </a:r>
          </a:p>
          <a:p>
            <a:pPr marL="214313" indent="-214313">
              <a:buFont typeface="Arial"/>
              <a:buChar char="•"/>
            </a:pPr>
            <a:r>
              <a:rPr lang="es-ES" sz="1600" dirty="0"/>
              <a:t>Elija el diámetro de electrodo correcto que se ajuste al grosor del material.</a:t>
            </a:r>
          </a:p>
          <a:p>
            <a:pPr marL="214313" indent="-214313">
              <a:buFont typeface="Arial"/>
              <a:buChar char="•"/>
            </a:pPr>
            <a:r>
              <a:rPr lang="es-ES" sz="1600" dirty="0"/>
              <a:t>Optimizar la velocidad de viaje.</a:t>
            </a:r>
          </a:p>
          <a:p>
            <a:pPr marL="214313" indent="-214313">
              <a:buFont typeface="Arial"/>
              <a:buChar char="•"/>
            </a:pPr>
            <a:r>
              <a:rPr lang="es-ES" sz="1600" dirty="0"/>
              <a:t>Use un baño de soldadura adecuado que no inunde el arco.</a:t>
            </a:r>
          </a:p>
          <a:p>
            <a:pPr marL="214313" indent="-214313">
              <a:buFont typeface="Arial"/>
              <a:buChar char="•"/>
            </a:pPr>
            <a:r>
              <a:rPr lang="es-ES" sz="1600" dirty="0"/>
              <a:t>Asegúrese de que la geometría de la unión sea adecuada.</a:t>
            </a:r>
          </a:p>
        </p:txBody>
      </p:sp>
    </p:spTree>
    <p:extLst>
      <p:ext uri="{BB962C8B-B14F-4D97-AF65-F5344CB8AC3E}">
        <p14:creationId xmlns:p14="http://schemas.microsoft.com/office/powerpoint/2010/main" val="720127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pic>
        <p:nvPicPr>
          <p:cNvPr id="2" name="Imagen 1"/>
          <p:cNvPicPr>
            <a:picLocks noChangeAspect="1"/>
          </p:cNvPicPr>
          <p:nvPr/>
        </p:nvPicPr>
        <p:blipFill>
          <a:blip r:embed="rId2"/>
          <a:stretch>
            <a:fillRect/>
          </a:stretch>
        </p:blipFill>
        <p:spPr>
          <a:xfrm>
            <a:off x="4870579" y="2030238"/>
            <a:ext cx="2012301" cy="1131919"/>
          </a:xfrm>
          <a:prstGeom prst="rect">
            <a:avLst/>
          </a:prstGeom>
        </p:spPr>
      </p:pic>
      <p:sp>
        <p:nvSpPr>
          <p:cNvPr id="3" name="Rectángulo 2"/>
          <p:cNvSpPr/>
          <p:nvPr/>
        </p:nvSpPr>
        <p:spPr>
          <a:xfrm>
            <a:off x="1073020" y="2596198"/>
            <a:ext cx="7679094" cy="3539430"/>
          </a:xfrm>
          <a:prstGeom prst="rect">
            <a:avLst/>
          </a:prstGeom>
        </p:spPr>
        <p:txBody>
          <a:bodyPr wrap="square">
            <a:spAutoFit/>
          </a:bodyPr>
          <a:lstStyle/>
          <a:p>
            <a:pPr algn="just"/>
            <a:r>
              <a:rPr lang="es-ES" sz="1600" b="1" dirty="0"/>
              <a:t>Causas de la penetración incompleta</a:t>
            </a:r>
          </a:p>
          <a:p>
            <a:pPr marL="214313" indent="-214313" algn="just">
              <a:buFont typeface="Arial"/>
              <a:buChar char="•"/>
            </a:pPr>
            <a:r>
              <a:rPr lang="es-ES" sz="1600" dirty="0"/>
              <a:t>Alineación conjunta incorrecta.</a:t>
            </a:r>
          </a:p>
          <a:p>
            <a:pPr marL="214313" indent="-214313" algn="just">
              <a:buFont typeface="Arial"/>
              <a:buChar char="•"/>
            </a:pPr>
            <a:r>
              <a:rPr lang="es-ES" sz="1600" dirty="0"/>
              <a:t>Tener demasiado espacio entre la soldadura.</a:t>
            </a:r>
          </a:p>
          <a:p>
            <a:pPr marL="214313" indent="-214313" algn="just">
              <a:buFont typeface="Arial"/>
              <a:buChar char="•"/>
            </a:pPr>
            <a:r>
              <a:rPr lang="es-ES" sz="1600" dirty="0"/>
              <a:t>Mover el cordón de soldadura demasiado rápido, resulta en poca disposición de metal.</a:t>
            </a:r>
          </a:p>
          <a:p>
            <a:pPr marL="214313" indent="-214313" algn="just">
              <a:buFont typeface="Arial"/>
              <a:buChar char="•"/>
            </a:pPr>
            <a:r>
              <a:rPr lang="es-ES" sz="1600" dirty="0"/>
              <a:t>Usar un ajuste de amperaje demasiado bajo, lo que impide la fusión adecuada del metal.</a:t>
            </a:r>
          </a:p>
          <a:p>
            <a:pPr marL="214313" indent="-214313" algn="just">
              <a:buFont typeface="Arial"/>
              <a:buChar char="•"/>
            </a:pPr>
            <a:r>
              <a:rPr lang="es-ES" sz="1600" dirty="0"/>
              <a:t>Posicionamiento incorrecto del electrodo.</a:t>
            </a:r>
          </a:p>
          <a:p>
            <a:pPr marL="214313" indent="-214313" algn="just">
              <a:buFont typeface="Arial"/>
              <a:buChar char="•"/>
            </a:pPr>
            <a:endParaRPr lang="es-ES" sz="1600" dirty="0"/>
          </a:p>
          <a:p>
            <a:pPr algn="just"/>
            <a:r>
              <a:rPr lang="es-ES" sz="1600" b="1" dirty="0"/>
              <a:t>Prevención de la penetración incompleta</a:t>
            </a:r>
          </a:p>
          <a:p>
            <a:pPr marL="214313" indent="-214313" algn="just">
              <a:buFont typeface="Arial"/>
              <a:buChar char="•"/>
            </a:pPr>
            <a:r>
              <a:rPr lang="es-ES" sz="1600" dirty="0"/>
              <a:t>Utilice la geometría de unión correcta y la alineación adecuada.</a:t>
            </a:r>
          </a:p>
          <a:p>
            <a:pPr marL="214313" indent="-214313" algn="just">
              <a:buFont typeface="Arial"/>
              <a:buChar char="•"/>
            </a:pPr>
            <a:r>
              <a:rPr lang="es-ES" sz="1600" dirty="0"/>
              <a:t>Asegúrese de que haya suficiente deposición de metal de soldadura.</a:t>
            </a:r>
          </a:p>
          <a:p>
            <a:pPr marL="214313" indent="-214313" algn="just">
              <a:buFont typeface="Arial"/>
              <a:buChar char="•"/>
            </a:pPr>
            <a:r>
              <a:rPr lang="es-ES" sz="1600" dirty="0"/>
              <a:t>Utilice la configuración de amperaje adecuada.</a:t>
            </a:r>
          </a:p>
          <a:p>
            <a:pPr marL="214313" indent="-214313" algn="just">
              <a:buFont typeface="Arial"/>
              <a:buChar char="•"/>
            </a:pPr>
            <a:r>
              <a:rPr lang="es-ES" sz="1600" dirty="0"/>
              <a:t>Reduzca la velocidad de desplazamiento del arco.</a:t>
            </a:r>
          </a:p>
          <a:p>
            <a:pPr marL="214313" indent="-214313" algn="just">
              <a:buFont typeface="Arial"/>
              <a:buChar char="•"/>
            </a:pPr>
            <a:r>
              <a:rPr lang="es-ES" sz="1600" dirty="0"/>
              <a:t>Asegure el posicionamiento preciso de los electrodos.</a:t>
            </a:r>
          </a:p>
        </p:txBody>
      </p:sp>
    </p:spTree>
    <p:extLst>
      <p:ext uri="{BB962C8B-B14F-4D97-AF65-F5344CB8AC3E}">
        <p14:creationId xmlns:p14="http://schemas.microsoft.com/office/powerpoint/2010/main" val="57926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pic>
        <p:nvPicPr>
          <p:cNvPr id="2" name="Imagen 1"/>
          <p:cNvPicPr>
            <a:picLocks noChangeAspect="1"/>
          </p:cNvPicPr>
          <p:nvPr/>
        </p:nvPicPr>
        <p:blipFill>
          <a:blip r:embed="rId2"/>
          <a:stretch>
            <a:fillRect/>
          </a:stretch>
        </p:blipFill>
        <p:spPr>
          <a:xfrm>
            <a:off x="3527041" y="2005326"/>
            <a:ext cx="1728113" cy="972063"/>
          </a:xfrm>
          <a:prstGeom prst="rect">
            <a:avLst/>
          </a:prstGeom>
        </p:spPr>
      </p:pic>
      <p:sp>
        <p:nvSpPr>
          <p:cNvPr id="3" name="Rectángulo 2"/>
          <p:cNvSpPr/>
          <p:nvPr/>
        </p:nvSpPr>
        <p:spPr>
          <a:xfrm>
            <a:off x="644542" y="3880612"/>
            <a:ext cx="7716415" cy="1323439"/>
          </a:xfrm>
          <a:prstGeom prst="rect">
            <a:avLst/>
          </a:prstGeom>
        </p:spPr>
        <p:txBody>
          <a:bodyPr wrap="square">
            <a:spAutoFit/>
          </a:bodyPr>
          <a:lstStyle/>
          <a:p>
            <a:pPr algn="just"/>
            <a:r>
              <a:rPr lang="es-ES" sz="1600" dirty="0"/>
              <a:t>La distorsión o alabeo surge del calor excesivo aplicado durante la soldadura, lo que provoca cambios en la posición y las dimensiones de las placas de metal. La distorsión se clasifica en cuatro tipos: angular, longitudinal, de filete y de eje neutro. Este defecto es más pronunciado en las placas más delgadas, ya que su área superficial limitada dificulta la disipación efectiva del calor.</a:t>
            </a:r>
          </a:p>
        </p:txBody>
      </p:sp>
    </p:spTree>
    <p:extLst>
      <p:ext uri="{BB962C8B-B14F-4D97-AF65-F5344CB8AC3E}">
        <p14:creationId xmlns:p14="http://schemas.microsoft.com/office/powerpoint/2010/main" val="28344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649582" y="2127409"/>
            <a:ext cx="8276252" cy="4031873"/>
          </a:xfrm>
          <a:prstGeom prst="rect">
            <a:avLst/>
          </a:prstGeom>
        </p:spPr>
        <p:txBody>
          <a:bodyPr wrap="square">
            <a:spAutoFit/>
          </a:bodyPr>
          <a:lstStyle/>
          <a:p>
            <a:r>
              <a:rPr lang="es-ES" sz="1600" b="1" dirty="0"/>
              <a:t>Causas de la distorsión</a:t>
            </a:r>
          </a:p>
          <a:p>
            <a:endParaRPr lang="es-ES" sz="1600" dirty="0"/>
          </a:p>
          <a:p>
            <a:pPr marL="214313" indent="-214313">
              <a:buFont typeface="Arial"/>
              <a:buChar char="•"/>
            </a:pPr>
            <a:r>
              <a:rPr lang="es-ES" sz="1600" dirty="0"/>
              <a:t>Gradientes de temperatura variables durante la soldadura.</a:t>
            </a:r>
          </a:p>
          <a:p>
            <a:pPr marL="214313" indent="-214313">
              <a:buFont typeface="Arial"/>
              <a:buChar char="•"/>
            </a:pPr>
            <a:r>
              <a:rPr lang="es-ES" sz="1600" dirty="0"/>
              <a:t>Usando una orden de soldadura incorrecta.</a:t>
            </a:r>
          </a:p>
          <a:p>
            <a:pPr marL="214313" indent="-214313">
              <a:buFont typeface="Arial"/>
              <a:buChar char="•"/>
            </a:pPr>
            <a:r>
              <a:rPr lang="es-ES" sz="1600" dirty="0"/>
              <a:t>Velocidad de desplazamiento del arco lenta.</a:t>
            </a:r>
          </a:p>
          <a:p>
            <a:pPr marL="214313" indent="-214313">
              <a:buFont typeface="Arial"/>
              <a:buChar char="•"/>
            </a:pPr>
            <a:r>
              <a:rPr lang="es-ES" sz="1600" dirty="0"/>
              <a:t>Demasiadas soldaduras pasan con electrodos de diámetro pequeño.</a:t>
            </a:r>
          </a:p>
          <a:p>
            <a:pPr marL="214313" indent="-214313">
              <a:buFont typeface="Arial"/>
              <a:buChar char="•"/>
            </a:pPr>
            <a:r>
              <a:rPr lang="es-ES" sz="1600" dirty="0"/>
              <a:t>Alto estrés residual en la placa de metal a soldar.</a:t>
            </a:r>
          </a:p>
          <a:p>
            <a:pPr marL="214313" indent="-214313">
              <a:buFont typeface="Arial"/>
              <a:buChar char="•"/>
            </a:pPr>
            <a:endParaRPr lang="es-ES" sz="1600" dirty="0"/>
          </a:p>
          <a:p>
            <a:r>
              <a:rPr lang="es-ES" sz="1600" b="1" dirty="0"/>
              <a:t>Prevención de distorsiones</a:t>
            </a:r>
          </a:p>
          <a:p>
            <a:endParaRPr lang="es-ES" sz="1600" dirty="0"/>
          </a:p>
          <a:p>
            <a:pPr marL="214313" indent="-214313">
              <a:buFont typeface="Arial"/>
              <a:buChar char="•"/>
            </a:pPr>
            <a:r>
              <a:rPr lang="es-ES" sz="1600" dirty="0"/>
              <a:t>Apéguese a un gradiente de temperatura apropiado para soldar.</a:t>
            </a:r>
          </a:p>
          <a:p>
            <a:pPr marL="214313" indent="-214313">
              <a:buFont typeface="Arial"/>
              <a:buChar char="•"/>
            </a:pPr>
            <a:r>
              <a:rPr lang="es-ES" sz="1600" dirty="0"/>
              <a:t>Use las órdenes de soldadura correctas.</a:t>
            </a:r>
          </a:p>
          <a:p>
            <a:pPr marL="214313" indent="-214313">
              <a:buFont typeface="Arial"/>
              <a:buChar char="•"/>
            </a:pPr>
            <a:r>
              <a:rPr lang="es-ES" sz="1600" dirty="0"/>
              <a:t>Mantenga una velocidad de viaje de arco de 10 a 20 pulgadas por minuto para piezas de trabajo giratorias y de 4 a 10 pulgadas por minuto para equipos de soldadura orbital.</a:t>
            </a:r>
          </a:p>
          <a:p>
            <a:pPr marL="214313" indent="-214313">
              <a:buFont typeface="Arial"/>
              <a:buChar char="•"/>
            </a:pPr>
            <a:r>
              <a:rPr lang="es-ES" sz="1600" dirty="0"/>
              <a:t>Optimiza el diseño para su pieza de chapa para un número adecuado de pasadas de soldadura.</a:t>
            </a:r>
          </a:p>
          <a:p>
            <a:pPr marL="214313" indent="-214313">
              <a:buFont typeface="Arial"/>
              <a:buChar char="•"/>
            </a:pPr>
            <a:r>
              <a:rPr lang="es-ES" sz="1600" dirty="0"/>
              <a:t>Use la cantidad correcta de metal de soldadura para disminuir las fuerzas de contracción.</a:t>
            </a:r>
          </a:p>
        </p:txBody>
      </p:sp>
    </p:spTree>
    <p:extLst>
      <p:ext uri="{BB962C8B-B14F-4D97-AF65-F5344CB8AC3E}">
        <p14:creationId xmlns:p14="http://schemas.microsoft.com/office/powerpoint/2010/main" val="3282599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pic>
        <p:nvPicPr>
          <p:cNvPr id="2" name="Imagen 1"/>
          <p:cNvPicPr>
            <a:picLocks noChangeAspect="1"/>
          </p:cNvPicPr>
          <p:nvPr/>
        </p:nvPicPr>
        <p:blipFill>
          <a:blip r:embed="rId2"/>
          <a:stretch>
            <a:fillRect/>
          </a:stretch>
        </p:blipFill>
        <p:spPr>
          <a:xfrm>
            <a:off x="3878582" y="1929843"/>
            <a:ext cx="2174275" cy="1395283"/>
          </a:xfrm>
          <a:prstGeom prst="rect">
            <a:avLst/>
          </a:prstGeom>
        </p:spPr>
      </p:pic>
      <p:sp>
        <p:nvSpPr>
          <p:cNvPr id="3" name="Rectángulo 2"/>
          <p:cNvSpPr/>
          <p:nvPr/>
        </p:nvSpPr>
        <p:spPr>
          <a:xfrm>
            <a:off x="843472" y="2770367"/>
            <a:ext cx="1841145" cy="300082"/>
          </a:xfrm>
          <a:prstGeom prst="rect">
            <a:avLst/>
          </a:prstGeom>
        </p:spPr>
        <p:txBody>
          <a:bodyPr wrap="none">
            <a:spAutoFit/>
          </a:bodyPr>
          <a:lstStyle/>
          <a:p>
            <a:r>
              <a:rPr lang="es-ES" sz="1350" dirty="0"/>
              <a:t>#14 Exceso de Refuerzo</a:t>
            </a:r>
          </a:p>
        </p:txBody>
      </p:sp>
      <p:sp>
        <p:nvSpPr>
          <p:cNvPr id="5" name="Rectángulo 4"/>
          <p:cNvSpPr/>
          <p:nvPr/>
        </p:nvSpPr>
        <p:spPr>
          <a:xfrm>
            <a:off x="391886" y="3787552"/>
            <a:ext cx="7744408" cy="1569660"/>
          </a:xfrm>
          <a:prstGeom prst="rect">
            <a:avLst/>
          </a:prstGeom>
        </p:spPr>
        <p:txBody>
          <a:bodyPr wrap="square">
            <a:spAutoFit/>
          </a:bodyPr>
          <a:lstStyle/>
          <a:p>
            <a:pPr algn="just"/>
            <a:r>
              <a:rPr lang="es-ES" sz="1600" dirty="0"/>
              <a:t>Este defecto de soldadura se produce debido a demasiado material de relleno en la junta soldada. El exceso de refuerzo puede presentarse en forma de cordones estrechos y con lados empinados. Generalmente es el resultado de una capa insuficiente de fundente en el alambre de alimentación. Además, el exceso de refuerzo puede ser irregular y desigual: refuerzo de montaña. En este caso, el defecto se produce debido a un exceso de flujo o a una velocidad de desplazamiento desigual</a:t>
            </a:r>
          </a:p>
        </p:txBody>
      </p:sp>
    </p:spTree>
    <p:extLst>
      <p:ext uri="{BB962C8B-B14F-4D97-AF65-F5344CB8AC3E}">
        <p14:creationId xmlns:p14="http://schemas.microsoft.com/office/powerpoint/2010/main" val="239768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709127" y="2253659"/>
            <a:ext cx="7305869" cy="3046988"/>
          </a:xfrm>
          <a:prstGeom prst="rect">
            <a:avLst/>
          </a:prstGeom>
        </p:spPr>
        <p:txBody>
          <a:bodyPr wrap="square">
            <a:spAutoFit/>
          </a:bodyPr>
          <a:lstStyle/>
          <a:p>
            <a:r>
              <a:rPr lang="es-ES" sz="1600" b="1" dirty="0"/>
              <a:t>Causas del exceso de refuerzo</a:t>
            </a:r>
          </a:p>
          <a:p>
            <a:pPr marL="214313" indent="-214313">
              <a:buFont typeface="Arial"/>
              <a:buChar char="•"/>
            </a:pPr>
            <a:r>
              <a:rPr lang="es-ES" sz="1600" dirty="0"/>
              <a:t>Insuficiente o exceso de flujo en el cable de alimentación.</a:t>
            </a:r>
          </a:p>
          <a:p>
            <a:pPr marL="214313" indent="-214313">
              <a:buFont typeface="Arial"/>
              <a:buChar char="•"/>
            </a:pPr>
            <a:r>
              <a:rPr lang="es-ES" sz="1600" dirty="0"/>
              <a:t>Velocidad de desplazamiento del alambre de alimentación demasiado rápida o desigual.</a:t>
            </a:r>
          </a:p>
          <a:p>
            <a:pPr marL="214313" indent="-214313">
              <a:buFont typeface="Arial"/>
              <a:buChar char="•"/>
            </a:pPr>
            <a:r>
              <a:rPr lang="es-ES" sz="1600" dirty="0"/>
              <a:t>Configuración de voltaje variable.</a:t>
            </a:r>
          </a:p>
          <a:p>
            <a:pPr marL="214313" indent="-214313">
              <a:buFont typeface="Arial"/>
              <a:buChar char="•"/>
            </a:pPr>
            <a:r>
              <a:rPr lang="es-ES" sz="1600" dirty="0"/>
              <a:t>Dejando grandes espacios entre piezas soldadas.</a:t>
            </a:r>
          </a:p>
          <a:p>
            <a:endParaRPr lang="es-ES" sz="1600" b="1" dirty="0"/>
          </a:p>
          <a:p>
            <a:r>
              <a:rPr lang="es-ES" sz="1600" b="1" dirty="0"/>
              <a:t>Prevención del exceso de refuerzo</a:t>
            </a:r>
          </a:p>
          <a:p>
            <a:pPr marL="214313" indent="-214313">
              <a:buFont typeface="Arial"/>
              <a:buChar char="•"/>
            </a:pPr>
            <a:r>
              <a:rPr lang="es-ES" sz="1600" dirty="0"/>
              <a:t>Mantenga la antorcha moviéndose a una velocidad adecuada.</a:t>
            </a:r>
          </a:p>
          <a:p>
            <a:pPr marL="214313" indent="-214313">
              <a:buFont typeface="Arial"/>
              <a:buChar char="•"/>
            </a:pPr>
            <a:r>
              <a:rPr lang="es-ES" sz="1600" dirty="0"/>
              <a:t>Ajuste el amperaje correctamente y evite el exceso de calor.</a:t>
            </a:r>
          </a:p>
          <a:p>
            <a:pPr marL="214313" indent="-214313">
              <a:buFont typeface="Arial"/>
              <a:buChar char="•"/>
            </a:pPr>
            <a:r>
              <a:rPr lang="es-ES" sz="1600" dirty="0"/>
              <a:t>Ajuste el voltaje para asegurarse de que sea óptimo.</a:t>
            </a:r>
          </a:p>
          <a:p>
            <a:pPr marL="214313" indent="-214313">
              <a:buFont typeface="Arial"/>
              <a:buChar char="•"/>
            </a:pPr>
            <a:r>
              <a:rPr lang="es-ES" sz="1600" dirty="0"/>
              <a:t>Alinee las piezas de soldadura para evitar grandes espacios.</a:t>
            </a:r>
          </a:p>
        </p:txBody>
      </p:sp>
    </p:spTree>
    <p:extLst>
      <p:ext uri="{BB962C8B-B14F-4D97-AF65-F5344CB8AC3E}">
        <p14:creationId xmlns:p14="http://schemas.microsoft.com/office/powerpoint/2010/main" val="390757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1045028" y="2950314"/>
            <a:ext cx="6559420" cy="2062103"/>
          </a:xfrm>
          <a:prstGeom prst="rect">
            <a:avLst/>
          </a:prstGeom>
        </p:spPr>
        <p:txBody>
          <a:bodyPr wrap="square">
            <a:spAutoFit/>
          </a:bodyPr>
          <a:lstStyle/>
          <a:p>
            <a:pPr algn="just"/>
            <a:r>
              <a:rPr lang="es-ES" sz="1600" b="1" dirty="0"/>
              <a:t>Defectos de soldadura internos </a:t>
            </a:r>
          </a:p>
          <a:p>
            <a:pPr algn="just"/>
            <a:endParaRPr lang="es-ES" sz="1600" dirty="0"/>
          </a:p>
          <a:p>
            <a:pPr algn="just"/>
            <a:r>
              <a:rPr lang="es-ES" sz="1600" dirty="0"/>
              <a:t>Los defectos internos ocurren dentro del material metálico y generalmente no están abiertos a la superficie de la soldadura. A menudo es difícil detectar estos defectos con una inspección visual y algunas pruebas no destructivas. Sin embargo, son detectables utilizando métodos como Pruebas ultrasónicas y Pruebas radiográficas (RT). Los ejemplos comunes incluyen inclusiones de escoria, penetración incompleta, fusión incompleta, etc.</a:t>
            </a:r>
          </a:p>
        </p:txBody>
      </p:sp>
    </p:spTree>
    <p:extLst>
      <p:ext uri="{BB962C8B-B14F-4D97-AF65-F5344CB8AC3E}">
        <p14:creationId xmlns:p14="http://schemas.microsoft.com/office/powerpoint/2010/main" val="2651801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737847" y="1983071"/>
            <a:ext cx="7529805" cy="4278094"/>
          </a:xfrm>
          <a:prstGeom prst="rect">
            <a:avLst/>
          </a:prstGeom>
        </p:spPr>
        <p:txBody>
          <a:bodyPr wrap="square">
            <a:spAutoFit/>
          </a:bodyPr>
          <a:lstStyle/>
          <a:p>
            <a:pPr algn="just"/>
            <a:r>
              <a:rPr lang="es-ES" sz="1600" b="1" dirty="0"/>
              <a:t>¿Qué otros tipos de defectos de soldadura existen</a:t>
            </a:r>
            <a:endParaRPr lang="es-ES" sz="1600" dirty="0"/>
          </a:p>
          <a:p>
            <a:pPr algn="just"/>
            <a:endParaRPr lang="es-ES" sz="1600" dirty="0"/>
          </a:p>
          <a:p>
            <a:pPr algn="just"/>
            <a:r>
              <a:rPr lang="es-ES" sz="1600" dirty="0"/>
              <a:t>Aunque los  defectos analizados abordan principalmente muchos defectos de soldadura comunes, otros defectos menos frecuentes pueden dañar la calidad de la soldadura. Dos ejemplos podrían ser:</a:t>
            </a:r>
          </a:p>
          <a:p>
            <a:pPr algn="just"/>
            <a:endParaRPr lang="es-ES" sz="1600" dirty="0"/>
          </a:p>
          <a:p>
            <a:pPr algn="just"/>
            <a:r>
              <a:rPr lang="es-ES" sz="1600" b="1" dirty="0"/>
              <a:t>Golpe de arco: </a:t>
            </a:r>
            <a:r>
              <a:rPr lang="es-ES" sz="1600" dirty="0"/>
              <a:t>Las fuerzas magnéticas pueden desviar el arco de soldadura de su trayectoria prevista, lo que produce una penetración desigual, soldaduras poco profundas y, tal vez, otros defectos, como porosidad o fusión incompleta. Esto es más habitual en la soldadura con corriente continua y puede resultar especialmente complicado cuando se sueldan secciones gruesas o se utilizan corrientes elevadas.</a:t>
            </a:r>
          </a:p>
          <a:p>
            <a:pPr algn="just"/>
            <a:endParaRPr lang="es-ES" sz="1600" dirty="0"/>
          </a:p>
          <a:p>
            <a:pPr algn="just"/>
            <a:r>
              <a:rPr lang="es-ES" sz="1600" b="1" dirty="0"/>
              <a:t>Desgarro de soldadura: </a:t>
            </a:r>
            <a:r>
              <a:rPr lang="es-ES" sz="1600" dirty="0"/>
              <a:t>Al igual que el desgarro laminar, pero que se produce en el metal de soldadura o en la propia ZAT, el desgarro es el resultado de tensiones elevadas combinadas con una ductilidad baja. Esto suele ocurrir durante el enfriamiento, cuando el metal de soldadura contraído puede desgarrarse si el material carece de la ductilidad suficiente para soportar la tensión.</a:t>
            </a:r>
          </a:p>
        </p:txBody>
      </p:sp>
    </p:spTree>
    <p:extLst>
      <p:ext uri="{BB962C8B-B14F-4D97-AF65-F5344CB8AC3E}">
        <p14:creationId xmlns:p14="http://schemas.microsoft.com/office/powerpoint/2010/main" val="3943875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CuadroTexto 1">
            <a:extLst>
              <a:ext uri="{FF2B5EF4-FFF2-40B4-BE49-F238E27FC236}">
                <a16:creationId xmlns:a16="http://schemas.microsoft.com/office/drawing/2014/main" id="{45299620-78E5-0FB1-E6DC-4811519D9480}"/>
              </a:ext>
            </a:extLst>
          </p:cNvPr>
          <p:cNvSpPr txBox="1"/>
          <p:nvPr/>
        </p:nvSpPr>
        <p:spPr>
          <a:xfrm>
            <a:off x="3340359" y="3628106"/>
            <a:ext cx="1829905" cy="769441"/>
          </a:xfrm>
          <a:prstGeom prst="rect">
            <a:avLst/>
          </a:prstGeom>
          <a:noFill/>
        </p:spPr>
        <p:txBody>
          <a:bodyPr wrap="square" rtlCol="0">
            <a:spAutoFit/>
          </a:bodyPr>
          <a:lstStyle/>
          <a:p>
            <a:pPr algn="ctr"/>
            <a:r>
              <a:rPr lang="es-MX" sz="4400" b="1" dirty="0"/>
              <a:t>F   I   N</a:t>
            </a:r>
            <a:endParaRPr lang="es-CL" sz="4400" b="1" dirty="0"/>
          </a:p>
        </p:txBody>
      </p:sp>
    </p:spTree>
    <p:extLst>
      <p:ext uri="{BB962C8B-B14F-4D97-AF65-F5344CB8AC3E}">
        <p14:creationId xmlns:p14="http://schemas.microsoft.com/office/powerpoint/2010/main" val="243482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pic>
        <p:nvPicPr>
          <p:cNvPr id="2" name="Imagen 1"/>
          <p:cNvPicPr>
            <a:picLocks noChangeAspect="1"/>
          </p:cNvPicPr>
          <p:nvPr/>
        </p:nvPicPr>
        <p:blipFill>
          <a:blip r:embed="rId2"/>
          <a:stretch>
            <a:fillRect/>
          </a:stretch>
        </p:blipFill>
        <p:spPr>
          <a:xfrm>
            <a:off x="2933596" y="1826322"/>
            <a:ext cx="2849206" cy="1602678"/>
          </a:xfrm>
          <a:prstGeom prst="rect">
            <a:avLst/>
          </a:prstGeom>
        </p:spPr>
      </p:pic>
      <p:sp>
        <p:nvSpPr>
          <p:cNvPr id="3" name="Rectángulo 2"/>
          <p:cNvSpPr/>
          <p:nvPr/>
        </p:nvSpPr>
        <p:spPr>
          <a:xfrm>
            <a:off x="1303210" y="3625208"/>
            <a:ext cx="6963711" cy="1815882"/>
          </a:xfrm>
          <a:prstGeom prst="rect">
            <a:avLst/>
          </a:prstGeom>
        </p:spPr>
        <p:txBody>
          <a:bodyPr wrap="square">
            <a:spAutoFit/>
          </a:bodyPr>
          <a:lstStyle/>
          <a:p>
            <a:pPr algn="just"/>
            <a:r>
              <a:rPr lang="es-ES" sz="1600" dirty="0"/>
              <a:t>Las grietas (fracturas planas en la soldadura o en el metal base) son, sin duda, los defectos de soldadura más indeseados, que suelen generar fallas importantes en la soldadura. Estas imperfecciones, tanto internas como externas, surgen de la ruptura localizada provocada por las presiones y el enfriamiento, así como de la contracción y el desarrollo de grano en la zona afectada por el calor (ZAT) durante la solidificación. Su geometría provoca concentraciones de tensión cerca de la punta de la grieta, por lo que la soldadura es propensa a fracturarse. </a:t>
            </a:r>
          </a:p>
        </p:txBody>
      </p:sp>
    </p:spTree>
    <p:extLst>
      <p:ext uri="{BB962C8B-B14F-4D97-AF65-F5344CB8AC3E}">
        <p14:creationId xmlns:p14="http://schemas.microsoft.com/office/powerpoint/2010/main" val="214949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pic>
        <p:nvPicPr>
          <p:cNvPr id="2" name="Imagen 1"/>
          <p:cNvPicPr>
            <a:picLocks noChangeAspect="1"/>
          </p:cNvPicPr>
          <p:nvPr/>
        </p:nvPicPr>
        <p:blipFill>
          <a:blip r:embed="rId2"/>
          <a:stretch>
            <a:fillRect/>
          </a:stretch>
        </p:blipFill>
        <p:spPr>
          <a:xfrm>
            <a:off x="2876809" y="1688841"/>
            <a:ext cx="2594184" cy="1459228"/>
          </a:xfrm>
          <a:prstGeom prst="rect">
            <a:avLst/>
          </a:prstGeom>
        </p:spPr>
      </p:pic>
      <p:sp>
        <p:nvSpPr>
          <p:cNvPr id="5" name="Rectángulo 4"/>
          <p:cNvSpPr/>
          <p:nvPr/>
        </p:nvSpPr>
        <p:spPr>
          <a:xfrm>
            <a:off x="1362269" y="4127412"/>
            <a:ext cx="4849586" cy="1323439"/>
          </a:xfrm>
          <a:prstGeom prst="rect">
            <a:avLst/>
          </a:prstGeom>
        </p:spPr>
        <p:txBody>
          <a:bodyPr wrap="square">
            <a:spAutoFit/>
          </a:bodyPr>
          <a:lstStyle/>
          <a:p>
            <a:r>
              <a:rPr lang="es-ES" sz="1600" dirty="0"/>
              <a:t>longitudinal</a:t>
            </a:r>
          </a:p>
          <a:p>
            <a:r>
              <a:rPr lang="es-ES" sz="1600" dirty="0"/>
              <a:t>Transverso</a:t>
            </a:r>
          </a:p>
          <a:p>
            <a:r>
              <a:rPr lang="es-ES" sz="1600" dirty="0"/>
              <a:t>Cráter</a:t>
            </a:r>
          </a:p>
          <a:p>
            <a:r>
              <a:rPr lang="es-ES" sz="1600" dirty="0"/>
              <a:t>Irradiando</a:t>
            </a:r>
          </a:p>
          <a:p>
            <a:r>
              <a:rPr lang="es-ES" sz="1600" dirty="0"/>
              <a:t>Derivación</a:t>
            </a:r>
          </a:p>
        </p:txBody>
      </p:sp>
      <p:sp>
        <p:nvSpPr>
          <p:cNvPr id="6" name="Rectángulo 5"/>
          <p:cNvSpPr/>
          <p:nvPr/>
        </p:nvSpPr>
        <p:spPr>
          <a:xfrm>
            <a:off x="1362269" y="3332820"/>
            <a:ext cx="6008915" cy="584775"/>
          </a:xfrm>
          <a:prstGeom prst="rect">
            <a:avLst/>
          </a:prstGeom>
        </p:spPr>
        <p:txBody>
          <a:bodyPr wrap="square">
            <a:spAutoFit/>
          </a:bodyPr>
          <a:lstStyle/>
          <a:p>
            <a:r>
              <a:rPr lang="es-ES" sz="1600" dirty="0"/>
              <a:t>Las grietas de soldadura pueden presentarse en varios tamaños, formas y tipos, entre ellos</a:t>
            </a:r>
          </a:p>
        </p:txBody>
      </p:sp>
    </p:spTree>
    <p:extLst>
      <p:ext uri="{BB962C8B-B14F-4D97-AF65-F5344CB8AC3E}">
        <p14:creationId xmlns:p14="http://schemas.microsoft.com/office/powerpoint/2010/main" val="338988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28700" y="2208243"/>
            <a:ext cx="6827676" cy="2800767"/>
          </a:xfrm>
          <a:prstGeom prst="rect">
            <a:avLst/>
          </a:prstGeom>
        </p:spPr>
        <p:txBody>
          <a:bodyPr wrap="square">
            <a:spAutoFit/>
          </a:bodyPr>
          <a:lstStyle/>
          <a:p>
            <a:pPr algn="just"/>
            <a:r>
              <a:rPr lang="es-ES" sz="1600" b="1" dirty="0"/>
              <a:t>Dependiendo de la temperatura a la que se produzcan, las fisuras pueden ser:</a:t>
            </a:r>
          </a:p>
          <a:p>
            <a:pPr algn="just"/>
            <a:endParaRPr lang="es-ES" sz="1600" dirty="0"/>
          </a:p>
          <a:p>
            <a:pPr algn="just"/>
            <a:r>
              <a:rPr lang="es-ES" sz="1600" b="1" dirty="0"/>
              <a:t>Grietas Calientes</a:t>
            </a:r>
          </a:p>
          <a:p>
            <a:pPr algn="just"/>
            <a:endParaRPr lang="es-ES" sz="1600" dirty="0"/>
          </a:p>
          <a:p>
            <a:pPr algn="just"/>
            <a:r>
              <a:rPr lang="es-ES" sz="1600" dirty="0"/>
              <a:t>Estos ocurren durante la solidificación y cristalización de las uniones soldadas. En esta etapa, la temperatura suele superar los 10,000 grados centígrados. Pueden ser grietas de solidificación o grietas de licuación. Lo primero ocurre cuando el metal contiene un alto contenido de impurezas o carbono o cuando hay una interrupción en el flujo de calor. Por otro lado, las grietas por licuación se producen debido al aumento de la temperatura de calentamiento. Esto provoca la licuefacción de componentes con puntos de fusión bajos.</a:t>
            </a:r>
          </a:p>
        </p:txBody>
      </p:sp>
    </p:spTree>
    <p:extLst>
      <p:ext uri="{BB962C8B-B14F-4D97-AF65-F5344CB8AC3E}">
        <p14:creationId xmlns:p14="http://schemas.microsoft.com/office/powerpoint/2010/main" val="81168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1576874" y="2378670"/>
            <a:ext cx="6484775" cy="3139321"/>
          </a:xfrm>
          <a:prstGeom prst="rect">
            <a:avLst/>
          </a:prstGeom>
        </p:spPr>
        <p:txBody>
          <a:bodyPr wrap="square">
            <a:spAutoFit/>
          </a:bodyPr>
          <a:lstStyle/>
          <a:p>
            <a:r>
              <a:rPr lang="es-ES" b="1" dirty="0"/>
              <a:t>Grietas frías</a:t>
            </a:r>
          </a:p>
          <a:p>
            <a:endParaRPr lang="es-ES" dirty="0"/>
          </a:p>
          <a:p>
            <a:pPr algn="just"/>
            <a:r>
              <a:rPr lang="es-ES" dirty="0"/>
              <a:t>Estos son defectos de agrietamiento "retrasados" que se desarrollan después de la solidificación del metal de soldadura. Pueden ocurrir muchos días después de completar la soldadura. Estos tipos de grietas a menudo se encuentran paralelas al límite de fusión. La tensión de tracción residual también puede hacer que las grietas se alejen del límite de fusión. Las grietas en frío ocurren principalmente debido a la falta de precalentamiento, altas tensiones, baja temperatura, alto contenido de hidrógeno, estructura del material susceptible, etc.</a:t>
            </a:r>
          </a:p>
        </p:txBody>
      </p:sp>
    </p:spTree>
    <p:extLst>
      <p:ext uri="{BB962C8B-B14F-4D97-AF65-F5344CB8AC3E}">
        <p14:creationId xmlns:p14="http://schemas.microsoft.com/office/powerpoint/2010/main" val="10579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667868" y="2427227"/>
            <a:ext cx="7669763" cy="3046988"/>
          </a:xfrm>
          <a:prstGeom prst="rect">
            <a:avLst/>
          </a:prstGeom>
        </p:spPr>
        <p:txBody>
          <a:bodyPr wrap="square">
            <a:spAutoFit/>
          </a:bodyPr>
          <a:lstStyle/>
          <a:p>
            <a:r>
              <a:rPr lang="es-ES" sz="1600" b="1" dirty="0"/>
              <a:t>Causas de la grieta de soldadura</a:t>
            </a:r>
          </a:p>
          <a:p>
            <a:endParaRPr lang="es-ES" sz="1600" dirty="0"/>
          </a:p>
          <a:p>
            <a:pPr marL="214313" indent="-214313">
              <a:buFont typeface="Arial"/>
              <a:buChar char="•"/>
            </a:pPr>
            <a:r>
              <a:rPr lang="es-ES" sz="1600" dirty="0"/>
              <a:t>Mala ductilidad o contaminación de metales base dados.</a:t>
            </a:r>
          </a:p>
          <a:p>
            <a:pPr marL="214313" indent="-214313">
              <a:buFont typeface="Arial"/>
              <a:buChar char="•"/>
            </a:pPr>
            <a:r>
              <a:rPr lang="es-ES" sz="1600" dirty="0"/>
              <a:t>Combinando alta velocidad de soldadura con baja corriente.</a:t>
            </a:r>
          </a:p>
          <a:p>
            <a:pPr marL="214313" indent="-214313">
              <a:buFont typeface="Arial"/>
              <a:buChar char="•"/>
            </a:pPr>
            <a:r>
              <a:rPr lang="es-ES" sz="1600" dirty="0"/>
              <a:t>Solidificación por alta tensión residual por contracción.</a:t>
            </a:r>
          </a:p>
          <a:p>
            <a:pPr marL="214313" indent="-214313">
              <a:buFont typeface="Arial"/>
              <a:buChar char="•"/>
            </a:pPr>
            <a:r>
              <a:rPr lang="es-ES" sz="1600" dirty="0"/>
              <a:t>Falta de precalentamiento antes de comenzar a soldar.</a:t>
            </a:r>
          </a:p>
          <a:p>
            <a:pPr marL="214313" indent="-214313">
              <a:buFont typeface="Arial"/>
              <a:buChar char="•"/>
            </a:pPr>
            <a:r>
              <a:rPr lang="es-ES" sz="1600" dirty="0"/>
              <a:t>El alto contenido de azufre y carbono en metales base.</a:t>
            </a:r>
          </a:p>
          <a:p>
            <a:pPr marL="214313" indent="-214313">
              <a:buFont typeface="Arial"/>
              <a:buChar char="•"/>
            </a:pPr>
            <a:r>
              <a:rPr lang="es-ES" sz="1600" dirty="0"/>
              <a:t>Utilizar hidrógeno como gas protector para soldar metales ferrosos.</a:t>
            </a:r>
          </a:p>
          <a:p>
            <a:pPr marL="214313" indent="-214313">
              <a:buFont typeface="Arial"/>
              <a:buChar char="•"/>
            </a:pPr>
            <a:r>
              <a:rPr lang="es-ES" sz="1600" dirty="0"/>
              <a:t>Excesiva restricción articular, limitando el movimiento durante el enfriamiento.</a:t>
            </a:r>
          </a:p>
          <a:p>
            <a:pPr marL="214313" indent="-214313">
              <a:buFont typeface="Arial"/>
              <a:buChar char="•"/>
            </a:pPr>
            <a:r>
              <a:rPr lang="es-ES" sz="1600" dirty="0"/>
              <a:t>Relación inadecuada entre profundidad y ancho de los cordones de soldadura.</a:t>
            </a:r>
          </a:p>
          <a:p>
            <a:pPr marL="214313" indent="-214313">
              <a:buFont typeface="Arial"/>
              <a:buChar char="•"/>
            </a:pPr>
            <a:r>
              <a:rPr lang="es-ES" sz="1600" dirty="0"/>
              <a:t>Selección incorrecta de consumibles (por ejemplo, metal de relleno incorrecto, tamaño de electrodo </a:t>
            </a:r>
            <a:r>
              <a:rPr lang="es-ES" sz="1350" dirty="0"/>
              <a:t>incorrecto).</a:t>
            </a:r>
          </a:p>
        </p:txBody>
      </p:sp>
    </p:spTree>
    <p:extLst>
      <p:ext uri="{BB962C8B-B14F-4D97-AF65-F5344CB8AC3E}">
        <p14:creationId xmlns:p14="http://schemas.microsoft.com/office/powerpoint/2010/main" val="110706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2750" y="3325126"/>
            <a:ext cx="210314" cy="300082"/>
          </a:xfrm>
          <a:prstGeom prst="rect">
            <a:avLst/>
          </a:prstGeom>
        </p:spPr>
        <p:txBody>
          <a:bodyPr wrap="none">
            <a:spAutoFit/>
          </a:bodyPr>
          <a:lstStyle/>
          <a:p>
            <a:r>
              <a:rPr lang="es-ES" sz="1350" baseline="30000" dirty="0"/>
              <a:t> </a:t>
            </a:r>
            <a:endParaRPr lang="es-ES" sz="1350" dirty="0"/>
          </a:p>
        </p:txBody>
      </p:sp>
      <p:sp>
        <p:nvSpPr>
          <p:cNvPr id="2" name="Rectángulo 1"/>
          <p:cNvSpPr/>
          <p:nvPr/>
        </p:nvSpPr>
        <p:spPr>
          <a:xfrm>
            <a:off x="989045" y="2477594"/>
            <a:ext cx="7016620" cy="2800767"/>
          </a:xfrm>
          <a:prstGeom prst="rect">
            <a:avLst/>
          </a:prstGeom>
        </p:spPr>
        <p:txBody>
          <a:bodyPr wrap="square">
            <a:spAutoFit/>
          </a:bodyPr>
          <a:lstStyle/>
          <a:p>
            <a:r>
              <a:rPr lang="es-ES" sz="1600" b="1" dirty="0"/>
              <a:t>Prevención de grietas en la soldadura</a:t>
            </a:r>
          </a:p>
          <a:p>
            <a:endParaRPr lang="es-ES" sz="1600" dirty="0"/>
          </a:p>
          <a:p>
            <a:pPr marL="214313" indent="-214313">
              <a:buFont typeface="Arial"/>
              <a:buChar char="•"/>
            </a:pPr>
            <a:r>
              <a:rPr lang="es-ES" sz="1600" dirty="0"/>
              <a:t>Utilice materiales de relleno y procesos de soldadura compatibles, garantizando superficies de metal de base y de relleno limpias.</a:t>
            </a:r>
          </a:p>
          <a:p>
            <a:pPr marL="214313" indent="-214313">
              <a:buFont typeface="Arial"/>
              <a:buChar char="•"/>
            </a:pPr>
            <a:r>
              <a:rPr lang="es-ES" sz="1600" dirty="0"/>
              <a:t>Utilice la velocidad de soldadura y la corriente correctas.</a:t>
            </a:r>
          </a:p>
          <a:p>
            <a:pPr marL="214313" indent="-214313">
              <a:buFont typeface="Arial"/>
              <a:buChar char="•"/>
            </a:pPr>
            <a:r>
              <a:rPr lang="es-ES" sz="1600" dirty="0"/>
              <a:t>Precaliente el metal base y reduzca la velocidad de enfriamiento de la junta.</a:t>
            </a:r>
          </a:p>
          <a:p>
            <a:pPr marL="214313" indent="-214313">
              <a:buFont typeface="Arial"/>
              <a:buChar char="•"/>
            </a:pPr>
            <a:r>
              <a:rPr lang="es-ES" sz="1600" dirty="0"/>
              <a:t>Utilice la mezcla adecuada de azufre y carbono.</a:t>
            </a:r>
          </a:p>
          <a:p>
            <a:pPr marL="214313" indent="-214313">
              <a:buFont typeface="Arial"/>
              <a:buChar char="•"/>
            </a:pPr>
            <a:r>
              <a:rPr lang="es-ES" sz="1600" dirty="0"/>
              <a:t>Reducir el espacio entre las uniones soldadas.</a:t>
            </a:r>
          </a:p>
          <a:p>
            <a:pPr marL="214313" indent="-214313">
              <a:buFont typeface="Arial"/>
              <a:buChar char="•"/>
            </a:pPr>
            <a:r>
              <a:rPr lang="es-ES" sz="1600" dirty="0"/>
              <a:t>Mantenga la relación correcta entre la profundidad y el ancho del cordón de soldadura.</a:t>
            </a:r>
          </a:p>
          <a:p>
            <a:pPr marL="214313" indent="-214313">
              <a:buFont typeface="Arial"/>
              <a:buChar char="•"/>
            </a:pPr>
            <a:r>
              <a:rPr lang="es-ES" sz="1600" dirty="0"/>
              <a:t>Evite el hidrógeno como gas protector para metales ferrosos.</a:t>
            </a:r>
          </a:p>
        </p:txBody>
      </p:sp>
    </p:spTree>
    <p:extLst>
      <p:ext uri="{BB962C8B-B14F-4D97-AF65-F5344CB8AC3E}">
        <p14:creationId xmlns:p14="http://schemas.microsoft.com/office/powerpoint/2010/main" val="2502563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1018</TotalTime>
  <Words>3073</Words>
  <Application>Microsoft Office PowerPoint</Application>
  <PresentationFormat>Presentación en pantalla (4:3)</PresentationFormat>
  <Paragraphs>246</Paragraphs>
  <Slides>31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Aptos</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admin</dc:creator>
  <cp:keywords/>
  <dc:description>generated using python-pptx</dc:description>
  <cp:lastModifiedBy>Luis Legua Cortes</cp:lastModifiedBy>
  <cp:revision>45</cp:revision>
  <dcterms:created xsi:type="dcterms:W3CDTF">2013-01-27T09:14:16Z</dcterms:created>
  <dcterms:modified xsi:type="dcterms:W3CDTF">2025-06-18T01:07:54Z</dcterms:modified>
  <cp:category/>
</cp:coreProperties>
</file>