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89"/>
  </p:notesMasterIdLst>
  <p:sldIdLst>
    <p:sldId id="1528" r:id="rId3"/>
    <p:sldId id="1580" r:id="rId4"/>
    <p:sldId id="1581" r:id="rId5"/>
    <p:sldId id="1586" r:id="rId6"/>
    <p:sldId id="1587" r:id="rId7"/>
    <p:sldId id="1531" r:id="rId8"/>
    <p:sldId id="1539" r:id="rId9"/>
    <p:sldId id="281" r:id="rId10"/>
    <p:sldId id="1532" r:id="rId11"/>
    <p:sldId id="257" r:id="rId12"/>
    <p:sldId id="259" r:id="rId13"/>
    <p:sldId id="258" r:id="rId14"/>
    <p:sldId id="1533" r:id="rId15"/>
    <p:sldId id="261" r:id="rId16"/>
    <p:sldId id="264" r:id="rId17"/>
    <p:sldId id="263" r:id="rId18"/>
    <p:sldId id="265" r:id="rId19"/>
    <p:sldId id="266" r:id="rId20"/>
    <p:sldId id="267" r:id="rId21"/>
    <p:sldId id="262" r:id="rId22"/>
    <p:sldId id="268" r:id="rId23"/>
    <p:sldId id="1534" r:id="rId24"/>
    <p:sldId id="1535" r:id="rId25"/>
    <p:sldId id="1536" r:id="rId26"/>
    <p:sldId id="278" r:id="rId27"/>
    <p:sldId id="1537" r:id="rId28"/>
    <p:sldId id="1538" r:id="rId29"/>
    <p:sldId id="275" r:id="rId30"/>
    <p:sldId id="276" r:id="rId31"/>
    <p:sldId id="277" r:id="rId32"/>
    <p:sldId id="1588" r:id="rId33"/>
    <p:sldId id="279" r:id="rId34"/>
    <p:sldId id="1521" r:id="rId35"/>
    <p:sldId id="449" r:id="rId36"/>
    <p:sldId id="437" r:id="rId37"/>
    <p:sldId id="438" r:id="rId38"/>
    <p:sldId id="440" r:id="rId39"/>
    <p:sldId id="441" r:id="rId40"/>
    <p:sldId id="442" r:id="rId41"/>
    <p:sldId id="443" r:id="rId42"/>
    <p:sldId id="444" r:id="rId43"/>
    <p:sldId id="445" r:id="rId44"/>
    <p:sldId id="446" r:id="rId45"/>
    <p:sldId id="447" r:id="rId46"/>
    <p:sldId id="448" r:id="rId47"/>
    <p:sldId id="450" r:id="rId48"/>
    <p:sldId id="451" r:id="rId49"/>
    <p:sldId id="452" r:id="rId50"/>
    <p:sldId id="453" r:id="rId51"/>
    <p:sldId id="455" r:id="rId52"/>
    <p:sldId id="456" r:id="rId53"/>
    <p:sldId id="463" r:id="rId54"/>
    <p:sldId id="464" r:id="rId55"/>
    <p:sldId id="465" r:id="rId56"/>
    <p:sldId id="466" r:id="rId57"/>
    <p:sldId id="467" r:id="rId58"/>
    <p:sldId id="468" r:id="rId59"/>
    <p:sldId id="469" r:id="rId60"/>
    <p:sldId id="1530" r:id="rId61"/>
    <p:sldId id="1519" r:id="rId62"/>
    <p:sldId id="1518" r:id="rId63"/>
    <p:sldId id="1508" r:id="rId64"/>
    <p:sldId id="1509" r:id="rId65"/>
    <p:sldId id="1424" r:id="rId66"/>
    <p:sldId id="1425" r:id="rId67"/>
    <p:sldId id="1428" r:id="rId68"/>
    <p:sldId id="1431" r:id="rId69"/>
    <p:sldId id="1434" r:id="rId70"/>
    <p:sldId id="1437" r:id="rId71"/>
    <p:sldId id="1442" r:id="rId72"/>
    <p:sldId id="1443" r:id="rId73"/>
    <p:sldId id="1444" r:id="rId74"/>
    <p:sldId id="1445" r:id="rId75"/>
    <p:sldId id="1446" r:id="rId76"/>
    <p:sldId id="1447" r:id="rId77"/>
    <p:sldId id="1448" r:id="rId78"/>
    <p:sldId id="1449" r:id="rId79"/>
    <p:sldId id="1510" r:id="rId80"/>
    <p:sldId id="1452" r:id="rId81"/>
    <p:sldId id="1453" r:id="rId82"/>
    <p:sldId id="1454" r:id="rId83"/>
    <p:sldId id="1455" r:id="rId84"/>
    <p:sldId id="1456" r:id="rId85"/>
    <p:sldId id="1458" r:id="rId86"/>
    <p:sldId id="1522" r:id="rId87"/>
    <p:sldId id="1459" r:id="rId88"/>
    <p:sldId id="1460" r:id="rId89"/>
    <p:sldId id="1461" r:id="rId90"/>
    <p:sldId id="1462" r:id="rId91"/>
    <p:sldId id="1463" r:id="rId92"/>
    <p:sldId id="1464" r:id="rId93"/>
    <p:sldId id="1465" r:id="rId94"/>
    <p:sldId id="1467" r:id="rId95"/>
    <p:sldId id="1468" r:id="rId96"/>
    <p:sldId id="1469" r:id="rId97"/>
    <p:sldId id="1526" r:id="rId98"/>
    <p:sldId id="1470" r:id="rId99"/>
    <p:sldId id="1523" r:id="rId100"/>
    <p:sldId id="1471" r:id="rId101"/>
    <p:sldId id="1524" r:id="rId102"/>
    <p:sldId id="1472" r:id="rId103"/>
    <p:sldId id="1525" r:id="rId104"/>
    <p:sldId id="1473" r:id="rId105"/>
    <p:sldId id="1513" r:id="rId106"/>
    <p:sldId id="1527" r:id="rId107"/>
    <p:sldId id="1577" r:id="rId108"/>
    <p:sldId id="1512" r:id="rId109"/>
    <p:sldId id="1476" r:id="rId110"/>
    <p:sldId id="1477" r:id="rId111"/>
    <p:sldId id="1515" r:id="rId112"/>
    <p:sldId id="1514" r:id="rId113"/>
    <p:sldId id="1480" r:id="rId114"/>
    <p:sldId id="1481" r:id="rId115"/>
    <p:sldId id="1487" r:id="rId116"/>
    <p:sldId id="1488" r:id="rId117"/>
    <p:sldId id="1520" r:id="rId118"/>
    <p:sldId id="1542" r:id="rId119"/>
    <p:sldId id="1543" r:id="rId120"/>
    <p:sldId id="256" r:id="rId121"/>
    <p:sldId id="269" r:id="rId122"/>
    <p:sldId id="270" r:id="rId123"/>
    <p:sldId id="271" r:id="rId124"/>
    <p:sldId id="272" r:id="rId125"/>
    <p:sldId id="273" r:id="rId126"/>
    <p:sldId id="274" r:id="rId127"/>
    <p:sldId id="1529" r:id="rId128"/>
    <p:sldId id="1544" r:id="rId129"/>
    <p:sldId id="1575" r:id="rId130"/>
    <p:sldId id="352" r:id="rId131"/>
    <p:sldId id="335" r:id="rId132"/>
    <p:sldId id="336" r:id="rId133"/>
    <p:sldId id="325" r:id="rId134"/>
    <p:sldId id="334" r:id="rId135"/>
    <p:sldId id="353" r:id="rId136"/>
    <p:sldId id="337" r:id="rId137"/>
    <p:sldId id="332" r:id="rId138"/>
    <p:sldId id="339" r:id="rId139"/>
    <p:sldId id="340" r:id="rId140"/>
    <p:sldId id="341" r:id="rId141"/>
    <p:sldId id="333" r:id="rId142"/>
    <p:sldId id="328" r:id="rId143"/>
    <p:sldId id="342" r:id="rId144"/>
    <p:sldId id="343" r:id="rId145"/>
    <p:sldId id="338" r:id="rId146"/>
    <p:sldId id="1578" r:id="rId147"/>
    <p:sldId id="344" r:id="rId148"/>
    <p:sldId id="346" r:id="rId149"/>
    <p:sldId id="347" r:id="rId150"/>
    <p:sldId id="1576" r:id="rId151"/>
    <p:sldId id="1579" r:id="rId152"/>
    <p:sldId id="329" r:id="rId153"/>
    <p:sldId id="327" r:id="rId154"/>
    <p:sldId id="354" r:id="rId155"/>
    <p:sldId id="331" r:id="rId156"/>
    <p:sldId id="348" r:id="rId157"/>
    <p:sldId id="350" r:id="rId158"/>
    <p:sldId id="1545" r:id="rId159"/>
    <p:sldId id="1546" r:id="rId160"/>
    <p:sldId id="1547" r:id="rId161"/>
    <p:sldId id="1548" r:id="rId162"/>
    <p:sldId id="1549" r:id="rId163"/>
    <p:sldId id="1550" r:id="rId164"/>
    <p:sldId id="1551" r:id="rId165"/>
    <p:sldId id="1552" r:id="rId166"/>
    <p:sldId id="1553" r:id="rId167"/>
    <p:sldId id="1554" r:id="rId168"/>
    <p:sldId id="1555" r:id="rId169"/>
    <p:sldId id="1556" r:id="rId170"/>
    <p:sldId id="1557" r:id="rId171"/>
    <p:sldId id="1558" r:id="rId172"/>
    <p:sldId id="1559" r:id="rId173"/>
    <p:sldId id="1560" r:id="rId174"/>
    <p:sldId id="1561" r:id="rId175"/>
    <p:sldId id="1562" r:id="rId176"/>
    <p:sldId id="1563" r:id="rId177"/>
    <p:sldId id="1564" r:id="rId178"/>
    <p:sldId id="1565" r:id="rId179"/>
    <p:sldId id="1566" r:id="rId180"/>
    <p:sldId id="1567" r:id="rId181"/>
    <p:sldId id="1568" r:id="rId182"/>
    <p:sldId id="1569" r:id="rId183"/>
    <p:sldId id="1570" r:id="rId184"/>
    <p:sldId id="1571" r:id="rId185"/>
    <p:sldId id="1572" r:id="rId186"/>
    <p:sldId id="1573" r:id="rId187"/>
    <p:sldId id="1574" r:id="rId1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6DA07D-6A69-470C-AB13-4B37961C7E54}">
          <p14:sldIdLst>
            <p14:sldId id="1528"/>
            <p14:sldId id="1580"/>
            <p14:sldId id="1581"/>
            <p14:sldId id="1586"/>
            <p14:sldId id="1587"/>
            <p14:sldId id="1531"/>
            <p14:sldId id="1539"/>
            <p14:sldId id="281"/>
            <p14:sldId id="1532"/>
            <p14:sldId id="257"/>
            <p14:sldId id="259"/>
            <p14:sldId id="258"/>
            <p14:sldId id="1533"/>
            <p14:sldId id="261"/>
            <p14:sldId id="264"/>
            <p14:sldId id="263"/>
            <p14:sldId id="265"/>
            <p14:sldId id="266"/>
            <p14:sldId id="267"/>
            <p14:sldId id="262"/>
            <p14:sldId id="268"/>
            <p14:sldId id="1534"/>
            <p14:sldId id="1535"/>
            <p14:sldId id="1536"/>
            <p14:sldId id="278"/>
            <p14:sldId id="1537"/>
            <p14:sldId id="1538"/>
            <p14:sldId id="275"/>
            <p14:sldId id="276"/>
            <p14:sldId id="277"/>
            <p14:sldId id="1588"/>
            <p14:sldId id="279"/>
            <p14:sldId id="1521"/>
            <p14:sldId id="449"/>
            <p14:sldId id="437"/>
            <p14:sldId id="438"/>
            <p14:sldId id="440"/>
            <p14:sldId id="441"/>
            <p14:sldId id="442"/>
            <p14:sldId id="443"/>
            <p14:sldId id="444"/>
            <p14:sldId id="445"/>
            <p14:sldId id="446"/>
            <p14:sldId id="447"/>
            <p14:sldId id="448"/>
            <p14:sldId id="450"/>
            <p14:sldId id="451"/>
            <p14:sldId id="452"/>
            <p14:sldId id="453"/>
            <p14:sldId id="455"/>
            <p14:sldId id="456"/>
            <p14:sldId id="463"/>
            <p14:sldId id="464"/>
            <p14:sldId id="465"/>
            <p14:sldId id="466"/>
            <p14:sldId id="467"/>
            <p14:sldId id="468"/>
            <p14:sldId id="469"/>
            <p14:sldId id="1530"/>
            <p14:sldId id="1519"/>
            <p14:sldId id="1518"/>
            <p14:sldId id="1508"/>
            <p14:sldId id="1509"/>
            <p14:sldId id="1424"/>
            <p14:sldId id="1425"/>
            <p14:sldId id="1428"/>
            <p14:sldId id="1431"/>
            <p14:sldId id="1434"/>
            <p14:sldId id="1437"/>
            <p14:sldId id="1442"/>
            <p14:sldId id="1443"/>
            <p14:sldId id="1444"/>
            <p14:sldId id="1445"/>
            <p14:sldId id="1446"/>
            <p14:sldId id="1447"/>
            <p14:sldId id="1448"/>
            <p14:sldId id="1449"/>
            <p14:sldId id="1510"/>
            <p14:sldId id="1452"/>
            <p14:sldId id="1453"/>
            <p14:sldId id="1454"/>
            <p14:sldId id="1455"/>
            <p14:sldId id="1456"/>
            <p14:sldId id="1458"/>
            <p14:sldId id="1522"/>
            <p14:sldId id="1459"/>
            <p14:sldId id="1460"/>
            <p14:sldId id="1461"/>
            <p14:sldId id="1462"/>
            <p14:sldId id="1463"/>
            <p14:sldId id="1464"/>
            <p14:sldId id="1465"/>
            <p14:sldId id="1467"/>
            <p14:sldId id="1468"/>
            <p14:sldId id="1469"/>
            <p14:sldId id="1526"/>
            <p14:sldId id="1470"/>
            <p14:sldId id="1523"/>
            <p14:sldId id="1471"/>
            <p14:sldId id="1524"/>
            <p14:sldId id="1472"/>
            <p14:sldId id="1525"/>
            <p14:sldId id="1473"/>
            <p14:sldId id="1513"/>
            <p14:sldId id="1527"/>
            <p14:sldId id="1577"/>
            <p14:sldId id="1512"/>
            <p14:sldId id="1476"/>
            <p14:sldId id="1477"/>
            <p14:sldId id="1515"/>
            <p14:sldId id="1514"/>
            <p14:sldId id="1480"/>
            <p14:sldId id="1481"/>
            <p14:sldId id="1487"/>
            <p14:sldId id="1488"/>
            <p14:sldId id="1520"/>
            <p14:sldId id="1542"/>
            <p14:sldId id="1543"/>
            <p14:sldId id="256"/>
            <p14:sldId id="269"/>
            <p14:sldId id="270"/>
            <p14:sldId id="271"/>
            <p14:sldId id="272"/>
            <p14:sldId id="273"/>
            <p14:sldId id="274"/>
          </p14:sldIdLst>
        </p14:section>
        <p14:section name="Sección sin título" id="{3B96E378-6197-4230-9D37-77264BA89E78}">
          <p14:sldIdLst>
            <p14:sldId id="1529"/>
            <p14:sldId id="1544"/>
            <p14:sldId id="1575"/>
            <p14:sldId id="352"/>
            <p14:sldId id="335"/>
            <p14:sldId id="336"/>
            <p14:sldId id="325"/>
            <p14:sldId id="334"/>
            <p14:sldId id="353"/>
            <p14:sldId id="337"/>
            <p14:sldId id="332"/>
            <p14:sldId id="339"/>
            <p14:sldId id="340"/>
            <p14:sldId id="341"/>
            <p14:sldId id="333"/>
            <p14:sldId id="328"/>
            <p14:sldId id="342"/>
            <p14:sldId id="343"/>
            <p14:sldId id="338"/>
            <p14:sldId id="1578"/>
            <p14:sldId id="344"/>
            <p14:sldId id="346"/>
            <p14:sldId id="347"/>
            <p14:sldId id="1576"/>
            <p14:sldId id="1579"/>
            <p14:sldId id="329"/>
            <p14:sldId id="327"/>
            <p14:sldId id="354"/>
            <p14:sldId id="331"/>
            <p14:sldId id="348"/>
            <p14:sldId id="350"/>
            <p14:sldId id="1545"/>
            <p14:sldId id="1546"/>
            <p14:sldId id="1547"/>
            <p14:sldId id="1548"/>
            <p14:sldId id="1549"/>
            <p14:sldId id="1550"/>
            <p14:sldId id="1551"/>
            <p14:sldId id="1552"/>
            <p14:sldId id="1553"/>
            <p14:sldId id="1554"/>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Lst>
        </p14:section>
        <p14:section name="Sección sin título" id="{86E3DB13-9113-FE4C-99CE-D579015631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37" autoAdjust="0"/>
  </p:normalViewPr>
  <p:slideViewPr>
    <p:cSldViewPr snapToGrid="0" snapToObjects="1">
      <p:cViewPr varScale="1">
        <p:scale>
          <a:sx n="78" d="100"/>
          <a:sy n="78" d="100"/>
        </p:scale>
        <p:origin x="1594" y="5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0C3E-37EB-486C-B7BC-75BCB6344EAE}" type="datetimeFigureOut">
              <a:rPr lang="es-CL" smtClean="0"/>
              <a:t>07-09-2025</a:t>
            </a:fld>
            <a:endParaRPr lang="es-C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F3EAC-B28E-40C5-B6A6-CA88BD8E010A}" type="slidenum">
              <a:rPr lang="es-CL" smtClean="0"/>
              <a:t>‹Nº›</a:t>
            </a:fld>
            <a:endParaRPr lang="es-CL" dirty="0"/>
          </a:p>
        </p:txBody>
      </p:sp>
    </p:spTree>
    <p:extLst>
      <p:ext uri="{BB962C8B-B14F-4D97-AF65-F5344CB8AC3E}">
        <p14:creationId xmlns:p14="http://schemas.microsoft.com/office/powerpoint/2010/main" val="18480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33</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8147F-8D6C-4FDC-8FFD-8EDB01E476DC}" type="slidenum">
              <a:rPr lang="es-ES"/>
              <a:pPr/>
              <a:t>69</a:t>
            </a:fld>
            <a:endParaRPr lang="es-ES"/>
          </a:p>
        </p:txBody>
      </p:sp>
      <p:sp>
        <p:nvSpPr>
          <p:cNvPr id="408578" name="Rectangle 2"/>
          <p:cNvSpPr>
            <a:spLocks noGrp="1" noRot="1" noChangeAspect="1" noChangeArrowheads="1" noTextEdit="1"/>
          </p:cNvSpPr>
          <p:nvPr>
            <p:ph type="sldImg"/>
          </p:nvPr>
        </p:nvSpPr>
        <p:spPr>
          <a:xfrm>
            <a:off x="1179513" y="698500"/>
            <a:ext cx="4640262" cy="3479800"/>
          </a:xfrm>
          <a:ln/>
        </p:spPr>
      </p:sp>
      <p:sp>
        <p:nvSpPr>
          <p:cNvPr id="408579"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C53E9-139F-41F7-A35E-E9E39BB7B47A}" type="slidenum">
              <a:rPr lang="es-ES"/>
              <a:pPr/>
              <a:t>70</a:t>
            </a:fld>
            <a:endParaRPr lang="es-ES"/>
          </a:p>
        </p:txBody>
      </p:sp>
      <p:sp>
        <p:nvSpPr>
          <p:cNvPr id="418818" name="Rectangle 2"/>
          <p:cNvSpPr>
            <a:spLocks noGrp="1" noRot="1" noChangeAspect="1" noChangeArrowheads="1" noTextEdit="1"/>
          </p:cNvSpPr>
          <p:nvPr>
            <p:ph type="sldImg"/>
          </p:nvPr>
        </p:nvSpPr>
        <p:spPr>
          <a:xfrm>
            <a:off x="1182688" y="698500"/>
            <a:ext cx="4637087" cy="3478213"/>
          </a:xfrm>
          <a:ln/>
        </p:spPr>
      </p:sp>
      <p:sp>
        <p:nvSpPr>
          <p:cNvPr id="418819" name="Rectangle 3"/>
          <p:cNvSpPr>
            <a:spLocks noGrp="1" noChangeArrowheads="1"/>
          </p:cNvSpPr>
          <p:nvPr>
            <p:ph type="body" idx="1"/>
          </p:nvPr>
        </p:nvSpPr>
        <p:spPr>
          <a:xfrm>
            <a:off x="934648" y="4408146"/>
            <a:ext cx="5128407" cy="4177665"/>
          </a:xfrm>
          <a:noFill/>
          <a:ln/>
        </p:spPr>
        <p:txBody>
          <a:bodyPr/>
          <a:lstStyle/>
          <a:p>
            <a:pPr defTabSz="775259"/>
            <a:endParaRPr lang="en-AU"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15394-BE31-4EBE-BABF-1A515345308E}" type="slidenum">
              <a:rPr lang="es-ES"/>
              <a:pPr/>
              <a:t>71</a:t>
            </a:fld>
            <a:endParaRPr lang="es-ES"/>
          </a:p>
        </p:txBody>
      </p:sp>
      <p:sp>
        <p:nvSpPr>
          <p:cNvPr id="420866" name="Rectangle 2"/>
          <p:cNvSpPr>
            <a:spLocks noGrp="1" noRot="1" noChangeAspect="1" noChangeArrowheads="1" noTextEdit="1"/>
          </p:cNvSpPr>
          <p:nvPr>
            <p:ph type="sldImg"/>
          </p:nvPr>
        </p:nvSpPr>
        <p:spPr>
          <a:xfrm>
            <a:off x="1182688" y="698500"/>
            <a:ext cx="4637087" cy="3478213"/>
          </a:xfrm>
          <a:ln/>
        </p:spPr>
      </p:sp>
      <p:sp>
        <p:nvSpPr>
          <p:cNvPr id="420867" name="Rectangle 3"/>
          <p:cNvSpPr>
            <a:spLocks noGrp="1" noChangeArrowheads="1"/>
          </p:cNvSpPr>
          <p:nvPr>
            <p:ph type="body" idx="1"/>
          </p:nvPr>
        </p:nvSpPr>
        <p:spPr>
          <a:xfrm>
            <a:off x="934648" y="4408146"/>
            <a:ext cx="5128407" cy="4177665"/>
          </a:xfrm>
          <a:noFill/>
          <a:ln/>
        </p:spPr>
        <p:txBody>
          <a:bodyPr/>
          <a:lstStyle/>
          <a:p>
            <a:pPr defTabSz="775259"/>
            <a:endParaRPr lang="en-AU"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1CF91-0493-4FC5-AF71-57244B6EE244}" type="slidenum">
              <a:rPr lang="es-ES"/>
              <a:pPr/>
              <a:t>72</a:t>
            </a:fld>
            <a:endParaRPr lang="es-ES"/>
          </a:p>
        </p:txBody>
      </p:sp>
      <p:sp>
        <p:nvSpPr>
          <p:cNvPr id="422914" name="Rectangle 2"/>
          <p:cNvSpPr>
            <a:spLocks noGrp="1" noRot="1" noChangeAspect="1" noChangeArrowheads="1" noTextEdit="1"/>
          </p:cNvSpPr>
          <p:nvPr>
            <p:ph type="sldImg"/>
          </p:nvPr>
        </p:nvSpPr>
        <p:spPr>
          <a:xfrm>
            <a:off x="1182688" y="698500"/>
            <a:ext cx="4637087" cy="3478213"/>
          </a:xfrm>
          <a:ln/>
        </p:spPr>
      </p:sp>
      <p:sp>
        <p:nvSpPr>
          <p:cNvPr id="422915" name="Rectangle 3"/>
          <p:cNvSpPr>
            <a:spLocks noGrp="1" noChangeArrowheads="1"/>
          </p:cNvSpPr>
          <p:nvPr>
            <p:ph type="body" idx="1"/>
          </p:nvPr>
        </p:nvSpPr>
        <p:spPr>
          <a:xfrm>
            <a:off x="934648" y="4408146"/>
            <a:ext cx="5128407" cy="4177665"/>
          </a:xfrm>
          <a:noFill/>
          <a:ln/>
        </p:spPr>
        <p:txBody>
          <a:bodyPr/>
          <a:lstStyle/>
          <a:p>
            <a:pPr defTabSz="775259"/>
            <a:endParaRPr lang="en-AU"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AF312-CF64-422A-9EB1-FCE99F2894E1}" type="slidenum">
              <a:rPr lang="es-ES"/>
              <a:pPr/>
              <a:t>73</a:t>
            </a:fld>
            <a:endParaRPr lang="es-ES"/>
          </a:p>
        </p:txBody>
      </p:sp>
      <p:sp>
        <p:nvSpPr>
          <p:cNvPr id="424962" name="Rectangle 2"/>
          <p:cNvSpPr>
            <a:spLocks noGrp="1" noRot="1" noChangeAspect="1" noChangeArrowheads="1" noTextEdit="1"/>
          </p:cNvSpPr>
          <p:nvPr>
            <p:ph type="sldImg"/>
          </p:nvPr>
        </p:nvSpPr>
        <p:spPr>
          <a:xfrm>
            <a:off x="1177925" y="695325"/>
            <a:ext cx="4643438" cy="3482975"/>
          </a:xfrm>
          <a:ln/>
        </p:spPr>
      </p:sp>
      <p:sp>
        <p:nvSpPr>
          <p:cNvPr id="424963"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02EB9-822E-4EB0-B070-609E92F7D2B9}" type="slidenum">
              <a:rPr lang="es-ES"/>
              <a:pPr/>
              <a:t>74</a:t>
            </a:fld>
            <a:endParaRPr lang="es-ES"/>
          </a:p>
        </p:txBody>
      </p:sp>
      <p:sp>
        <p:nvSpPr>
          <p:cNvPr id="427010" name="Rectangle 2"/>
          <p:cNvSpPr>
            <a:spLocks noGrp="1" noChangeArrowheads="1"/>
          </p:cNvSpPr>
          <p:nvPr>
            <p:ph type="body" idx="1"/>
          </p:nvPr>
        </p:nvSpPr>
        <p:spPr>
          <a:xfrm>
            <a:off x="933027" y="4409758"/>
            <a:ext cx="5131647" cy="4176054"/>
          </a:xfrm>
          <a:ln/>
        </p:spPr>
        <p:txBody>
          <a:bodyPr lIns="89734" tIns="44080" rIns="89734" bIns="44080"/>
          <a:lstStyle/>
          <a:p>
            <a:pPr>
              <a:lnSpc>
                <a:spcPct val="88000"/>
              </a:lnSpc>
            </a:pPr>
            <a:endParaRPr lang="es-CL"/>
          </a:p>
        </p:txBody>
      </p:sp>
      <p:sp>
        <p:nvSpPr>
          <p:cNvPr id="427011" name="Rectangle 3"/>
          <p:cNvSpPr>
            <a:spLocks noGrp="1" noRot="1" noChangeAspect="1" noChangeArrowheads="1" noTextEdit="1"/>
          </p:cNvSpPr>
          <p:nvPr>
            <p:ph type="sldImg"/>
          </p:nvPr>
        </p:nvSpPr>
        <p:spPr>
          <a:xfrm>
            <a:off x="1179513" y="698500"/>
            <a:ext cx="4640262" cy="347980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438F0-92DC-4C37-BAB6-1E7B12A8F8C6}" type="slidenum">
              <a:rPr lang="es-ES"/>
              <a:pPr/>
              <a:t>75</a:t>
            </a:fld>
            <a:endParaRPr lang="es-ES"/>
          </a:p>
        </p:txBody>
      </p:sp>
      <p:sp>
        <p:nvSpPr>
          <p:cNvPr id="429058" name="Rectangle 2"/>
          <p:cNvSpPr>
            <a:spLocks noGrp="1" noChangeArrowheads="1"/>
          </p:cNvSpPr>
          <p:nvPr>
            <p:ph type="body" idx="1"/>
          </p:nvPr>
        </p:nvSpPr>
        <p:spPr>
          <a:xfrm>
            <a:off x="933027" y="4409758"/>
            <a:ext cx="5131647" cy="4176054"/>
          </a:xfrm>
          <a:ln/>
        </p:spPr>
        <p:txBody>
          <a:bodyPr lIns="89734" tIns="44080" rIns="89734" bIns="44080"/>
          <a:lstStyle/>
          <a:p>
            <a:pPr>
              <a:lnSpc>
                <a:spcPct val="88000"/>
              </a:lnSpc>
            </a:pPr>
            <a:endParaRPr lang="es-CL"/>
          </a:p>
        </p:txBody>
      </p:sp>
      <p:sp>
        <p:nvSpPr>
          <p:cNvPr id="429059" name="Rectangle 3"/>
          <p:cNvSpPr>
            <a:spLocks noGrp="1" noRot="1" noChangeAspect="1" noChangeArrowheads="1" noTextEdit="1"/>
          </p:cNvSpPr>
          <p:nvPr>
            <p:ph type="sldImg"/>
          </p:nvPr>
        </p:nvSpPr>
        <p:spPr>
          <a:xfrm>
            <a:off x="1179513" y="698500"/>
            <a:ext cx="4640262" cy="3479800"/>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5178F-B431-4CBE-9193-2EA696FBC271}" type="slidenum">
              <a:rPr lang="es-ES"/>
              <a:pPr/>
              <a:t>76</a:t>
            </a:fld>
            <a:endParaRPr lang="es-ES"/>
          </a:p>
        </p:txBody>
      </p:sp>
      <p:sp>
        <p:nvSpPr>
          <p:cNvPr id="431106" name="Rectangle 2"/>
          <p:cNvSpPr>
            <a:spLocks noGrp="1" noChangeArrowheads="1"/>
          </p:cNvSpPr>
          <p:nvPr>
            <p:ph type="body" idx="1"/>
          </p:nvPr>
        </p:nvSpPr>
        <p:spPr>
          <a:xfrm>
            <a:off x="933027" y="4409758"/>
            <a:ext cx="5131647" cy="4176054"/>
          </a:xfrm>
          <a:ln/>
        </p:spPr>
        <p:txBody>
          <a:bodyPr lIns="89734" tIns="44080" rIns="89734" bIns="44080"/>
          <a:lstStyle/>
          <a:p>
            <a:pPr>
              <a:lnSpc>
                <a:spcPct val="88000"/>
              </a:lnSpc>
            </a:pPr>
            <a:endParaRPr lang="es-CL"/>
          </a:p>
        </p:txBody>
      </p:sp>
      <p:sp>
        <p:nvSpPr>
          <p:cNvPr id="431107" name="Rectangle 3"/>
          <p:cNvSpPr>
            <a:spLocks noGrp="1" noRot="1" noChangeAspect="1" noChangeArrowheads="1" noTextEdit="1"/>
          </p:cNvSpPr>
          <p:nvPr>
            <p:ph type="sldImg"/>
          </p:nvPr>
        </p:nvSpPr>
        <p:spPr>
          <a:xfrm>
            <a:off x="1179513" y="698500"/>
            <a:ext cx="4640262" cy="3479800"/>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2528C-5B8C-440C-9485-4A79EA3D3C27}" type="slidenum">
              <a:rPr lang="es-ES"/>
              <a:pPr/>
              <a:t>77</a:t>
            </a:fld>
            <a:endParaRPr lang="es-ES"/>
          </a:p>
        </p:txBody>
      </p:sp>
      <p:sp>
        <p:nvSpPr>
          <p:cNvPr id="433154" name="Rectangle 2"/>
          <p:cNvSpPr>
            <a:spLocks noGrp="1" noRot="1" noChangeAspect="1" noChangeArrowheads="1" noTextEdit="1"/>
          </p:cNvSpPr>
          <p:nvPr>
            <p:ph type="sldImg"/>
          </p:nvPr>
        </p:nvSpPr>
        <p:spPr>
          <a:xfrm>
            <a:off x="1177925" y="695325"/>
            <a:ext cx="4643438" cy="3482975"/>
          </a:xfrm>
          <a:ln/>
        </p:spPr>
      </p:sp>
      <p:sp>
        <p:nvSpPr>
          <p:cNvPr id="43315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2528C-5B8C-440C-9485-4A79EA3D3C27}" type="slidenum">
              <a:rPr lang="es-ES"/>
              <a:pPr/>
              <a:t>78</a:t>
            </a:fld>
            <a:endParaRPr lang="es-ES"/>
          </a:p>
        </p:txBody>
      </p:sp>
      <p:sp>
        <p:nvSpPr>
          <p:cNvPr id="433154" name="Rectangle 2"/>
          <p:cNvSpPr>
            <a:spLocks noGrp="1" noRot="1" noChangeAspect="1" noChangeArrowheads="1" noTextEdit="1"/>
          </p:cNvSpPr>
          <p:nvPr>
            <p:ph type="sldImg"/>
          </p:nvPr>
        </p:nvSpPr>
        <p:spPr>
          <a:xfrm>
            <a:off x="1177925" y="695325"/>
            <a:ext cx="4643438" cy="3482975"/>
          </a:xfrm>
          <a:ln/>
        </p:spPr>
      </p:sp>
      <p:sp>
        <p:nvSpPr>
          <p:cNvPr id="43315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6CA91-F24A-4012-B72A-822DEABBC511}" type="slidenum">
              <a:rPr lang="es-ES"/>
              <a:pPr/>
              <a:t>61</a:t>
            </a:fld>
            <a:endParaRPr lang="es-ES"/>
          </a:p>
        </p:txBody>
      </p:sp>
      <p:sp>
        <p:nvSpPr>
          <p:cNvPr id="357378" name="Rectangle 2"/>
          <p:cNvSpPr>
            <a:spLocks noGrp="1" noRot="1" noChangeAspect="1" noChangeArrowheads="1" noTextEdit="1"/>
          </p:cNvSpPr>
          <p:nvPr>
            <p:ph type="sldImg"/>
          </p:nvPr>
        </p:nvSpPr>
        <p:spPr>
          <a:xfrm>
            <a:off x="1158875" y="722313"/>
            <a:ext cx="4611688" cy="3457575"/>
          </a:xfrm>
          <a:ln w="12700"/>
        </p:spPr>
      </p:sp>
      <p:sp>
        <p:nvSpPr>
          <p:cNvPr id="357379" name="Rectangle 3"/>
          <p:cNvSpPr>
            <a:spLocks noGrp="1" noChangeArrowheads="1"/>
          </p:cNvSpPr>
          <p:nvPr>
            <p:ph type="body" idx="1"/>
          </p:nvPr>
        </p:nvSpPr>
        <p:spPr>
          <a:xfrm>
            <a:off x="965423" y="4398476"/>
            <a:ext cx="5073333" cy="4180889"/>
          </a:xfrm>
          <a:ln/>
        </p:spPr>
        <p:txBody>
          <a:bodyPr lIns="86376" tIns="43189" rIns="86376" bIns="43189"/>
          <a:lstStyle/>
          <a:p>
            <a:endParaRPr lang="es-C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F1671-A1E1-4E13-8D75-C09BE74A596C}" type="slidenum">
              <a:rPr lang="es-ES"/>
              <a:pPr/>
              <a:t>79</a:t>
            </a:fld>
            <a:endParaRPr lang="es-ES"/>
          </a:p>
        </p:txBody>
      </p:sp>
      <p:sp>
        <p:nvSpPr>
          <p:cNvPr id="439298" name="Rectangle 2"/>
          <p:cNvSpPr>
            <a:spLocks noGrp="1" noRot="1" noChangeAspect="1" noChangeArrowheads="1" noTextEdit="1"/>
          </p:cNvSpPr>
          <p:nvPr>
            <p:ph type="sldImg"/>
          </p:nvPr>
        </p:nvSpPr>
        <p:spPr>
          <a:xfrm>
            <a:off x="1179513" y="698500"/>
            <a:ext cx="4640262" cy="3479800"/>
          </a:xfrm>
          <a:ln/>
        </p:spPr>
      </p:sp>
      <p:sp>
        <p:nvSpPr>
          <p:cNvPr id="439299" name="Rectangle 3"/>
          <p:cNvSpPr>
            <a:spLocks noGrp="1" noChangeArrowheads="1"/>
          </p:cNvSpPr>
          <p:nvPr>
            <p:ph type="body" idx="1"/>
          </p:nvPr>
        </p:nvSpPr>
        <p:spPr>
          <a:xfrm>
            <a:off x="934648" y="4408147"/>
            <a:ext cx="5128407" cy="4180889"/>
          </a:xfrm>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0269D-62DF-4581-AE6D-67E6FD2BC21A}" type="slidenum">
              <a:rPr lang="es-ES"/>
              <a:pPr/>
              <a:t>80</a:t>
            </a:fld>
            <a:endParaRPr lang="es-ES"/>
          </a:p>
        </p:txBody>
      </p:sp>
      <p:sp>
        <p:nvSpPr>
          <p:cNvPr id="441346" name="Rectangle 2"/>
          <p:cNvSpPr>
            <a:spLocks noGrp="1" noRot="1" noChangeAspect="1" noChangeArrowheads="1" noTextEdit="1"/>
          </p:cNvSpPr>
          <p:nvPr>
            <p:ph type="sldImg"/>
          </p:nvPr>
        </p:nvSpPr>
        <p:spPr>
          <a:xfrm>
            <a:off x="1182688" y="698500"/>
            <a:ext cx="4637087" cy="3478213"/>
          </a:xfrm>
          <a:ln/>
        </p:spPr>
      </p:sp>
      <p:sp>
        <p:nvSpPr>
          <p:cNvPr id="441347" name="Rectangle 3"/>
          <p:cNvSpPr>
            <a:spLocks noGrp="1" noChangeArrowheads="1"/>
          </p:cNvSpPr>
          <p:nvPr>
            <p:ph type="body" idx="1"/>
          </p:nvPr>
        </p:nvSpPr>
        <p:spPr>
          <a:xfrm>
            <a:off x="934648" y="4408146"/>
            <a:ext cx="5128407" cy="4177665"/>
          </a:xfrm>
          <a:noFill/>
          <a:ln/>
        </p:spPr>
        <p:txBody>
          <a:bodyPr/>
          <a:lstStyle/>
          <a:p>
            <a:pPr defTabSz="775259"/>
            <a:r>
              <a:rPr lang="en-AU" dirty="0">
                <a:latin typeface="Arial" charset="0"/>
              </a:rPr>
              <a:t>	Preserve the incident scene to retain information for the 		investigation </a:t>
            </a:r>
          </a:p>
          <a:p>
            <a:pPr algn="ctr" defTabSz="775259"/>
            <a:r>
              <a:rPr lang="en-AU" b="1" dirty="0">
                <a:latin typeface="Arial" charset="0"/>
              </a:rPr>
              <a:t>and simultaneously</a:t>
            </a:r>
            <a:r>
              <a:rPr lang="en-AU" dirty="0">
                <a:latin typeface="Arial" charset="0"/>
              </a:rPr>
              <a:t> </a:t>
            </a:r>
            <a:endParaRPr lang="en-AU" b="1" dirty="0">
              <a:latin typeface="Arial" charset="0"/>
            </a:endParaRPr>
          </a:p>
          <a:p>
            <a:pPr defTabSz="775259"/>
            <a:r>
              <a:rPr lang="en-AU" dirty="0">
                <a:latin typeface="Arial" charset="0"/>
              </a:rPr>
              <a:t>	implement corrective actions to prevent the occurrence of 	further incidents.  </a:t>
            </a:r>
          </a:p>
          <a:p>
            <a:pPr defTabSz="775259"/>
            <a:endParaRPr lang="en-AU" dirty="0">
              <a:latin typeface="Arial" charset="0"/>
            </a:endParaRPr>
          </a:p>
          <a:p>
            <a:pPr defTabSz="775259"/>
            <a:r>
              <a:rPr lang="en-AU" dirty="0">
                <a:latin typeface="Arial" charset="0"/>
              </a:rPr>
              <a:t>These activities need to be carefully balanced by the individuals responsible for the incident scene.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2F3A9-61FE-403A-A2E7-76DAF066CD7D}" type="slidenum">
              <a:rPr lang="es-ES"/>
              <a:pPr/>
              <a:t>81</a:t>
            </a:fld>
            <a:endParaRPr lang="es-ES"/>
          </a:p>
        </p:txBody>
      </p:sp>
      <p:sp>
        <p:nvSpPr>
          <p:cNvPr id="443394" name="Rectangle 2"/>
          <p:cNvSpPr>
            <a:spLocks noGrp="1" noRot="1" noChangeAspect="1" noChangeArrowheads="1" noTextEdit="1"/>
          </p:cNvSpPr>
          <p:nvPr>
            <p:ph type="sldImg"/>
          </p:nvPr>
        </p:nvSpPr>
        <p:spPr>
          <a:xfrm>
            <a:off x="1179513" y="698500"/>
            <a:ext cx="4640262" cy="3479800"/>
          </a:xfrm>
          <a:ln/>
        </p:spPr>
      </p:sp>
      <p:sp>
        <p:nvSpPr>
          <p:cNvPr id="44339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17873-58DE-4633-A5AC-001989CF8707}" type="slidenum">
              <a:rPr lang="es-ES"/>
              <a:pPr/>
              <a:t>82</a:t>
            </a:fld>
            <a:endParaRPr lang="es-ES"/>
          </a:p>
        </p:txBody>
      </p:sp>
      <p:sp>
        <p:nvSpPr>
          <p:cNvPr id="445442" name="Rectangle 2"/>
          <p:cNvSpPr>
            <a:spLocks noGrp="1" noRot="1" noChangeAspect="1" noChangeArrowheads="1" noTextEdit="1"/>
          </p:cNvSpPr>
          <p:nvPr>
            <p:ph type="sldImg"/>
          </p:nvPr>
        </p:nvSpPr>
        <p:spPr>
          <a:xfrm>
            <a:off x="1179513" y="698500"/>
            <a:ext cx="4640262" cy="3479800"/>
          </a:xfrm>
          <a:ln/>
        </p:spPr>
      </p:sp>
      <p:sp>
        <p:nvSpPr>
          <p:cNvPr id="445443"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6443C-4113-4044-8125-3FD9C94A9A75}" type="slidenum">
              <a:rPr lang="es-ES"/>
              <a:pPr/>
              <a:t>83</a:t>
            </a:fld>
            <a:endParaRPr lang="es-ES"/>
          </a:p>
        </p:txBody>
      </p:sp>
      <p:sp>
        <p:nvSpPr>
          <p:cNvPr id="447490" name="Rectangle 2"/>
          <p:cNvSpPr>
            <a:spLocks noGrp="1" noRot="1" noChangeAspect="1" noChangeArrowheads="1" noTextEdit="1"/>
          </p:cNvSpPr>
          <p:nvPr>
            <p:ph type="sldImg"/>
          </p:nvPr>
        </p:nvSpPr>
        <p:spPr>
          <a:xfrm>
            <a:off x="1189038" y="714375"/>
            <a:ext cx="4657725" cy="3492500"/>
          </a:xfrm>
          <a:ln/>
        </p:spPr>
      </p:sp>
      <p:sp>
        <p:nvSpPr>
          <p:cNvPr id="447491" name="Rectangle 3"/>
          <p:cNvSpPr>
            <a:spLocks noGrp="1" noChangeArrowheads="1"/>
          </p:cNvSpPr>
          <p:nvPr>
            <p:ph type="body" idx="1"/>
          </p:nvPr>
        </p:nvSpPr>
        <p:spPr>
          <a:xfrm>
            <a:off x="960565" y="4416205"/>
            <a:ext cx="5113828" cy="4206677"/>
          </a:xfrm>
        </p:spPr>
        <p:txBody>
          <a:bodyPr/>
          <a:lstStyle/>
          <a:p>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342AE-710E-4C76-94C4-4FD7417F082E}" type="slidenum">
              <a:rPr lang="es-ES"/>
              <a:pPr/>
              <a:t>89</a:t>
            </a:fld>
            <a:endParaRPr lang="es-ES"/>
          </a:p>
        </p:txBody>
      </p:sp>
      <p:sp>
        <p:nvSpPr>
          <p:cNvPr id="455682" name="Rectangle 2"/>
          <p:cNvSpPr>
            <a:spLocks noGrp="1" noRot="1" noChangeAspect="1" noChangeArrowheads="1" noTextEdit="1"/>
          </p:cNvSpPr>
          <p:nvPr>
            <p:ph type="sldImg"/>
          </p:nvPr>
        </p:nvSpPr>
        <p:spPr>
          <a:xfrm>
            <a:off x="1179513" y="698500"/>
            <a:ext cx="4640262" cy="3479800"/>
          </a:xfrm>
          <a:ln/>
        </p:spPr>
      </p:sp>
      <p:sp>
        <p:nvSpPr>
          <p:cNvPr id="455683" name="Rectangle 3"/>
          <p:cNvSpPr>
            <a:spLocks noGrp="1" noChangeArrowheads="1"/>
          </p:cNvSpPr>
          <p:nvPr>
            <p:ph type="body" idx="1"/>
          </p:nvPr>
        </p:nvSpPr>
        <p:spPr>
          <a:xfrm>
            <a:off x="934648" y="4408147"/>
            <a:ext cx="5128407" cy="4180889"/>
          </a:xfrm>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5A52E-691A-463A-8D6B-CDDA97E116CF}" type="slidenum">
              <a:rPr lang="es-ES"/>
              <a:pPr/>
              <a:t>90</a:t>
            </a:fld>
            <a:endParaRPr lang="es-ES"/>
          </a:p>
        </p:txBody>
      </p:sp>
      <p:sp>
        <p:nvSpPr>
          <p:cNvPr id="457730" name="Rectangle 2"/>
          <p:cNvSpPr>
            <a:spLocks noGrp="1" noRot="1" noChangeAspect="1" noChangeArrowheads="1" noTextEdit="1"/>
          </p:cNvSpPr>
          <p:nvPr>
            <p:ph type="sldImg"/>
          </p:nvPr>
        </p:nvSpPr>
        <p:spPr>
          <a:xfrm>
            <a:off x="1158875" y="722313"/>
            <a:ext cx="4611688" cy="3457575"/>
          </a:xfrm>
          <a:ln w="12700"/>
        </p:spPr>
      </p:sp>
      <p:sp>
        <p:nvSpPr>
          <p:cNvPr id="457731" name="Rectangle 3"/>
          <p:cNvSpPr>
            <a:spLocks noGrp="1" noChangeArrowheads="1"/>
          </p:cNvSpPr>
          <p:nvPr>
            <p:ph type="body" idx="1"/>
          </p:nvPr>
        </p:nvSpPr>
        <p:spPr>
          <a:xfrm>
            <a:off x="965424" y="4398476"/>
            <a:ext cx="5071713" cy="4182500"/>
          </a:xfrm>
          <a:ln/>
        </p:spPr>
        <p:txBody>
          <a:bodyPr lIns="86575" tIns="43288" rIns="86575" bIns="43288"/>
          <a:lstStyle/>
          <a:p>
            <a:endParaRPr lang="es-C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D58C9-178B-41C6-8EED-8F0FAA377F10}" type="slidenum">
              <a:rPr lang="es-ES"/>
              <a:pPr/>
              <a:t>91</a:t>
            </a:fld>
            <a:endParaRPr lang="es-ES"/>
          </a:p>
        </p:txBody>
      </p:sp>
      <p:sp>
        <p:nvSpPr>
          <p:cNvPr id="459778" name="Rectangle 2"/>
          <p:cNvSpPr>
            <a:spLocks noGrp="1" noRot="1" noChangeAspect="1" noChangeArrowheads="1" noTextEdit="1"/>
          </p:cNvSpPr>
          <p:nvPr>
            <p:ph type="sldImg"/>
          </p:nvPr>
        </p:nvSpPr>
        <p:spPr>
          <a:xfrm>
            <a:off x="1189038" y="703263"/>
            <a:ext cx="4624387" cy="3468687"/>
          </a:xfrm>
          <a:ln w="12700">
            <a:solidFill>
              <a:schemeClr val="tx1"/>
            </a:solidFill>
          </a:ln>
        </p:spPr>
      </p:sp>
      <p:sp>
        <p:nvSpPr>
          <p:cNvPr id="459779" name="Rectangle 3"/>
          <p:cNvSpPr>
            <a:spLocks noGrp="1" noChangeArrowheads="1"/>
          </p:cNvSpPr>
          <p:nvPr>
            <p:ph type="body" idx="1"/>
          </p:nvPr>
        </p:nvSpPr>
        <p:spPr>
          <a:xfrm>
            <a:off x="934648" y="4416204"/>
            <a:ext cx="5128407" cy="3655457"/>
          </a:xfrm>
          <a:ln/>
        </p:spPr>
        <p:txBody>
          <a:bodyPr lIns="87082" tIns="42777" rIns="87082" bIns="42777"/>
          <a:lstStyle/>
          <a:p>
            <a:endParaRPr lang="es-C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67B4C-B7B6-42F5-84AD-CA7429F35C2D}" type="slidenum">
              <a:rPr lang="es-ES"/>
              <a:pPr/>
              <a:t>92</a:t>
            </a:fld>
            <a:endParaRPr lang="es-ES"/>
          </a:p>
        </p:txBody>
      </p:sp>
      <p:sp>
        <p:nvSpPr>
          <p:cNvPr id="461826" name="Rectangle 2"/>
          <p:cNvSpPr>
            <a:spLocks noGrp="1" noRot="1" noChangeAspect="1" noChangeArrowheads="1" noTextEdit="1"/>
          </p:cNvSpPr>
          <p:nvPr>
            <p:ph type="sldImg"/>
          </p:nvPr>
        </p:nvSpPr>
        <p:spPr>
          <a:xfrm>
            <a:off x="1179513" y="698500"/>
            <a:ext cx="4640262" cy="3479800"/>
          </a:xfrm>
          <a:ln w="12700" cap="flat">
            <a:solidFill>
              <a:schemeClr val="tx1"/>
            </a:solidFill>
          </a:ln>
        </p:spPr>
      </p:sp>
      <p:sp>
        <p:nvSpPr>
          <p:cNvPr id="461827" name="Rectangle 3"/>
          <p:cNvSpPr>
            <a:spLocks noGrp="1" noChangeArrowheads="1"/>
          </p:cNvSpPr>
          <p:nvPr>
            <p:ph type="body" idx="1"/>
          </p:nvPr>
        </p:nvSpPr>
        <p:spPr>
          <a:xfrm>
            <a:off x="933027" y="5652420"/>
            <a:ext cx="5131647" cy="2933391"/>
          </a:xfrm>
          <a:ln/>
        </p:spPr>
        <p:txBody>
          <a:bodyPr lIns="84888" tIns="41699" rIns="84888" bIns="41699"/>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DC993-507B-4092-ABAC-1C74BD062A45}" type="slidenum">
              <a:rPr lang="es-ES"/>
              <a:pPr/>
              <a:t>93</a:t>
            </a:fld>
            <a:endParaRPr lang="es-ES"/>
          </a:p>
        </p:txBody>
      </p:sp>
      <p:sp>
        <p:nvSpPr>
          <p:cNvPr id="465922" name="Rectangle 2"/>
          <p:cNvSpPr>
            <a:spLocks noGrp="1" noRot="1" noChangeAspect="1" noChangeArrowheads="1" noTextEdit="1"/>
          </p:cNvSpPr>
          <p:nvPr>
            <p:ph type="sldImg"/>
          </p:nvPr>
        </p:nvSpPr>
        <p:spPr>
          <a:xfrm>
            <a:off x="1338263" y="814388"/>
            <a:ext cx="4325937" cy="3244850"/>
          </a:xfrm>
          <a:ln/>
        </p:spPr>
      </p:sp>
      <p:sp>
        <p:nvSpPr>
          <p:cNvPr id="465923" name="Rectangle 3"/>
          <p:cNvSpPr>
            <a:spLocks noGrp="1" noChangeArrowheads="1"/>
          </p:cNvSpPr>
          <p:nvPr>
            <p:ph type="body" idx="1"/>
          </p:nvPr>
        </p:nvSpPr>
        <p:spPr>
          <a:xfrm>
            <a:off x="933027" y="4416204"/>
            <a:ext cx="5131647" cy="3655457"/>
          </a:xfrm>
          <a:ln/>
        </p:spPr>
        <p:txBody>
          <a:bodyPr lIns="85781" tIns="42891" rIns="85781" bIns="42891"/>
          <a:lstStyle/>
          <a:p>
            <a:pPr>
              <a:spcBef>
                <a:spcPct val="0"/>
              </a:spcBef>
            </a:pPr>
            <a:endParaRPr lang="en-GB" sz="2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6CA91-F24A-4012-B72A-822DEABBC511}" type="slidenum">
              <a:rPr lang="es-ES"/>
              <a:pPr/>
              <a:t>62</a:t>
            </a:fld>
            <a:endParaRPr lang="es-ES"/>
          </a:p>
        </p:txBody>
      </p:sp>
      <p:sp>
        <p:nvSpPr>
          <p:cNvPr id="357378" name="Rectangle 2"/>
          <p:cNvSpPr>
            <a:spLocks noGrp="1" noRot="1" noChangeAspect="1" noChangeArrowheads="1" noTextEdit="1"/>
          </p:cNvSpPr>
          <p:nvPr>
            <p:ph type="sldImg"/>
          </p:nvPr>
        </p:nvSpPr>
        <p:spPr>
          <a:xfrm>
            <a:off x="1158875" y="722313"/>
            <a:ext cx="4611688" cy="3457575"/>
          </a:xfrm>
          <a:ln w="12700"/>
        </p:spPr>
      </p:sp>
      <p:sp>
        <p:nvSpPr>
          <p:cNvPr id="357379" name="Rectangle 3"/>
          <p:cNvSpPr>
            <a:spLocks noGrp="1" noChangeArrowheads="1"/>
          </p:cNvSpPr>
          <p:nvPr>
            <p:ph type="body" idx="1"/>
          </p:nvPr>
        </p:nvSpPr>
        <p:spPr>
          <a:xfrm>
            <a:off x="965423" y="4398476"/>
            <a:ext cx="5073333" cy="4180889"/>
          </a:xfrm>
          <a:ln/>
        </p:spPr>
        <p:txBody>
          <a:bodyPr lIns="86376" tIns="43189" rIns="86376" bIns="43189"/>
          <a:lstStyle/>
          <a:p>
            <a:endParaRPr lang="es-C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EC492-CD4E-4844-A71F-4AB1CE549C0B}" type="slidenum">
              <a:rPr lang="es-ES"/>
              <a:pPr/>
              <a:t>94</a:t>
            </a:fld>
            <a:endParaRPr lang="es-ES"/>
          </a:p>
        </p:txBody>
      </p:sp>
      <p:sp>
        <p:nvSpPr>
          <p:cNvPr id="467970" name="Rectangle 2"/>
          <p:cNvSpPr>
            <a:spLocks noGrp="1" noRot="1" noChangeAspect="1" noChangeArrowheads="1" noTextEdit="1"/>
          </p:cNvSpPr>
          <p:nvPr>
            <p:ph type="sldImg"/>
          </p:nvPr>
        </p:nvSpPr>
        <p:spPr>
          <a:xfrm>
            <a:off x="1177925" y="695325"/>
            <a:ext cx="4643438" cy="3482975"/>
          </a:xfrm>
          <a:ln/>
        </p:spPr>
      </p:sp>
      <p:sp>
        <p:nvSpPr>
          <p:cNvPr id="467971"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5BFCF-C50C-44D0-8427-490A71E4265F}" type="slidenum">
              <a:rPr lang="es-ES"/>
              <a:pPr/>
              <a:t>95</a:t>
            </a:fld>
            <a:endParaRPr lang="es-ES"/>
          </a:p>
        </p:txBody>
      </p:sp>
      <p:sp>
        <p:nvSpPr>
          <p:cNvPr id="524290" name="Rectangle 2"/>
          <p:cNvSpPr>
            <a:spLocks noGrp="1" noRot="1" noChangeAspect="1" noChangeArrowheads="1" noTextEdit="1"/>
          </p:cNvSpPr>
          <p:nvPr>
            <p:ph type="sldImg"/>
          </p:nvPr>
        </p:nvSpPr>
        <p:spPr>
          <a:xfrm>
            <a:off x="1157288" y="723900"/>
            <a:ext cx="4611687" cy="3457575"/>
          </a:xfrm>
          <a:ln w="12700"/>
        </p:spPr>
      </p:sp>
      <p:sp>
        <p:nvSpPr>
          <p:cNvPr id="524291"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5BFCF-C50C-44D0-8427-490A71E4265F}" type="slidenum">
              <a:rPr lang="es-ES"/>
              <a:pPr/>
              <a:t>96</a:t>
            </a:fld>
            <a:endParaRPr lang="es-ES"/>
          </a:p>
        </p:txBody>
      </p:sp>
      <p:sp>
        <p:nvSpPr>
          <p:cNvPr id="524290" name="Rectangle 2"/>
          <p:cNvSpPr>
            <a:spLocks noGrp="1" noRot="1" noChangeAspect="1" noChangeArrowheads="1" noTextEdit="1"/>
          </p:cNvSpPr>
          <p:nvPr>
            <p:ph type="sldImg"/>
          </p:nvPr>
        </p:nvSpPr>
        <p:spPr>
          <a:xfrm>
            <a:off x="1157288" y="723900"/>
            <a:ext cx="4611687" cy="3457575"/>
          </a:xfrm>
          <a:ln w="12700"/>
        </p:spPr>
      </p:sp>
      <p:sp>
        <p:nvSpPr>
          <p:cNvPr id="524291"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68447-813B-4F39-A05B-AFF4F301B6F1}" type="slidenum">
              <a:rPr lang="es-ES"/>
              <a:pPr/>
              <a:t>97</a:t>
            </a:fld>
            <a:endParaRPr lang="es-ES"/>
          </a:p>
        </p:txBody>
      </p:sp>
      <p:sp>
        <p:nvSpPr>
          <p:cNvPr id="509954" name="Rectangle 2"/>
          <p:cNvSpPr>
            <a:spLocks noGrp="1" noRot="1" noChangeAspect="1" noChangeArrowheads="1" noTextEdit="1"/>
          </p:cNvSpPr>
          <p:nvPr>
            <p:ph type="sldImg"/>
          </p:nvPr>
        </p:nvSpPr>
        <p:spPr>
          <a:xfrm>
            <a:off x="1157288" y="723900"/>
            <a:ext cx="4611687" cy="3457575"/>
          </a:xfrm>
          <a:ln w="12700"/>
        </p:spPr>
      </p:sp>
      <p:sp>
        <p:nvSpPr>
          <p:cNvPr id="509955"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68447-813B-4F39-A05B-AFF4F301B6F1}" type="slidenum">
              <a:rPr lang="es-ES"/>
              <a:pPr/>
              <a:t>98</a:t>
            </a:fld>
            <a:endParaRPr lang="es-ES"/>
          </a:p>
        </p:txBody>
      </p:sp>
      <p:sp>
        <p:nvSpPr>
          <p:cNvPr id="509954" name="Rectangle 2"/>
          <p:cNvSpPr>
            <a:spLocks noGrp="1" noRot="1" noChangeAspect="1" noChangeArrowheads="1" noTextEdit="1"/>
          </p:cNvSpPr>
          <p:nvPr>
            <p:ph type="sldImg"/>
          </p:nvPr>
        </p:nvSpPr>
        <p:spPr>
          <a:xfrm>
            <a:off x="1157288" y="723900"/>
            <a:ext cx="4611687" cy="3457575"/>
          </a:xfrm>
          <a:ln w="12700"/>
        </p:spPr>
      </p:sp>
      <p:sp>
        <p:nvSpPr>
          <p:cNvPr id="509955"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49E25-3596-4E7B-8492-5CDF1B959FD3}" type="slidenum">
              <a:rPr lang="es-ES"/>
              <a:pPr/>
              <a:t>99</a:t>
            </a:fld>
            <a:endParaRPr lang="es-ES"/>
          </a:p>
        </p:txBody>
      </p:sp>
      <p:sp>
        <p:nvSpPr>
          <p:cNvPr id="512002" name="Rectangle 2"/>
          <p:cNvSpPr>
            <a:spLocks noGrp="1" noRot="1" noChangeAspect="1" noChangeArrowheads="1" noTextEdit="1"/>
          </p:cNvSpPr>
          <p:nvPr>
            <p:ph type="sldImg"/>
          </p:nvPr>
        </p:nvSpPr>
        <p:spPr>
          <a:xfrm>
            <a:off x="1157288" y="723900"/>
            <a:ext cx="4611687" cy="3457575"/>
          </a:xfrm>
          <a:ln w="12700"/>
        </p:spPr>
      </p:sp>
      <p:sp>
        <p:nvSpPr>
          <p:cNvPr id="512003"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49E25-3596-4E7B-8492-5CDF1B959FD3}" type="slidenum">
              <a:rPr lang="es-ES"/>
              <a:pPr/>
              <a:t>100</a:t>
            </a:fld>
            <a:endParaRPr lang="es-ES"/>
          </a:p>
        </p:txBody>
      </p:sp>
      <p:sp>
        <p:nvSpPr>
          <p:cNvPr id="512002" name="Rectangle 2"/>
          <p:cNvSpPr>
            <a:spLocks noGrp="1" noRot="1" noChangeAspect="1" noChangeArrowheads="1" noTextEdit="1"/>
          </p:cNvSpPr>
          <p:nvPr>
            <p:ph type="sldImg"/>
          </p:nvPr>
        </p:nvSpPr>
        <p:spPr>
          <a:xfrm>
            <a:off x="1157288" y="723900"/>
            <a:ext cx="4611687" cy="3457575"/>
          </a:xfrm>
          <a:ln w="12700"/>
        </p:spPr>
      </p:sp>
      <p:sp>
        <p:nvSpPr>
          <p:cNvPr id="512003"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28CCF-827F-4547-B241-98B7110D4B8A}" type="slidenum">
              <a:rPr lang="es-ES"/>
              <a:pPr/>
              <a:t>101</a:t>
            </a:fld>
            <a:endParaRPr lang="es-ES"/>
          </a:p>
        </p:txBody>
      </p:sp>
      <p:sp>
        <p:nvSpPr>
          <p:cNvPr id="514050" name="Rectangle 2"/>
          <p:cNvSpPr>
            <a:spLocks noGrp="1" noRot="1" noChangeAspect="1" noChangeArrowheads="1" noTextEdit="1"/>
          </p:cNvSpPr>
          <p:nvPr>
            <p:ph type="sldImg"/>
          </p:nvPr>
        </p:nvSpPr>
        <p:spPr>
          <a:xfrm>
            <a:off x="1157288" y="723900"/>
            <a:ext cx="4611687" cy="3457575"/>
          </a:xfrm>
          <a:ln w="12700"/>
        </p:spPr>
      </p:sp>
      <p:sp>
        <p:nvSpPr>
          <p:cNvPr id="514051"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28CCF-827F-4547-B241-98B7110D4B8A}" type="slidenum">
              <a:rPr lang="es-ES"/>
              <a:pPr/>
              <a:t>102</a:t>
            </a:fld>
            <a:endParaRPr lang="es-ES"/>
          </a:p>
        </p:txBody>
      </p:sp>
      <p:sp>
        <p:nvSpPr>
          <p:cNvPr id="514050" name="Rectangle 2"/>
          <p:cNvSpPr>
            <a:spLocks noGrp="1" noRot="1" noChangeAspect="1" noChangeArrowheads="1" noTextEdit="1"/>
          </p:cNvSpPr>
          <p:nvPr>
            <p:ph type="sldImg"/>
          </p:nvPr>
        </p:nvSpPr>
        <p:spPr>
          <a:xfrm>
            <a:off x="1157288" y="723900"/>
            <a:ext cx="4611687" cy="3457575"/>
          </a:xfrm>
          <a:ln w="12700"/>
        </p:spPr>
      </p:sp>
      <p:sp>
        <p:nvSpPr>
          <p:cNvPr id="514051"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62EE6-4FDE-4DBF-A9B2-8EA9089E6805}" type="slidenum">
              <a:rPr lang="es-ES"/>
              <a:pPr/>
              <a:t>103</a:t>
            </a:fld>
            <a:endParaRPr lang="es-ES"/>
          </a:p>
        </p:txBody>
      </p:sp>
      <p:sp>
        <p:nvSpPr>
          <p:cNvPr id="516098" name="Rectangle 2"/>
          <p:cNvSpPr>
            <a:spLocks noGrp="1" noRot="1" noChangeAspect="1" noChangeArrowheads="1" noTextEdit="1"/>
          </p:cNvSpPr>
          <p:nvPr>
            <p:ph type="sldImg"/>
          </p:nvPr>
        </p:nvSpPr>
        <p:spPr>
          <a:xfrm>
            <a:off x="1157288" y="723900"/>
            <a:ext cx="4611687" cy="3457575"/>
          </a:xfrm>
          <a:ln w="12700"/>
        </p:spPr>
      </p:sp>
      <p:sp>
        <p:nvSpPr>
          <p:cNvPr id="516099"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63</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104</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105</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A67E4-A2A1-4DA1-BE8B-E721E834CFCE}" type="slidenum">
              <a:rPr lang="es-ES"/>
              <a:pPr/>
              <a:t>107</a:t>
            </a:fld>
            <a:endParaRPr lang="es-ES"/>
          </a:p>
        </p:txBody>
      </p:sp>
      <p:sp>
        <p:nvSpPr>
          <p:cNvPr id="482306" name="Rectangle 2"/>
          <p:cNvSpPr>
            <a:spLocks noGrp="1" noRot="1" noChangeAspect="1" noChangeArrowheads="1" noTextEdit="1"/>
          </p:cNvSpPr>
          <p:nvPr>
            <p:ph type="sldImg"/>
          </p:nvPr>
        </p:nvSpPr>
        <p:spPr>
          <a:xfrm>
            <a:off x="1155700" y="722313"/>
            <a:ext cx="4611688" cy="3457575"/>
          </a:xfrm>
          <a:ln w="12700"/>
        </p:spPr>
      </p:sp>
      <p:sp>
        <p:nvSpPr>
          <p:cNvPr id="482307" name="Rectangle 3"/>
          <p:cNvSpPr>
            <a:spLocks noGrp="1" noChangeArrowheads="1"/>
          </p:cNvSpPr>
          <p:nvPr>
            <p:ph type="body" idx="1"/>
          </p:nvPr>
        </p:nvSpPr>
        <p:spPr>
          <a:xfrm>
            <a:off x="963805" y="4398476"/>
            <a:ext cx="5074952" cy="4182500"/>
          </a:xfrm>
          <a:ln/>
        </p:spPr>
        <p:txBody>
          <a:bodyPr lIns="88609" tIns="44305" rIns="88609" bIns="44305"/>
          <a:lstStyle/>
          <a:p>
            <a:endParaRPr lang="es-C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270B4-D6F3-4747-BB38-9538ED84B098}" type="slidenum">
              <a:rPr lang="es-ES"/>
              <a:pPr/>
              <a:t>109</a:t>
            </a:fld>
            <a:endParaRPr lang="es-ES"/>
          </a:p>
        </p:txBody>
      </p:sp>
      <p:sp>
        <p:nvSpPr>
          <p:cNvPr id="486402" name="Rectangle 2"/>
          <p:cNvSpPr>
            <a:spLocks noGrp="1" noRot="1" noChangeAspect="1" noChangeArrowheads="1" noTextEdit="1"/>
          </p:cNvSpPr>
          <p:nvPr>
            <p:ph type="sldImg"/>
          </p:nvPr>
        </p:nvSpPr>
        <p:spPr>
          <a:xfrm>
            <a:off x="1177925" y="695325"/>
            <a:ext cx="4643438" cy="3482975"/>
          </a:xfrm>
          <a:ln/>
        </p:spPr>
      </p:sp>
      <p:sp>
        <p:nvSpPr>
          <p:cNvPr id="486403" name="Rectangle 3"/>
          <p:cNvSpPr>
            <a:spLocks noGrp="1" noChangeArrowheads="1"/>
          </p:cNvSpPr>
          <p:nvPr>
            <p:ph type="body" idx="1"/>
          </p:nvPr>
        </p:nvSpPr>
        <p:spPr>
          <a:xfrm>
            <a:off x="934648" y="4409758"/>
            <a:ext cx="5128407" cy="4179277"/>
          </a:xfrm>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110</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1EE4A-B769-486C-AACD-A6D9A51C3435}" type="slidenum">
              <a:rPr lang="es-ES"/>
              <a:pPr/>
              <a:t>111</a:t>
            </a:fld>
            <a:endParaRPr lang="es-ES"/>
          </a:p>
        </p:txBody>
      </p:sp>
      <p:sp>
        <p:nvSpPr>
          <p:cNvPr id="492546" name="Rectangle 2"/>
          <p:cNvSpPr>
            <a:spLocks noGrp="1" noRot="1" noChangeAspect="1" noChangeArrowheads="1" noTextEdit="1"/>
          </p:cNvSpPr>
          <p:nvPr>
            <p:ph type="sldImg"/>
          </p:nvPr>
        </p:nvSpPr>
        <p:spPr>
          <a:xfrm>
            <a:off x="1177925" y="695325"/>
            <a:ext cx="4643438" cy="3482975"/>
          </a:xfrm>
          <a:ln/>
        </p:spPr>
      </p:sp>
      <p:sp>
        <p:nvSpPr>
          <p:cNvPr id="49254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4CBF8-C8F5-4B3C-AE0A-4CFF5C9F87E9}" type="slidenum">
              <a:rPr lang="es-ES"/>
              <a:pPr/>
              <a:t>112</a:t>
            </a:fld>
            <a:endParaRPr lang="es-ES"/>
          </a:p>
        </p:txBody>
      </p:sp>
      <p:sp>
        <p:nvSpPr>
          <p:cNvPr id="488450" name="Rectangle 2"/>
          <p:cNvSpPr>
            <a:spLocks noGrp="1" noRot="1" noChangeAspect="1" noChangeArrowheads="1" noTextEdit="1"/>
          </p:cNvSpPr>
          <p:nvPr>
            <p:ph type="sldImg"/>
          </p:nvPr>
        </p:nvSpPr>
        <p:spPr>
          <a:xfrm>
            <a:off x="1155700" y="722313"/>
            <a:ext cx="4611688" cy="3457575"/>
          </a:xfrm>
          <a:ln w="12700"/>
        </p:spPr>
      </p:sp>
      <p:sp>
        <p:nvSpPr>
          <p:cNvPr id="488451" name="Rectangle 3"/>
          <p:cNvSpPr>
            <a:spLocks noGrp="1" noChangeArrowheads="1"/>
          </p:cNvSpPr>
          <p:nvPr>
            <p:ph type="body" idx="1"/>
          </p:nvPr>
        </p:nvSpPr>
        <p:spPr>
          <a:xfrm>
            <a:off x="963805" y="4398476"/>
            <a:ext cx="5074952" cy="4182500"/>
          </a:xfrm>
          <a:ln/>
        </p:spPr>
        <p:txBody>
          <a:bodyPr lIns="88609" tIns="44305" rIns="88609" bIns="44305"/>
          <a:lstStyle/>
          <a:p>
            <a:endParaRPr lang="es-C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63B21-73F5-48B5-B089-817673867D16}" type="slidenum">
              <a:rPr lang="es-ES"/>
              <a:pPr/>
              <a:t>113</a:t>
            </a:fld>
            <a:endParaRPr lang="es-ES"/>
          </a:p>
        </p:txBody>
      </p:sp>
      <p:sp>
        <p:nvSpPr>
          <p:cNvPr id="490498" name="Rectangle 2"/>
          <p:cNvSpPr>
            <a:spLocks noGrp="1" noRot="1" noChangeAspect="1" noChangeArrowheads="1" noTextEdit="1"/>
          </p:cNvSpPr>
          <p:nvPr>
            <p:ph type="sldImg"/>
          </p:nvPr>
        </p:nvSpPr>
        <p:spPr>
          <a:xfrm>
            <a:off x="1177925" y="695325"/>
            <a:ext cx="4643438" cy="3482975"/>
          </a:xfrm>
          <a:ln/>
        </p:spPr>
      </p:sp>
      <p:sp>
        <p:nvSpPr>
          <p:cNvPr id="490499"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6606D-939E-4D9F-B870-995C7AC4DF6D}" type="slidenum">
              <a:rPr lang="es-ES"/>
              <a:pPr/>
              <a:t>114</a:t>
            </a:fld>
            <a:endParaRPr lang="es-ES"/>
          </a:p>
        </p:txBody>
      </p:sp>
      <p:sp>
        <p:nvSpPr>
          <p:cNvPr id="504834" name="Rectangle 2"/>
          <p:cNvSpPr>
            <a:spLocks noGrp="1" noRot="1" noChangeAspect="1" noChangeArrowheads="1" noTextEdit="1"/>
          </p:cNvSpPr>
          <p:nvPr>
            <p:ph type="sldImg"/>
          </p:nvPr>
        </p:nvSpPr>
        <p:spPr>
          <a:xfrm>
            <a:off x="1157288" y="723900"/>
            <a:ext cx="4611687" cy="3457575"/>
          </a:xfrm>
          <a:ln w="12700"/>
        </p:spPr>
      </p:sp>
      <p:sp>
        <p:nvSpPr>
          <p:cNvPr id="504835" name="Rectangle 3"/>
          <p:cNvSpPr>
            <a:spLocks noGrp="1" noChangeArrowheads="1"/>
          </p:cNvSpPr>
          <p:nvPr>
            <p:ph type="body" idx="1"/>
          </p:nvPr>
        </p:nvSpPr>
        <p:spPr>
          <a:xfrm>
            <a:off x="965423" y="4398476"/>
            <a:ext cx="5073333" cy="4182500"/>
          </a:xfrm>
          <a:ln/>
        </p:spPr>
        <p:txBody>
          <a:bodyPr lIns="89716" tIns="44858" rIns="89716" bIns="44858"/>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63D89EC-60FB-0DE8-0D39-31C06B331D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DD11DDB-42AD-47CE-A2B4-2B7FE6C54853}" type="slidenum">
              <a:rPr lang="es-ES" altLang="es-CL"/>
              <a:pPr>
                <a:spcBef>
                  <a:spcPct val="0"/>
                </a:spcBef>
              </a:pPr>
              <a:t>120</a:t>
            </a:fld>
            <a:endParaRPr lang="es-ES" altLang="es-CL"/>
          </a:p>
        </p:txBody>
      </p:sp>
      <p:sp>
        <p:nvSpPr>
          <p:cNvPr id="6147" name="Rectangle 7">
            <a:extLst>
              <a:ext uri="{FF2B5EF4-FFF2-40B4-BE49-F238E27FC236}">
                <a16:creationId xmlns:a16="http://schemas.microsoft.com/office/drawing/2014/main" id="{4B5A9CF8-F3A6-1618-E7CE-CDF5A6C8550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A860BE2C-C634-42A8-99B1-4C0B496CD9A7}" type="slidenum">
              <a:rPr lang="es-ES" altLang="es-CL" sz="1100"/>
              <a:pPr algn="r" eaLnBrk="1" hangingPunct="1">
                <a:spcBef>
                  <a:spcPct val="0"/>
                </a:spcBef>
              </a:pPr>
              <a:t>120</a:t>
            </a:fld>
            <a:endParaRPr lang="es-ES" altLang="es-CL" sz="1100"/>
          </a:p>
        </p:txBody>
      </p:sp>
      <p:sp>
        <p:nvSpPr>
          <p:cNvPr id="6148" name="Rectangle 2">
            <a:extLst>
              <a:ext uri="{FF2B5EF4-FFF2-40B4-BE49-F238E27FC236}">
                <a16:creationId xmlns:a16="http://schemas.microsoft.com/office/drawing/2014/main" id="{1D4D96FB-F50B-1F70-41FD-E1993D3D47E0}"/>
              </a:ext>
            </a:extLst>
          </p:cNvPr>
          <p:cNvSpPr>
            <a:spLocks noGrp="1" noRot="1" noChangeAspect="1" noChangeArrowheads="1" noTextEdit="1"/>
          </p:cNvSpPr>
          <p:nvPr>
            <p:ph type="sldImg"/>
          </p:nvPr>
        </p:nvSpPr>
        <p:spPr>
          <a:ln/>
        </p:spPr>
      </p:sp>
      <p:sp>
        <p:nvSpPr>
          <p:cNvPr id="6149" name="Rectangle 3">
            <a:extLst>
              <a:ext uri="{FF2B5EF4-FFF2-40B4-BE49-F238E27FC236}">
                <a16:creationId xmlns:a16="http://schemas.microsoft.com/office/drawing/2014/main" id="{B7399D91-139E-B8BB-57DC-0AEAFEFF638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D6B6D-B859-46BC-B536-DF9331A5F8E9}" type="slidenum">
              <a:rPr lang="es-ES"/>
              <a:pPr/>
              <a:t>64</a:t>
            </a:fld>
            <a:endParaRPr lang="es-ES"/>
          </a:p>
        </p:txBody>
      </p:sp>
      <p:sp>
        <p:nvSpPr>
          <p:cNvPr id="384002" name="Rectangle 2"/>
          <p:cNvSpPr>
            <a:spLocks noGrp="1" noRot="1" noChangeAspect="1" noChangeArrowheads="1" noTextEdit="1"/>
          </p:cNvSpPr>
          <p:nvPr>
            <p:ph type="sldImg"/>
          </p:nvPr>
        </p:nvSpPr>
        <p:spPr>
          <a:xfrm>
            <a:off x="1177925" y="695325"/>
            <a:ext cx="4643438" cy="3482975"/>
          </a:xfrm>
          <a:ln/>
        </p:spPr>
      </p:sp>
      <p:sp>
        <p:nvSpPr>
          <p:cNvPr id="384003"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ABAABA2-8AAD-C895-7F69-A3AEA63D3C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8FD5BFE-5F49-41AF-97D8-A0ECCCD1E62E}" type="slidenum">
              <a:rPr lang="es-ES" altLang="es-CL"/>
              <a:pPr>
                <a:spcBef>
                  <a:spcPct val="0"/>
                </a:spcBef>
              </a:pPr>
              <a:t>121</a:t>
            </a:fld>
            <a:endParaRPr lang="es-ES" altLang="es-CL"/>
          </a:p>
        </p:txBody>
      </p:sp>
      <p:sp>
        <p:nvSpPr>
          <p:cNvPr id="8195" name="Rectangle 7">
            <a:extLst>
              <a:ext uri="{FF2B5EF4-FFF2-40B4-BE49-F238E27FC236}">
                <a16:creationId xmlns:a16="http://schemas.microsoft.com/office/drawing/2014/main" id="{95F3AF4D-1459-5FE7-0F84-E3FAB39CAA9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9B50AF4D-66DF-4FAB-9B51-DBCE673FB9A1}" type="slidenum">
              <a:rPr lang="es-ES" altLang="es-CL" sz="1100"/>
              <a:pPr algn="r" eaLnBrk="1" hangingPunct="1">
                <a:spcBef>
                  <a:spcPct val="0"/>
                </a:spcBef>
              </a:pPr>
              <a:t>121</a:t>
            </a:fld>
            <a:endParaRPr lang="es-ES" altLang="es-CL" sz="1100"/>
          </a:p>
        </p:txBody>
      </p:sp>
      <p:sp>
        <p:nvSpPr>
          <p:cNvPr id="8196" name="Rectangle 2">
            <a:extLst>
              <a:ext uri="{FF2B5EF4-FFF2-40B4-BE49-F238E27FC236}">
                <a16:creationId xmlns:a16="http://schemas.microsoft.com/office/drawing/2014/main" id="{FA1FF7EB-2559-C454-EA41-E019877C5283}"/>
              </a:ext>
            </a:extLst>
          </p:cNvPr>
          <p:cNvSpPr>
            <a:spLocks noGrp="1" noRot="1" noChangeAspect="1" noChangeArrowheads="1" noTextEdit="1"/>
          </p:cNvSpPr>
          <p:nvPr>
            <p:ph type="sldImg"/>
          </p:nvPr>
        </p:nvSpPr>
        <p:spPr>
          <a:ln/>
        </p:spPr>
      </p:sp>
      <p:sp>
        <p:nvSpPr>
          <p:cNvPr id="8197" name="Rectangle 3">
            <a:extLst>
              <a:ext uri="{FF2B5EF4-FFF2-40B4-BE49-F238E27FC236}">
                <a16:creationId xmlns:a16="http://schemas.microsoft.com/office/drawing/2014/main" id="{19F3AF18-265B-C350-9086-93994DB9DD1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50616A1-B4C1-D881-139D-BE9C24A107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786D319-3E1D-4448-9DB3-3479E1EE5CFB}" type="slidenum">
              <a:rPr lang="es-ES" altLang="es-CL"/>
              <a:pPr>
                <a:spcBef>
                  <a:spcPct val="0"/>
                </a:spcBef>
              </a:pPr>
              <a:t>122</a:t>
            </a:fld>
            <a:endParaRPr lang="es-ES" altLang="es-CL"/>
          </a:p>
        </p:txBody>
      </p:sp>
      <p:sp>
        <p:nvSpPr>
          <p:cNvPr id="10243" name="1 Marcador de imagen de diapositiva">
            <a:extLst>
              <a:ext uri="{FF2B5EF4-FFF2-40B4-BE49-F238E27FC236}">
                <a16:creationId xmlns:a16="http://schemas.microsoft.com/office/drawing/2014/main" id="{114D6EFD-A21E-7D51-7F15-38679EAB1D66}"/>
              </a:ext>
            </a:extLst>
          </p:cNvPr>
          <p:cNvSpPr>
            <a:spLocks noGrp="1" noRot="1" noChangeAspect="1" noChangeArrowheads="1" noTextEdit="1"/>
          </p:cNvSpPr>
          <p:nvPr>
            <p:ph type="sldImg"/>
          </p:nvPr>
        </p:nvSpPr>
        <p:spPr>
          <a:ln/>
        </p:spPr>
      </p:sp>
      <p:sp>
        <p:nvSpPr>
          <p:cNvPr id="10244" name="2 Marcador de notas">
            <a:extLst>
              <a:ext uri="{FF2B5EF4-FFF2-40B4-BE49-F238E27FC236}">
                <a16:creationId xmlns:a16="http://schemas.microsoft.com/office/drawing/2014/main" id="{335A1B77-C39C-F49E-B131-75A12C5E65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
        <p:nvSpPr>
          <p:cNvPr id="10245" name="3 Marcador de número de diapositiva">
            <a:extLst>
              <a:ext uri="{FF2B5EF4-FFF2-40B4-BE49-F238E27FC236}">
                <a16:creationId xmlns:a16="http://schemas.microsoft.com/office/drawing/2014/main" id="{2B260803-6A20-69BB-233F-617110A795C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1CD2E80F-3A1C-45CF-BB72-993EB9EAFAFA}" type="slidenum">
              <a:rPr lang="es-ES" altLang="es-CL" sz="1100"/>
              <a:pPr algn="r" eaLnBrk="1" hangingPunct="1">
                <a:spcBef>
                  <a:spcPct val="0"/>
                </a:spcBef>
              </a:pPr>
              <a:t>122</a:t>
            </a:fld>
            <a:endParaRPr lang="es-ES" altLang="es-CL" sz="11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476203C-B267-39E3-A844-D362C04473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CD08ACE-1854-46C8-B3A1-A85BD58D17E3}" type="slidenum">
              <a:rPr lang="es-ES" altLang="es-CL"/>
              <a:pPr>
                <a:spcBef>
                  <a:spcPct val="0"/>
                </a:spcBef>
              </a:pPr>
              <a:t>123</a:t>
            </a:fld>
            <a:endParaRPr lang="es-ES" altLang="es-CL"/>
          </a:p>
        </p:txBody>
      </p:sp>
      <p:sp>
        <p:nvSpPr>
          <p:cNvPr id="12291" name="Rectangle 7">
            <a:extLst>
              <a:ext uri="{FF2B5EF4-FFF2-40B4-BE49-F238E27FC236}">
                <a16:creationId xmlns:a16="http://schemas.microsoft.com/office/drawing/2014/main" id="{83305789-0A3A-B9A8-5EDD-CCD3AACB54D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3939BEC8-4E03-4025-86FB-7697DBD1F8C7}" type="slidenum">
              <a:rPr lang="es-ES" altLang="es-CL" sz="1100"/>
              <a:pPr algn="r" eaLnBrk="1" hangingPunct="1">
                <a:spcBef>
                  <a:spcPct val="0"/>
                </a:spcBef>
              </a:pPr>
              <a:t>123</a:t>
            </a:fld>
            <a:endParaRPr lang="es-ES" altLang="es-CL" sz="1100"/>
          </a:p>
        </p:txBody>
      </p:sp>
      <p:sp>
        <p:nvSpPr>
          <p:cNvPr id="12292" name="Rectangle 2">
            <a:extLst>
              <a:ext uri="{FF2B5EF4-FFF2-40B4-BE49-F238E27FC236}">
                <a16:creationId xmlns:a16="http://schemas.microsoft.com/office/drawing/2014/main" id="{3045D483-371D-B7CC-D25D-175C95F5AE42}"/>
              </a:ext>
            </a:extLst>
          </p:cNvPr>
          <p:cNvSpPr>
            <a:spLocks noGrp="1" noRot="1" noChangeAspect="1" noChangeArrowheads="1" noTextEdit="1"/>
          </p:cNvSpPr>
          <p:nvPr>
            <p:ph type="sldImg"/>
          </p:nvPr>
        </p:nvSpPr>
        <p:spPr>
          <a:ln/>
        </p:spPr>
      </p:sp>
      <p:sp>
        <p:nvSpPr>
          <p:cNvPr id="12293" name="Rectangle 3">
            <a:extLst>
              <a:ext uri="{FF2B5EF4-FFF2-40B4-BE49-F238E27FC236}">
                <a16:creationId xmlns:a16="http://schemas.microsoft.com/office/drawing/2014/main" id="{64582947-B41D-F614-C30B-266A886291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0237CBE-BF7D-77D3-B5D5-F630F1A04F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1EA671B-1A50-4E2E-9DD4-133464A51F44}" type="slidenum">
              <a:rPr lang="es-ES" altLang="es-CL"/>
              <a:pPr>
                <a:spcBef>
                  <a:spcPct val="0"/>
                </a:spcBef>
              </a:pPr>
              <a:t>124</a:t>
            </a:fld>
            <a:endParaRPr lang="es-ES" altLang="es-CL"/>
          </a:p>
        </p:txBody>
      </p:sp>
      <p:sp>
        <p:nvSpPr>
          <p:cNvPr id="14339" name="Rectangle 7">
            <a:extLst>
              <a:ext uri="{FF2B5EF4-FFF2-40B4-BE49-F238E27FC236}">
                <a16:creationId xmlns:a16="http://schemas.microsoft.com/office/drawing/2014/main" id="{237C0C8E-FA0D-E5B6-0FA5-AB2D377C78A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32839936-4E41-45CE-951F-8C8973424523}" type="slidenum">
              <a:rPr lang="es-ES" altLang="es-CL" sz="1100"/>
              <a:pPr algn="r" eaLnBrk="1" hangingPunct="1">
                <a:spcBef>
                  <a:spcPct val="0"/>
                </a:spcBef>
              </a:pPr>
              <a:t>124</a:t>
            </a:fld>
            <a:endParaRPr lang="es-ES" altLang="es-CL" sz="1100"/>
          </a:p>
        </p:txBody>
      </p:sp>
      <p:sp>
        <p:nvSpPr>
          <p:cNvPr id="14340" name="Rectangle 2">
            <a:extLst>
              <a:ext uri="{FF2B5EF4-FFF2-40B4-BE49-F238E27FC236}">
                <a16:creationId xmlns:a16="http://schemas.microsoft.com/office/drawing/2014/main" id="{9B9274D3-92F5-4532-2E17-EEBB46AF2A44}"/>
              </a:ext>
            </a:extLst>
          </p:cNvPr>
          <p:cNvSpPr>
            <a:spLocks noGrp="1" noRot="1" noChangeAspect="1" noChangeArrowheads="1" noTextEdit="1"/>
          </p:cNvSpPr>
          <p:nvPr>
            <p:ph type="sldImg"/>
          </p:nvPr>
        </p:nvSpPr>
        <p:spPr>
          <a:ln/>
        </p:spPr>
      </p:sp>
      <p:sp>
        <p:nvSpPr>
          <p:cNvPr id="14341" name="Rectangle 3">
            <a:extLst>
              <a:ext uri="{FF2B5EF4-FFF2-40B4-BE49-F238E27FC236}">
                <a16:creationId xmlns:a16="http://schemas.microsoft.com/office/drawing/2014/main" id="{E759A140-C95E-F8DF-80F5-6C5D85C52872}"/>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CL" altLang="es-CL" dirty="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AF53917-D40A-1D9B-BCA0-623584092A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8C1D28A-C19E-4A4E-A45C-9FA25EC3AB2E}" type="slidenum">
              <a:rPr lang="es-ES" altLang="es-CL"/>
              <a:pPr>
                <a:spcBef>
                  <a:spcPct val="0"/>
                </a:spcBef>
              </a:pPr>
              <a:t>125</a:t>
            </a:fld>
            <a:endParaRPr lang="es-ES" altLang="es-CL"/>
          </a:p>
        </p:txBody>
      </p:sp>
      <p:sp>
        <p:nvSpPr>
          <p:cNvPr id="16387" name="Rectangle 7">
            <a:extLst>
              <a:ext uri="{FF2B5EF4-FFF2-40B4-BE49-F238E27FC236}">
                <a16:creationId xmlns:a16="http://schemas.microsoft.com/office/drawing/2014/main" id="{EEE871D9-B740-2D6B-59DD-F2823530102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679BDD6F-6E5B-4558-AEFD-119621B6E7EE}" type="slidenum">
              <a:rPr lang="es-ES" altLang="es-CL" sz="1100"/>
              <a:pPr algn="r" eaLnBrk="1" hangingPunct="1">
                <a:spcBef>
                  <a:spcPct val="0"/>
                </a:spcBef>
              </a:pPr>
              <a:t>125</a:t>
            </a:fld>
            <a:endParaRPr lang="es-ES" altLang="es-CL" sz="1100"/>
          </a:p>
        </p:txBody>
      </p:sp>
      <p:sp>
        <p:nvSpPr>
          <p:cNvPr id="16388" name="Rectangle 2">
            <a:extLst>
              <a:ext uri="{FF2B5EF4-FFF2-40B4-BE49-F238E27FC236}">
                <a16:creationId xmlns:a16="http://schemas.microsoft.com/office/drawing/2014/main" id="{6403A9C5-A3CC-2341-99F8-D88A5C8B1C54}"/>
              </a:ext>
            </a:extLst>
          </p:cNvPr>
          <p:cNvSpPr>
            <a:spLocks noGrp="1" noRot="1" noChangeAspect="1" noChangeArrowheads="1" noTextEdit="1"/>
          </p:cNvSpPr>
          <p:nvPr>
            <p:ph type="sldImg"/>
          </p:nvPr>
        </p:nvSpPr>
        <p:spPr>
          <a:xfrm>
            <a:off x="1149350" y="687388"/>
            <a:ext cx="4570413" cy="3427412"/>
          </a:xfrm>
          <a:ln/>
        </p:spPr>
      </p:sp>
      <p:sp>
        <p:nvSpPr>
          <p:cNvPr id="16389" name="Rectangle 3">
            <a:extLst>
              <a:ext uri="{FF2B5EF4-FFF2-40B4-BE49-F238E27FC236}">
                <a16:creationId xmlns:a16="http://schemas.microsoft.com/office/drawing/2014/main" id="{DF83D8AE-FFB3-AB5C-5566-A8EDAF33A6E5}"/>
              </a:ext>
            </a:extLst>
          </p:cNvPr>
          <p:cNvSpPr>
            <a:spLocks noGrp="1" noChangeArrowheads="1"/>
          </p:cNvSpPr>
          <p:nvPr>
            <p:ph type="body" idx="1"/>
          </p:nvPr>
        </p:nvSpPr>
        <p:spPr>
          <a:xfrm>
            <a:off x="914400" y="4341813"/>
            <a:ext cx="50292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875B-F927-6417-39AE-F93B7AF564EB}"/>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32E4B5D4-8E79-891E-D4FC-7250C5BA386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237B9229-6B64-287D-49F4-C59703A3540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40E8CC8-123B-52BF-A730-C8FDF5223FA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135676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2800-A44B-B40D-9EE6-A35A331BC25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D86C2D64-3707-0D10-6651-0239D0426A4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57EFFC9-913F-68E0-DA32-BBCA35B5B24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ACFA8938-3455-C29D-15A8-264FB6AFFFE6}"/>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40159294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F331C5DA-813B-4BEB-8B36-333E3024B2D6}" type="slidenum">
              <a:rPr lang="es-CL" smtClean="0"/>
              <a:t>128</a:t>
            </a:fld>
            <a:endParaRPr lang="es-CL" dirty="0"/>
          </a:p>
        </p:txBody>
      </p:sp>
    </p:spTree>
    <p:extLst>
      <p:ext uri="{BB962C8B-B14F-4D97-AF65-F5344CB8AC3E}">
        <p14:creationId xmlns:p14="http://schemas.microsoft.com/office/powerpoint/2010/main" val="3415219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F331C5DA-813B-4BEB-8B36-333E3024B2D6}" type="slidenum">
              <a:rPr lang="es-CL" smtClean="0"/>
              <a:t>148</a:t>
            </a:fld>
            <a:endParaRPr lang="es-CL"/>
          </a:p>
        </p:txBody>
      </p:sp>
    </p:spTree>
    <p:extLst>
      <p:ext uri="{BB962C8B-B14F-4D97-AF65-F5344CB8AC3E}">
        <p14:creationId xmlns:p14="http://schemas.microsoft.com/office/powerpoint/2010/main" val="2121051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65749-1C6A-9086-5817-EEAB035144BC}"/>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87E3D5B9-E35A-8D71-8FDB-FE91A53CB2CB}"/>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1F0BCA3-100E-D4C6-83BC-C8DEED1663F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6715C754-E9B1-E51C-6065-FCCA2FC827A3}"/>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90026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4541D-7AE5-4E10-9182-2B69DDED6FD1}" type="slidenum">
              <a:rPr lang="es-ES"/>
              <a:pPr/>
              <a:t>65</a:t>
            </a:fld>
            <a:endParaRPr lang="es-ES"/>
          </a:p>
        </p:txBody>
      </p:sp>
      <p:sp>
        <p:nvSpPr>
          <p:cNvPr id="386050" name="Rectangle 2"/>
          <p:cNvSpPr>
            <a:spLocks noGrp="1" noRot="1" noChangeAspect="1" noChangeArrowheads="1" noTextEdit="1"/>
          </p:cNvSpPr>
          <p:nvPr>
            <p:ph type="sldImg"/>
          </p:nvPr>
        </p:nvSpPr>
        <p:spPr>
          <a:xfrm>
            <a:off x="1177925" y="695325"/>
            <a:ext cx="4643438" cy="3482975"/>
          </a:xfrm>
          <a:ln/>
        </p:spPr>
      </p:sp>
      <p:sp>
        <p:nvSpPr>
          <p:cNvPr id="386051"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C8379-E0B7-3D95-EE7E-76A4F8D54D5D}"/>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6358637C-E4B9-C0C6-9E0C-7F9AE2C51815}"/>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1845A399-42BD-C1A7-B0BD-DA198741212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5AB3FA9-0320-22BA-E47C-C1BE1BCBFEBD}"/>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8863211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900D-F61B-5699-1DE5-4182D0B53717}"/>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C1FF64FD-F817-053A-2751-FD1F0D691D92}"/>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10006EF-28A7-6643-1D1D-87C2C3683D2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C9B72DAF-E28C-10AE-D8A3-EB4383DFD126}"/>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8826146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A5AED-718B-5023-A662-0DFD0362099D}"/>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ED987067-BE8A-71AF-16E7-8932E410441D}"/>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331C2181-22BA-228B-812A-5E36E9C8274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AFAEA120-816E-4196-F4C3-DC6E16517F81}"/>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4666485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DE304-9BB7-97AE-6520-58AFC6414E7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690BF6F4-5D77-3BAB-7617-9A745FC9DBD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D089BB9C-2821-EAA4-0AEE-96CBA3E2297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57B30A6D-505D-A7ED-C81B-A58D632EE311}"/>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1573642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3AE7-D147-8110-D117-F9011B38A7A8}"/>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586208FF-100F-442B-5C13-78DB8B29FA5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3F2ABBA1-96B4-65F1-09F8-E62CA0A607A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EDEAB12D-54C1-66A3-68A6-5CE18ED5739C}"/>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8659236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E3836-9058-70E6-19F7-7426EB844D92}"/>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E2A233B9-24FC-C84D-672A-C301BD0E896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BA41813A-88D2-ABAF-5E44-22D3E1A62B8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6253085B-471A-F6A0-4CB5-A25A51DA9984}"/>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7092649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62234-E9CC-B3FC-9658-A2B002DF7FAB}"/>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FE7A9C38-7546-F6DF-0035-61673F397C61}"/>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EE62653-6A37-B78A-DFF9-C11AF885671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29D14B19-6474-9054-4678-CBC104135DB8}"/>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8516530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C3F9-E78C-BECB-D571-3AAD2C4AB114}"/>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117E89F6-EDC0-7452-C4CA-6A43D6A1C99A}"/>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9CD14D2A-9BA5-3D15-C8FA-4645AEA9DA1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72E70B81-4534-F104-3601-B209BABE5587}"/>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2248346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BF6D-2D34-0A75-D12F-0B46062F1AC3}"/>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10401F67-2E7A-5DFD-1260-9F6BFC82D8E5}"/>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D0C33615-3F09-7A28-8C23-8F8CD2543AE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26CEDA69-0F8E-E63B-8001-BD40D3CF13C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42304772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A928-2272-5EAA-074D-CDAEAC40CA5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A49CA284-3A9E-F16A-4A0D-4F1E2D1781B1}"/>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42F73BE6-9CFE-89BD-9594-EB256E54072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22DFA6B-CDCB-8E66-133D-E03EEB922CAD}"/>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97450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C5385-C622-4369-BE1D-B1BE2B846F9A}" type="slidenum">
              <a:rPr lang="es-ES"/>
              <a:pPr/>
              <a:t>66</a:t>
            </a:fld>
            <a:endParaRPr lang="es-ES"/>
          </a:p>
        </p:txBody>
      </p:sp>
      <p:sp>
        <p:nvSpPr>
          <p:cNvPr id="392194" name="Rectangle 2"/>
          <p:cNvSpPr>
            <a:spLocks noGrp="1" noRot="1" noChangeAspect="1" noChangeArrowheads="1" noTextEdit="1"/>
          </p:cNvSpPr>
          <p:nvPr>
            <p:ph type="sldImg"/>
          </p:nvPr>
        </p:nvSpPr>
        <p:spPr>
          <a:xfrm>
            <a:off x="1177925" y="695325"/>
            <a:ext cx="4643438" cy="3482975"/>
          </a:xfrm>
          <a:ln/>
        </p:spPr>
      </p:sp>
      <p:sp>
        <p:nvSpPr>
          <p:cNvPr id="39219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15C78-5D7F-2A65-EEAD-24390D263A43}"/>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9FBAC682-8D78-6937-0D48-4C73ECE65D6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A0E58827-800E-54F2-5E71-32AABC25251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C9F25154-1A42-FA06-BB74-D95413D2DB98}"/>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9516094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F8EB-4552-2ECF-CDB8-E291F121C4F5}"/>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4324012D-29E2-A85F-6897-1A190B6873F1}"/>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DA76B395-E4DC-5DFF-EF33-34085588DD6B}"/>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F43C9C40-EC40-7224-14CA-62CBD7F9088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1342336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4C77-9F64-E526-8B4F-2270E572E772}"/>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523F0124-D582-2852-6ADB-B7AEA40FD26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80A4ECBE-26B7-43B7-C2E4-BA3A2D434B72}"/>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3FC10BAC-A231-599D-8ADB-1DEF19BA8140}"/>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16046439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A933-493C-366B-CE1C-511C3CDFF537}"/>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B34C77C5-31FF-4992-F567-6BBF37AD36F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CA83408C-56E2-DB5C-B158-31138D6C13F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2D835BFB-FD86-B0D7-12B1-22E4CA8BB01F}"/>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9600973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1936-B62D-DBFA-1335-DB6DF94AA237}"/>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D024B945-8133-DFDB-A3C3-BEBEA200266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4C1CFFD0-17CB-EC13-2558-6F327595FC4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13524D11-D52C-1712-26D8-F6CC7F320EF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41826853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A375-7BCE-A766-223F-AE50C7D565E9}"/>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447B51C6-0D50-BA59-F88D-6D56E782FC4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1E4E416F-813F-8F67-7EBA-C701FC078F4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E74890F8-CDE8-7DBC-5495-936A3B88DC1E}"/>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9017726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A0B52-E671-E912-AEC2-2ADA120569C4}"/>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8F885B07-2EEE-F281-22EE-FD6F58EC31EE}"/>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DDC08CC8-32A2-2995-6A7B-351698EF56A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74C983EC-536B-E760-C659-985428AC303B}"/>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4201553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7EBB-2613-5072-B312-822B77D2DA1C}"/>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83A13ED0-7B40-D5A4-2157-0E413FD37C29}"/>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A1D37727-0B23-0394-1A6B-97AC044899A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FD1FEBCC-794D-0375-FF84-5FB9B03E82B8}"/>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6349138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E95AE-F66C-6AE8-EF7E-03D192484414}"/>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5807E8F8-22AA-818F-0ABF-F61C439E158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08666B22-2D0A-6507-2BFA-85EF19FB93B7}"/>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780F8BE2-1551-E268-32E3-96B06DFF921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9221184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21C58-5B22-C6FF-4E7D-AB13841F5492}"/>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FAF26117-6307-1BA2-F5DF-99CA3FC764DC}"/>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859CEC8-EAFB-FB58-3CB4-3DF1D7FB7C4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68178ABB-0199-0792-4094-F56C5208E0B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417137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389FD-5018-420E-87D6-5DC054B14659}" type="slidenum">
              <a:rPr lang="es-ES"/>
              <a:pPr/>
              <a:t>67</a:t>
            </a:fld>
            <a:endParaRPr lang="es-ES"/>
          </a:p>
        </p:txBody>
      </p:sp>
      <p:sp>
        <p:nvSpPr>
          <p:cNvPr id="397314" name="Rectangle 2"/>
          <p:cNvSpPr>
            <a:spLocks noGrp="1" noRot="1" noChangeAspect="1" noChangeArrowheads="1" noTextEdit="1"/>
          </p:cNvSpPr>
          <p:nvPr>
            <p:ph type="sldImg"/>
          </p:nvPr>
        </p:nvSpPr>
        <p:spPr>
          <a:xfrm>
            <a:off x="1150938" y="681038"/>
            <a:ext cx="4697412" cy="3522662"/>
          </a:xfrm>
          <a:ln w="12700">
            <a:solidFill>
              <a:schemeClr val="tx1"/>
            </a:solidFill>
          </a:ln>
        </p:spPr>
      </p:sp>
      <p:sp>
        <p:nvSpPr>
          <p:cNvPr id="397315" name="Rectangle 3"/>
          <p:cNvSpPr>
            <a:spLocks noGrp="1" noChangeArrowheads="1"/>
          </p:cNvSpPr>
          <p:nvPr>
            <p:ph type="body" idx="1"/>
          </p:nvPr>
        </p:nvSpPr>
        <p:spPr>
          <a:xfrm>
            <a:off x="921689" y="4424264"/>
            <a:ext cx="5154324" cy="4182500"/>
          </a:xfrm>
          <a:ln/>
        </p:spPr>
        <p:txBody>
          <a:bodyPr lIns="86376" tIns="43189" rIns="86376" bIns="43189"/>
          <a:lstStyle/>
          <a:p>
            <a:endParaRPr lang="es-C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CF33-F256-8020-68E2-8037DC3C602D}"/>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D09C8EA8-C881-3E3E-E034-32A9052ECFCB}"/>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B888D46E-CA59-1949-29DD-6B9DBB24C183}"/>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BBAB2D9C-B538-FFDE-7AE6-5604D83F078F}"/>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0460124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02A37-299C-223B-696A-0274E3B53425}"/>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0E4AA577-D4F4-2A8D-2410-8D23A61315F6}"/>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ECD4AC93-6249-583E-8F67-0C5E00091D5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640D1E4A-DD21-7CA1-727D-4BB784684D0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4716917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E04D5-EA20-FE17-89B3-0B338828034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A54F0C91-8AAA-94DF-8A90-DFB645E15EA4}"/>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B9DD0480-94CA-2E94-7B6C-C1665980D15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F7484FF9-6FD2-9D0D-9793-A99948F6770E}"/>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4325811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304F9-7B6E-08A5-50B5-613E747CC314}"/>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93834297-E1A3-F0D3-0218-72837AFF6B1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47D7245A-CE45-D0BA-8297-800B44F34D4E}"/>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EB3EA2D6-D933-E634-1012-F04DA7B228F9}"/>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6212203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FA22-D32B-1F61-A536-A2A75A17C1FB}"/>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63FD9FC8-6715-7DC3-9596-097F41ECFEE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050CACFA-67DB-69EA-80AC-1EFD1206912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5C09FC22-C6EB-1BB7-031D-BDB8F180F01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8489339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B7ED-B1C9-45DB-9788-B8A45A50BCF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B1407048-EAD3-736C-883C-92B6A105E34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3D459AF1-80B3-7989-217E-3AFBDCFD407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285EDF1-2C71-73FC-1DA8-C2C69FEAC2D3}"/>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18009505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3955-18D2-CB0C-3AAD-70BB73C46BBE}"/>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C4E65813-61F2-3FCE-DB1C-0E240556BDE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B1386B73-0E88-2BA8-E465-ABC5A36E44AB}"/>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1AB3661D-E808-6F6B-236D-B015195008F7}"/>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650540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DD5F5-5E8A-DFDF-622C-411A9F3D5DE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F3CF4E26-BA7A-2D03-AED9-C82DD35F57E6}"/>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074A0D93-30DB-A4BB-AB5D-AD49B578D0F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3465021A-1860-558D-B0FD-BA28CB766170}"/>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0701750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23D1-9AA5-8325-0FD0-BEB00671C837}"/>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B7BBA2AB-0D2D-86CC-ED0D-416182B33934}"/>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99FF4604-40FA-CCAD-90D2-97715F9E1EF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1641136-F9F1-8BC7-AC87-06D0A877A733}"/>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68012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3C011-C508-44B9-97D4-BB7C13F91A30}" type="slidenum">
              <a:rPr lang="es-ES"/>
              <a:pPr/>
              <a:t>68</a:t>
            </a:fld>
            <a:endParaRPr lang="es-ES"/>
          </a:p>
        </p:txBody>
      </p:sp>
      <p:sp>
        <p:nvSpPr>
          <p:cNvPr id="402434" name="Rectangle 2"/>
          <p:cNvSpPr>
            <a:spLocks noGrp="1" noRot="1" noChangeAspect="1" noChangeArrowheads="1" noTextEdit="1"/>
          </p:cNvSpPr>
          <p:nvPr>
            <p:ph type="sldImg"/>
          </p:nvPr>
        </p:nvSpPr>
        <p:spPr>
          <a:xfrm>
            <a:off x="1179513" y="698500"/>
            <a:ext cx="4640262" cy="3479800"/>
          </a:xfrm>
          <a:ln/>
        </p:spPr>
      </p:sp>
      <p:sp>
        <p:nvSpPr>
          <p:cNvPr id="40243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84138"/>
            <a:ext cx="7772400" cy="752475"/>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685800" y="1981200"/>
            <a:ext cx="7772400" cy="37338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685800" y="6324600"/>
            <a:ext cx="1524000" cy="533400"/>
          </a:xfrm>
          <a:prstGeom prst="rect">
            <a:avLst/>
          </a:prstGeom>
        </p:spPr>
        <p:txBody>
          <a:bodyPr/>
          <a:lstStyle>
            <a:lvl1pPr>
              <a:defRPr/>
            </a:lvl1pPr>
          </a:lstStyle>
          <a:p>
            <a:fld id="{ABF6B9E1-F07C-4426-8B54-896232390256}" type="datetime1">
              <a:rPr lang="es-ES" smtClean="0"/>
              <a:pPr/>
              <a:t>07/09/2025</a:t>
            </a:fld>
            <a:endParaRPr lang="es-ES" dirty="0"/>
          </a:p>
        </p:txBody>
      </p:sp>
      <p:sp>
        <p:nvSpPr>
          <p:cNvPr id="5" name="4 Marcador de número de diapositiva"/>
          <p:cNvSpPr>
            <a:spLocks noGrp="1"/>
          </p:cNvSpPr>
          <p:nvPr>
            <p:ph type="sldNum" sz="quarter" idx="11"/>
          </p:nvPr>
        </p:nvSpPr>
        <p:spPr>
          <a:xfrm>
            <a:off x="8459788" y="6284913"/>
            <a:ext cx="468312" cy="457200"/>
          </a:xfrm>
          <a:prstGeom prst="rect">
            <a:avLst/>
          </a:prstGeom>
        </p:spPr>
        <p:txBody>
          <a:bodyPr/>
          <a:lstStyle>
            <a:lvl1pPr>
              <a:defRPr/>
            </a:lvl1pPr>
          </a:lstStyle>
          <a:p>
            <a:endParaRPr lang="es-ES" dirty="0"/>
          </a:p>
          <a:p>
            <a:fld id="{AD85A66F-6F4E-4248-A8E4-3ECC51F9B541}" type="slidenum">
              <a:rPr lang="es-ES" smtClean="0"/>
              <a:pPr/>
              <a:t>‹Nº›</a:t>
            </a:fld>
            <a:endParaRPr lang="es-ES" dirty="0"/>
          </a:p>
        </p:txBody>
      </p:sp>
    </p:spTree>
    <p:extLst>
      <p:ext uri="{BB962C8B-B14F-4D97-AF65-F5344CB8AC3E}">
        <p14:creationId xmlns:p14="http://schemas.microsoft.com/office/powerpoint/2010/main" val="112838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84138"/>
            <a:ext cx="7772400" cy="752475"/>
          </a:xfrm>
          <a:prstGeom prst="rect">
            <a:avLst/>
          </a:prstGeo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685800" y="1981200"/>
            <a:ext cx="7772400" cy="3733800"/>
          </a:xfrm>
          <a:prstGeom prst="rect">
            <a:avLst/>
          </a:prstGeom>
        </p:spPr>
        <p:txBody>
          <a:bodyPr/>
          <a:lstStyle/>
          <a:p>
            <a:endParaRPr lang="es-CL"/>
          </a:p>
        </p:txBody>
      </p:sp>
      <p:sp>
        <p:nvSpPr>
          <p:cNvPr id="4" name="3 Marcador de fecha"/>
          <p:cNvSpPr>
            <a:spLocks noGrp="1"/>
          </p:cNvSpPr>
          <p:nvPr>
            <p:ph type="dt" sz="half" idx="10"/>
          </p:nvPr>
        </p:nvSpPr>
        <p:spPr>
          <a:xfrm>
            <a:off x="685800" y="6324600"/>
            <a:ext cx="1524000" cy="533400"/>
          </a:xfrm>
          <a:prstGeom prst="rect">
            <a:avLst/>
          </a:prstGeom>
        </p:spPr>
        <p:txBody>
          <a:bodyPr/>
          <a:lstStyle>
            <a:lvl1pPr>
              <a:defRPr/>
            </a:lvl1pPr>
          </a:lstStyle>
          <a:p>
            <a:fld id="{42E4525D-18FE-4582-AAF7-AFF76424B0A1}" type="datetime1">
              <a:rPr lang="es-ES" smtClean="0"/>
              <a:pPr/>
              <a:t>07/09/2025</a:t>
            </a:fld>
            <a:endParaRPr lang="es-ES"/>
          </a:p>
        </p:txBody>
      </p:sp>
      <p:sp>
        <p:nvSpPr>
          <p:cNvPr id="5" name="4 Marcador de número de diapositiva"/>
          <p:cNvSpPr>
            <a:spLocks noGrp="1"/>
          </p:cNvSpPr>
          <p:nvPr>
            <p:ph type="sldNum" sz="quarter" idx="11"/>
          </p:nvPr>
        </p:nvSpPr>
        <p:spPr>
          <a:xfrm>
            <a:off x="8459788" y="6284913"/>
            <a:ext cx="468312" cy="457200"/>
          </a:xfrm>
          <a:prstGeom prst="rect">
            <a:avLst/>
          </a:prstGeom>
        </p:spPr>
        <p:txBody>
          <a:bodyPr/>
          <a:lstStyle>
            <a:lvl1pPr>
              <a:defRPr/>
            </a:lvl1pPr>
          </a:lstStyle>
          <a:p>
            <a:endParaRPr lang="es-ES"/>
          </a:p>
          <a:p>
            <a:fld id="{3FA2EA9F-1EA5-46EA-80AB-9842C785F0F4}" type="slidenum">
              <a:rPr lang="es-ES"/>
              <a:pPr/>
              <a:t>‹Nº›</a:t>
            </a:fld>
            <a:endParaRPr lang="es-ES"/>
          </a:p>
        </p:txBody>
      </p:sp>
    </p:spTree>
    <p:extLst>
      <p:ext uri="{BB962C8B-B14F-4D97-AF65-F5344CB8AC3E}">
        <p14:creationId xmlns:p14="http://schemas.microsoft.com/office/powerpoint/2010/main" val="12477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13" name="Imagen 12" descr="42-52871446.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4764"/>
            <a:ext cx="1327021" cy="6890148"/>
          </a:xfrm>
          <a:prstGeom prst="rect">
            <a:avLst/>
          </a:prstGeom>
        </p:spPr>
      </p:pic>
      <p:sp>
        <p:nvSpPr>
          <p:cNvPr id="14" name="Título 13"/>
          <p:cNvSpPr>
            <a:spLocks noGrp="1"/>
          </p:cNvSpPr>
          <p:nvPr>
            <p:ph type="title" hasCustomPrompt="1"/>
          </p:nvPr>
        </p:nvSpPr>
        <p:spPr>
          <a:xfrm>
            <a:off x="1761067" y="970629"/>
            <a:ext cx="6706658" cy="1143000"/>
          </a:xfrm>
        </p:spPr>
        <p:txBody>
          <a:bodyPr lIns="0" tIns="0" rIns="0" bIns="0">
            <a:noAutofit/>
          </a:bodyPr>
          <a:lstStyle>
            <a:lvl1pPr algn="r">
              <a:lnSpc>
                <a:spcPct val="90000"/>
              </a:lnSpc>
              <a:defRPr sz="3700">
                <a:solidFill>
                  <a:srgbClr val="3C3C3B"/>
                </a:solidFill>
                <a:latin typeface="+mj-lt"/>
                <a:cs typeface="Calibri"/>
              </a:defRPr>
            </a:lvl1pPr>
          </a:lstStyle>
          <a:p>
            <a:r>
              <a:rPr lang="es-ES_tradnl" sz="3200" b="0" i="0" dirty="0">
                <a:solidFill>
                  <a:srgbClr val="007A94"/>
                </a:solidFill>
                <a:latin typeface="Trebuchet MS"/>
                <a:ea typeface="Trebuchet MS"/>
                <a:cs typeface="Trebuchet MS"/>
              </a:rPr>
              <a:t>Título de</a:t>
            </a:r>
            <a:br>
              <a:rPr lang="es-ES_tradnl" sz="3200" b="0" i="0" dirty="0">
                <a:solidFill>
                  <a:srgbClr val="007A94"/>
                </a:solidFill>
                <a:latin typeface="Trebuchet MS"/>
                <a:ea typeface="Trebuchet MS"/>
                <a:cs typeface="Trebuchet MS"/>
              </a:rPr>
            </a:br>
            <a:r>
              <a:rPr lang="es-ES_tradnl" sz="3200" b="0" i="0" dirty="0">
                <a:solidFill>
                  <a:srgbClr val="007A94"/>
                </a:solidFill>
                <a:latin typeface="Trebuchet MS"/>
                <a:ea typeface="Trebuchet MS"/>
                <a:cs typeface="Trebuchet MS"/>
              </a:rPr>
              <a:t>Presentación</a:t>
            </a:r>
          </a:p>
        </p:txBody>
      </p:sp>
      <p:sp>
        <p:nvSpPr>
          <p:cNvPr id="22" name="Marcador de texto 21"/>
          <p:cNvSpPr>
            <a:spLocks noGrp="1"/>
          </p:cNvSpPr>
          <p:nvPr>
            <p:ph type="body" sz="quarter" idx="10" hasCustomPrompt="1"/>
          </p:nvPr>
        </p:nvSpPr>
        <p:spPr>
          <a:xfrm>
            <a:off x="4662706" y="2715379"/>
            <a:ext cx="3814763" cy="212400"/>
          </a:xfrm>
        </p:spPr>
        <p:txBody>
          <a:bodyPr lIns="0" tIns="0" rIns="0" bIns="0" anchor="ctr" anchorCtr="0">
            <a:noAutofit/>
          </a:bodyPr>
          <a:lstStyle>
            <a:lvl1pPr marL="0" indent="0" algn="r" rtl="0">
              <a:buNone/>
              <a:defRPr sz="1800">
                <a:solidFill>
                  <a:srgbClr val="3C3C3B"/>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Nombre de Presentador</a:t>
            </a:r>
          </a:p>
        </p:txBody>
      </p:sp>
      <p:sp>
        <p:nvSpPr>
          <p:cNvPr id="25" name="Marcador de texto 21"/>
          <p:cNvSpPr>
            <a:spLocks noGrp="1"/>
          </p:cNvSpPr>
          <p:nvPr>
            <p:ph type="body" sz="quarter" idx="11" hasCustomPrompt="1"/>
          </p:nvPr>
        </p:nvSpPr>
        <p:spPr>
          <a:xfrm>
            <a:off x="4662706" y="2954617"/>
            <a:ext cx="3814763" cy="212400"/>
          </a:xfrm>
        </p:spPr>
        <p:txBody>
          <a:bodyPr lIns="0" tIns="0" rIns="0" bIns="0" anchor="ctr" anchorCtr="0">
            <a:noAutofit/>
          </a:bodyPr>
          <a:lstStyle>
            <a:lvl1pPr marL="0" indent="0" algn="r" rtl="0">
              <a:buNone/>
              <a:defRPr sz="1800" cap="all" baseline="0">
                <a:solidFill>
                  <a:srgbClr val="3C3C3B"/>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Nombre de Conferencia</a:t>
            </a:r>
          </a:p>
        </p:txBody>
      </p:sp>
      <p:sp>
        <p:nvSpPr>
          <p:cNvPr id="27" name="Marcador de texto 21"/>
          <p:cNvSpPr>
            <a:spLocks noGrp="1"/>
          </p:cNvSpPr>
          <p:nvPr>
            <p:ph type="body" sz="quarter" idx="12" hasCustomPrompt="1"/>
          </p:nvPr>
        </p:nvSpPr>
        <p:spPr>
          <a:xfrm>
            <a:off x="4662706" y="3191931"/>
            <a:ext cx="3814763" cy="212400"/>
          </a:xfrm>
        </p:spPr>
        <p:txBody>
          <a:bodyPr tIns="0" rIns="0" bIns="0" anchor="ctr" anchorCtr="0">
            <a:noAutofit/>
          </a:bodyPr>
          <a:lstStyle>
            <a:lvl1pPr marL="0" indent="0" algn="r" rtl="0">
              <a:buNone/>
              <a:defRPr sz="1400" baseline="0">
                <a:solidFill>
                  <a:srgbClr val="3C3C3B"/>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15 de Enero del 2014</a:t>
            </a:r>
          </a:p>
        </p:txBody>
      </p:sp>
      <p:grpSp>
        <p:nvGrpSpPr>
          <p:cNvPr id="35" name="Agrupar 34"/>
          <p:cNvGrpSpPr/>
          <p:nvPr userDrawn="1"/>
        </p:nvGrpSpPr>
        <p:grpSpPr>
          <a:xfrm rot="5400000">
            <a:off x="-2027937" y="3346451"/>
            <a:ext cx="6882426" cy="179998"/>
            <a:chOff x="1443904" y="3985173"/>
            <a:chExt cx="7700096" cy="180001"/>
          </a:xfrm>
        </p:grpSpPr>
        <p:sp>
          <p:nvSpPr>
            <p:cNvPr id="36" name="Rectángulo 35"/>
            <p:cNvSpPr/>
            <p:nvPr userDrawn="1"/>
          </p:nvSpPr>
          <p:spPr>
            <a:xfrm>
              <a:off x="1443904" y="3985174"/>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7" name="Rectángulo 36"/>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8" name="Rectángulo 37"/>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9" name="Rectángulo 38"/>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pic>
        <p:nvPicPr>
          <p:cNvPr id="40" name="Imagen 3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66059" y="5453371"/>
            <a:ext cx="3056984" cy="1194739"/>
          </a:xfrm>
          <a:prstGeom prst="rect">
            <a:avLst/>
          </a:prstGeom>
        </p:spPr>
      </p:pic>
    </p:spTree>
    <p:extLst>
      <p:ext uri="{BB962C8B-B14F-4D97-AF65-F5344CB8AC3E}">
        <p14:creationId xmlns:p14="http://schemas.microsoft.com/office/powerpoint/2010/main" val="78820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919060" y="1182695"/>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9" name="Marcador de texto 28"/>
          <p:cNvSpPr>
            <a:spLocks noGrp="1"/>
          </p:cNvSpPr>
          <p:nvPr>
            <p:ph type="body" sz="quarter" idx="11" hasCustomPrompt="1"/>
          </p:nvPr>
        </p:nvSpPr>
        <p:spPr>
          <a:xfrm>
            <a:off x="914400" y="1919298"/>
            <a:ext cx="7824788" cy="4515369"/>
          </a:xfrm>
          <a:prstGeom prst="rect">
            <a:avLst/>
          </a:prstGeom>
        </p:spPr>
        <p:txBody>
          <a:bodyPr wrap="square" lIns="0" tIns="0" rIns="0" bIns="0" numCol="1" spcCol="270000">
            <a:noAutofit/>
          </a:bodyPr>
          <a:lstStyle>
            <a:lvl1pPr marL="0" indent="0" algn="just">
              <a:lnSpc>
                <a:spcPct val="100000"/>
              </a:lnSpc>
              <a:spcBef>
                <a:spcPts val="0"/>
              </a:spcBef>
              <a:spcAft>
                <a:spcPts val="600"/>
              </a:spcAft>
              <a:buNone/>
              <a:defRPr sz="1600">
                <a:solidFill>
                  <a:srgbClr val="3C3C3B"/>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lvl="0"/>
            <a:r>
              <a:rPr lang="es-ES_tradnl" dirty="0"/>
              <a:t>Área de texto de texto regular. Esto es texto simulado. Área de texto de texto regular. Esto es texto simulado área de texto de texto regular. Esto es texto simulado. </a:t>
            </a:r>
          </a:p>
          <a:p>
            <a:pPr lvl="0"/>
            <a:r>
              <a:rPr lang="es-ES_tradnl" dirty="0"/>
              <a:t>Área de texto de texto regular. Esto es texto simulado. Área de texto de texto regular. Esto es texto simulado. Área de texto de texto regular. Esto es texto simulado. Área de texto de texto regular. Esto es texto simulado. Área de texto de texto regular. Esto es texto simulado. </a:t>
            </a:r>
          </a:p>
          <a:p>
            <a:pPr lvl="0"/>
            <a:r>
              <a:rPr lang="es-ES_tradnl" dirty="0"/>
              <a:t>Área de texto de texto regular. Esto es texto simulado. Esto es texto simulado, esto es texto simulado, esto es texto simulado esto es texto simulado. Área de texto de texto regular. Esto es texto simulado. Área de texto de texto regular. Esto es texto simulado. Área de texto de texto regular. Esto es texto simulado. Área de texto de texto regular. Esto es texto simulado. Área de texto de texto regular. Esto es texto simulado.</a:t>
            </a:r>
          </a:p>
          <a:p>
            <a:pPr lvl="0"/>
            <a:r>
              <a:rPr lang="es-ES_tradnl" dirty="0"/>
              <a:t>Área de texto de texto regular. Esto es texto simulado. Área de texto de texto regular. Esto es texto simulado. Área de texto de texto regular. </a:t>
            </a:r>
          </a:p>
        </p:txBody>
      </p:sp>
      <p:grpSp>
        <p:nvGrpSpPr>
          <p:cNvPr id="13" name="Agrupar 12"/>
          <p:cNvGrpSpPr/>
          <p:nvPr userDrawn="1"/>
        </p:nvGrpSpPr>
        <p:grpSpPr>
          <a:xfrm rot="5400000">
            <a:off x="-3339003" y="3338997"/>
            <a:ext cx="6858003" cy="179998"/>
            <a:chOff x="1443904" y="3985173"/>
            <a:chExt cx="7700096" cy="180001"/>
          </a:xfrm>
        </p:grpSpPr>
        <p:sp>
          <p:nvSpPr>
            <p:cNvPr id="20" name="Rectángulo 19"/>
            <p:cNvSpPr/>
            <p:nvPr userDrawn="1"/>
          </p:nvSpPr>
          <p:spPr>
            <a:xfrm>
              <a:off x="1443904" y="3985174"/>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a:solidFill>
                  <a:prstClr val="white"/>
                </a:solidFill>
              </a:endParaRPr>
            </a:p>
          </p:txBody>
        </p:sp>
        <p:sp>
          <p:nvSpPr>
            <p:cNvPr id="21" name="Rectángulo 20"/>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a:solidFill>
                  <a:prstClr val="white"/>
                </a:solidFill>
              </a:endParaRPr>
            </a:p>
          </p:txBody>
        </p:sp>
        <p:sp>
          <p:nvSpPr>
            <p:cNvPr id="23" name="Rectángulo 22"/>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a:solidFill>
                  <a:prstClr val="white"/>
                </a:solidFill>
              </a:endParaRPr>
            </a:p>
          </p:txBody>
        </p:sp>
        <p:sp>
          <p:nvSpPr>
            <p:cNvPr id="24" name="Rectángulo 23"/>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a:solidFill>
                  <a:prstClr val="white"/>
                </a:solidFill>
              </a:endParaRPr>
            </a:p>
          </p:txBody>
        </p:sp>
      </p:gr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7352" y="229301"/>
            <a:ext cx="1752727" cy="685006"/>
          </a:xfrm>
          <a:prstGeom prst="rect">
            <a:avLst/>
          </a:prstGeom>
        </p:spPr>
      </p:pic>
    </p:spTree>
    <p:extLst>
      <p:ext uri="{BB962C8B-B14F-4D97-AF65-F5344CB8AC3E}">
        <p14:creationId xmlns:p14="http://schemas.microsoft.com/office/powerpoint/2010/main" val="2856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grpSp>
        <p:nvGrpSpPr>
          <p:cNvPr id="12" name="Agrupar 11"/>
          <p:cNvGrpSpPr/>
          <p:nvPr userDrawn="1"/>
        </p:nvGrpSpPr>
        <p:grpSpPr>
          <a:xfrm rot="5400000">
            <a:off x="-3339003" y="3338997"/>
            <a:ext cx="6858003" cy="179998"/>
            <a:chOff x="1443904" y="3985173"/>
            <a:chExt cx="7700096" cy="180001"/>
          </a:xfrm>
        </p:grpSpPr>
        <p:sp>
          <p:nvSpPr>
            <p:cNvPr id="13" name="Rectángulo 12"/>
            <p:cNvSpPr/>
            <p:nvPr userDrawn="1"/>
          </p:nvSpPr>
          <p:spPr>
            <a:xfrm>
              <a:off x="1443904" y="3985174"/>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4" name="Rectángulo 13"/>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Rectángulo 2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Rectángulo 22"/>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7352" y="229301"/>
            <a:ext cx="1752727" cy="685006"/>
          </a:xfrm>
          <a:prstGeom prst="rect">
            <a:avLst/>
          </a:prstGeom>
        </p:spPr>
      </p:pic>
    </p:spTree>
    <p:extLst>
      <p:ext uri="{BB962C8B-B14F-4D97-AF65-F5344CB8AC3E}">
        <p14:creationId xmlns:p14="http://schemas.microsoft.com/office/powerpoint/2010/main" val="84725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C2A059-4D61-4499-A94A-4F7B93EC99B8}" type="datetimeFigureOut">
              <a:rPr lang="es-CL" smtClean="0"/>
              <a:t>07-09-2025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341725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C2A059-4D61-4499-A94A-4F7B93EC99B8}" type="datetimeFigureOut">
              <a:rPr lang="es-CL" smtClean="0"/>
              <a:t>07-09-2025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3987573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AC2A059-4D61-4499-A94A-4F7B93EC99B8}" type="datetimeFigureOut">
              <a:rPr lang="es-CL" smtClean="0"/>
              <a:t>07-09-2025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54321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9144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457200" y="3429000"/>
            <a:ext cx="82296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s-CL" noProof="0" smtClean="0"/>
              <a:t>07-09-2025</a:t>
            </a:fld>
            <a:endParaRPr lang="es-CL" noProof="0" dirty="0"/>
          </a:p>
        </p:txBody>
      </p:sp>
      <p:sp>
        <p:nvSpPr>
          <p:cNvPr id="5" name="Footer Placeholder 4"/>
          <p:cNvSpPr>
            <a:spLocks noGrp="1"/>
          </p:cNvSpPr>
          <p:nvPr>
            <p:ph type="ftr" sz="quarter" idx="11"/>
          </p:nvPr>
        </p:nvSpPr>
        <p:spPr/>
        <p:txBody>
          <a:bodyPr/>
          <a:lstStyle/>
          <a:p>
            <a:endParaRPr lang="es-CL" noProof="0" dirty="0"/>
          </a:p>
        </p:txBody>
      </p:sp>
      <p:sp>
        <p:nvSpPr>
          <p:cNvPr id="6" name="Slide Number Placeholder 5"/>
          <p:cNvSpPr>
            <a:spLocks noGrp="1"/>
          </p:cNvSpPr>
          <p:nvPr>
            <p:ph type="sldNum" sz="quarter" idx="12"/>
          </p:nvPr>
        </p:nvSpPr>
        <p:spPr/>
        <p:txBody>
          <a:bodyPr/>
          <a:lstStyle/>
          <a:p>
            <a:fld id="{C1FF6DA9-008F-8B48-92A6-B652298478BF}" type="slidenum">
              <a:rPr lang="es-CL" noProof="0" smtClean="0"/>
              <a:t>‹Nº›</a:t>
            </a:fld>
            <a:endParaRPr lang="es-CL" noProof="0" dirty="0"/>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AC2A059-4D61-4499-A94A-4F7B93EC99B8}" type="datetimeFigureOut">
              <a:rPr lang="es-CL" smtClean="0"/>
              <a:t>07-09-2025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786323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AC2A059-4D61-4499-A94A-4F7B93EC99B8}" type="datetimeFigureOut">
              <a:rPr lang="es-CL" smtClean="0"/>
              <a:t>07-09-2025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255358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AC2A059-4D61-4499-A94A-4F7B93EC99B8}" type="datetimeFigureOut">
              <a:rPr lang="es-CL" smtClean="0"/>
              <a:t>07-09-2025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2160101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2A059-4D61-4499-A94A-4F7B93EC99B8}" type="datetimeFigureOut">
              <a:rPr lang="es-CL" smtClean="0"/>
              <a:t>07-09-2025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2559334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AC2A059-4D61-4499-A94A-4F7B93EC99B8}" type="datetimeFigureOut">
              <a:rPr lang="es-CL" smtClean="0"/>
              <a:t>07-09-2025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1836905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AC2A059-4D61-4499-A94A-4F7B93EC99B8}" type="datetimeFigureOut">
              <a:rPr lang="es-CL" smtClean="0"/>
              <a:t>07-09-2025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756738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C2A059-4D61-4499-A94A-4F7B93EC99B8}" type="datetimeFigureOut">
              <a:rPr lang="es-CL" smtClean="0"/>
              <a:t>07-09-2025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28219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C2A059-4D61-4499-A94A-4F7B93EC99B8}" type="datetimeFigureOut">
              <a:rPr lang="es-CL" smtClean="0"/>
              <a:t>07-09-2025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18072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l="-1000" t="-1000" r="-1000" b="7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75" r:id="rId14"/>
    <p:sldLayoutId id="2147483676" r:id="rId15"/>
    <p:sldLayoutId id="2147483677"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7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C2A059-4D61-4499-A94A-4F7B93EC99B8}" type="datetimeFigureOut">
              <a:rPr lang="es-CL" smtClean="0"/>
              <a:t>07-09-2025</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AC66D9-DAC2-4521-BDFA-0DEE5AD315B9}" type="slidenum">
              <a:rPr lang="es-CL" smtClean="0"/>
              <a:t>‹Nº›</a:t>
            </a:fld>
            <a:endParaRPr lang="es-CL"/>
          </a:p>
        </p:txBody>
      </p:sp>
    </p:spTree>
    <p:extLst>
      <p:ext uri="{BB962C8B-B14F-4D97-AF65-F5344CB8AC3E}">
        <p14:creationId xmlns:p14="http://schemas.microsoft.com/office/powerpoint/2010/main" val="31373513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2.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2DDF3-DBD8-7E1F-0DEC-DFC0F27418E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8AA3731-D745-6C60-33CB-625C71247E3B}"/>
              </a:ext>
            </a:extLst>
          </p:cNvPr>
          <p:cNvSpPr txBox="1"/>
          <p:nvPr/>
        </p:nvSpPr>
        <p:spPr>
          <a:xfrm>
            <a:off x="1483567" y="3105835"/>
            <a:ext cx="6223519" cy="1077218"/>
          </a:xfrm>
          <a:prstGeom prst="rect">
            <a:avLst/>
          </a:prstGeom>
          <a:noFill/>
        </p:spPr>
        <p:txBody>
          <a:bodyPr wrap="square">
            <a:spAutoFit/>
          </a:bodyPr>
          <a:lstStyle/>
          <a:p>
            <a:pPr algn="ctr"/>
            <a:r>
              <a:rPr lang="es-MX" sz="3200" b="1" dirty="0"/>
              <a:t>INVESTIGACION DE ACCIDENTES EN EL TRABAJO</a:t>
            </a:r>
          </a:p>
        </p:txBody>
      </p:sp>
    </p:spTree>
    <p:extLst>
      <p:ext uri="{BB962C8B-B14F-4D97-AF65-F5344CB8AC3E}">
        <p14:creationId xmlns:p14="http://schemas.microsoft.com/office/powerpoint/2010/main" val="290121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38D76-5FB3-A03D-1099-CCBDCF355B3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144FC2E8-310E-4357-C8F6-86A5F5D25D00}"/>
              </a:ext>
            </a:extLst>
          </p:cNvPr>
          <p:cNvPicPr>
            <a:picLocks noChangeAspect="1"/>
          </p:cNvPicPr>
          <p:nvPr/>
        </p:nvPicPr>
        <p:blipFill>
          <a:blip r:embed="rId2"/>
          <a:srcRect l="7951" t="17052" r="8812" b="4631"/>
          <a:stretch>
            <a:fillRect/>
          </a:stretch>
        </p:blipFill>
        <p:spPr>
          <a:xfrm>
            <a:off x="0" y="0"/>
            <a:ext cx="9151232" cy="6858000"/>
          </a:xfrm>
          <a:prstGeom prst="rect">
            <a:avLst/>
          </a:prstGeom>
        </p:spPr>
      </p:pic>
    </p:spTree>
    <p:extLst>
      <p:ext uri="{BB962C8B-B14F-4D97-AF65-F5344CB8AC3E}">
        <p14:creationId xmlns:p14="http://schemas.microsoft.com/office/powerpoint/2010/main" val="899939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bwMode="black">
          <a:xfrm>
            <a:off x="268588" y="1371600"/>
            <a:ext cx="7553325" cy="752475"/>
          </a:xfrm>
          <a:prstGeom prst="rect">
            <a:avLst/>
          </a:prstGeom>
          <a:noFill/>
          <a:ln/>
        </p:spPr>
        <p:txBody>
          <a:bodyPr lIns="92075" tIns="46038" rIns="92075" bIns="46038">
            <a:normAutofit fontScale="90000"/>
          </a:bodyPr>
          <a:lstStyle/>
          <a:p>
            <a:r>
              <a:rPr lang="en-AU" b="0" dirty="0" err="1"/>
              <a:t>Condiciones</a:t>
            </a:r>
            <a:r>
              <a:rPr lang="en-AU" b="0" dirty="0"/>
              <a:t> de </a:t>
            </a:r>
            <a:r>
              <a:rPr lang="en-AU" b="0" dirty="0" err="1"/>
              <a:t>Tarea</a:t>
            </a:r>
            <a:r>
              <a:rPr lang="en-AU" b="0" dirty="0"/>
              <a:t> / </a:t>
            </a:r>
            <a:r>
              <a:rPr lang="en-AU" b="0" dirty="0" err="1"/>
              <a:t>Entorno</a:t>
            </a:r>
            <a:endParaRPr lang="en-AU" b="0" dirty="0"/>
          </a:p>
        </p:txBody>
      </p:sp>
      <p:sp>
        <p:nvSpPr>
          <p:cNvPr id="510980" name="Rectangle 4"/>
          <p:cNvSpPr>
            <a:spLocks noChangeArrowheads="1"/>
          </p:cNvSpPr>
          <p:nvPr/>
        </p:nvSpPr>
        <p:spPr bwMode="auto">
          <a:xfrm>
            <a:off x="6452672" y="1118948"/>
            <a:ext cx="2671763" cy="3065463"/>
          </a:xfrm>
          <a:prstGeom prst="rect">
            <a:avLst/>
          </a:prstGeom>
          <a:noFill/>
          <a:ln w="6350">
            <a:noFill/>
            <a:miter lim="800000"/>
            <a:headEnd type="none" w="sm" len="sm"/>
            <a:tailEnd type="none" w="sm" len="sm"/>
          </a:ln>
          <a:effectLst/>
        </p:spPr>
        <p:txBody>
          <a:bodyPr anchor="ctr">
            <a:spAutoFit/>
          </a:bodyPr>
          <a:lstStyle/>
          <a:p>
            <a:endParaRPr lang="es-CL"/>
          </a:p>
        </p:txBody>
      </p:sp>
      <p:grpSp>
        <p:nvGrpSpPr>
          <p:cNvPr id="51" name="Group 5"/>
          <p:cNvGrpSpPr>
            <a:grpSpLocks/>
          </p:cNvGrpSpPr>
          <p:nvPr/>
        </p:nvGrpSpPr>
        <p:grpSpPr bwMode="auto">
          <a:xfrm>
            <a:off x="7527054" y="3466327"/>
            <a:ext cx="1337639" cy="1151189"/>
            <a:chOff x="1221" y="1288"/>
            <a:chExt cx="1811" cy="1464"/>
          </a:xfrm>
        </p:grpSpPr>
        <p:sp>
          <p:nvSpPr>
            <p:cNvPr id="52"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3"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4"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5"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6"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7"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8"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9"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0"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61"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2"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5"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6"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7"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8"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9"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70"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71"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2"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3"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4"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5"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6"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7"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8"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9"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80"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81"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2"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3"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4"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5"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6"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7"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8"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9"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90"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91"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2"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3"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94" name="Rectangle 3"/>
          <p:cNvSpPr txBox="1">
            <a:spLocks noChangeArrowheads="1"/>
          </p:cNvSpPr>
          <p:nvPr/>
        </p:nvSpPr>
        <p:spPr>
          <a:xfrm>
            <a:off x="268588" y="2265758"/>
            <a:ext cx="7261421" cy="3973063"/>
          </a:xfrm>
          <a:prstGeom prst="rect">
            <a:avLst/>
          </a:prstGeom>
        </p:spPr>
        <p:txBody>
          <a:bodyPr/>
          <a:lstStyle/>
          <a:p>
            <a:pPr marL="231775" marR="0" lvl="0" indent="-231775"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sz="2000" b="0" i="0" u="none" strike="noStrike" kern="0" cap="none" spc="0" normalizeH="0" baseline="0" noProof="0" dirty="0">
                <a:ln>
                  <a:noFill/>
                </a:ln>
                <a:solidFill>
                  <a:schemeClr val="hlink"/>
                </a:solidFill>
                <a:effectLst/>
                <a:uLnTx/>
                <a:uFillTx/>
                <a:latin typeface="Arial" pitchFamily="34" charset="0"/>
                <a:ea typeface="+mn-ea"/>
                <a:cs typeface="Arial" pitchFamily="34" charset="0"/>
              </a:rPr>
              <a:t>	</a:t>
            </a:r>
            <a:r>
              <a:rPr kumimoji="0" lang="es-CL" b="0" i="0" u="none" strike="noStrike" kern="0" cap="none" spc="0" normalizeH="0" baseline="0" noProof="0" dirty="0">
                <a:ln>
                  <a:noFill/>
                </a:ln>
                <a:solidFill>
                  <a:schemeClr val="hlink"/>
                </a:solidFill>
                <a:effectLst/>
                <a:uLnTx/>
                <a:uFillTx/>
                <a:latin typeface="Arial" pitchFamily="34" charset="0"/>
                <a:ea typeface="+mn-ea"/>
                <a:cs typeface="Arial" pitchFamily="34" charset="0"/>
              </a:rPr>
              <a:t>Pregunta de Verificación:</a:t>
            </a:r>
            <a:r>
              <a:rPr kumimoji="0" lang="es-CL" b="0" i="0" u="none" strike="noStrike" kern="0" cap="none" spc="0" normalizeH="0" baseline="0" noProof="0" dirty="0">
                <a:ln>
                  <a:noFill/>
                </a:ln>
                <a:solidFill>
                  <a:schemeClr val="bg2"/>
                </a:solidFill>
                <a:effectLst/>
                <a:uLnTx/>
                <a:uFillTx/>
                <a:latin typeface="Arial" pitchFamily="34" charset="0"/>
                <a:ea typeface="+mn-ea"/>
                <a:cs typeface="Arial" pitchFamily="34" charset="0"/>
              </a:rPr>
              <a:t> </a:t>
            </a:r>
            <a:r>
              <a:rPr kumimoji="0" lang="es-CL" b="0" i="0" u="none" strike="noStrike" kern="0" cap="none" spc="0" normalizeH="0" baseline="0" noProof="0" dirty="0">
                <a:ln>
                  <a:noFill/>
                </a:ln>
                <a:solidFill>
                  <a:schemeClr val="tx1"/>
                </a:solidFill>
                <a:effectLst/>
                <a:uLnTx/>
                <a:uFillTx/>
                <a:latin typeface="Arial" pitchFamily="34" charset="0"/>
                <a:ea typeface="+mn-ea"/>
                <a:cs typeface="Arial" pitchFamily="34" charset="0"/>
              </a:rPr>
              <a:t>¿Describe la Condición de la Tare/Entorno algo acerca de las exigencias de la tarea, entorno de trabajo, capacidades individuales o factores humanos que hayan promovido los errores y/o violaciones o la indeterminación de la efectividad de los sistemas de defensa? </a:t>
            </a:r>
          </a:p>
          <a:p>
            <a:pPr marL="231775" marR="0" lvl="0" indent="-231775" algn="just" defTabSz="914400" rtl="0" eaLnBrk="0" fontAlgn="base" latinLnBrk="0" hangingPunct="0">
              <a:lnSpc>
                <a:spcPct val="100000"/>
              </a:lnSpc>
              <a:spcBef>
                <a:spcPct val="20000"/>
              </a:spcBef>
              <a:spcAft>
                <a:spcPct val="0"/>
              </a:spcAft>
              <a:buClr>
                <a:schemeClr val="accent2"/>
              </a:buClr>
              <a:buSzTx/>
              <a:buFontTx/>
              <a:buNone/>
              <a:tabLst/>
              <a:defRPr/>
            </a:pPr>
            <a:endParaRPr kumimoji="0" lang="es-CL"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630238" marR="0" lvl="1" indent="-173038" algn="just" defTabSz="914400" rtl="0" eaLnBrk="0" fontAlgn="base" latinLnBrk="0" hangingPunct="0">
              <a:lnSpc>
                <a:spcPct val="100000"/>
              </a:lnSpc>
              <a:spcBef>
                <a:spcPct val="20000"/>
              </a:spcBef>
              <a:spcAft>
                <a:spcPct val="0"/>
              </a:spcAft>
              <a:buClr>
                <a:schemeClr val="accent2"/>
              </a:buClr>
              <a:buSzTx/>
              <a:buFont typeface="Times" pitchFamily="18" charset="0"/>
              <a:buChar char="-"/>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Los ejemplos podrían incluir ruido, polvo, fatiga, presión por cumplimiento de plazo, complacencia, etc.</a:t>
            </a:r>
          </a:p>
          <a:p>
            <a:pPr marL="630238" marR="0" lvl="1" indent="-173038" algn="just" defTabSz="914400" rtl="0" eaLnBrk="0" fontAlgn="base" latinLnBrk="0" hangingPunct="0">
              <a:lnSpc>
                <a:spcPct val="100000"/>
              </a:lnSpc>
              <a:spcBef>
                <a:spcPct val="20000"/>
              </a:spcBef>
              <a:spcAft>
                <a:spcPct val="0"/>
              </a:spcAft>
              <a:buClr>
                <a:schemeClr val="accent2"/>
              </a:buClr>
              <a:buSzTx/>
              <a:buFont typeface="Times" pitchFamily="18" charset="0"/>
              <a:buChar char="-"/>
              <a:tabLst/>
              <a:defRPr/>
            </a:pPr>
            <a:endParaRPr kumimoji="0" lang="es-CL" b="0" i="1" u="none" strike="noStrike" kern="0" cap="none" spc="0" normalizeH="0" baseline="0" noProof="0" dirty="0">
              <a:ln>
                <a:noFill/>
              </a:ln>
              <a:solidFill>
                <a:schemeClr val="tx1"/>
              </a:solidFill>
              <a:effectLst/>
              <a:uLnTx/>
              <a:uFillTx/>
              <a:latin typeface="Arial" pitchFamily="34" charset="0"/>
              <a:cs typeface="Arial" pitchFamily="34" charset="0"/>
            </a:endParaRPr>
          </a:p>
          <a:p>
            <a:pPr marL="630238" marR="0" lvl="1" indent="-173038"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Había mucho polvo presente en la atmósfera</a:t>
            </a:r>
          </a:p>
          <a:p>
            <a:pPr marL="630238" marR="0" lvl="1" indent="-173038"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El orden en el área era deficiente</a:t>
            </a:r>
          </a:p>
          <a:p>
            <a:pPr marL="630238" marR="0" lvl="1" indent="-173038"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Había restricciones de tiempo debido a la parada</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bwMode="black">
          <a:xfrm>
            <a:off x="-1033462" y="1508220"/>
            <a:ext cx="7772400" cy="752475"/>
          </a:xfrm>
          <a:prstGeom prst="rect">
            <a:avLst/>
          </a:prstGeom>
          <a:noFill/>
          <a:ln/>
        </p:spPr>
        <p:txBody>
          <a:bodyPr lIns="92075" tIns="46038" rIns="92075" bIns="46038">
            <a:normAutofit fontScale="90000"/>
          </a:bodyPr>
          <a:lstStyle/>
          <a:p>
            <a:r>
              <a:rPr lang="es-ES" dirty="0"/>
              <a:t>Factores Organizacionales</a:t>
            </a:r>
          </a:p>
        </p:txBody>
      </p:sp>
      <p:sp>
        <p:nvSpPr>
          <p:cNvPr id="513027" name="Rectangle 3"/>
          <p:cNvSpPr>
            <a:spLocks noGrp="1" noChangeArrowheads="1"/>
          </p:cNvSpPr>
          <p:nvPr>
            <p:ph type="body" idx="4294967295"/>
          </p:nvPr>
        </p:nvSpPr>
        <p:spPr>
          <a:xfrm>
            <a:off x="603110" y="2492666"/>
            <a:ext cx="5702300" cy="3413125"/>
          </a:xfrm>
          <a:prstGeom prst="rect">
            <a:avLst/>
          </a:prstGeom>
          <a:noFill/>
          <a:ln/>
        </p:spPr>
        <p:txBody>
          <a:bodyPr lIns="92075" tIns="46038" rIns="92075" bIns="46038"/>
          <a:lstStyle/>
          <a:p>
            <a:pPr marL="190500" indent="-190500" algn="just">
              <a:spcBef>
                <a:spcPct val="45000"/>
              </a:spcBef>
            </a:pPr>
            <a:r>
              <a:rPr lang="es-ES" sz="2000" dirty="0"/>
              <a:t>Ellos son los factores organizacionales subyacentes que originan las condiciones que afectan el desempeño en el lugar de trabajo.</a:t>
            </a:r>
          </a:p>
          <a:p>
            <a:pPr marL="190500" indent="-190500" algn="just">
              <a:spcBef>
                <a:spcPct val="45000"/>
              </a:spcBef>
            </a:pPr>
            <a:r>
              <a:rPr lang="es-ES" sz="2000" dirty="0"/>
              <a:t>Pueden estar inactivos o estar sin ser detectados por un largo tiempo dentro de la organización. </a:t>
            </a:r>
          </a:p>
          <a:p>
            <a:pPr marL="190500" indent="-190500" algn="just">
              <a:spcBef>
                <a:spcPct val="45000"/>
              </a:spcBef>
            </a:pPr>
            <a:r>
              <a:rPr lang="es-ES" sz="2000" dirty="0"/>
              <a:t>Su efecto solamente se hace visible  cuando se combinan con las condiciones locales y los errores o violaciones para traspasar las defensas de los sistemas. </a:t>
            </a:r>
            <a:endParaRPr lang="es-ES" sz="2000" dirty="0">
              <a:solidFill>
                <a:schemeClr val="bg2"/>
              </a:solidFill>
            </a:endParaRPr>
          </a:p>
        </p:txBody>
      </p:sp>
      <p:grpSp>
        <p:nvGrpSpPr>
          <p:cNvPr id="49" name="Group 5"/>
          <p:cNvGrpSpPr>
            <a:grpSpLocks/>
          </p:cNvGrpSpPr>
          <p:nvPr/>
        </p:nvGrpSpPr>
        <p:grpSpPr bwMode="auto">
          <a:xfrm>
            <a:off x="6500721" y="2694433"/>
            <a:ext cx="2049462" cy="1816100"/>
            <a:chOff x="1221" y="1288"/>
            <a:chExt cx="1811" cy="1464"/>
          </a:xfrm>
        </p:grpSpPr>
        <p:sp>
          <p:nvSpPr>
            <p:cNvPr id="50"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1"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2"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3"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4"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5"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6"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7"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8"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59"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0"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1"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5"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6"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7"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8"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69"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0"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1"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2"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3"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4"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5"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6"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7"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8"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79"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0"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1"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2"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3"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4"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5"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6"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7"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8"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89"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0"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1"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bwMode="black">
          <a:xfrm>
            <a:off x="-164374" y="1375290"/>
            <a:ext cx="7772400" cy="752475"/>
          </a:xfrm>
          <a:prstGeom prst="rect">
            <a:avLst/>
          </a:prstGeom>
          <a:noFill/>
          <a:ln/>
        </p:spPr>
        <p:txBody>
          <a:bodyPr lIns="92075" tIns="46038" rIns="92075" bIns="46038">
            <a:normAutofit fontScale="90000"/>
          </a:bodyPr>
          <a:lstStyle/>
          <a:p>
            <a:r>
              <a:rPr lang="es-ES" dirty="0"/>
              <a:t>Factores Organizacionales</a:t>
            </a:r>
          </a:p>
        </p:txBody>
      </p:sp>
      <p:grpSp>
        <p:nvGrpSpPr>
          <p:cNvPr id="2" name="Group 5"/>
          <p:cNvGrpSpPr>
            <a:grpSpLocks/>
          </p:cNvGrpSpPr>
          <p:nvPr/>
        </p:nvGrpSpPr>
        <p:grpSpPr bwMode="auto">
          <a:xfrm>
            <a:off x="6574807" y="3160092"/>
            <a:ext cx="2049462" cy="1816100"/>
            <a:chOff x="1221" y="1288"/>
            <a:chExt cx="1811" cy="1464"/>
          </a:xfrm>
        </p:grpSpPr>
        <p:sp>
          <p:nvSpPr>
            <p:cNvPr id="50"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1"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2"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3"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4"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5"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6"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7"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8"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59"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0"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1"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5"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6"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7"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8"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69"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0"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1"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2"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3"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4"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5"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6"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7"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8"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79"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0"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1"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2"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3"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4"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5"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6"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7"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8"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89"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0"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1"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92" name="Rectangle 3"/>
          <p:cNvSpPr txBox="1">
            <a:spLocks noChangeArrowheads="1"/>
          </p:cNvSpPr>
          <p:nvPr/>
        </p:nvSpPr>
        <p:spPr>
          <a:xfrm>
            <a:off x="308840" y="2250628"/>
            <a:ext cx="6279547" cy="4060811"/>
          </a:xfrm>
          <a:prstGeom prst="rect">
            <a:avLst/>
          </a:prstGeom>
        </p:spPr>
        <p:txBody>
          <a:bodyPr/>
          <a:lstStyle/>
          <a:p>
            <a:pPr marL="231775" marR="0" lvl="0" indent="-231775"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sz="2200" b="0" i="0" u="none" strike="noStrike" kern="0" cap="none" spc="0" normalizeH="0" baseline="0" noProof="0" dirty="0">
                <a:ln>
                  <a:noFill/>
                </a:ln>
                <a:solidFill>
                  <a:schemeClr val="hlink"/>
                </a:solidFill>
                <a:effectLst/>
                <a:uLnTx/>
                <a:uFillTx/>
                <a:latin typeface="+mn-lt"/>
                <a:ea typeface="+mn-ea"/>
                <a:cs typeface="+mn-cs"/>
              </a:rPr>
              <a:t>	</a:t>
            </a:r>
            <a:r>
              <a:rPr kumimoji="0" lang="es-CL" b="0" i="0" u="none" strike="noStrike" kern="0" cap="none" spc="0" normalizeH="0" baseline="0" noProof="0" dirty="0">
                <a:ln>
                  <a:noFill/>
                </a:ln>
                <a:solidFill>
                  <a:schemeClr val="hlink"/>
                </a:solidFill>
                <a:effectLst/>
                <a:uLnTx/>
                <a:uFillTx/>
                <a:latin typeface="Arial" pitchFamily="34" charset="0"/>
                <a:ea typeface="+mn-ea"/>
                <a:cs typeface="Arial" pitchFamily="34" charset="0"/>
              </a:rPr>
              <a:t>Pregunta de Verificación:</a:t>
            </a:r>
            <a:r>
              <a:rPr kumimoji="0" lang="es-CL" b="0" i="0" u="none" strike="noStrike" kern="0" cap="none" spc="0" normalizeH="0" baseline="0" noProof="0" dirty="0">
                <a:ln>
                  <a:noFill/>
                </a:ln>
                <a:solidFill>
                  <a:schemeClr val="tx1"/>
                </a:solidFill>
                <a:effectLst/>
                <a:uLnTx/>
                <a:uFillTx/>
                <a:latin typeface="Arial" pitchFamily="34" charset="0"/>
                <a:ea typeface="+mn-ea"/>
                <a:cs typeface="Arial" pitchFamily="34" charset="0"/>
              </a:rPr>
              <a:t> ¿Identifican los Factores Organizacionales una no conformidad en los Estándares de Gestión HSEC que hayan resultado en que las Condiciones de la Tarea/Entorno o las Defensas ausentes/Fallidas sean mal dirigido?</a:t>
            </a: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endParaRPr kumimoji="0" lang="es-CL" b="0" i="1" u="none" strike="noStrike" kern="0" cap="none" spc="0" normalizeH="0" baseline="0" noProof="0" dirty="0">
              <a:ln>
                <a:noFill/>
              </a:ln>
              <a:solidFill>
                <a:schemeClr val="tx1"/>
              </a:solidFill>
              <a:effectLst/>
              <a:uLnTx/>
              <a:uFillTx/>
              <a:latin typeface="Arial" pitchFamily="34" charset="0"/>
              <a:cs typeface="Arial" pitchFamily="34" charset="0"/>
            </a:endParaRP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La Capacitación de Inducción no cubre los Trabajos en altura </a:t>
            </a: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La organización no ha actualizado los procedimientos</a:t>
            </a: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Los Programas de mantenciones rutinarias no son reforzados</a:t>
            </a: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endParaRPr kumimoji="0" lang="es-CL" sz="1900" b="0" i="1" u="none" strike="noStrike" kern="0" cap="none" spc="0" normalizeH="0" baseline="0" noProof="0" dirty="0">
              <a:ln>
                <a:noFill/>
              </a:ln>
              <a:solidFill>
                <a:schemeClr val="tx1"/>
              </a:solidFill>
              <a:effectLst/>
              <a:uLnTx/>
              <a:uFillTx/>
              <a:latin typeface="+mn-lt"/>
            </a:endParaRPr>
          </a:p>
          <a:p>
            <a:pPr marL="231775" marR="0" lvl="0" indent="-231775" algn="just" defTabSz="914400" rtl="0" eaLnBrk="0" fontAlgn="base" latinLnBrk="0" hangingPunct="0">
              <a:lnSpc>
                <a:spcPct val="100000"/>
              </a:lnSpc>
              <a:spcBef>
                <a:spcPct val="20000"/>
              </a:spcBef>
              <a:spcAft>
                <a:spcPct val="0"/>
              </a:spcAft>
              <a:buClr>
                <a:schemeClr val="accent2"/>
              </a:buClr>
              <a:buSzTx/>
              <a:buFontTx/>
              <a:buNone/>
              <a:tabLst/>
              <a:defRPr/>
            </a:pPr>
            <a:endParaRPr kumimoji="0" lang="es-CL" sz="2200" b="0" i="0" u="none" strike="noStrike" kern="0" cap="none" spc="0" normalizeH="0" baseline="0" noProof="0" dirty="0">
              <a:ln>
                <a:noFill/>
              </a:ln>
              <a:solidFill>
                <a:schemeClr val="tx1"/>
              </a:solidFill>
              <a:effectLst/>
              <a:uLnTx/>
              <a:uFillTx/>
              <a:latin typeface="+mn-lt"/>
              <a:ea typeface="+mn-ea"/>
              <a:cs typeface="+mn-cs"/>
            </a:endParaRPr>
          </a:p>
          <a:p>
            <a:pPr marL="231775" marR="0" lvl="0" indent="-231775" algn="just" defTabSz="914400" rtl="0" eaLnBrk="0" fontAlgn="base" latinLnBrk="0" hangingPunct="0">
              <a:lnSpc>
                <a:spcPct val="100000"/>
              </a:lnSpc>
              <a:spcBef>
                <a:spcPct val="20000"/>
              </a:spcBef>
              <a:spcAft>
                <a:spcPct val="0"/>
              </a:spcAft>
              <a:buClr>
                <a:schemeClr val="accent2"/>
              </a:buClr>
              <a:buSzTx/>
              <a:buFont typeface="Times" pitchFamily="18" charset="0"/>
              <a:buChar char="•"/>
              <a:tabLst/>
              <a:defRPr/>
            </a:pPr>
            <a:endParaRPr kumimoji="0" lang="es-CL"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bwMode="black">
          <a:xfrm>
            <a:off x="491581" y="1099674"/>
            <a:ext cx="7772400" cy="752475"/>
          </a:xfrm>
          <a:noFill/>
          <a:ln/>
        </p:spPr>
        <p:txBody>
          <a:bodyPr lIns="92075" tIns="46038" rIns="92075" bIns="46038">
            <a:normAutofit fontScale="90000"/>
          </a:bodyPr>
          <a:lstStyle/>
          <a:p>
            <a:r>
              <a:rPr lang="es-ES" dirty="0"/>
              <a:t>Tipo de Factores Organizacionales</a:t>
            </a:r>
          </a:p>
        </p:txBody>
      </p:sp>
      <p:graphicFrame>
        <p:nvGraphicFramePr>
          <p:cNvPr id="515075" name="Group 3"/>
          <p:cNvGraphicFramePr>
            <a:graphicFrameLocks noGrp="1"/>
          </p:cNvGraphicFramePr>
          <p:nvPr>
            <p:ph idx="1"/>
            <p:extLst>
              <p:ext uri="{D42A27DB-BD31-4B8C-83A1-F6EECF244321}">
                <p14:modId xmlns:p14="http://schemas.microsoft.com/office/powerpoint/2010/main" val="2777349933"/>
              </p:ext>
            </p:extLst>
          </p:nvPr>
        </p:nvGraphicFramePr>
        <p:xfrm>
          <a:off x="491580" y="1860253"/>
          <a:ext cx="6754793" cy="4624618"/>
        </p:xfrm>
        <a:graphic>
          <a:graphicData uri="http://schemas.openxmlformats.org/drawingml/2006/table">
            <a:tbl>
              <a:tblPr/>
              <a:tblGrid>
                <a:gridCol w="6754793">
                  <a:extLst>
                    <a:ext uri="{9D8B030D-6E8A-4147-A177-3AD203B41FA5}">
                      <a16:colId xmlns:a16="http://schemas.microsoft.com/office/drawing/2014/main" val="20000"/>
                    </a:ext>
                  </a:extLst>
                </a:gridCol>
              </a:tblGrid>
              <a:tr h="275167">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Liderazgo y responsabilidad</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275167">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Requerimientos Legales, Compromiso y Control de Documento</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Administración de Riesgos y Cambios</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Planificación y Metas</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275167">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Conciencia, Competencia y Comportamiento</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Salud e Higiene</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Comunicación, Consulta y Participación</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57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Conducta Comercial, Derechos Humanos y Desarrollo Comunitario</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275167">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Diseño, Construcción y Puesta en Marcha</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8"/>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Operaciones y Mantención</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9"/>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Proveedores, Contratistas y Socios</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0"/>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Pericia en el Manejo del Producto</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1"/>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Informe e Investigación de Incidentes</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2"/>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Administración de Crisis y Emergencia</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3"/>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Monitoreo, Auditoria y Revisión</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a:xfrm>
            <a:off x="502195" y="5903909"/>
            <a:ext cx="1524000" cy="533400"/>
          </a:xfrm>
        </p:spPr>
        <p:txBody>
          <a:bodyPr/>
          <a:lstStyle/>
          <a:p>
            <a:fld id="{B55E1CB0-A653-419D-A631-0F198B3830A3}" type="datetime1">
              <a:rPr lang="es-ES"/>
              <a:pPr/>
              <a:t>07/09/2025</a:t>
            </a:fld>
            <a:endParaRPr lang="es-ES" dirty="0"/>
          </a:p>
        </p:txBody>
      </p:sp>
      <p:sp>
        <p:nvSpPr>
          <p:cNvPr id="6" name="4 Marcador de número de diapositiva"/>
          <p:cNvSpPr>
            <a:spLocks noGrp="1"/>
          </p:cNvSpPr>
          <p:nvPr>
            <p:ph type="sldNum" sz="quarter" idx="11"/>
          </p:nvPr>
        </p:nvSpPr>
        <p:spPr>
          <a:xfrm>
            <a:off x="8207376" y="5980109"/>
            <a:ext cx="468312" cy="457200"/>
          </a:xfrm>
        </p:spPr>
        <p:txBody>
          <a:bodyPr/>
          <a:lstStyle/>
          <a:p>
            <a:endParaRPr lang="es-ES"/>
          </a:p>
          <a:p>
            <a:fld id="{86EBDE80-6CCE-41A8-8997-4DEFF53A2EA4}" type="slidenum">
              <a:rPr lang="es-ES"/>
              <a:pPr/>
              <a:t>104</a:t>
            </a:fld>
            <a:endParaRPr lang="es-ES"/>
          </a:p>
        </p:txBody>
      </p:sp>
      <p:sp>
        <p:nvSpPr>
          <p:cNvPr id="8" name="1 Título"/>
          <p:cNvSpPr txBox="1">
            <a:spLocks/>
          </p:cNvSpPr>
          <p:nvPr/>
        </p:nvSpPr>
        <p:spPr>
          <a:xfrm>
            <a:off x="1539498" y="3073806"/>
            <a:ext cx="6491318" cy="571504"/>
          </a:xfrm>
          <a:prstGeom prst="rect">
            <a:avLst/>
          </a:prstGeom>
        </p:spPr>
        <p:txBody>
          <a:bodyPr/>
          <a:lstStyle>
            <a:lvl1pPr algn="l">
              <a:defRPr sz="3600" b="1">
                <a:latin typeface="Arial" pitchFamily="34" charset="0"/>
                <a:cs typeface="Arial" pitchFamily="34" charset="0"/>
              </a:defRPr>
            </a:lvl1pPr>
          </a:lstStyle>
          <a:p>
            <a:pPr eaLnBrk="0" hangingPunct="0">
              <a:defRPr/>
            </a:pPr>
            <a:r>
              <a:rPr lang="es-CL" sz="3200" dirty="0">
                <a:latin typeface="Calibri" pitchFamily="34" charset="0"/>
                <a:ea typeface="+mj-ea"/>
              </a:rPr>
              <a:t>Acciones Preventivas y Correctivas</a:t>
            </a:r>
          </a:p>
        </p:txBody>
      </p:sp>
    </p:spTree>
  </p:cSld>
  <p:clrMapOvr>
    <a:masterClrMapping/>
  </p:clrMapOvr>
  <p:transition spd="slow">
    <p:zo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a:xfrm>
            <a:off x="392880" y="6000135"/>
            <a:ext cx="1524000" cy="533400"/>
          </a:xfrm>
        </p:spPr>
        <p:txBody>
          <a:bodyPr/>
          <a:lstStyle/>
          <a:p>
            <a:fld id="{B55E1CB0-A653-419D-A631-0F198B3830A3}" type="datetime1">
              <a:rPr lang="es-ES"/>
              <a:pPr/>
              <a:t>07/09/2025</a:t>
            </a:fld>
            <a:endParaRPr lang="es-ES"/>
          </a:p>
        </p:txBody>
      </p:sp>
      <p:sp>
        <p:nvSpPr>
          <p:cNvPr id="6" name="4 Marcador de número de diapositiva"/>
          <p:cNvSpPr>
            <a:spLocks noGrp="1"/>
          </p:cNvSpPr>
          <p:nvPr>
            <p:ph type="sldNum" sz="quarter" idx="11"/>
          </p:nvPr>
        </p:nvSpPr>
        <p:spPr>
          <a:xfrm>
            <a:off x="8184485" y="6076335"/>
            <a:ext cx="468312" cy="457200"/>
          </a:xfrm>
        </p:spPr>
        <p:txBody>
          <a:bodyPr/>
          <a:lstStyle/>
          <a:p>
            <a:endParaRPr lang="es-ES" dirty="0"/>
          </a:p>
          <a:p>
            <a:fld id="{86EBDE80-6CCE-41A8-8997-4DEFF53A2EA4}" type="slidenum">
              <a:rPr lang="es-ES"/>
              <a:pPr/>
              <a:t>105</a:t>
            </a:fld>
            <a:endParaRPr lang="es-ES" dirty="0"/>
          </a:p>
        </p:txBody>
      </p:sp>
      <p:sp>
        <p:nvSpPr>
          <p:cNvPr id="54274" name="Rectangle 2"/>
          <p:cNvSpPr>
            <a:spLocks noChangeArrowheads="1"/>
          </p:cNvSpPr>
          <p:nvPr/>
        </p:nvSpPr>
        <p:spPr bwMode="auto">
          <a:xfrm>
            <a:off x="392880" y="1520785"/>
            <a:ext cx="850531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387475"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Acciones Preventivas y Correctivas </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87475" algn="l"/>
              </a:tabLst>
            </a:pP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Las acciones preventivas y correctivas (contenidas en anexo 1) deben estar correlacionadas directamente con las causas Básicas establecidas y con los Factores Organizacionales, se pueden agregar otras acciones correctivas a modo de complementos de las anteriores y a modo de oportunidades de mejora. </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87475" algn="l"/>
              </a:tabLst>
            </a:pP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Las acciones preventivas y correctivas definidas deben responder a lo siguiente:</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87475" algn="l"/>
              </a:tabLst>
            </a:pP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Contar con un análisis de gestión del cambio cuando corresponda. Esto se debe a que no siempre hay acciones correctivas que impliquen cambios en los sistemas.  </a:t>
            </a:r>
            <a:endParaRPr kumimoji="0" lang="es-CL" sz="2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zo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382640" y="1612576"/>
            <a:ext cx="799444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135063" algn="l"/>
              </a:tabLst>
            </a:pP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Asegúrese que las acciones sean SMART (Siglas en inglés)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S </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(Acciones Específicas)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M </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(Resultados Medibles)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A </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(Alcanzables)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R </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(Relevantes respecto a los factores y causas básicas)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T</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 (Perdurables en el tiempo)</a:t>
            </a:r>
            <a:endParaRPr kumimoji="0" lang="es-CL" sz="2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44708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body" idx="4294967295"/>
          </p:nvPr>
        </p:nvSpPr>
        <p:spPr>
          <a:xfrm>
            <a:off x="495735" y="2289402"/>
            <a:ext cx="8152530" cy="2333346"/>
          </a:xfrm>
          <a:prstGeom prst="rect">
            <a:avLst/>
          </a:prstGeom>
          <a:solidFill>
            <a:schemeClr val="bg1"/>
          </a:solidFill>
          <a:ln/>
        </p:spPr>
        <p:txBody>
          <a:bodyPr lIns="92075" tIns="46038" rIns="92075" bIns="46038">
            <a:normAutofit lnSpcReduction="10000"/>
          </a:bodyPr>
          <a:lstStyle/>
          <a:p>
            <a:pPr marL="190500" indent="-190500">
              <a:buFontTx/>
              <a:buNone/>
            </a:pPr>
            <a:r>
              <a:rPr lang="es-CL" sz="2000" dirty="0"/>
              <a:t>Las recomendaciones se deben relacionar directamente con el incidente y deben apuntar a: </a:t>
            </a:r>
          </a:p>
          <a:p>
            <a:pPr marL="190500" indent="-190500"/>
            <a:r>
              <a:rPr lang="es-CL" sz="2000" dirty="0">
                <a:solidFill>
                  <a:schemeClr val="accent2"/>
                </a:solidFill>
              </a:rPr>
              <a:t> Prevenir la recurrencia</a:t>
            </a:r>
          </a:p>
          <a:p>
            <a:pPr marL="190500" indent="-190500"/>
            <a:r>
              <a:rPr lang="es-CL" sz="2000" dirty="0">
                <a:solidFill>
                  <a:schemeClr val="accent2"/>
                </a:solidFill>
              </a:rPr>
              <a:t> Reducción del riesgo</a:t>
            </a:r>
          </a:p>
          <a:p>
            <a:pPr marL="190500" indent="-190500">
              <a:buFontTx/>
              <a:buNone/>
            </a:pPr>
            <a:r>
              <a:rPr lang="es-CL" sz="2000" dirty="0"/>
              <a:t>Las recomendaciones deben abordar cada:</a:t>
            </a:r>
          </a:p>
          <a:p>
            <a:pPr marL="190500" indent="-190500">
              <a:lnSpc>
                <a:spcPct val="90000"/>
              </a:lnSpc>
              <a:buClr>
                <a:schemeClr val="hlink"/>
              </a:buClr>
            </a:pPr>
            <a:r>
              <a:rPr lang="es-CL" sz="2000" dirty="0">
                <a:solidFill>
                  <a:schemeClr val="accent2"/>
                </a:solidFill>
              </a:rPr>
              <a:t> </a:t>
            </a:r>
            <a:r>
              <a:rPr lang="es-CL" sz="2000" b="1" u="sng" dirty="0">
                <a:solidFill>
                  <a:schemeClr val="accent2"/>
                </a:solidFill>
              </a:rPr>
              <a:t>Defensa </a:t>
            </a:r>
            <a:r>
              <a:rPr lang="es-CL" sz="2000" dirty="0">
                <a:solidFill>
                  <a:schemeClr val="accent2"/>
                </a:solidFill>
              </a:rPr>
              <a:t>fallida o ausente  (control de riesgo)</a:t>
            </a:r>
          </a:p>
          <a:p>
            <a:pPr marL="190500" indent="-190500"/>
            <a:r>
              <a:rPr lang="es-CL" sz="2000" dirty="0">
                <a:solidFill>
                  <a:schemeClr val="accent2"/>
                </a:solidFill>
              </a:rPr>
              <a:t> </a:t>
            </a:r>
            <a:r>
              <a:rPr lang="es-CL" sz="2000" b="1" u="sng" dirty="0">
                <a:solidFill>
                  <a:schemeClr val="accent2"/>
                </a:solidFill>
              </a:rPr>
              <a:t>Factor Organizacional</a:t>
            </a:r>
            <a:r>
              <a:rPr lang="es-CL" sz="2000" dirty="0">
                <a:solidFill>
                  <a:schemeClr val="accent2"/>
                </a:solidFill>
              </a:rPr>
              <a:t> (estrategia de prevención y reducción de riesgo)</a:t>
            </a:r>
          </a:p>
        </p:txBody>
      </p:sp>
      <p:sp>
        <p:nvSpPr>
          <p:cNvPr id="481283" name="Rectangle 3"/>
          <p:cNvSpPr>
            <a:spLocks noGrp="1" noChangeArrowheads="1"/>
          </p:cNvSpPr>
          <p:nvPr>
            <p:ph type="title"/>
          </p:nvPr>
        </p:nvSpPr>
        <p:spPr bwMode="black">
          <a:xfrm>
            <a:off x="685800" y="1384718"/>
            <a:ext cx="7772400" cy="752475"/>
          </a:xfrm>
          <a:prstGeom prst="rect">
            <a:avLst/>
          </a:prstGeom>
          <a:noFill/>
          <a:ln/>
        </p:spPr>
        <p:txBody>
          <a:bodyPr lIns="92075" tIns="46038" rIns="92075" bIns="0" anchor="b">
            <a:normAutofit fontScale="90000"/>
          </a:bodyPr>
          <a:lstStyle/>
          <a:p>
            <a:pPr>
              <a:lnSpc>
                <a:spcPct val="90000"/>
              </a:lnSpc>
            </a:pPr>
            <a:r>
              <a:rPr lang="es-CL" dirty="0"/>
              <a:t> Acciones Correctivas y Preventivas</a:t>
            </a:r>
          </a:p>
        </p:txBody>
      </p:sp>
      <p:sp>
        <p:nvSpPr>
          <p:cNvPr id="481284" name="Rectangle 4"/>
          <p:cNvSpPr>
            <a:spLocks noChangeArrowheads="1"/>
          </p:cNvSpPr>
          <p:nvPr/>
        </p:nvSpPr>
        <p:spPr bwMode="auto">
          <a:xfrm>
            <a:off x="568683" y="4814893"/>
            <a:ext cx="8152530" cy="1228028"/>
          </a:xfrm>
          <a:prstGeom prst="rect">
            <a:avLst/>
          </a:prstGeom>
          <a:solidFill>
            <a:schemeClr val="bg1"/>
          </a:solidFill>
          <a:ln w="9525">
            <a:noFill/>
            <a:miter lim="800000"/>
            <a:headEnd/>
            <a:tailEnd/>
          </a:ln>
          <a:effectLst/>
        </p:spPr>
        <p:txBody>
          <a:bodyPr wrap="square">
            <a:spAutoFit/>
          </a:bodyPr>
          <a:lstStyle/>
          <a:p>
            <a:pPr>
              <a:lnSpc>
                <a:spcPct val="90000"/>
              </a:lnSpc>
              <a:spcBef>
                <a:spcPct val="50000"/>
              </a:spcBef>
              <a:buFontTx/>
              <a:buNone/>
            </a:pPr>
            <a:r>
              <a:rPr lang="es-CL" u="none" dirty="0"/>
              <a:t>No todos los factores pueden ser completamente eliminados, y algunos se podrán eliminar sólo a costos prohibitivos</a:t>
            </a:r>
          </a:p>
          <a:p>
            <a:pPr>
              <a:lnSpc>
                <a:spcPct val="90000"/>
              </a:lnSpc>
              <a:spcBef>
                <a:spcPct val="50000"/>
              </a:spcBef>
              <a:buFontTx/>
              <a:buNone/>
            </a:pPr>
            <a:r>
              <a:rPr lang="es-CL" u="none" dirty="0">
                <a:cs typeface="Times New Roman" pitchFamily="18" charset="0"/>
              </a:rPr>
              <a:t>El Equipo de Investigación debe trabajar con la Gerencia de Línea en el desarrollo de las acciones correctivas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1 Marcador de fecha"/>
          <p:cNvSpPr>
            <a:spLocks noGrp="1"/>
          </p:cNvSpPr>
          <p:nvPr>
            <p:ph type="dt" sz="half" idx="4294967295"/>
          </p:nvPr>
        </p:nvSpPr>
        <p:spPr>
          <a:xfrm>
            <a:off x="685800" y="6324600"/>
            <a:ext cx="1524000" cy="533400"/>
          </a:xfrm>
          <a:prstGeom prst="rect">
            <a:avLst/>
          </a:prstGeom>
        </p:spPr>
        <p:txBody>
          <a:bodyPr/>
          <a:lstStyle/>
          <a:p>
            <a:fld id="{C055F3FD-38F9-487F-A94E-B3F0A4522F9C}" type="datetime1">
              <a:rPr lang="es-ES"/>
              <a:pPr/>
              <a:t>07/09/2025</a:t>
            </a:fld>
            <a:endParaRPr lang="es-ES"/>
          </a:p>
        </p:txBody>
      </p:sp>
      <p:sp>
        <p:nvSpPr>
          <p:cNvPr id="35" name="2 Marcador de número de diapositiva"/>
          <p:cNvSpPr>
            <a:spLocks noGrp="1"/>
          </p:cNvSpPr>
          <p:nvPr>
            <p:ph type="sldNum" sz="quarter" idx="4294967295"/>
          </p:nvPr>
        </p:nvSpPr>
        <p:spPr>
          <a:xfrm>
            <a:off x="8459788" y="6284913"/>
            <a:ext cx="468312" cy="457200"/>
          </a:xfrm>
          <a:prstGeom prst="rect">
            <a:avLst/>
          </a:prstGeom>
        </p:spPr>
        <p:txBody>
          <a:bodyPr/>
          <a:lstStyle/>
          <a:p>
            <a:endParaRPr lang="es-ES"/>
          </a:p>
          <a:p>
            <a:fld id="{08403627-B075-4FCA-AE13-F18F689B90DC}" type="slidenum">
              <a:rPr lang="es-ES"/>
              <a:pPr/>
              <a:t>108</a:t>
            </a:fld>
            <a:endParaRPr lang="es-ES"/>
          </a:p>
        </p:txBody>
      </p:sp>
      <p:graphicFrame>
        <p:nvGraphicFramePr>
          <p:cNvPr id="518146" name="Group 2"/>
          <p:cNvGraphicFramePr>
            <a:graphicFrameLocks noGrp="1"/>
          </p:cNvGraphicFramePr>
          <p:nvPr>
            <p:extLst>
              <p:ext uri="{D42A27DB-BD31-4B8C-83A1-F6EECF244321}">
                <p14:modId xmlns:p14="http://schemas.microsoft.com/office/powerpoint/2010/main" val="4064574045"/>
              </p:ext>
            </p:extLst>
          </p:nvPr>
        </p:nvGraphicFramePr>
        <p:xfrm>
          <a:off x="2319319" y="1934878"/>
          <a:ext cx="5953126" cy="4267200"/>
        </p:xfrm>
        <a:graphic>
          <a:graphicData uri="http://schemas.openxmlformats.org/drawingml/2006/table">
            <a:tbl>
              <a:tblPr/>
              <a:tblGrid>
                <a:gridCol w="2365305">
                  <a:extLst>
                    <a:ext uri="{9D8B030D-6E8A-4147-A177-3AD203B41FA5}">
                      <a16:colId xmlns:a16="http://schemas.microsoft.com/office/drawing/2014/main" val="20000"/>
                    </a:ext>
                  </a:extLst>
                </a:gridCol>
                <a:gridCol w="3587821">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rPr>
                        <a:t>Eliminar</a:t>
                      </a:r>
                      <a:endParaRPr kumimoji="0" lang="es-CL" sz="2000" b="0" i="0" u="none" strike="noStrike" cap="none" normalizeH="0" baseline="0" dirty="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38100" cap="flat" cmpd="sng" algn="ctr">
                      <a:solidFill>
                        <a:schemeClr val="accent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La eliminación completa del riesgo.</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38100" cap="flat" cmpd="sng" algn="ctr">
                      <a:solidFill>
                        <a:schemeClr val="accent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79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rPr>
                        <a:t>Sustituir</a:t>
                      </a:r>
                      <a:endParaRPr kumimoji="0" lang="en-US" sz="2000" b="0" i="0" u="none" strike="noStrike" cap="none" normalizeH="0" baseline="0" dirty="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Reemplazar el material, equipos o procesos por uno de menos riesgo.</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1270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479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a:ln>
                            <a:noFill/>
                          </a:ln>
                          <a:solidFill>
                            <a:schemeClr val="tx1"/>
                          </a:solidFill>
                          <a:effectLst/>
                          <a:latin typeface="Arial Narrow" pitchFamily="34" charset="0"/>
                        </a:rPr>
                        <a:t>Rediseñar</a:t>
                      </a:r>
                      <a:endParaRPr kumimoji="0" lang="es-CL" sz="2000" b="0" i="0" u="none" strike="noStrike" cap="none" normalizeH="0" baseline="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635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Rediseñar los equipos o procesos de trabajo.</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635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479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a:ln>
                            <a:noFill/>
                          </a:ln>
                          <a:solidFill>
                            <a:schemeClr val="tx1"/>
                          </a:solidFill>
                          <a:effectLst/>
                          <a:latin typeface="Arial Narrow" pitchFamily="34" charset="0"/>
                        </a:rPr>
                        <a:t>Separar</a:t>
                      </a:r>
                      <a:endParaRPr kumimoji="0" lang="es-CL" sz="2000" b="0" i="0" u="none" strike="noStrike" cap="none" normalizeH="0" baseline="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635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Aislar el riesgo con protección o resguardo.</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635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479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a:ln>
                            <a:noFill/>
                          </a:ln>
                          <a:solidFill>
                            <a:schemeClr val="tx1"/>
                          </a:solidFill>
                          <a:effectLst/>
                          <a:latin typeface="Arial Narrow" pitchFamily="34" charset="0"/>
                        </a:rPr>
                        <a:t>Administrativo</a:t>
                      </a:r>
                      <a:endParaRPr kumimoji="0" lang="es-CL" sz="2000" b="0" i="0" u="none" strike="noStrike" cap="none" normalizeH="0" baseline="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635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Suministrar controles como</a:t>
                      </a:r>
                      <a:endParaRPr kumimoji="0" lang="en-US" sz="1800" b="0" i="0" u="none" strike="noStrike" cap="none" normalizeH="0" baseline="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entrenamiento, procedimientos, etc.</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635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1228745">
                <a:tc>
                  <a:txBody>
                    <a:bodyPr/>
                    <a:lstStyle/>
                    <a:p>
                      <a:pPr marL="101600" marR="0" lvl="0" indent="-101600" algn="l" defTabSz="914400" rtl="0" eaLnBrk="1" fontAlgn="base" latinLnBrk="0" hangingPunct="1">
                        <a:lnSpc>
                          <a:spcPct val="100000"/>
                        </a:lnSpc>
                        <a:spcBef>
                          <a:spcPct val="0"/>
                        </a:spcBef>
                        <a:spcAft>
                          <a:spcPct val="0"/>
                        </a:spcAft>
                        <a:buClrTx/>
                        <a:buSzTx/>
                        <a:buFontTx/>
                        <a:buChar char="•"/>
                        <a:tabLst/>
                      </a:pPr>
                      <a:r>
                        <a:rPr kumimoji="0" lang="es-CL" sz="2000" b="1" i="0" u="none" strike="noStrike" cap="none" normalizeH="0" baseline="0">
                          <a:ln>
                            <a:noFill/>
                          </a:ln>
                          <a:solidFill>
                            <a:schemeClr val="tx1"/>
                          </a:solidFill>
                          <a:effectLst/>
                          <a:latin typeface="Arial Narrow" pitchFamily="34" charset="0"/>
                        </a:rPr>
                        <a:t>EPP</a:t>
                      </a:r>
                      <a:endParaRPr kumimoji="0" lang="en-US" sz="2000" b="0" i="0" u="none" strike="noStrike" cap="none" normalizeH="0" baseline="0">
                        <a:ln>
                          <a:noFill/>
                        </a:ln>
                        <a:solidFill>
                          <a:schemeClr val="tx1"/>
                        </a:solidFill>
                        <a:effectLst/>
                        <a:latin typeface="Arial Narrow" pitchFamily="34" charset="0"/>
                        <a:cs typeface="Times New Roman" pitchFamily="18" charset="0"/>
                      </a:endParaRPr>
                    </a:p>
                    <a:p>
                      <a:pPr marL="101600" marR="0" lvl="0" indent="-101600" algn="l" defTabSz="914400" rtl="0" eaLnBrk="0" fontAlgn="base" latinLnBrk="0" hangingPunct="0">
                        <a:lnSpc>
                          <a:spcPct val="100000"/>
                        </a:lnSpc>
                        <a:spcBef>
                          <a:spcPct val="0"/>
                        </a:spcBef>
                        <a:spcAft>
                          <a:spcPct val="0"/>
                        </a:spcAft>
                        <a:buClrTx/>
                        <a:buSzTx/>
                        <a:buFontTx/>
                        <a:buChar char="•"/>
                        <a:tabLst/>
                      </a:pPr>
                      <a:r>
                        <a:rPr kumimoji="0" lang="es-CL" sz="2000" b="1" i="0" u="none" strike="noStrike" cap="none" normalizeH="0" baseline="0">
                          <a:ln>
                            <a:noFill/>
                          </a:ln>
                          <a:solidFill>
                            <a:schemeClr val="tx1"/>
                          </a:solidFill>
                          <a:effectLst/>
                          <a:latin typeface="Arial Narrow" pitchFamily="34" charset="0"/>
                          <a:cs typeface="Times New Roman" pitchFamily="18" charset="0"/>
                        </a:rPr>
                        <a:t>Dispositivo de Control de Contaminación</a:t>
                      </a:r>
                      <a:endParaRPr kumimoji="0" lang="es-CL" sz="2000" b="0" i="0" u="none" strike="noStrike" cap="none" normalizeH="0" baseline="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8000"/>
                      </a:solidFill>
                      <a:prstDash val="solid"/>
                      <a:round/>
                      <a:headEnd type="none" w="sm" len="sm"/>
                      <a:tailEnd type="none" w="sm" len="sm"/>
                    </a:lnT>
                    <a:lnB w="38100" cap="flat" cmpd="sng" algn="ctr">
                      <a:solidFill>
                        <a:srgbClr val="006666"/>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Narrow" pitchFamily="34" charset="0"/>
                        </a:rPr>
                        <a:t>Usar correctamente el apropiado EPP y/o el equipo correspondiente de control</a:t>
                      </a:r>
                      <a:endParaRPr kumimoji="0" lang="en-US" sz="1800" b="0" i="0" u="none" strike="noStrike" cap="none" normalizeH="0" baseline="0" dirty="0">
                        <a:ln>
                          <a:noFill/>
                        </a:ln>
                        <a:solidFill>
                          <a:schemeClr val="tx1"/>
                        </a:solidFill>
                        <a:effectLst/>
                        <a:latin typeface="Arial Narrow"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Narrow" pitchFamily="34" charset="0"/>
                          <a:cs typeface="Times New Roman" pitchFamily="18" charset="0"/>
                        </a:rPr>
                        <a:t>de contaminación donde otros controles no sean factibles</a:t>
                      </a:r>
                      <a:endParaRPr kumimoji="0" lang="es-CL" sz="1800" b="0" i="0" u="none" strike="noStrike" cap="none" normalizeH="0" baseline="0" dirty="0">
                        <a:ln>
                          <a:noFill/>
                        </a:ln>
                        <a:solidFill>
                          <a:schemeClr val="tx1"/>
                        </a:solidFill>
                        <a:effectLst/>
                        <a:latin typeface="Arial Narrow" pitchFamily="34" charset="0"/>
                      </a:endParaRP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12700" cap="flat" cmpd="sng" algn="ctr">
                      <a:solidFill>
                        <a:srgbClr val="008000"/>
                      </a:solidFill>
                      <a:prstDash val="solid"/>
                      <a:round/>
                      <a:headEnd type="none" w="sm" len="sm"/>
                      <a:tailEnd type="none" w="sm" len="sm"/>
                    </a:lnT>
                    <a:lnB w="38100" cap="flat" cmpd="sng" algn="ctr">
                      <a:solidFill>
                        <a:srgbClr val="006666"/>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518169" name="Text Box 25"/>
          <p:cNvSpPr txBox="1">
            <a:spLocks noChangeArrowheads="1"/>
          </p:cNvSpPr>
          <p:nvPr/>
        </p:nvSpPr>
        <p:spPr bwMode="auto">
          <a:xfrm>
            <a:off x="838248" y="2212580"/>
            <a:ext cx="977900" cy="3530042"/>
          </a:xfrm>
          <a:prstGeom prst="rect">
            <a:avLst/>
          </a:prstGeom>
          <a:solidFill>
            <a:srgbClr val="FFFFFF"/>
          </a:solidFill>
          <a:ln w="38100">
            <a:solidFill>
              <a:srgbClr val="008080"/>
            </a:solidFill>
            <a:miter lim="800000"/>
            <a:headEnd/>
            <a:tailEnd/>
          </a:ln>
        </p:spPr>
        <p:txBody>
          <a:bodyPr/>
          <a:lstStyle/>
          <a:p>
            <a:pPr algn="ctr">
              <a:spcBef>
                <a:spcPct val="0"/>
              </a:spcBef>
              <a:buFontTx/>
              <a:buNone/>
            </a:pPr>
            <a:r>
              <a:rPr lang="es-CL" sz="1600" b="1" u="none" dirty="0">
                <a:latin typeface="Arial Narrow" pitchFamily="34" charset="0"/>
              </a:rPr>
              <a:t>Controles en Orden Prioritario</a:t>
            </a:r>
            <a:endParaRPr lang="es-CL" sz="2400" u="none" dirty="0">
              <a:latin typeface="Arial Narrow" pitchFamily="34" charset="0"/>
            </a:endParaRPr>
          </a:p>
        </p:txBody>
      </p:sp>
      <p:graphicFrame>
        <p:nvGraphicFramePr>
          <p:cNvPr id="518170" name="Group 26"/>
          <p:cNvGraphicFramePr>
            <a:graphicFrameLocks noGrp="1"/>
          </p:cNvGraphicFramePr>
          <p:nvPr>
            <p:extLst>
              <p:ext uri="{D42A27DB-BD31-4B8C-83A1-F6EECF244321}">
                <p14:modId xmlns:p14="http://schemas.microsoft.com/office/powerpoint/2010/main" val="2909990590"/>
              </p:ext>
            </p:extLst>
          </p:nvPr>
        </p:nvGraphicFramePr>
        <p:xfrm>
          <a:off x="1327198" y="1051482"/>
          <a:ext cx="6638925" cy="579120"/>
        </p:xfrm>
        <a:graphic>
          <a:graphicData uri="http://schemas.openxmlformats.org/drawingml/2006/table">
            <a:tbl>
              <a:tblPr/>
              <a:tblGrid>
                <a:gridCol w="6638925">
                  <a:extLst>
                    <a:ext uri="{9D8B030D-6E8A-4147-A177-3AD203B41FA5}">
                      <a16:colId xmlns:a16="http://schemas.microsoft.com/office/drawing/2014/main" val="20000"/>
                    </a:ext>
                  </a:extLst>
                </a:gridCol>
              </a:tblGrid>
              <a:tr h="496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a:ln>
                            <a:noFill/>
                          </a:ln>
                          <a:solidFill>
                            <a:schemeClr val="bg1"/>
                          </a:solidFill>
                          <a:effectLst/>
                          <a:latin typeface="Arial" charset="0"/>
                          <a:cs typeface="Times New Roman" pitchFamily="18" charset="0"/>
                        </a:rPr>
                        <a:t>Jerarqu</a:t>
                      </a:r>
                      <a:r>
                        <a:rPr kumimoji="0" lang="es-ES" sz="3200" b="1" i="0" u="none" strike="noStrike" cap="none" normalizeH="0" baseline="0" dirty="0">
                          <a:ln>
                            <a:noFill/>
                          </a:ln>
                          <a:solidFill>
                            <a:schemeClr val="bg1"/>
                          </a:solidFill>
                          <a:effectLst/>
                          <a:latin typeface="Arial Narrow"/>
                          <a:cs typeface="Times New Roman" pitchFamily="18" charset="0"/>
                        </a:rPr>
                        <a:t>í</a:t>
                      </a:r>
                      <a:r>
                        <a:rPr kumimoji="0" lang="es-ES" sz="3200" b="1" i="0" u="none" strike="noStrike" cap="none" normalizeH="0" baseline="0" dirty="0">
                          <a:ln>
                            <a:noFill/>
                          </a:ln>
                          <a:solidFill>
                            <a:schemeClr val="bg1"/>
                          </a:solidFill>
                          <a:effectLst/>
                          <a:latin typeface="Arial" charset="0"/>
                          <a:cs typeface="Times New Roman" pitchFamily="18" charset="0"/>
                        </a:rPr>
                        <a:t>a de Control del Riesgo</a:t>
                      </a:r>
                      <a:endParaRPr kumimoji="0" lang="es-ES" sz="3200" b="0" i="0" u="none" strike="noStrike" cap="none" normalizeH="0" baseline="0" dirty="0">
                        <a:ln>
                          <a:noFill/>
                        </a:ln>
                        <a:solidFill>
                          <a:schemeClr val="bg1"/>
                        </a:solidFill>
                        <a:effectLst/>
                        <a:latin typeface="Arial" charset="0"/>
                      </a:endParaRPr>
                    </a:p>
                  </a:txBody>
                  <a:tcPr horzOverflow="overflow">
                    <a:lnL w="38100" cap="flat" cmpd="sng" algn="ctr">
                      <a:solidFill>
                        <a:srgbClr val="006666"/>
                      </a:solidFill>
                      <a:prstDash val="solid"/>
                      <a:round/>
                      <a:headEnd type="none" w="sm" len="sm"/>
                      <a:tailEnd type="none" w="sm" len="sm"/>
                    </a:lnL>
                    <a:lnR w="38100" cap="flat" cmpd="sng" algn="ctr">
                      <a:solidFill>
                        <a:srgbClr val="006666"/>
                      </a:solidFill>
                      <a:prstDash val="solid"/>
                      <a:round/>
                      <a:headEnd type="none" w="sm" len="sm"/>
                      <a:tailEnd type="none" w="sm" len="sm"/>
                    </a:lnR>
                    <a:lnT w="38100" cap="flat" cmpd="sng" algn="ctr">
                      <a:solidFill>
                        <a:srgbClr val="006666"/>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0"/>
                  </a:ext>
                </a:extLst>
              </a:tr>
            </a:tbl>
          </a:graphicData>
        </a:graphic>
      </p:graphicFrame>
      <p:sp>
        <p:nvSpPr>
          <p:cNvPr id="518176" name="AutoShape 32"/>
          <p:cNvSpPr>
            <a:spLocks noChangeArrowheads="1"/>
          </p:cNvSpPr>
          <p:nvPr/>
        </p:nvSpPr>
        <p:spPr bwMode="auto">
          <a:xfrm>
            <a:off x="1151003" y="3282386"/>
            <a:ext cx="352390" cy="2345192"/>
          </a:xfrm>
          <a:prstGeom prst="downArrow">
            <a:avLst>
              <a:gd name="adj1" fmla="val 50000"/>
              <a:gd name="adj2" fmla="val 119107"/>
            </a:avLst>
          </a:prstGeom>
          <a:solidFill>
            <a:srgbClr val="0000FF"/>
          </a:solidFill>
          <a:ln w="6350">
            <a:solidFill>
              <a:schemeClr val="tx1"/>
            </a:solidFill>
            <a:miter lim="800000"/>
            <a:headEnd type="none" w="sm" len="sm"/>
            <a:tailEnd type="none" w="sm" len="sm"/>
          </a:ln>
          <a:effectLst/>
        </p:spPr>
        <p:txBody>
          <a:bodyPr wrap="square" anchor="ctr">
            <a:spAutoFit/>
          </a:bodyPr>
          <a:lstStyle/>
          <a:p>
            <a:endParaRPr lang="es-CL"/>
          </a:p>
        </p:txBody>
      </p:sp>
      <p:sp>
        <p:nvSpPr>
          <p:cNvPr id="518178" name="Rectangle 34"/>
          <p:cNvSpPr>
            <a:spLocks noChangeArrowheads="1"/>
          </p:cNvSpPr>
          <p:nvPr/>
        </p:nvSpPr>
        <p:spPr bwMode="black">
          <a:xfrm>
            <a:off x="685800" y="150260"/>
            <a:ext cx="7772400" cy="752475"/>
          </a:xfrm>
          <a:prstGeom prst="rect">
            <a:avLst/>
          </a:prstGeom>
          <a:solidFill>
            <a:schemeClr val="accent2"/>
          </a:solidFill>
          <a:ln w="9525">
            <a:noFill/>
            <a:miter lim="800000"/>
            <a:headEnd/>
            <a:tailEnd/>
          </a:ln>
          <a:effectLst/>
        </p:spPr>
        <p:txBody>
          <a:bodyPr lIns="92075" tIns="46038" rIns="92075" bIns="0" anchor="b"/>
          <a:lstStyle/>
          <a:p>
            <a:pPr algn="ctr">
              <a:lnSpc>
                <a:spcPct val="90000"/>
              </a:lnSpc>
              <a:spcBef>
                <a:spcPct val="0"/>
              </a:spcBef>
              <a:buFontTx/>
              <a:buNone/>
            </a:pPr>
            <a:r>
              <a:rPr lang="es-CL" sz="3000" b="1" u="none" dirty="0">
                <a:solidFill>
                  <a:schemeClr val="bg1"/>
                </a:solidFill>
              </a:rPr>
              <a:t>6. Acciones Correctivas y Preventivas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fecha"/>
          <p:cNvSpPr>
            <a:spLocks noGrp="1"/>
          </p:cNvSpPr>
          <p:nvPr>
            <p:ph type="dt" sz="half" idx="10"/>
          </p:nvPr>
        </p:nvSpPr>
        <p:spPr>
          <a:xfrm>
            <a:off x="83670" y="6226111"/>
            <a:ext cx="1524000" cy="533400"/>
          </a:xfrm>
        </p:spPr>
        <p:txBody>
          <a:bodyPr/>
          <a:lstStyle/>
          <a:p>
            <a:fld id="{7D2E5735-9330-440E-B569-E0F598AEBD66}" type="datetime1">
              <a:rPr lang="es-ES"/>
              <a:pPr/>
              <a:t>07/09/2025</a:t>
            </a:fld>
            <a:endParaRPr lang="es-ES"/>
          </a:p>
        </p:txBody>
      </p:sp>
      <p:sp>
        <p:nvSpPr>
          <p:cNvPr id="8" name="4 Marcador de número de diapositiva"/>
          <p:cNvSpPr>
            <a:spLocks noGrp="1"/>
          </p:cNvSpPr>
          <p:nvPr>
            <p:ph type="sldNum" sz="quarter" idx="11"/>
          </p:nvPr>
        </p:nvSpPr>
        <p:spPr>
          <a:xfrm>
            <a:off x="8318032" y="6213586"/>
            <a:ext cx="468312" cy="457200"/>
          </a:xfrm>
        </p:spPr>
        <p:txBody>
          <a:bodyPr/>
          <a:lstStyle/>
          <a:p>
            <a:endParaRPr lang="es-ES" dirty="0"/>
          </a:p>
          <a:p>
            <a:fld id="{C75DA345-3A01-4AEA-B8FB-15C75D6B9D0F}" type="slidenum">
              <a:rPr lang="es-ES"/>
              <a:pPr/>
              <a:t>109</a:t>
            </a:fld>
            <a:endParaRPr lang="es-ES" dirty="0"/>
          </a:p>
        </p:txBody>
      </p:sp>
      <p:pic>
        <p:nvPicPr>
          <p:cNvPr id="485378" name="Picture 2"/>
          <p:cNvPicPr>
            <a:picLocks noChangeAspect="1" noChangeArrowheads="1"/>
          </p:cNvPicPr>
          <p:nvPr/>
        </p:nvPicPr>
        <p:blipFill>
          <a:blip r:embed="rId3" cstate="print"/>
          <a:srcRect/>
          <a:stretch>
            <a:fillRect/>
          </a:stretch>
        </p:blipFill>
        <p:spPr bwMode="auto">
          <a:xfrm>
            <a:off x="1607670" y="2343261"/>
            <a:ext cx="5648325" cy="3870325"/>
          </a:xfrm>
          <a:prstGeom prst="rect">
            <a:avLst/>
          </a:prstGeom>
          <a:noFill/>
          <a:ln w="6350">
            <a:noFill/>
            <a:miter lim="800000"/>
            <a:headEnd type="none" w="sm" len="sm"/>
            <a:tailEnd type="none" w="sm" len="sm"/>
          </a:ln>
          <a:effectLst/>
        </p:spPr>
      </p:pic>
      <p:sp>
        <p:nvSpPr>
          <p:cNvPr id="485380" name="Rectangle 4"/>
          <p:cNvSpPr>
            <a:spLocks noGrp="1" noChangeArrowheads="1"/>
          </p:cNvSpPr>
          <p:nvPr>
            <p:ph type="title"/>
          </p:nvPr>
        </p:nvSpPr>
        <p:spPr bwMode="black">
          <a:xfrm>
            <a:off x="545632" y="1044861"/>
            <a:ext cx="7772400" cy="752475"/>
          </a:xfrm>
          <a:prstGeom prst="rect">
            <a:avLst/>
          </a:prstGeom>
          <a:noFill/>
          <a:ln/>
        </p:spPr>
        <p:txBody>
          <a:bodyPr lIns="92075" tIns="46038" rIns="92075" bIns="0" anchor="b">
            <a:normAutofit/>
          </a:bodyPr>
          <a:lstStyle/>
          <a:p>
            <a:pPr>
              <a:lnSpc>
                <a:spcPct val="90000"/>
              </a:lnSpc>
            </a:pPr>
            <a:r>
              <a:rPr lang="es-CL" dirty="0"/>
              <a:t>      </a:t>
            </a:r>
            <a:r>
              <a:rPr lang="es-CL" sz="3100" dirty="0"/>
              <a:t>Acciones Correctivas y Preventivas</a:t>
            </a:r>
          </a:p>
        </p:txBody>
      </p:sp>
      <p:sp>
        <p:nvSpPr>
          <p:cNvPr id="485381" name="WordArt 5"/>
          <p:cNvSpPr>
            <a:spLocks noChangeArrowheads="1" noChangeShapeType="1" noTextEdit="1"/>
          </p:cNvSpPr>
          <p:nvPr/>
        </p:nvSpPr>
        <p:spPr bwMode="auto">
          <a:xfrm>
            <a:off x="1791880" y="1901313"/>
            <a:ext cx="5648325" cy="396875"/>
          </a:xfrm>
          <a:prstGeom prst="rect">
            <a:avLst/>
          </a:prstGeom>
        </p:spPr>
        <p:txBody>
          <a:bodyPr wrap="none" fromWordArt="1">
            <a:prstTxWarp prst="textPlain">
              <a:avLst>
                <a:gd name="adj" fmla="val 50000"/>
              </a:avLst>
            </a:prstTxWarp>
          </a:bodyPr>
          <a:lstStyle/>
          <a:p>
            <a:pPr algn="ctr"/>
            <a:r>
              <a:rPr lang="es-CL" sz="2000" i="1" kern="10" dirty="0">
                <a:ln w="9525" cap="sq">
                  <a:noFill/>
                  <a:round/>
                  <a:headEnd type="none" w="sm" len="sm"/>
                  <a:tailEnd type="none" w="sm" len="sm"/>
                </a:ln>
                <a:solidFill>
                  <a:srgbClr val="CC3300"/>
                </a:solidFill>
                <a:latin typeface="Arial Black"/>
              </a:rPr>
              <a:t>Evaluación de las acciones propuestas:</a:t>
            </a:r>
          </a:p>
        </p:txBody>
      </p:sp>
      <p:sp>
        <p:nvSpPr>
          <p:cNvPr id="485382" name="Text Box 6"/>
          <p:cNvSpPr txBox="1">
            <a:spLocks noChangeArrowheads="1"/>
          </p:cNvSpPr>
          <p:nvPr/>
        </p:nvSpPr>
        <p:spPr bwMode="auto">
          <a:xfrm>
            <a:off x="2111195" y="3743597"/>
            <a:ext cx="890588" cy="396875"/>
          </a:xfrm>
          <a:prstGeom prst="rect">
            <a:avLst/>
          </a:prstGeom>
          <a:noFill/>
          <a:ln w="9525">
            <a:noFill/>
            <a:miter lim="800000"/>
            <a:headEnd/>
            <a:tailEnd/>
          </a:ln>
          <a:effectLst/>
        </p:spPr>
        <p:txBody>
          <a:bodyPr wrap="none">
            <a:spAutoFit/>
          </a:bodyPr>
          <a:lstStyle/>
          <a:p>
            <a:pPr>
              <a:buFontTx/>
              <a:buNone/>
            </a:pPr>
            <a:r>
              <a:rPr lang="es-CL" sz="2000" b="1" u="none" dirty="0"/>
              <a:t>BAJO</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3743-7446-A447-7C9E-A97FA1E11047}"/>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33E061B-03DB-67AA-B870-EEEBF726C5E5}"/>
              </a:ext>
            </a:extLst>
          </p:cNvPr>
          <p:cNvPicPr>
            <a:picLocks noChangeAspect="1"/>
          </p:cNvPicPr>
          <p:nvPr/>
        </p:nvPicPr>
        <p:blipFill>
          <a:blip r:embed="rId2"/>
          <a:srcRect l="8313" t="17088" r="8851" b="9683"/>
          <a:stretch>
            <a:fillRect/>
          </a:stretch>
        </p:blipFill>
        <p:spPr>
          <a:xfrm>
            <a:off x="0" y="180870"/>
            <a:ext cx="9144000" cy="5516545"/>
          </a:xfrm>
          <a:prstGeom prst="rect">
            <a:avLst/>
          </a:prstGeom>
        </p:spPr>
      </p:pic>
    </p:spTree>
    <p:extLst>
      <p:ext uri="{BB962C8B-B14F-4D97-AF65-F5344CB8AC3E}">
        <p14:creationId xmlns:p14="http://schemas.microsoft.com/office/powerpoint/2010/main" val="555959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B55E1CB0-A653-419D-A631-0F198B3830A3}"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86EBDE80-6CCE-41A8-8997-4DEFF53A2EA4}" type="slidenum">
              <a:rPr lang="es-ES"/>
              <a:pPr/>
              <a:t>110</a:t>
            </a:fld>
            <a:endParaRPr lang="es-ES"/>
          </a:p>
        </p:txBody>
      </p:sp>
      <p:sp>
        <p:nvSpPr>
          <p:cNvPr id="8" name="1 Título"/>
          <p:cNvSpPr txBox="1">
            <a:spLocks/>
          </p:cNvSpPr>
          <p:nvPr/>
        </p:nvSpPr>
        <p:spPr>
          <a:xfrm>
            <a:off x="2436782" y="3330677"/>
            <a:ext cx="4357308" cy="571504"/>
          </a:xfrm>
          <a:prstGeom prst="rect">
            <a:avLst/>
          </a:prstGeom>
        </p:spPr>
        <p:txBody>
          <a:bodyPr/>
          <a:lstStyle>
            <a:lvl1pPr algn="l">
              <a:defRPr sz="3600" b="1">
                <a:latin typeface="Arial" pitchFamily="34" charset="0"/>
                <a:cs typeface="Arial" pitchFamily="34" charset="0"/>
              </a:defRPr>
            </a:lvl1pPr>
          </a:lstStyle>
          <a:p>
            <a:pPr eaLnBrk="0" hangingPunct="0">
              <a:defRPr/>
            </a:pPr>
            <a:r>
              <a:rPr lang="es-CL" sz="3200" dirty="0">
                <a:latin typeface="Calibri" pitchFamily="34" charset="0"/>
                <a:ea typeface="+mj-ea"/>
              </a:rPr>
              <a:t>Informe de Investigación</a:t>
            </a:r>
          </a:p>
        </p:txBody>
      </p:sp>
    </p:spTree>
  </p:cSld>
  <p:clrMapOvr>
    <a:masterClrMapping/>
  </p:clrMapOvr>
  <p:transition spd="slow">
    <p:zo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fecha"/>
          <p:cNvSpPr>
            <a:spLocks noGrp="1"/>
          </p:cNvSpPr>
          <p:nvPr>
            <p:ph type="dt" sz="half" idx="10"/>
          </p:nvPr>
        </p:nvSpPr>
        <p:spPr>
          <a:xfrm>
            <a:off x="255153" y="6092424"/>
            <a:ext cx="2133600" cy="365125"/>
          </a:xfrm>
        </p:spPr>
        <p:txBody>
          <a:bodyPr/>
          <a:lstStyle/>
          <a:p>
            <a:fld id="{B72008EC-B8F2-4F0B-A0D4-B60EC5829787}" type="datetime1">
              <a:rPr lang="es-ES"/>
              <a:pPr/>
              <a:t>07/09/2025</a:t>
            </a:fld>
            <a:endParaRPr lang="es-ES"/>
          </a:p>
        </p:txBody>
      </p:sp>
      <p:sp>
        <p:nvSpPr>
          <p:cNvPr id="7" name="5 Marcador de número de diapositiva"/>
          <p:cNvSpPr>
            <a:spLocks noGrp="1"/>
          </p:cNvSpPr>
          <p:nvPr>
            <p:ph type="sldNum" sz="quarter" idx="11"/>
          </p:nvPr>
        </p:nvSpPr>
        <p:spPr>
          <a:xfrm>
            <a:off x="5993247" y="6121702"/>
            <a:ext cx="2895600" cy="365125"/>
          </a:xfrm>
        </p:spPr>
        <p:txBody>
          <a:bodyPr/>
          <a:lstStyle/>
          <a:p>
            <a:endParaRPr lang="es-ES"/>
          </a:p>
          <a:p>
            <a:fld id="{6CE9C53E-0AC0-4C24-BF7B-D9030825D821}" type="slidenum">
              <a:rPr lang="es-ES"/>
              <a:pPr/>
              <a:t>111</a:t>
            </a:fld>
            <a:endParaRPr lang="es-ES"/>
          </a:p>
        </p:txBody>
      </p:sp>
      <p:sp>
        <p:nvSpPr>
          <p:cNvPr id="491522" name="Rectangle 2"/>
          <p:cNvSpPr>
            <a:spLocks noGrp="1" noChangeArrowheads="1"/>
          </p:cNvSpPr>
          <p:nvPr>
            <p:ph type="body" sz="half" idx="1"/>
          </p:nvPr>
        </p:nvSpPr>
        <p:spPr>
          <a:xfrm>
            <a:off x="612492" y="2076744"/>
            <a:ext cx="3859213" cy="3786188"/>
          </a:xfrm>
          <a:solidFill>
            <a:schemeClr val="bg1"/>
          </a:solidFill>
        </p:spPr>
        <p:txBody>
          <a:bodyPr/>
          <a:lstStyle/>
          <a:p>
            <a:pPr marL="381000" indent="-381000">
              <a:lnSpc>
                <a:spcPct val="115000"/>
              </a:lnSpc>
              <a:spcBef>
                <a:spcPct val="40000"/>
              </a:spcBef>
              <a:buFontTx/>
              <a:buAutoNum type="arabicPeriod"/>
            </a:pPr>
            <a:r>
              <a:rPr lang="es-ES" sz="2000" dirty="0"/>
              <a:t>Resumen Ejecutivo</a:t>
            </a:r>
          </a:p>
          <a:p>
            <a:pPr marL="381000" indent="-381000">
              <a:lnSpc>
                <a:spcPct val="115000"/>
              </a:lnSpc>
              <a:spcBef>
                <a:spcPct val="40000"/>
              </a:spcBef>
              <a:buFontTx/>
              <a:buAutoNum type="arabicPeriod"/>
            </a:pPr>
            <a:r>
              <a:rPr lang="es-ES" sz="2000" dirty="0"/>
              <a:t>Antecedentes Generales</a:t>
            </a:r>
          </a:p>
          <a:p>
            <a:pPr marL="381000" indent="-381000">
              <a:lnSpc>
                <a:spcPct val="115000"/>
              </a:lnSpc>
              <a:spcBef>
                <a:spcPct val="40000"/>
              </a:spcBef>
              <a:buFontTx/>
              <a:buAutoNum type="arabicPeriod"/>
            </a:pPr>
            <a:r>
              <a:rPr lang="es-ES" sz="2000" dirty="0"/>
              <a:t>Descripción del incidente</a:t>
            </a:r>
          </a:p>
          <a:p>
            <a:pPr marL="381000" indent="-381000">
              <a:lnSpc>
                <a:spcPct val="115000"/>
              </a:lnSpc>
              <a:spcBef>
                <a:spcPct val="40000"/>
              </a:spcBef>
              <a:buFontTx/>
              <a:buAutoNum type="arabicPeriod"/>
            </a:pPr>
            <a:r>
              <a:rPr lang="es-ES" sz="2000" dirty="0"/>
              <a:t>Cronograma de hechos</a:t>
            </a:r>
          </a:p>
          <a:p>
            <a:pPr marL="381000" indent="-381000">
              <a:lnSpc>
                <a:spcPct val="115000"/>
              </a:lnSpc>
              <a:spcBef>
                <a:spcPct val="40000"/>
              </a:spcBef>
              <a:buFontTx/>
              <a:buAutoNum type="arabicPeriod"/>
            </a:pPr>
            <a:r>
              <a:rPr lang="es-CL" sz="2000" dirty="0"/>
              <a:t>Entrevistas/ declaraciones</a:t>
            </a:r>
          </a:p>
          <a:p>
            <a:pPr marL="381000" indent="-381000">
              <a:lnSpc>
                <a:spcPct val="115000"/>
              </a:lnSpc>
              <a:spcBef>
                <a:spcPct val="40000"/>
              </a:spcBef>
              <a:buFontTx/>
              <a:buAutoNum type="arabicPeriod"/>
            </a:pPr>
            <a:r>
              <a:rPr lang="es-ES" sz="2000" dirty="0"/>
              <a:t>Observaciones en terreno</a:t>
            </a:r>
          </a:p>
          <a:p>
            <a:pPr marL="381000" indent="-381000">
              <a:lnSpc>
                <a:spcPct val="115000"/>
              </a:lnSpc>
              <a:spcBef>
                <a:spcPct val="40000"/>
              </a:spcBef>
              <a:buFontTx/>
              <a:buAutoNum type="arabicPeriod"/>
            </a:pPr>
            <a:r>
              <a:rPr lang="es-ES" sz="2000" dirty="0"/>
              <a:t>Diagrama o Cartilla ICAM</a:t>
            </a:r>
          </a:p>
          <a:p>
            <a:pPr marL="381000" indent="-381000">
              <a:lnSpc>
                <a:spcPct val="115000"/>
              </a:lnSpc>
              <a:spcBef>
                <a:spcPct val="40000"/>
              </a:spcBef>
              <a:buFontTx/>
              <a:buAutoNum type="arabicPeriod"/>
            </a:pPr>
            <a:r>
              <a:rPr lang="es-CL" sz="2000" dirty="0"/>
              <a:t>Detalle de Cartilla ICAM</a:t>
            </a:r>
            <a:endParaRPr lang="es-ES" sz="2000" dirty="0"/>
          </a:p>
        </p:txBody>
      </p:sp>
      <p:sp>
        <p:nvSpPr>
          <p:cNvPr id="491523" name="Rectangle 3"/>
          <p:cNvSpPr>
            <a:spLocks noGrp="1" noChangeArrowheads="1"/>
          </p:cNvSpPr>
          <p:nvPr>
            <p:ph type="body" sz="half" idx="2"/>
          </p:nvPr>
        </p:nvSpPr>
        <p:spPr>
          <a:xfrm>
            <a:off x="4678115" y="2076744"/>
            <a:ext cx="4129088" cy="3263900"/>
          </a:xfrm>
          <a:solidFill>
            <a:schemeClr val="bg1"/>
          </a:solidFill>
        </p:spPr>
        <p:txBody>
          <a:bodyPr/>
          <a:lstStyle/>
          <a:p>
            <a:pPr marL="381000" indent="-381000">
              <a:lnSpc>
                <a:spcPct val="115000"/>
              </a:lnSpc>
              <a:spcBef>
                <a:spcPct val="40000"/>
              </a:spcBef>
              <a:buFontTx/>
              <a:buAutoNum type="arabicPeriod" startAt="9"/>
            </a:pPr>
            <a:r>
              <a:rPr lang="es-CL" sz="2000" dirty="0"/>
              <a:t>Análisis causal</a:t>
            </a:r>
            <a:endParaRPr lang="es-ES" sz="2000" dirty="0"/>
          </a:p>
          <a:p>
            <a:pPr marL="381000" indent="-381000">
              <a:lnSpc>
                <a:spcPct val="115000"/>
              </a:lnSpc>
              <a:spcBef>
                <a:spcPct val="40000"/>
              </a:spcBef>
              <a:buFontTx/>
              <a:buAutoNum type="arabicPeriod" startAt="9"/>
            </a:pPr>
            <a:r>
              <a:rPr lang="es-ES" sz="2000" dirty="0"/>
              <a:t>Plan con acciones correctivas</a:t>
            </a:r>
          </a:p>
          <a:p>
            <a:pPr marL="381000" indent="-381000">
              <a:lnSpc>
                <a:spcPct val="115000"/>
              </a:lnSpc>
              <a:spcBef>
                <a:spcPct val="40000"/>
              </a:spcBef>
              <a:buFontTx/>
              <a:buAutoNum type="arabicPeriod" startAt="9"/>
            </a:pPr>
            <a:r>
              <a:rPr lang="es-ES" sz="2000" dirty="0"/>
              <a:t>Aprendizajes claves</a:t>
            </a:r>
          </a:p>
          <a:p>
            <a:pPr marL="381000" indent="-381000">
              <a:lnSpc>
                <a:spcPct val="115000"/>
              </a:lnSpc>
              <a:spcBef>
                <a:spcPct val="40000"/>
              </a:spcBef>
              <a:buFontTx/>
              <a:buAutoNum type="arabicPeriod" startAt="9"/>
            </a:pPr>
            <a:r>
              <a:rPr lang="es-ES" sz="2000" dirty="0"/>
              <a:t>Conclusiones</a:t>
            </a:r>
          </a:p>
          <a:p>
            <a:pPr marL="381000" indent="-381000">
              <a:lnSpc>
                <a:spcPct val="115000"/>
              </a:lnSpc>
              <a:spcBef>
                <a:spcPct val="40000"/>
              </a:spcBef>
              <a:buFontTx/>
              <a:buAutoNum type="arabicPeriod" startAt="9"/>
            </a:pPr>
            <a:r>
              <a:rPr lang="es-ES" sz="2000" dirty="0"/>
              <a:t>Anexos</a:t>
            </a:r>
          </a:p>
          <a:p>
            <a:pPr marL="381000" indent="-381000">
              <a:lnSpc>
                <a:spcPct val="115000"/>
              </a:lnSpc>
              <a:spcBef>
                <a:spcPct val="40000"/>
              </a:spcBef>
              <a:buFontTx/>
              <a:buAutoNum type="arabicPeriod" startAt="9"/>
            </a:pPr>
            <a:r>
              <a:rPr lang="es-ES" sz="2000" dirty="0"/>
              <a:t>Firma del informe</a:t>
            </a:r>
          </a:p>
        </p:txBody>
      </p:sp>
      <p:sp>
        <p:nvSpPr>
          <p:cNvPr id="491524" name="Text Box 4"/>
          <p:cNvSpPr txBox="1">
            <a:spLocks noChangeArrowheads="1"/>
          </p:cNvSpPr>
          <p:nvPr/>
        </p:nvSpPr>
        <p:spPr bwMode="auto">
          <a:xfrm>
            <a:off x="1473562" y="1516052"/>
            <a:ext cx="6099175" cy="352725"/>
          </a:xfrm>
          <a:prstGeom prst="rect">
            <a:avLst/>
          </a:prstGeom>
          <a:solidFill>
            <a:schemeClr val="bg1"/>
          </a:solidFill>
          <a:ln w="6350">
            <a:noFill/>
            <a:miter lim="800000"/>
            <a:headEnd type="none" w="sm" len="sm"/>
            <a:tailEnd type="none" w="sm" len="sm"/>
          </a:ln>
          <a:effectLst/>
        </p:spPr>
        <p:txBody>
          <a:bodyPr wrap="square">
            <a:spAutoFit/>
          </a:bodyPr>
          <a:lstStyle/>
          <a:p>
            <a:pPr algn="ctr">
              <a:lnSpc>
                <a:spcPct val="94000"/>
              </a:lnSpc>
              <a:spcBef>
                <a:spcPct val="30000"/>
              </a:spcBef>
              <a:buFontTx/>
              <a:buNone/>
            </a:pPr>
            <a:r>
              <a:rPr lang="es-ES" u="none">
                <a:effectLst>
                  <a:outerShdw blurRad="38100" dist="38100" dir="2700000" algn="tl">
                    <a:srgbClr val="C0C0C0"/>
                  </a:outerShdw>
                </a:effectLst>
                <a:latin typeface="Arial Narrow" pitchFamily="34" charset="0"/>
              </a:rPr>
              <a:t>Como mínimo el informe debería incluir:</a:t>
            </a:r>
          </a:p>
        </p:txBody>
      </p:sp>
      <p:sp>
        <p:nvSpPr>
          <p:cNvPr id="491525" name="Rectangle 5"/>
          <p:cNvSpPr>
            <a:spLocks noGrp="1" noChangeArrowheads="1"/>
          </p:cNvSpPr>
          <p:nvPr>
            <p:ph type="title"/>
          </p:nvPr>
        </p:nvSpPr>
        <p:spPr>
          <a:xfrm>
            <a:off x="526335" y="583013"/>
            <a:ext cx="7988439" cy="752475"/>
          </a:xfrm>
          <a:solidFill>
            <a:schemeClr val="accent2"/>
          </a:solidFill>
        </p:spPr>
        <p:txBody>
          <a:bodyPr>
            <a:normAutofit fontScale="90000"/>
          </a:bodyPr>
          <a:lstStyle/>
          <a:p>
            <a:r>
              <a:rPr lang="es-ES" sz="3200" b="0" dirty="0">
                <a:effectLst>
                  <a:outerShdw blurRad="38100" dist="38100" dir="2700000" algn="tl">
                    <a:srgbClr val="C0C0C0"/>
                  </a:outerShdw>
                </a:effectLst>
              </a:rPr>
              <a:t>    </a:t>
            </a:r>
            <a:r>
              <a:rPr lang="es-ES" b="0" dirty="0">
                <a:effectLst>
                  <a:outerShdw blurRad="38100" dist="38100" dir="2700000" algn="tl">
                    <a:srgbClr val="C0C0C0"/>
                  </a:outerShdw>
                </a:effectLst>
              </a:rPr>
              <a:t>Reporte de Investigación</a:t>
            </a: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body" idx="4294967295"/>
          </p:nvPr>
        </p:nvSpPr>
        <p:spPr>
          <a:xfrm>
            <a:off x="296811" y="2510905"/>
            <a:ext cx="8712200" cy="3679825"/>
          </a:xfrm>
          <a:prstGeom prst="rect">
            <a:avLst/>
          </a:prstGeom>
          <a:solidFill>
            <a:schemeClr val="bg1"/>
          </a:solidFill>
          <a:ln/>
        </p:spPr>
        <p:txBody>
          <a:bodyPr lIns="92075" tIns="46038" rIns="92075" bIns="46038"/>
          <a:lstStyle/>
          <a:p>
            <a:pPr marL="381000" indent="-381000">
              <a:buFontTx/>
              <a:buNone/>
            </a:pPr>
            <a:r>
              <a:rPr lang="es-ES" sz="2000" dirty="0"/>
              <a:t>    La investigación estará terminada cuando los siguientes puntos estén cubiertos:</a:t>
            </a:r>
          </a:p>
          <a:p>
            <a:pPr marL="381000" indent="-381000">
              <a:buFontTx/>
              <a:buAutoNum type="arabicPeriod"/>
            </a:pPr>
            <a:r>
              <a:rPr lang="es-ES" sz="2000" dirty="0"/>
              <a:t>Resumen de entrevistas han sido revisadas y se ha cubierto cualquier tema importante pendiente de seguridad.</a:t>
            </a:r>
          </a:p>
          <a:p>
            <a:pPr marL="381000" indent="-381000">
              <a:buFontTx/>
              <a:buAutoNum type="arabicPeriod"/>
            </a:pPr>
            <a:r>
              <a:rPr lang="es-ES" sz="2000" dirty="0"/>
              <a:t>Los requerimientos de información o documentación adicional han sido determinados</a:t>
            </a:r>
          </a:p>
          <a:p>
            <a:pPr marL="381000" indent="-381000">
              <a:buFontTx/>
              <a:buAutoNum type="arabicPeriod"/>
            </a:pPr>
            <a:r>
              <a:rPr lang="es-ES" sz="2000" dirty="0"/>
              <a:t>Los hallazgos, conclusiones y acciones recomendadas por otros investigadores (externos, regulatorios, etc.) han sido revisados, considerados e incorporados según sea apropiado. </a:t>
            </a:r>
          </a:p>
          <a:p>
            <a:pPr marL="381000" indent="-381000">
              <a:buFontTx/>
              <a:buAutoNum type="arabicPeriod"/>
            </a:pPr>
            <a:r>
              <a:rPr lang="es-ES" sz="2000" dirty="0"/>
              <a:t>Toda la documentación ha sido revisada para asegurar los respaldos de las recomendaciones para acciones preventivas y correctivas</a:t>
            </a:r>
          </a:p>
        </p:txBody>
      </p:sp>
      <p:sp>
        <p:nvSpPr>
          <p:cNvPr id="487429" name="Rectangle 5"/>
          <p:cNvSpPr>
            <a:spLocks noGrp="1" noChangeArrowheads="1"/>
          </p:cNvSpPr>
          <p:nvPr>
            <p:ph type="title"/>
          </p:nvPr>
        </p:nvSpPr>
        <p:spPr bwMode="white">
          <a:xfrm>
            <a:off x="376553" y="1506384"/>
            <a:ext cx="8013700" cy="762000"/>
          </a:xfrm>
          <a:prstGeom prst="rect">
            <a:avLst/>
          </a:prstGeom>
          <a:noFill/>
          <a:ln/>
        </p:spPr>
        <p:txBody>
          <a:bodyPr lIns="92075" tIns="46038" rIns="92075" bIns="0"/>
          <a:lstStyle/>
          <a:p>
            <a:r>
              <a:rPr lang="es-ES" sz="2800" b="0" dirty="0">
                <a:effectLst>
                  <a:outerShdw blurRad="38100" dist="38100" dir="2700000" algn="tl">
                    <a:srgbClr val="C0C0C0"/>
                  </a:outerShdw>
                </a:effectLst>
              </a:rPr>
              <a:t>Reporte de Hallazgos: Informe de investigación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338137" y="6041155"/>
            <a:ext cx="1524000" cy="533400"/>
          </a:xfrm>
        </p:spPr>
        <p:txBody>
          <a:bodyPr/>
          <a:lstStyle/>
          <a:p>
            <a:fld id="{9FCA46C6-D899-4DAE-964F-C1C17E5F3756}" type="datetime1">
              <a:rPr lang="es-ES"/>
              <a:pPr/>
              <a:t>07/09/2025</a:t>
            </a:fld>
            <a:endParaRPr lang="es-ES" dirty="0"/>
          </a:p>
        </p:txBody>
      </p:sp>
      <p:sp>
        <p:nvSpPr>
          <p:cNvPr id="5" name="4 Marcador de número de diapositiva"/>
          <p:cNvSpPr>
            <a:spLocks noGrp="1"/>
          </p:cNvSpPr>
          <p:nvPr>
            <p:ph type="sldNum" sz="quarter" idx="11"/>
          </p:nvPr>
        </p:nvSpPr>
        <p:spPr>
          <a:xfrm>
            <a:off x="8337551" y="6129749"/>
            <a:ext cx="468312" cy="457200"/>
          </a:xfrm>
        </p:spPr>
        <p:txBody>
          <a:bodyPr/>
          <a:lstStyle/>
          <a:p>
            <a:endParaRPr lang="es-ES" dirty="0"/>
          </a:p>
          <a:p>
            <a:fld id="{F5C4262B-2EE6-4D8B-B90D-01C757ACD7B5}" type="slidenum">
              <a:rPr lang="es-ES"/>
              <a:pPr/>
              <a:t>113</a:t>
            </a:fld>
            <a:endParaRPr lang="es-ES" dirty="0"/>
          </a:p>
        </p:txBody>
      </p:sp>
      <p:sp>
        <p:nvSpPr>
          <p:cNvPr id="489474" name="Rectangle 2"/>
          <p:cNvSpPr>
            <a:spLocks noGrp="1" noChangeArrowheads="1"/>
          </p:cNvSpPr>
          <p:nvPr>
            <p:ph type="body" idx="4294967295"/>
          </p:nvPr>
        </p:nvSpPr>
        <p:spPr>
          <a:xfrm>
            <a:off x="230187" y="2582173"/>
            <a:ext cx="8683625" cy="2864899"/>
          </a:xfrm>
          <a:prstGeom prst="rect">
            <a:avLst/>
          </a:prstGeom>
          <a:solidFill>
            <a:schemeClr val="bg1"/>
          </a:solidFill>
        </p:spPr>
        <p:txBody>
          <a:bodyPr>
            <a:normAutofit fontScale="77500" lnSpcReduction="20000"/>
          </a:bodyPr>
          <a:lstStyle/>
          <a:p>
            <a:pPr marL="819150" lvl="1" indent="-361950">
              <a:lnSpc>
                <a:spcPct val="90000"/>
              </a:lnSpc>
              <a:buFontTx/>
              <a:buAutoNum type="arabicPeriod" startAt="5"/>
            </a:pPr>
            <a:r>
              <a:rPr lang="es-ES" dirty="0"/>
              <a:t>Se ha desarrollado un reporte preliminar con los hallazgos de la investigación y ha sido distribuido para cometarios a las partes relevantes y asesoría legal donde sea apropiada.</a:t>
            </a:r>
          </a:p>
          <a:p>
            <a:pPr marL="819150" lvl="1" indent="-361950">
              <a:lnSpc>
                <a:spcPct val="90000"/>
              </a:lnSpc>
              <a:buFontTx/>
              <a:buAutoNum type="arabicPeriod" startAt="5"/>
            </a:pPr>
            <a:r>
              <a:rPr lang="es-ES" dirty="0">
                <a:solidFill>
                  <a:srgbClr val="0000CC"/>
                </a:solidFill>
              </a:rPr>
              <a:t>Es mandatorio hacer una revisión legal del borrador del reporte ICAM para todos los accidentes reales (fatales e incidentes significativos ambientales y de comunidad)</a:t>
            </a:r>
          </a:p>
          <a:p>
            <a:pPr marL="819150" lvl="1" indent="-361950">
              <a:lnSpc>
                <a:spcPct val="90000"/>
              </a:lnSpc>
              <a:buFontTx/>
              <a:buAutoNum type="arabicPeriod" startAt="5"/>
            </a:pPr>
            <a:r>
              <a:rPr lang="es-ES" dirty="0"/>
              <a:t>Aprendizajes claves para la organización han sido identificados</a:t>
            </a:r>
          </a:p>
          <a:p>
            <a:pPr marL="819150" lvl="1" indent="-361950">
              <a:lnSpc>
                <a:spcPct val="90000"/>
              </a:lnSpc>
              <a:buFontTx/>
              <a:buAutoNum type="arabicPeriod" startAt="5"/>
            </a:pPr>
            <a:r>
              <a:rPr lang="es-ES" dirty="0"/>
              <a:t>Ha sido preparada una presentación de los hallazgos para la gerencia de línea</a:t>
            </a:r>
          </a:p>
          <a:p>
            <a:pPr marL="819150" lvl="1" indent="-361950">
              <a:lnSpc>
                <a:spcPct val="90000"/>
              </a:lnSpc>
              <a:buFontTx/>
              <a:buAutoNum type="arabicPeriod" startAt="5"/>
            </a:pPr>
            <a:r>
              <a:rPr lang="es-ES" dirty="0"/>
              <a:t>Reporte está firmado.</a:t>
            </a:r>
          </a:p>
        </p:txBody>
      </p:sp>
      <p:sp>
        <p:nvSpPr>
          <p:cNvPr id="489475" name="Rectangle 3"/>
          <p:cNvSpPr>
            <a:spLocks noGrp="1" noChangeArrowheads="1"/>
          </p:cNvSpPr>
          <p:nvPr>
            <p:ph type="title"/>
          </p:nvPr>
        </p:nvSpPr>
        <p:spPr bwMode="white">
          <a:xfrm>
            <a:off x="202407" y="1565351"/>
            <a:ext cx="8369300" cy="762001"/>
          </a:xfrm>
          <a:prstGeom prst="rect">
            <a:avLst/>
          </a:prstGeom>
          <a:noFill/>
          <a:ln/>
        </p:spPr>
        <p:txBody>
          <a:bodyPr lIns="92075" tIns="46038" rIns="92075" bIns="0"/>
          <a:lstStyle/>
          <a:p>
            <a:r>
              <a:rPr lang="es-ES" sz="2800" b="0" dirty="0">
                <a:effectLst>
                  <a:outerShdw blurRad="38100" dist="38100" dir="2700000" algn="tl">
                    <a:srgbClr val="C0C0C0"/>
                  </a:outerShdw>
                </a:effectLst>
              </a:rPr>
              <a:t>Reporte de Hallazgos: Informe de investigación</a:t>
            </a: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bwMode="black">
          <a:xfrm>
            <a:off x="685799" y="998332"/>
            <a:ext cx="7772400" cy="752475"/>
          </a:xfrm>
          <a:prstGeom prst="rect">
            <a:avLst/>
          </a:prstGeom>
          <a:solidFill>
            <a:schemeClr val="accent2"/>
          </a:solidFill>
          <a:ln/>
        </p:spPr>
        <p:txBody>
          <a:bodyPr lIns="92075" tIns="46038" rIns="92075" bIns="46038"/>
          <a:lstStyle/>
          <a:p>
            <a:pPr>
              <a:lnSpc>
                <a:spcPct val="90000"/>
              </a:lnSpc>
            </a:pPr>
            <a:r>
              <a:rPr lang="en-AU" b="0" dirty="0"/>
              <a:t>Ejercicio N°1 del Taller:</a:t>
            </a:r>
          </a:p>
        </p:txBody>
      </p:sp>
      <p:sp>
        <p:nvSpPr>
          <p:cNvPr id="503811" name="Rectangle 3"/>
          <p:cNvSpPr>
            <a:spLocks noChangeArrowheads="1"/>
          </p:cNvSpPr>
          <p:nvPr/>
        </p:nvSpPr>
        <p:spPr bwMode="auto">
          <a:xfrm>
            <a:off x="441738" y="2043938"/>
            <a:ext cx="8260523" cy="4317209"/>
          </a:xfrm>
          <a:prstGeom prst="rect">
            <a:avLst/>
          </a:prstGeom>
          <a:solidFill>
            <a:schemeClr val="bg1"/>
          </a:solidFill>
          <a:ln w="9525">
            <a:noFill/>
            <a:miter lim="800000"/>
            <a:headEnd/>
            <a:tailEnd/>
          </a:ln>
          <a:effectLst/>
        </p:spPr>
        <p:txBody>
          <a:bodyPr wrap="square" lIns="92075" tIns="46038" rIns="92075" bIns="46038">
            <a:spAutoFit/>
          </a:bodyPr>
          <a:lstStyle/>
          <a:p>
            <a:pPr algn="just" eaLnBrk="0" hangingPunct="0">
              <a:spcBef>
                <a:spcPct val="75000"/>
              </a:spcBef>
              <a:buFontTx/>
              <a:buNone/>
            </a:pPr>
            <a:r>
              <a:rPr lang="en-AU" u="none" dirty="0">
                <a:latin typeface="Arial Narrow" pitchFamily="34" charset="0"/>
              </a:rPr>
              <a:t>Un </a:t>
            </a:r>
            <a:r>
              <a:rPr lang="en-AU" u="none" dirty="0" err="1">
                <a:latin typeface="Arial Narrow" pitchFamily="34" charset="0"/>
              </a:rPr>
              <a:t>trabajador</a:t>
            </a:r>
            <a:r>
              <a:rPr lang="en-AU" u="none" dirty="0">
                <a:latin typeface="Arial Narrow" pitchFamily="34" charset="0"/>
              </a:rPr>
              <a:t> de </a:t>
            </a:r>
            <a:r>
              <a:rPr lang="en-AU" u="none" dirty="0" err="1">
                <a:latin typeface="Arial Narrow" pitchFamily="34" charset="0"/>
              </a:rPr>
              <a:t>una</a:t>
            </a:r>
            <a:r>
              <a:rPr lang="en-AU" u="none" dirty="0">
                <a:latin typeface="Arial Narrow" pitchFamily="34" charset="0"/>
              </a:rPr>
              <a:t> faena </a:t>
            </a:r>
            <a:r>
              <a:rPr lang="en-AU" u="none" dirty="0" err="1">
                <a:latin typeface="Arial Narrow" pitchFamily="34" charset="0"/>
              </a:rPr>
              <a:t>minera</a:t>
            </a:r>
            <a:r>
              <a:rPr lang="en-AU" u="none" dirty="0">
                <a:latin typeface="Arial Narrow" pitchFamily="34" charset="0"/>
              </a:rPr>
              <a:t>, al </a:t>
            </a:r>
            <a:r>
              <a:rPr lang="en-AU" u="none" dirty="0" err="1">
                <a:latin typeface="Arial Narrow" pitchFamily="34" charset="0"/>
              </a:rPr>
              <a:t>término</a:t>
            </a:r>
            <a:r>
              <a:rPr lang="en-AU" u="none" dirty="0">
                <a:latin typeface="Arial Narrow" pitchFamily="34" charset="0"/>
              </a:rPr>
              <a:t> de </a:t>
            </a:r>
            <a:r>
              <a:rPr lang="en-AU" u="none" dirty="0" err="1">
                <a:latin typeface="Arial Narrow" pitchFamily="34" charset="0"/>
              </a:rPr>
              <a:t>su</a:t>
            </a:r>
            <a:r>
              <a:rPr lang="en-AU" u="none" dirty="0">
                <a:latin typeface="Arial Narrow" pitchFamily="34" charset="0"/>
              </a:rPr>
              <a:t> </a:t>
            </a:r>
            <a:r>
              <a:rPr lang="en-AU" u="none" dirty="0" err="1">
                <a:latin typeface="Arial Narrow" pitchFamily="34" charset="0"/>
              </a:rPr>
              <a:t>turno</a:t>
            </a:r>
            <a:r>
              <a:rPr lang="en-AU" u="none" dirty="0">
                <a:latin typeface="Arial Narrow" pitchFamily="34" charset="0"/>
              </a:rPr>
              <a:t>, </a:t>
            </a:r>
            <a:r>
              <a:rPr lang="en-AU" u="none" dirty="0" err="1">
                <a:latin typeface="Arial Narrow" pitchFamily="34" charset="0"/>
              </a:rPr>
              <a:t>mientras</a:t>
            </a:r>
            <a:r>
              <a:rPr lang="en-AU" u="none" dirty="0">
                <a:latin typeface="Arial Narrow" pitchFamily="34" charset="0"/>
              </a:rPr>
              <a:t> </a:t>
            </a:r>
            <a:r>
              <a:rPr lang="en-AU" u="none" dirty="0" err="1">
                <a:latin typeface="Arial Narrow" pitchFamily="34" charset="0"/>
              </a:rPr>
              <a:t>transitaba</a:t>
            </a:r>
            <a:r>
              <a:rPr lang="en-AU" u="none" dirty="0">
                <a:latin typeface="Arial Narrow" pitchFamily="34" charset="0"/>
              </a:rPr>
              <a:t> </a:t>
            </a:r>
            <a:r>
              <a:rPr lang="en-AU" u="none" dirty="0" err="1">
                <a:latin typeface="Arial Narrow" pitchFamily="34" charset="0"/>
              </a:rPr>
              <a:t>por</a:t>
            </a:r>
            <a:r>
              <a:rPr lang="en-AU" u="none" dirty="0">
                <a:latin typeface="Arial Narrow" pitchFamily="34" charset="0"/>
              </a:rPr>
              <a:t> la casa de </a:t>
            </a:r>
            <a:r>
              <a:rPr lang="en-AU" u="none" dirty="0" err="1">
                <a:latin typeface="Arial Narrow" pitchFamily="34" charset="0"/>
              </a:rPr>
              <a:t>cambio</a:t>
            </a:r>
            <a:r>
              <a:rPr lang="en-AU" u="none" dirty="0">
                <a:latin typeface="Arial Narrow" pitchFamily="34" charset="0"/>
              </a:rPr>
              <a:t>, se </a:t>
            </a:r>
            <a:r>
              <a:rPr lang="en-AU" u="none" dirty="0" err="1">
                <a:latin typeface="Arial Narrow" pitchFamily="34" charset="0"/>
              </a:rPr>
              <a:t>resbala</a:t>
            </a:r>
            <a:r>
              <a:rPr lang="en-AU" u="none" dirty="0">
                <a:latin typeface="Arial Narrow" pitchFamily="34" charset="0"/>
              </a:rPr>
              <a:t> en el </a:t>
            </a:r>
            <a:r>
              <a:rPr lang="en-AU" u="none" dirty="0" err="1">
                <a:latin typeface="Arial Narrow" pitchFamily="34" charset="0"/>
              </a:rPr>
              <a:t>piso</a:t>
            </a:r>
            <a:r>
              <a:rPr lang="en-AU" u="none" dirty="0">
                <a:latin typeface="Arial Narrow" pitchFamily="34" charset="0"/>
              </a:rPr>
              <a:t> </a:t>
            </a:r>
            <a:r>
              <a:rPr lang="en-AU" u="none" dirty="0" err="1">
                <a:latin typeface="Arial Narrow" pitchFamily="34" charset="0"/>
              </a:rPr>
              <a:t>mojado</a:t>
            </a:r>
            <a:r>
              <a:rPr lang="en-AU" u="none" dirty="0">
                <a:latin typeface="Arial Narrow" pitchFamily="34" charset="0"/>
              </a:rPr>
              <a:t> y </a:t>
            </a:r>
            <a:r>
              <a:rPr lang="en-AU" u="none" dirty="0" err="1">
                <a:latin typeface="Arial Narrow" pitchFamily="34" charset="0"/>
              </a:rPr>
              <a:t>cae</a:t>
            </a:r>
            <a:r>
              <a:rPr lang="en-AU" u="none" dirty="0">
                <a:latin typeface="Arial Narrow" pitchFamily="34" charset="0"/>
              </a:rPr>
              <a:t> al </a:t>
            </a:r>
            <a:r>
              <a:rPr lang="en-AU" u="none" dirty="0" err="1">
                <a:latin typeface="Arial Narrow" pitchFamily="34" charset="0"/>
              </a:rPr>
              <a:t>suelo</a:t>
            </a:r>
            <a:r>
              <a:rPr lang="en-AU" u="none" dirty="0">
                <a:latin typeface="Arial Narrow" pitchFamily="34" charset="0"/>
              </a:rPr>
              <a:t>. El </a:t>
            </a:r>
            <a:r>
              <a:rPr lang="en-AU" u="none" dirty="0" err="1">
                <a:latin typeface="Arial Narrow" pitchFamily="34" charset="0"/>
              </a:rPr>
              <a:t>trabajador</a:t>
            </a:r>
            <a:r>
              <a:rPr lang="en-AU" u="none" dirty="0">
                <a:latin typeface="Arial Narrow" pitchFamily="34" charset="0"/>
              </a:rPr>
              <a:t> se </a:t>
            </a:r>
            <a:r>
              <a:rPr lang="en-AU" u="none" dirty="0" err="1">
                <a:latin typeface="Arial Narrow" pitchFamily="34" charset="0"/>
              </a:rPr>
              <a:t>lastima</a:t>
            </a:r>
            <a:r>
              <a:rPr lang="en-AU" u="none" dirty="0">
                <a:latin typeface="Arial Narrow" pitchFamily="34" charset="0"/>
              </a:rPr>
              <a:t> la </a:t>
            </a:r>
            <a:r>
              <a:rPr lang="en-AU" u="none" dirty="0" err="1">
                <a:latin typeface="Arial Narrow" pitchFamily="34" charset="0"/>
              </a:rPr>
              <a:t>espalda</a:t>
            </a:r>
            <a:r>
              <a:rPr lang="en-AU" u="none" dirty="0">
                <a:latin typeface="Arial Narrow" pitchFamily="34" charset="0"/>
              </a:rPr>
              <a:t> y </a:t>
            </a:r>
            <a:r>
              <a:rPr lang="en-AU" u="none" dirty="0" err="1">
                <a:latin typeface="Arial Narrow" pitchFamily="34" charset="0"/>
              </a:rPr>
              <a:t>está</a:t>
            </a:r>
            <a:r>
              <a:rPr lang="en-AU" u="none" dirty="0">
                <a:latin typeface="Arial Narrow" pitchFamily="34" charset="0"/>
              </a:rPr>
              <a:t> </a:t>
            </a:r>
            <a:r>
              <a:rPr lang="en-AU" u="none" dirty="0" err="1">
                <a:latin typeface="Arial Narrow" pitchFamily="34" charset="0"/>
              </a:rPr>
              <a:t>fuera</a:t>
            </a:r>
            <a:r>
              <a:rPr lang="en-AU" u="none" dirty="0">
                <a:latin typeface="Arial Narrow" pitchFamily="34" charset="0"/>
              </a:rPr>
              <a:t> del </a:t>
            </a:r>
            <a:r>
              <a:rPr lang="en-AU" u="none" dirty="0" err="1">
                <a:latin typeface="Arial Narrow" pitchFamily="34" charset="0"/>
              </a:rPr>
              <a:t>trabajo</a:t>
            </a:r>
            <a:r>
              <a:rPr lang="en-AU" u="none" dirty="0">
                <a:latin typeface="Arial Narrow" pitchFamily="34" charset="0"/>
              </a:rPr>
              <a:t> </a:t>
            </a:r>
            <a:r>
              <a:rPr lang="en-AU" u="none" dirty="0" err="1">
                <a:latin typeface="Arial Narrow" pitchFamily="34" charset="0"/>
              </a:rPr>
              <a:t>por</a:t>
            </a:r>
            <a:r>
              <a:rPr lang="en-AU" u="none" dirty="0">
                <a:latin typeface="Arial Narrow" pitchFamily="34" charset="0"/>
              </a:rPr>
              <a:t> dos </a:t>
            </a:r>
            <a:r>
              <a:rPr lang="en-AU" u="none" dirty="0" err="1">
                <a:latin typeface="Arial Narrow" pitchFamily="34" charset="0"/>
              </a:rPr>
              <a:t>turnos</a:t>
            </a:r>
            <a:r>
              <a:rPr lang="en-AU" u="none" dirty="0">
                <a:latin typeface="Arial Narrow" pitchFamily="34" charset="0"/>
              </a:rPr>
              <a:t>. El </a:t>
            </a:r>
            <a:r>
              <a:rPr lang="en-AU" u="none" dirty="0" err="1">
                <a:latin typeface="Arial Narrow" pitchFamily="34" charset="0"/>
              </a:rPr>
              <a:t>incidente</a:t>
            </a:r>
            <a:r>
              <a:rPr lang="en-AU" u="none" dirty="0">
                <a:latin typeface="Arial Narrow" pitchFamily="34" charset="0"/>
              </a:rPr>
              <a:t> </a:t>
            </a:r>
            <a:r>
              <a:rPr lang="en-AU" u="none" dirty="0" err="1">
                <a:latin typeface="Arial Narrow" pitchFamily="34" charset="0"/>
              </a:rPr>
              <a:t>ocurrió</a:t>
            </a:r>
            <a:r>
              <a:rPr lang="en-AU" u="none" dirty="0">
                <a:latin typeface="Arial Narrow" pitchFamily="34" charset="0"/>
              </a:rPr>
              <a:t> a </a:t>
            </a:r>
            <a:r>
              <a:rPr lang="en-AU" u="none" dirty="0" err="1">
                <a:latin typeface="Arial Narrow" pitchFamily="34" charset="0"/>
              </a:rPr>
              <a:t>las</a:t>
            </a:r>
            <a:r>
              <a:rPr lang="en-AU" u="none" dirty="0">
                <a:latin typeface="Arial Narrow" pitchFamily="34" charset="0"/>
              </a:rPr>
              <a:t> 19:40 </a:t>
            </a:r>
            <a:r>
              <a:rPr lang="en-AU" u="none" dirty="0" err="1">
                <a:latin typeface="Arial Narrow" pitchFamily="34" charset="0"/>
              </a:rPr>
              <a:t>horas</a:t>
            </a:r>
            <a:r>
              <a:rPr lang="en-AU" u="none" dirty="0">
                <a:latin typeface="Arial Narrow" pitchFamily="34" charset="0"/>
              </a:rPr>
              <a:t>, el </a:t>
            </a:r>
            <a:r>
              <a:rPr lang="en-AU" u="none" dirty="0" err="1">
                <a:latin typeface="Arial Narrow" pitchFamily="34" charset="0"/>
              </a:rPr>
              <a:t>segundo</a:t>
            </a:r>
            <a:r>
              <a:rPr lang="en-AU" u="none" dirty="0">
                <a:latin typeface="Arial Narrow" pitchFamily="34" charset="0"/>
              </a:rPr>
              <a:t> </a:t>
            </a:r>
            <a:r>
              <a:rPr lang="en-AU" u="none" dirty="0" err="1">
                <a:latin typeface="Arial Narrow" pitchFamily="34" charset="0"/>
              </a:rPr>
              <a:t>día</a:t>
            </a:r>
            <a:r>
              <a:rPr lang="en-AU" u="none" dirty="0">
                <a:latin typeface="Arial Narrow" pitchFamily="34" charset="0"/>
              </a:rPr>
              <a:t> de </a:t>
            </a:r>
            <a:r>
              <a:rPr lang="en-AU" u="none" dirty="0" err="1">
                <a:latin typeface="Arial Narrow" pitchFamily="34" charset="0"/>
              </a:rPr>
              <a:t>su</a:t>
            </a:r>
            <a:r>
              <a:rPr lang="en-AU" u="none" dirty="0">
                <a:latin typeface="Arial Narrow" pitchFamily="34" charset="0"/>
              </a:rPr>
              <a:t> </a:t>
            </a:r>
            <a:r>
              <a:rPr lang="en-AU" u="none" dirty="0" err="1">
                <a:latin typeface="Arial Narrow" pitchFamily="34" charset="0"/>
              </a:rPr>
              <a:t>turno</a:t>
            </a:r>
            <a:r>
              <a:rPr lang="en-AU" u="none" dirty="0">
                <a:latin typeface="Arial Narrow" pitchFamily="34" charset="0"/>
              </a:rPr>
              <a:t>. </a:t>
            </a:r>
          </a:p>
          <a:p>
            <a:pPr algn="just" eaLnBrk="0" hangingPunct="0">
              <a:spcBef>
                <a:spcPct val="75000"/>
              </a:spcBef>
              <a:buFontTx/>
              <a:buNone/>
            </a:pPr>
            <a:r>
              <a:rPr lang="en-AU" u="none" dirty="0">
                <a:latin typeface="Arial Narrow" pitchFamily="34" charset="0"/>
              </a:rPr>
              <a:t>El personal de </a:t>
            </a:r>
            <a:r>
              <a:rPr lang="en-AU" u="none" dirty="0" err="1">
                <a:latin typeface="Arial Narrow" pitchFamily="34" charset="0"/>
              </a:rPr>
              <a:t>limpieza</a:t>
            </a:r>
            <a:r>
              <a:rPr lang="en-AU" u="none" dirty="0">
                <a:latin typeface="Arial Narrow" pitchFamily="34" charset="0"/>
              </a:rPr>
              <a:t> </a:t>
            </a:r>
            <a:r>
              <a:rPr lang="en-AU" u="none" dirty="0" err="1">
                <a:latin typeface="Arial Narrow" pitchFamily="34" charset="0"/>
              </a:rPr>
              <a:t>debía</a:t>
            </a:r>
            <a:r>
              <a:rPr lang="en-AU" u="none" dirty="0">
                <a:latin typeface="Arial Narrow" pitchFamily="34" charset="0"/>
              </a:rPr>
              <a:t> </a:t>
            </a:r>
            <a:r>
              <a:rPr lang="en-AU" u="none" dirty="0" err="1">
                <a:latin typeface="Arial Narrow" pitchFamily="34" charset="0"/>
              </a:rPr>
              <a:t>mantener</a:t>
            </a:r>
            <a:r>
              <a:rPr lang="en-AU" u="none" dirty="0">
                <a:latin typeface="Arial Narrow" pitchFamily="34" charset="0"/>
              </a:rPr>
              <a:t> </a:t>
            </a:r>
            <a:r>
              <a:rPr lang="en-AU" u="none" dirty="0" err="1">
                <a:latin typeface="Arial Narrow" pitchFamily="34" charset="0"/>
              </a:rPr>
              <a:t>seco</a:t>
            </a:r>
            <a:r>
              <a:rPr lang="en-AU" u="none" dirty="0">
                <a:latin typeface="Arial Narrow" pitchFamily="34" charset="0"/>
              </a:rPr>
              <a:t> el </a:t>
            </a:r>
            <a:r>
              <a:rPr lang="en-AU" u="none" dirty="0" err="1">
                <a:latin typeface="Arial Narrow" pitchFamily="34" charset="0"/>
              </a:rPr>
              <a:t>piso</a:t>
            </a:r>
            <a:r>
              <a:rPr lang="en-AU" u="none" dirty="0">
                <a:latin typeface="Arial Narrow" pitchFamily="34" charset="0"/>
              </a:rPr>
              <a:t> de la casa de </a:t>
            </a:r>
            <a:r>
              <a:rPr lang="en-AU" u="none" dirty="0" err="1">
                <a:latin typeface="Arial Narrow" pitchFamily="34" charset="0"/>
              </a:rPr>
              <a:t>cambio</a:t>
            </a:r>
            <a:r>
              <a:rPr lang="en-AU" u="none" dirty="0">
                <a:latin typeface="Arial Narrow" pitchFamily="34" charset="0"/>
              </a:rPr>
              <a:t>, </a:t>
            </a:r>
            <a:r>
              <a:rPr lang="en-AU" u="none" dirty="0" err="1">
                <a:latin typeface="Arial Narrow" pitchFamily="34" charset="0"/>
              </a:rPr>
              <a:t>pero</a:t>
            </a:r>
            <a:r>
              <a:rPr lang="en-AU" u="none" dirty="0">
                <a:latin typeface="Arial Narrow" pitchFamily="34" charset="0"/>
              </a:rPr>
              <a:t> </a:t>
            </a:r>
            <a:r>
              <a:rPr lang="en-AU" u="none" dirty="0" err="1">
                <a:latin typeface="Arial Narrow" pitchFamily="34" charset="0"/>
              </a:rPr>
              <a:t>aumentos</a:t>
            </a:r>
            <a:r>
              <a:rPr lang="en-AU" u="none" dirty="0">
                <a:latin typeface="Arial Narrow" pitchFamily="34" charset="0"/>
              </a:rPr>
              <a:t> de personal en los </a:t>
            </a:r>
            <a:r>
              <a:rPr lang="en-AU" u="none" dirty="0" err="1">
                <a:latin typeface="Arial Narrow" pitchFamily="34" charset="0"/>
              </a:rPr>
              <a:t>últimos</a:t>
            </a:r>
            <a:r>
              <a:rPr lang="en-AU" u="none" dirty="0">
                <a:latin typeface="Arial Narrow" pitchFamily="34" charset="0"/>
              </a:rPr>
              <a:t> 10 </a:t>
            </a:r>
            <a:r>
              <a:rPr lang="en-AU" u="none" dirty="0" err="1">
                <a:latin typeface="Arial Narrow" pitchFamily="34" charset="0"/>
              </a:rPr>
              <a:t>meses</a:t>
            </a:r>
            <a:r>
              <a:rPr lang="en-AU" u="none" dirty="0">
                <a:latin typeface="Arial Narrow" pitchFamily="34" charset="0"/>
              </a:rPr>
              <a:t> </a:t>
            </a:r>
            <a:r>
              <a:rPr lang="en-AU" u="none" dirty="0" err="1">
                <a:latin typeface="Arial Narrow" pitchFamily="34" charset="0"/>
              </a:rPr>
              <a:t>hacían</a:t>
            </a:r>
            <a:r>
              <a:rPr lang="en-AU" u="none" dirty="0">
                <a:latin typeface="Arial Narrow" pitchFamily="34" charset="0"/>
              </a:rPr>
              <a:t> </a:t>
            </a:r>
            <a:r>
              <a:rPr lang="en-AU" u="none" dirty="0" err="1">
                <a:latin typeface="Arial Narrow" pitchFamily="34" charset="0"/>
              </a:rPr>
              <a:t>que</a:t>
            </a:r>
            <a:r>
              <a:rPr lang="en-AU" u="none" dirty="0">
                <a:latin typeface="Arial Narrow" pitchFamily="34" charset="0"/>
              </a:rPr>
              <a:t> l</a:t>
            </a:r>
            <a:r>
              <a:rPr kumimoji="1" lang="en-AU" u="none" dirty="0">
                <a:latin typeface="Arial Narrow" pitchFamily="34" charset="0"/>
              </a:rPr>
              <a:t>a casa de </a:t>
            </a:r>
            <a:r>
              <a:rPr kumimoji="1" lang="en-AU" u="none" dirty="0" err="1">
                <a:latin typeface="Arial Narrow" pitchFamily="34" charset="0"/>
              </a:rPr>
              <a:t>cambio</a:t>
            </a:r>
            <a:r>
              <a:rPr kumimoji="1" lang="en-AU" u="none" dirty="0">
                <a:latin typeface="Arial Narrow" pitchFamily="34" charset="0"/>
              </a:rPr>
              <a:t> </a:t>
            </a:r>
            <a:r>
              <a:rPr kumimoji="1" lang="en-AU" u="none" dirty="0" err="1">
                <a:latin typeface="Arial Narrow" pitchFamily="34" charset="0"/>
              </a:rPr>
              <a:t>siempre</a:t>
            </a:r>
            <a:r>
              <a:rPr kumimoji="1" lang="en-AU" u="none" dirty="0">
                <a:latin typeface="Arial Narrow" pitchFamily="34" charset="0"/>
              </a:rPr>
              <a:t> </a:t>
            </a:r>
            <a:r>
              <a:rPr kumimoji="1" lang="en-AU" u="none" dirty="0" err="1">
                <a:latin typeface="Arial Narrow" pitchFamily="34" charset="0"/>
              </a:rPr>
              <a:t>estuviese</a:t>
            </a:r>
            <a:r>
              <a:rPr kumimoji="1" lang="en-AU" u="none" dirty="0">
                <a:latin typeface="Arial Narrow" pitchFamily="34" charset="0"/>
              </a:rPr>
              <a:t> </a:t>
            </a:r>
            <a:r>
              <a:rPr kumimoji="1" lang="en-AU" u="none" dirty="0" err="1">
                <a:latin typeface="Arial Narrow" pitchFamily="34" charset="0"/>
              </a:rPr>
              <a:t>congestionada</a:t>
            </a:r>
            <a:r>
              <a:rPr kumimoji="1" lang="en-AU" u="none" dirty="0">
                <a:latin typeface="Arial Narrow" pitchFamily="34" charset="0"/>
              </a:rPr>
              <a:t> entre </a:t>
            </a:r>
            <a:r>
              <a:rPr kumimoji="1" lang="en-AU" u="none" dirty="0" err="1">
                <a:latin typeface="Arial Narrow" pitchFamily="34" charset="0"/>
              </a:rPr>
              <a:t>las</a:t>
            </a:r>
            <a:r>
              <a:rPr kumimoji="1" lang="en-AU" u="none" dirty="0">
                <a:latin typeface="Arial Narrow" pitchFamily="34" charset="0"/>
              </a:rPr>
              <a:t> 19:30 y 20:00 hrs y se </a:t>
            </a:r>
            <a:r>
              <a:rPr kumimoji="1" lang="en-AU" u="none" dirty="0" err="1">
                <a:latin typeface="Arial Narrow" pitchFamily="34" charset="0"/>
              </a:rPr>
              <a:t>dificultara</a:t>
            </a:r>
            <a:r>
              <a:rPr kumimoji="1" lang="en-AU" u="none" dirty="0">
                <a:latin typeface="Arial Narrow" pitchFamily="34" charset="0"/>
              </a:rPr>
              <a:t> la </a:t>
            </a:r>
            <a:r>
              <a:rPr kumimoji="1" lang="en-AU" u="none" dirty="0" err="1">
                <a:latin typeface="Arial Narrow" pitchFamily="34" charset="0"/>
              </a:rPr>
              <a:t>mantención</a:t>
            </a:r>
            <a:r>
              <a:rPr kumimoji="1" lang="en-AU" u="none" dirty="0">
                <a:latin typeface="Arial Narrow" pitchFamily="34" charset="0"/>
              </a:rPr>
              <a:t> y </a:t>
            </a:r>
            <a:r>
              <a:rPr kumimoji="1" lang="en-AU" u="none" dirty="0" err="1">
                <a:latin typeface="Arial Narrow" pitchFamily="34" charset="0"/>
              </a:rPr>
              <a:t>secado</a:t>
            </a:r>
            <a:r>
              <a:rPr kumimoji="1" lang="en-AU" u="none" dirty="0">
                <a:latin typeface="Arial Narrow" pitchFamily="34" charset="0"/>
              </a:rPr>
              <a:t> del </a:t>
            </a:r>
            <a:r>
              <a:rPr kumimoji="1" lang="en-AU" u="none" dirty="0" err="1">
                <a:latin typeface="Arial Narrow" pitchFamily="34" charset="0"/>
              </a:rPr>
              <a:t>piso</a:t>
            </a:r>
            <a:r>
              <a:rPr kumimoji="1" lang="en-AU" u="none" dirty="0">
                <a:latin typeface="Arial Narrow" pitchFamily="34" charset="0"/>
              </a:rPr>
              <a:t>. </a:t>
            </a:r>
          </a:p>
          <a:p>
            <a:pPr algn="just" eaLnBrk="0" hangingPunct="0">
              <a:spcBef>
                <a:spcPct val="75000"/>
              </a:spcBef>
              <a:buFontTx/>
              <a:buNone/>
            </a:pPr>
            <a:r>
              <a:rPr kumimoji="1" lang="en-AU" u="none" dirty="0">
                <a:latin typeface="Arial Narrow" pitchFamily="34" charset="0"/>
              </a:rPr>
              <a:t>Las </a:t>
            </a:r>
            <a:r>
              <a:rPr kumimoji="1" lang="en-AU" u="none" dirty="0" err="1">
                <a:latin typeface="Arial Narrow" pitchFamily="34" charset="0"/>
              </a:rPr>
              <a:t>duchas</a:t>
            </a:r>
            <a:r>
              <a:rPr kumimoji="1" lang="en-AU" u="none" dirty="0">
                <a:latin typeface="Arial Narrow" pitchFamily="34" charset="0"/>
              </a:rPr>
              <a:t> </a:t>
            </a:r>
            <a:r>
              <a:rPr kumimoji="1" lang="en-AU" u="none" dirty="0" err="1">
                <a:latin typeface="Arial Narrow" pitchFamily="34" charset="0"/>
              </a:rPr>
              <a:t>eran</a:t>
            </a:r>
            <a:r>
              <a:rPr kumimoji="1" lang="en-AU" u="none" dirty="0">
                <a:latin typeface="Arial Narrow" pitchFamily="34" charset="0"/>
              </a:rPr>
              <a:t> </a:t>
            </a:r>
            <a:r>
              <a:rPr kumimoji="1" lang="en-AU" u="none" dirty="0" err="1">
                <a:latin typeface="Arial Narrow" pitchFamily="34" charset="0"/>
              </a:rPr>
              <a:t>insuficientes</a:t>
            </a:r>
            <a:r>
              <a:rPr kumimoji="1" lang="en-AU" u="none" dirty="0">
                <a:latin typeface="Arial Narrow" pitchFamily="34" charset="0"/>
              </a:rPr>
              <a:t> </a:t>
            </a:r>
            <a:r>
              <a:rPr kumimoji="1" lang="en-AU" u="none" dirty="0" err="1">
                <a:latin typeface="Arial Narrow" pitchFamily="34" charset="0"/>
              </a:rPr>
              <a:t>para</a:t>
            </a:r>
            <a:r>
              <a:rPr kumimoji="1" lang="en-AU" u="none" dirty="0">
                <a:latin typeface="Arial Narrow" pitchFamily="34" charset="0"/>
              </a:rPr>
              <a:t> </a:t>
            </a:r>
            <a:r>
              <a:rPr kumimoji="1" lang="en-AU" u="none" dirty="0" err="1">
                <a:latin typeface="Arial Narrow" pitchFamily="34" charset="0"/>
              </a:rPr>
              <a:t>atender</a:t>
            </a:r>
            <a:r>
              <a:rPr kumimoji="1" lang="en-AU" u="none" dirty="0">
                <a:latin typeface="Arial Narrow" pitchFamily="34" charset="0"/>
              </a:rPr>
              <a:t> </a:t>
            </a:r>
            <a:r>
              <a:rPr kumimoji="1" lang="en-AU" u="none" dirty="0" err="1">
                <a:latin typeface="Arial Narrow" pitchFamily="34" charset="0"/>
              </a:rPr>
              <a:t>simultaneamente</a:t>
            </a:r>
            <a:r>
              <a:rPr kumimoji="1" lang="en-AU" u="none" dirty="0">
                <a:latin typeface="Arial Narrow" pitchFamily="34" charset="0"/>
              </a:rPr>
              <a:t> a </a:t>
            </a:r>
            <a:r>
              <a:rPr kumimoji="1" lang="en-AU" u="none" dirty="0" err="1">
                <a:latin typeface="Arial Narrow" pitchFamily="34" charset="0"/>
              </a:rPr>
              <a:t>todos</a:t>
            </a:r>
            <a:r>
              <a:rPr kumimoji="1" lang="en-AU" u="none" dirty="0">
                <a:latin typeface="Arial Narrow" pitchFamily="34" charset="0"/>
              </a:rPr>
              <a:t> los </a:t>
            </a:r>
            <a:r>
              <a:rPr kumimoji="1" lang="en-AU" u="none" dirty="0" err="1">
                <a:latin typeface="Arial Narrow" pitchFamily="34" charset="0"/>
              </a:rPr>
              <a:t>trabajadores</a:t>
            </a:r>
            <a:r>
              <a:rPr kumimoji="1" lang="en-AU" u="none" dirty="0">
                <a:latin typeface="Arial Narrow" pitchFamily="34" charset="0"/>
              </a:rPr>
              <a:t> del </a:t>
            </a:r>
            <a:r>
              <a:rPr kumimoji="1" lang="en-AU" u="none" dirty="0" err="1">
                <a:latin typeface="Arial Narrow" pitchFamily="34" charset="0"/>
              </a:rPr>
              <a:t>turno</a:t>
            </a:r>
            <a:r>
              <a:rPr kumimoji="1" lang="en-AU" u="none" dirty="0">
                <a:latin typeface="Arial Narrow" pitchFamily="34" charset="0"/>
              </a:rPr>
              <a:t>, </a:t>
            </a:r>
            <a:r>
              <a:rPr kumimoji="1" lang="en-AU" u="none" dirty="0" err="1">
                <a:latin typeface="Arial Narrow" pitchFamily="34" charset="0"/>
              </a:rPr>
              <a:t>también</a:t>
            </a:r>
            <a:r>
              <a:rPr kumimoji="1" lang="en-AU" u="none" dirty="0">
                <a:latin typeface="Arial Narrow" pitchFamily="34" charset="0"/>
              </a:rPr>
              <a:t> hay </a:t>
            </a:r>
            <a:r>
              <a:rPr kumimoji="1" lang="en-AU" u="none" dirty="0" err="1">
                <a:latin typeface="Arial Narrow" pitchFamily="34" charset="0"/>
              </a:rPr>
              <a:t>prisa</a:t>
            </a:r>
            <a:r>
              <a:rPr kumimoji="1" lang="en-AU" u="none" dirty="0">
                <a:latin typeface="Arial Narrow" pitchFamily="34" charset="0"/>
              </a:rPr>
              <a:t> </a:t>
            </a:r>
            <a:r>
              <a:rPr kumimoji="1" lang="en-AU" u="none" dirty="0" err="1">
                <a:latin typeface="Arial Narrow" pitchFamily="34" charset="0"/>
              </a:rPr>
              <a:t>para</a:t>
            </a:r>
            <a:r>
              <a:rPr kumimoji="1" lang="en-AU" u="none" dirty="0">
                <a:latin typeface="Arial Narrow" pitchFamily="34" charset="0"/>
              </a:rPr>
              <a:t> </a:t>
            </a:r>
            <a:r>
              <a:rPr kumimoji="1" lang="en-AU" u="none" dirty="0" err="1">
                <a:latin typeface="Arial Narrow" pitchFamily="34" charset="0"/>
              </a:rPr>
              <a:t>tomar</a:t>
            </a:r>
            <a:r>
              <a:rPr kumimoji="1" lang="en-AU" u="none" dirty="0">
                <a:latin typeface="Arial Narrow" pitchFamily="34" charset="0"/>
              </a:rPr>
              <a:t> </a:t>
            </a:r>
            <a:r>
              <a:rPr lang="en-AU" u="none" dirty="0">
                <a:latin typeface="Arial Narrow" pitchFamily="34" charset="0"/>
              </a:rPr>
              <a:t>el </a:t>
            </a:r>
            <a:r>
              <a:rPr kumimoji="1" lang="en-AU" u="none" dirty="0">
                <a:latin typeface="Arial Narrow" pitchFamily="34" charset="0"/>
              </a:rPr>
              <a:t>bus </a:t>
            </a:r>
            <a:r>
              <a:rPr kumimoji="1" lang="en-AU" u="none" dirty="0" err="1">
                <a:latin typeface="Arial Narrow" pitchFamily="34" charset="0"/>
              </a:rPr>
              <a:t>que</a:t>
            </a:r>
            <a:r>
              <a:rPr kumimoji="1" lang="en-AU" u="none" dirty="0">
                <a:latin typeface="Arial Narrow" pitchFamily="34" charset="0"/>
              </a:rPr>
              <a:t> los </a:t>
            </a:r>
            <a:r>
              <a:rPr kumimoji="1" lang="en-AU" u="none" dirty="0" err="1">
                <a:latin typeface="Arial Narrow" pitchFamily="34" charset="0"/>
              </a:rPr>
              <a:t>trasladará</a:t>
            </a:r>
            <a:r>
              <a:rPr kumimoji="1" lang="en-AU" u="none" dirty="0">
                <a:latin typeface="Arial Narrow" pitchFamily="34" charset="0"/>
              </a:rPr>
              <a:t> </a:t>
            </a:r>
            <a:r>
              <a:rPr kumimoji="1" lang="en-AU" u="none" dirty="0" err="1">
                <a:latin typeface="Arial Narrow" pitchFamily="34" charset="0"/>
              </a:rPr>
              <a:t>desde</a:t>
            </a:r>
            <a:r>
              <a:rPr kumimoji="1" lang="en-AU" u="none" dirty="0">
                <a:latin typeface="Arial Narrow" pitchFamily="34" charset="0"/>
              </a:rPr>
              <a:t> la casa de </a:t>
            </a:r>
            <a:r>
              <a:rPr kumimoji="1" lang="en-AU" u="none" dirty="0" err="1">
                <a:latin typeface="Arial Narrow" pitchFamily="34" charset="0"/>
              </a:rPr>
              <a:t>cambio</a:t>
            </a:r>
            <a:r>
              <a:rPr kumimoji="1" lang="en-AU" u="none" dirty="0">
                <a:latin typeface="Arial Narrow" pitchFamily="34" charset="0"/>
              </a:rPr>
              <a:t> al casino </a:t>
            </a:r>
            <a:r>
              <a:rPr kumimoji="1" lang="en-AU" u="none" dirty="0" err="1">
                <a:latin typeface="Arial Narrow" pitchFamily="34" charset="0"/>
              </a:rPr>
              <a:t>para</a:t>
            </a:r>
            <a:r>
              <a:rPr kumimoji="1" lang="en-AU" u="none" dirty="0">
                <a:latin typeface="Arial Narrow" pitchFamily="34" charset="0"/>
              </a:rPr>
              <a:t> </a:t>
            </a:r>
            <a:r>
              <a:rPr kumimoji="1" lang="en-AU" u="none" dirty="0" err="1">
                <a:latin typeface="Arial Narrow" pitchFamily="34" charset="0"/>
              </a:rPr>
              <a:t>ir</a:t>
            </a:r>
            <a:r>
              <a:rPr kumimoji="1" lang="en-AU" u="none" dirty="0">
                <a:latin typeface="Arial Narrow" pitchFamily="34" charset="0"/>
              </a:rPr>
              <a:t> a </a:t>
            </a:r>
            <a:r>
              <a:rPr kumimoji="1" lang="en-AU" u="none" dirty="0" err="1">
                <a:latin typeface="Arial Narrow" pitchFamily="34" charset="0"/>
              </a:rPr>
              <a:t>cenar</a:t>
            </a:r>
            <a:r>
              <a:rPr kumimoji="1" lang="en-AU" u="none" dirty="0">
                <a:latin typeface="Arial Narrow" pitchFamily="34" charset="0"/>
              </a:rPr>
              <a:t>. Solo hay un bus </a:t>
            </a:r>
            <a:r>
              <a:rPr kumimoji="1" lang="en-AU" u="none" dirty="0" err="1">
                <a:latin typeface="Arial Narrow" pitchFamily="34" charset="0"/>
              </a:rPr>
              <a:t>para</a:t>
            </a:r>
            <a:r>
              <a:rPr kumimoji="1" lang="en-AU" u="none" dirty="0">
                <a:latin typeface="Arial Narrow" pitchFamily="34" charset="0"/>
              </a:rPr>
              <a:t> </a:t>
            </a:r>
            <a:r>
              <a:rPr kumimoji="1" lang="en-AU" u="none" dirty="0" err="1">
                <a:latin typeface="Arial Narrow" pitchFamily="34" charset="0"/>
              </a:rPr>
              <a:t>trasladar</a:t>
            </a:r>
            <a:r>
              <a:rPr kumimoji="1" lang="en-AU" u="none" dirty="0">
                <a:latin typeface="Arial Narrow" pitchFamily="34" charset="0"/>
              </a:rPr>
              <a:t> a los </a:t>
            </a:r>
            <a:r>
              <a:rPr kumimoji="1" lang="en-AU" u="none" dirty="0" err="1">
                <a:latin typeface="Arial Narrow" pitchFamily="34" charset="0"/>
              </a:rPr>
              <a:t>trabajadores</a:t>
            </a:r>
            <a:r>
              <a:rPr kumimoji="1" lang="en-AU" u="none" dirty="0">
                <a:latin typeface="Arial Narrow" pitchFamily="34" charset="0"/>
              </a:rPr>
              <a:t> del </a:t>
            </a:r>
            <a:r>
              <a:rPr kumimoji="1" lang="en-AU" u="none" dirty="0" err="1">
                <a:latin typeface="Arial Narrow" pitchFamily="34" charset="0"/>
              </a:rPr>
              <a:t>cambio</a:t>
            </a:r>
            <a:r>
              <a:rPr kumimoji="1" lang="en-AU" u="none" dirty="0">
                <a:latin typeface="Arial Narrow" pitchFamily="34" charset="0"/>
              </a:rPr>
              <a:t> de </a:t>
            </a:r>
            <a:r>
              <a:rPr kumimoji="1" lang="en-AU" u="none" dirty="0" err="1">
                <a:latin typeface="Arial Narrow" pitchFamily="34" charset="0"/>
              </a:rPr>
              <a:t>turno</a:t>
            </a:r>
            <a:r>
              <a:rPr kumimoji="1" lang="en-AU" u="none" dirty="0">
                <a:latin typeface="Arial Narrow" pitchFamily="34" charset="0"/>
              </a:rPr>
              <a:t>. La </a:t>
            </a:r>
            <a:r>
              <a:rPr kumimoji="1" lang="en-AU" u="none" dirty="0" err="1">
                <a:latin typeface="Arial Narrow" pitchFamily="34" charset="0"/>
              </a:rPr>
              <a:t>administración</a:t>
            </a:r>
            <a:r>
              <a:rPr kumimoji="1" lang="en-AU" u="none" dirty="0">
                <a:latin typeface="Arial Narrow" pitchFamily="34" charset="0"/>
              </a:rPr>
              <a:t> no ha </a:t>
            </a:r>
            <a:r>
              <a:rPr kumimoji="1" lang="en-AU" u="none" dirty="0" err="1">
                <a:latin typeface="Arial Narrow" pitchFamily="34" charset="0"/>
              </a:rPr>
              <a:t>dispuesto</a:t>
            </a:r>
            <a:r>
              <a:rPr kumimoji="1" lang="en-AU" u="none" dirty="0">
                <a:latin typeface="Arial Narrow" pitchFamily="34" charset="0"/>
              </a:rPr>
              <a:t> </a:t>
            </a:r>
            <a:r>
              <a:rPr kumimoji="1" lang="en-AU" u="none" dirty="0" err="1">
                <a:latin typeface="Arial Narrow" pitchFamily="34" charset="0"/>
              </a:rPr>
              <a:t>más</a:t>
            </a:r>
            <a:r>
              <a:rPr kumimoji="1" lang="en-AU" u="none" dirty="0">
                <a:latin typeface="Arial Narrow" pitchFamily="34" charset="0"/>
              </a:rPr>
              <a:t> buses </a:t>
            </a:r>
            <a:r>
              <a:rPr kumimoji="1" lang="en-AU" u="none" dirty="0" err="1">
                <a:latin typeface="Arial Narrow" pitchFamily="34" charset="0"/>
              </a:rPr>
              <a:t>para</a:t>
            </a:r>
            <a:r>
              <a:rPr kumimoji="1" lang="en-AU" u="none" dirty="0">
                <a:latin typeface="Arial Narrow" pitchFamily="34" charset="0"/>
              </a:rPr>
              <a:t> el </a:t>
            </a:r>
            <a:r>
              <a:rPr kumimoji="1" lang="en-AU" u="none" dirty="0" err="1">
                <a:latin typeface="Arial Narrow" pitchFamily="34" charset="0"/>
              </a:rPr>
              <a:t>traslado</a:t>
            </a:r>
            <a:r>
              <a:rPr kumimoji="1" lang="en-AU" u="none" dirty="0">
                <a:latin typeface="Arial Narrow" pitchFamily="34" charset="0"/>
              </a:rPr>
              <a:t> a </a:t>
            </a:r>
            <a:r>
              <a:rPr kumimoji="1" lang="en-AU" u="none" dirty="0" err="1">
                <a:latin typeface="Arial Narrow" pitchFamily="34" charset="0"/>
              </a:rPr>
              <a:t>pesar</a:t>
            </a:r>
            <a:r>
              <a:rPr kumimoji="1" lang="en-AU" u="none" dirty="0">
                <a:latin typeface="Arial Narrow" pitchFamily="34" charset="0"/>
              </a:rPr>
              <a:t> del </a:t>
            </a:r>
            <a:r>
              <a:rPr kumimoji="1" lang="en-AU" u="none" dirty="0" err="1">
                <a:latin typeface="Arial Narrow" pitchFamily="34" charset="0"/>
              </a:rPr>
              <a:t>aumento</a:t>
            </a:r>
            <a:r>
              <a:rPr kumimoji="1" lang="en-AU" u="none" dirty="0">
                <a:latin typeface="Arial Narrow" pitchFamily="34" charset="0"/>
              </a:rPr>
              <a:t> de </a:t>
            </a:r>
            <a:r>
              <a:rPr kumimoji="1" lang="en-AU" u="none" dirty="0" err="1">
                <a:latin typeface="Arial Narrow" pitchFamily="34" charset="0"/>
              </a:rPr>
              <a:t>dotación</a:t>
            </a:r>
            <a:r>
              <a:rPr kumimoji="1" lang="en-AU" u="none" dirty="0">
                <a:latin typeface="Arial Narrow" pitchFamily="34" charset="0"/>
              </a:rPr>
              <a:t>.</a:t>
            </a:r>
          </a:p>
          <a:p>
            <a:pPr algn="just" eaLnBrk="0" hangingPunct="0">
              <a:spcBef>
                <a:spcPct val="75000"/>
              </a:spcBef>
              <a:buFontTx/>
              <a:buNone/>
            </a:pPr>
            <a:r>
              <a:rPr lang="en-AU" u="none" dirty="0">
                <a:latin typeface="Arial Narrow" pitchFamily="34" charset="0"/>
              </a:rPr>
              <a:t>Del </a:t>
            </a:r>
            <a:r>
              <a:rPr lang="en-AU" u="none" dirty="0" err="1">
                <a:latin typeface="Arial Narrow" pitchFamily="34" charset="0"/>
              </a:rPr>
              <a:t>registro</a:t>
            </a:r>
            <a:r>
              <a:rPr lang="en-AU" u="none" dirty="0">
                <a:latin typeface="Arial Narrow" pitchFamily="34" charset="0"/>
              </a:rPr>
              <a:t> </a:t>
            </a:r>
            <a:r>
              <a:rPr lang="en-AU" u="none" dirty="0" err="1">
                <a:latin typeface="Arial Narrow" pitchFamily="34" charset="0"/>
              </a:rPr>
              <a:t>médico</a:t>
            </a:r>
            <a:r>
              <a:rPr lang="en-AU" u="none" dirty="0">
                <a:latin typeface="Arial Narrow" pitchFamily="34" charset="0"/>
              </a:rPr>
              <a:t> del </a:t>
            </a:r>
            <a:r>
              <a:rPr lang="en-AU" u="none" dirty="0" err="1">
                <a:latin typeface="Arial Narrow" pitchFamily="34" charset="0"/>
              </a:rPr>
              <a:t>policlínico</a:t>
            </a:r>
            <a:r>
              <a:rPr lang="en-AU" u="none" dirty="0">
                <a:latin typeface="Arial Narrow" pitchFamily="34" charset="0"/>
              </a:rPr>
              <a:t> se </a:t>
            </a:r>
            <a:r>
              <a:rPr lang="en-AU" u="none" dirty="0" err="1">
                <a:latin typeface="Arial Narrow" pitchFamily="34" charset="0"/>
              </a:rPr>
              <a:t>advirtió</a:t>
            </a:r>
            <a:r>
              <a:rPr lang="en-AU" u="none" dirty="0">
                <a:latin typeface="Arial Narrow" pitchFamily="34" charset="0"/>
              </a:rPr>
              <a:t> </a:t>
            </a:r>
            <a:r>
              <a:rPr lang="en-AU" u="none" dirty="0" err="1">
                <a:latin typeface="Arial Narrow" pitchFamily="34" charset="0"/>
              </a:rPr>
              <a:t>que</a:t>
            </a:r>
            <a:r>
              <a:rPr lang="en-AU" u="none" dirty="0">
                <a:latin typeface="Arial Narrow" pitchFamily="34" charset="0"/>
              </a:rPr>
              <a:t> en los </a:t>
            </a:r>
            <a:r>
              <a:rPr lang="en-AU" u="none" dirty="0" err="1">
                <a:latin typeface="Arial Narrow" pitchFamily="34" charset="0"/>
              </a:rPr>
              <a:t>pasados</a:t>
            </a:r>
            <a:r>
              <a:rPr lang="en-AU" u="none" dirty="0">
                <a:latin typeface="Arial Narrow" pitchFamily="34" charset="0"/>
              </a:rPr>
              <a:t> </a:t>
            </a:r>
            <a:r>
              <a:rPr lang="en-AU" u="none" dirty="0" err="1">
                <a:latin typeface="Arial Narrow" pitchFamily="34" charset="0"/>
              </a:rPr>
              <a:t>seis</a:t>
            </a:r>
            <a:r>
              <a:rPr lang="en-AU" u="none" dirty="0">
                <a:latin typeface="Arial Narrow" pitchFamily="34" charset="0"/>
              </a:rPr>
              <a:t> </a:t>
            </a:r>
            <a:r>
              <a:rPr lang="en-AU" u="none" dirty="0" err="1">
                <a:latin typeface="Arial Narrow" pitchFamily="34" charset="0"/>
              </a:rPr>
              <a:t>meses</a:t>
            </a:r>
            <a:r>
              <a:rPr lang="en-AU" u="none" dirty="0">
                <a:latin typeface="Arial Narrow" pitchFamily="34" charset="0"/>
              </a:rPr>
              <a:t> </a:t>
            </a:r>
            <a:r>
              <a:rPr lang="en-AU" u="none" dirty="0" err="1">
                <a:latin typeface="Arial Narrow" pitchFamily="34" charset="0"/>
              </a:rPr>
              <a:t>habían</a:t>
            </a:r>
            <a:r>
              <a:rPr lang="en-AU" u="none" dirty="0">
                <a:latin typeface="Arial Narrow" pitchFamily="34" charset="0"/>
              </a:rPr>
              <a:t> </a:t>
            </a:r>
            <a:r>
              <a:rPr lang="en-AU" u="none" dirty="0" err="1">
                <a:latin typeface="Arial Narrow" pitchFamily="34" charset="0"/>
              </a:rPr>
              <a:t>ocurrido</a:t>
            </a:r>
            <a:r>
              <a:rPr lang="en-AU" u="none" dirty="0">
                <a:latin typeface="Arial Narrow" pitchFamily="34" charset="0"/>
              </a:rPr>
              <a:t> </a:t>
            </a:r>
            <a:r>
              <a:rPr lang="en-AU" u="none" dirty="0" err="1">
                <a:latin typeface="Arial Narrow" pitchFamily="34" charset="0"/>
              </a:rPr>
              <a:t>tres</a:t>
            </a:r>
            <a:r>
              <a:rPr lang="en-AU" u="none" dirty="0">
                <a:latin typeface="Arial Narrow" pitchFamily="34" charset="0"/>
              </a:rPr>
              <a:t> </a:t>
            </a:r>
            <a:r>
              <a:rPr lang="en-AU" u="none" dirty="0" err="1">
                <a:latin typeface="Arial Narrow" pitchFamily="34" charset="0"/>
              </a:rPr>
              <a:t>incidentes</a:t>
            </a:r>
            <a:r>
              <a:rPr lang="en-AU" u="none" dirty="0">
                <a:latin typeface="Arial Narrow" pitchFamily="34" charset="0"/>
              </a:rPr>
              <a:t> </a:t>
            </a:r>
            <a:r>
              <a:rPr lang="en-AU" u="none" dirty="0" err="1">
                <a:latin typeface="Arial Narrow" pitchFamily="34" charset="0"/>
              </a:rPr>
              <a:t>similares</a:t>
            </a:r>
            <a:r>
              <a:rPr lang="en-AU" u="none" dirty="0">
                <a:latin typeface="Arial Narrow" pitchFamily="34" charset="0"/>
              </a:rPr>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fecha"/>
          <p:cNvSpPr>
            <a:spLocks noGrp="1"/>
          </p:cNvSpPr>
          <p:nvPr>
            <p:ph type="dt" sz="half" idx="10"/>
          </p:nvPr>
        </p:nvSpPr>
        <p:spPr>
          <a:xfrm>
            <a:off x="157956" y="6156427"/>
            <a:ext cx="1524000" cy="533400"/>
          </a:xfrm>
        </p:spPr>
        <p:txBody>
          <a:bodyPr/>
          <a:lstStyle/>
          <a:p>
            <a:fld id="{A34D78FA-9B50-433B-BF53-AB34208D01AE}" type="datetime1">
              <a:rPr lang="es-ES"/>
              <a:pPr/>
              <a:t>07/09/2025</a:t>
            </a:fld>
            <a:endParaRPr lang="es-ES"/>
          </a:p>
        </p:txBody>
      </p:sp>
      <p:sp>
        <p:nvSpPr>
          <p:cNvPr id="24" name="4 Marcador de número de diapositiva"/>
          <p:cNvSpPr>
            <a:spLocks noGrp="1"/>
          </p:cNvSpPr>
          <p:nvPr>
            <p:ph type="sldNum" sz="quarter" idx="11"/>
          </p:nvPr>
        </p:nvSpPr>
        <p:spPr>
          <a:xfrm>
            <a:off x="8459788" y="6156427"/>
            <a:ext cx="468312" cy="457200"/>
          </a:xfrm>
        </p:spPr>
        <p:txBody>
          <a:bodyPr/>
          <a:lstStyle/>
          <a:p>
            <a:endParaRPr lang="es-ES" dirty="0"/>
          </a:p>
          <a:p>
            <a:fld id="{4520496D-0D4A-4CF5-996C-6E2402232AA3}" type="slidenum">
              <a:rPr lang="es-ES"/>
              <a:pPr/>
              <a:t>115</a:t>
            </a:fld>
            <a:endParaRPr lang="es-ES" dirty="0"/>
          </a:p>
        </p:txBody>
      </p:sp>
      <p:graphicFrame>
        <p:nvGraphicFramePr>
          <p:cNvPr id="505879" name="Group 23"/>
          <p:cNvGraphicFramePr>
            <a:graphicFrameLocks noGrp="1"/>
          </p:cNvGraphicFramePr>
          <p:nvPr>
            <p:ph idx="1"/>
            <p:extLst>
              <p:ext uri="{D42A27DB-BD31-4B8C-83A1-F6EECF244321}">
                <p14:modId xmlns:p14="http://schemas.microsoft.com/office/powerpoint/2010/main" val="2985471920"/>
              </p:ext>
            </p:extLst>
          </p:nvPr>
        </p:nvGraphicFramePr>
        <p:xfrm>
          <a:off x="1266064" y="2266160"/>
          <a:ext cx="7026869" cy="3948902"/>
        </p:xfrm>
        <a:graphic>
          <a:graphicData uri="http://schemas.openxmlformats.org/drawingml/2006/table">
            <a:tbl>
              <a:tblPr/>
              <a:tblGrid>
                <a:gridCol w="1404101">
                  <a:extLst>
                    <a:ext uri="{9D8B030D-6E8A-4147-A177-3AD203B41FA5}">
                      <a16:colId xmlns:a16="http://schemas.microsoft.com/office/drawing/2014/main" val="20000"/>
                    </a:ext>
                  </a:extLst>
                </a:gridCol>
                <a:gridCol w="1405374">
                  <a:extLst>
                    <a:ext uri="{9D8B030D-6E8A-4147-A177-3AD203B41FA5}">
                      <a16:colId xmlns:a16="http://schemas.microsoft.com/office/drawing/2014/main" val="20001"/>
                    </a:ext>
                  </a:extLst>
                </a:gridCol>
                <a:gridCol w="1407920">
                  <a:extLst>
                    <a:ext uri="{9D8B030D-6E8A-4147-A177-3AD203B41FA5}">
                      <a16:colId xmlns:a16="http://schemas.microsoft.com/office/drawing/2014/main" val="20002"/>
                    </a:ext>
                  </a:extLst>
                </a:gridCol>
                <a:gridCol w="1405374">
                  <a:extLst>
                    <a:ext uri="{9D8B030D-6E8A-4147-A177-3AD203B41FA5}">
                      <a16:colId xmlns:a16="http://schemas.microsoft.com/office/drawing/2014/main" val="20003"/>
                    </a:ext>
                  </a:extLst>
                </a:gridCol>
                <a:gridCol w="1404100">
                  <a:extLst>
                    <a:ext uri="{9D8B030D-6E8A-4147-A177-3AD203B41FA5}">
                      <a16:colId xmlns:a16="http://schemas.microsoft.com/office/drawing/2014/main" val="20004"/>
                    </a:ext>
                  </a:extLst>
                </a:gridCol>
              </a:tblGrid>
              <a:tr h="6394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dirty="0">
                          <a:ln>
                            <a:noFill/>
                          </a:ln>
                          <a:solidFill>
                            <a:schemeClr val="tx1"/>
                          </a:solidFill>
                          <a:effectLst/>
                          <a:latin typeface="Arial" charset="0"/>
                        </a:rPr>
                        <a:t>Factores Organizacionales</a:t>
                      </a:r>
                      <a:endParaRPr kumimoji="0" lang="es-E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a:ln>
                            <a:noFill/>
                          </a:ln>
                          <a:solidFill>
                            <a:schemeClr val="tx1"/>
                          </a:solidFill>
                          <a:effectLst/>
                          <a:latin typeface="Arial" charset="0"/>
                        </a:rPr>
                        <a:t>Condiciones de la Tarea y/o Entorno</a:t>
                      </a:r>
                      <a:endParaRPr kumimoji="0" lang="es-E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a:ln>
                            <a:noFill/>
                          </a:ln>
                          <a:solidFill>
                            <a:schemeClr val="tx1"/>
                          </a:solidFill>
                          <a:effectLst/>
                          <a:latin typeface="Arial" charset="0"/>
                        </a:rPr>
                        <a:t>Acciones Individuales o del Equipo</a:t>
                      </a:r>
                      <a:endParaRPr kumimoji="0" lang="es-E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a:ln>
                            <a:noFill/>
                          </a:ln>
                          <a:solidFill>
                            <a:schemeClr val="tx1"/>
                          </a:solidFill>
                          <a:effectLst/>
                          <a:latin typeface="Arial" charset="0"/>
                        </a:rPr>
                        <a:t>Defensas Ausentes o Fallidas</a:t>
                      </a:r>
                      <a:endParaRPr kumimoji="0" lang="es-E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a:ln>
                            <a:noFill/>
                          </a:ln>
                          <a:solidFill>
                            <a:schemeClr val="tx1"/>
                          </a:solidFill>
                          <a:effectLst/>
                          <a:latin typeface="Arial" charset="0"/>
                        </a:rPr>
                        <a:t>Incidente</a:t>
                      </a:r>
                      <a:endParaRPr kumimoji="0" lang="es-E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38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05878" name="Rectangle 22"/>
          <p:cNvSpPr>
            <a:spLocks noGrp="1" noChangeArrowheads="1"/>
          </p:cNvSpPr>
          <p:nvPr>
            <p:ph type="title"/>
          </p:nvPr>
        </p:nvSpPr>
        <p:spPr bwMode="black">
          <a:xfrm>
            <a:off x="226227" y="1315704"/>
            <a:ext cx="8701873" cy="752475"/>
          </a:xfrm>
          <a:noFill/>
          <a:ln/>
        </p:spPr>
        <p:txBody>
          <a:bodyPr lIns="92075" tIns="46038" rIns="92075" bIns="46038">
            <a:normAutofit/>
          </a:bodyPr>
          <a:lstStyle/>
          <a:p>
            <a:pPr>
              <a:lnSpc>
                <a:spcPct val="90000"/>
              </a:lnSpc>
            </a:pPr>
            <a:r>
              <a:rPr lang="en-AU" sz="3600" b="0" dirty="0" err="1"/>
              <a:t>Formato</a:t>
            </a:r>
            <a:r>
              <a:rPr lang="en-AU" sz="3600" b="0" dirty="0"/>
              <a:t> a </a:t>
            </a:r>
            <a:r>
              <a:rPr lang="en-AU" sz="3600" b="0" dirty="0" err="1"/>
              <a:t>llenar</a:t>
            </a:r>
            <a:r>
              <a:rPr lang="en-AU" sz="3600" b="0" dirty="0"/>
              <a:t>: (</a:t>
            </a:r>
            <a:r>
              <a:rPr lang="en-AU" sz="3600" b="0" dirty="0" err="1"/>
              <a:t>Tabla</a:t>
            </a:r>
            <a:r>
              <a:rPr lang="en-AU" sz="3600" b="0" dirty="0"/>
              <a:t> de </a:t>
            </a:r>
            <a:r>
              <a:rPr lang="en-AU" sz="3600" b="0" dirty="0" err="1"/>
              <a:t>Factores</a:t>
            </a:r>
            <a:r>
              <a:rPr lang="en-AU" sz="3600" b="0" dirty="0"/>
              <a:t> ICAM)</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fecha"/>
          <p:cNvSpPr>
            <a:spLocks noGrp="1"/>
          </p:cNvSpPr>
          <p:nvPr>
            <p:ph type="dt" sz="half" idx="10"/>
          </p:nvPr>
        </p:nvSpPr>
        <p:spPr>
          <a:xfrm>
            <a:off x="269159" y="6056056"/>
            <a:ext cx="1524000" cy="533400"/>
          </a:xfrm>
        </p:spPr>
        <p:txBody>
          <a:bodyPr/>
          <a:lstStyle/>
          <a:p>
            <a:fld id="{A34D78FA-9B50-433B-BF53-AB34208D01AE}" type="datetime1">
              <a:rPr lang="es-ES"/>
              <a:pPr/>
              <a:t>07/09/2025</a:t>
            </a:fld>
            <a:endParaRPr lang="es-ES"/>
          </a:p>
        </p:txBody>
      </p:sp>
      <p:sp>
        <p:nvSpPr>
          <p:cNvPr id="24" name="4 Marcador de número de diapositiva"/>
          <p:cNvSpPr>
            <a:spLocks noGrp="1"/>
          </p:cNvSpPr>
          <p:nvPr>
            <p:ph type="sldNum" sz="quarter" idx="11"/>
          </p:nvPr>
        </p:nvSpPr>
        <p:spPr>
          <a:xfrm>
            <a:off x="8069107" y="6132256"/>
            <a:ext cx="468312" cy="457200"/>
          </a:xfrm>
        </p:spPr>
        <p:txBody>
          <a:bodyPr/>
          <a:lstStyle/>
          <a:p>
            <a:endParaRPr lang="es-ES" dirty="0"/>
          </a:p>
          <a:p>
            <a:fld id="{4520496D-0D4A-4CF5-996C-6E2402232AA3}" type="slidenum">
              <a:rPr lang="es-ES"/>
              <a:pPr/>
              <a:t>116</a:t>
            </a:fld>
            <a:endParaRPr lang="es-ES" dirty="0"/>
          </a:p>
        </p:txBody>
      </p:sp>
      <p:sp>
        <p:nvSpPr>
          <p:cNvPr id="10" name="Rectangle 3"/>
          <p:cNvSpPr>
            <a:spLocks noChangeArrowheads="1"/>
          </p:cNvSpPr>
          <p:nvPr/>
        </p:nvSpPr>
        <p:spPr bwMode="auto">
          <a:xfrm>
            <a:off x="5876769" y="1603375"/>
            <a:ext cx="1314450" cy="557213"/>
          </a:xfrm>
          <a:prstGeom prst="rect">
            <a:avLst/>
          </a:prstGeom>
          <a:solidFill>
            <a:srgbClr val="FFFF00"/>
          </a:solidFill>
          <a:ln w="9525">
            <a:solidFill>
              <a:schemeClr val="tx1"/>
            </a:solidFill>
            <a:miter lim="800000"/>
            <a:headEnd/>
            <a:tailEnd/>
          </a:ln>
        </p:spPr>
        <p:txBody>
          <a:bodyPr lIns="0" tIns="0" rIns="0" bIns="0">
            <a:spAutoFit/>
          </a:bodyPr>
          <a:lstStyle/>
          <a:p>
            <a:pPr algn="ctr" eaLnBrk="0" hangingPunct="0">
              <a:spcBef>
                <a:spcPct val="0"/>
              </a:spcBef>
              <a:buFontTx/>
              <a:buNone/>
            </a:pPr>
            <a:r>
              <a:rPr lang="en-US" sz="1200" b="1" u="none">
                <a:solidFill>
                  <a:srgbClr val="000000"/>
                </a:solidFill>
              </a:rPr>
              <a:t>BARRERAS </a:t>
            </a:r>
          </a:p>
          <a:p>
            <a:pPr algn="ctr" eaLnBrk="0" hangingPunct="0">
              <a:spcBef>
                <a:spcPct val="0"/>
              </a:spcBef>
              <a:buFontTx/>
              <a:buNone/>
            </a:pPr>
            <a:r>
              <a:rPr lang="en-US" sz="1200" b="1" u="none">
                <a:solidFill>
                  <a:srgbClr val="000000"/>
                </a:solidFill>
              </a:rPr>
              <a:t>AUSENTES O</a:t>
            </a:r>
          </a:p>
          <a:p>
            <a:pPr algn="ctr" eaLnBrk="0" hangingPunct="0">
              <a:spcBef>
                <a:spcPct val="0"/>
              </a:spcBef>
              <a:buFontTx/>
              <a:buNone/>
            </a:pPr>
            <a:r>
              <a:rPr lang="en-US" sz="1200" b="1" u="none">
                <a:solidFill>
                  <a:srgbClr val="000000"/>
                </a:solidFill>
              </a:rPr>
              <a:t>FALLIDAS </a:t>
            </a:r>
            <a:endParaRPr lang="en-US" sz="1200" b="1" u="none">
              <a:latin typeface="Times New Roman" pitchFamily="18" charset="0"/>
            </a:endParaRPr>
          </a:p>
        </p:txBody>
      </p:sp>
      <p:sp>
        <p:nvSpPr>
          <p:cNvPr id="11" name="Rectangle 4"/>
          <p:cNvSpPr>
            <a:spLocks noChangeArrowheads="1"/>
          </p:cNvSpPr>
          <p:nvPr/>
        </p:nvSpPr>
        <p:spPr bwMode="auto">
          <a:xfrm>
            <a:off x="4025744" y="1603375"/>
            <a:ext cx="1309688" cy="576263"/>
          </a:xfrm>
          <a:prstGeom prst="rect">
            <a:avLst/>
          </a:prstGeom>
          <a:solidFill>
            <a:srgbClr val="FFFF00"/>
          </a:solidFill>
          <a:ln w="0">
            <a:solidFill>
              <a:srgbClr val="000000"/>
            </a:solidFill>
            <a:miter lim="800000"/>
            <a:headEnd/>
            <a:tailEnd/>
          </a:ln>
        </p:spPr>
        <p:txBody>
          <a:bodyPr/>
          <a:lstStyle/>
          <a:p>
            <a:endParaRPr lang="es-CL"/>
          </a:p>
        </p:txBody>
      </p:sp>
      <p:sp>
        <p:nvSpPr>
          <p:cNvPr id="12" name="Rectangle 5"/>
          <p:cNvSpPr>
            <a:spLocks noChangeArrowheads="1"/>
          </p:cNvSpPr>
          <p:nvPr/>
        </p:nvSpPr>
        <p:spPr bwMode="auto">
          <a:xfrm>
            <a:off x="3973357" y="1614488"/>
            <a:ext cx="1425575" cy="547687"/>
          </a:xfrm>
          <a:prstGeom prst="rect">
            <a:avLst/>
          </a:prstGeom>
          <a:noFill/>
          <a:ln w="9525">
            <a:noFill/>
            <a:miter lim="800000"/>
            <a:headEnd/>
            <a:tailEnd/>
          </a:ln>
        </p:spPr>
        <p:txBody>
          <a:bodyPr lIns="0" tIns="0" rIns="0" bIns="0">
            <a:spAutoFit/>
          </a:bodyPr>
          <a:lstStyle/>
          <a:p>
            <a:pPr algn="ctr" eaLnBrk="0" hangingPunct="0">
              <a:spcBef>
                <a:spcPct val="0"/>
              </a:spcBef>
              <a:buFontTx/>
              <a:buNone/>
            </a:pPr>
            <a:r>
              <a:rPr lang="en-US" sz="1200" b="1" u="none">
                <a:solidFill>
                  <a:srgbClr val="000000"/>
                </a:solidFill>
              </a:rPr>
              <a:t>ACCIONES </a:t>
            </a:r>
          </a:p>
          <a:p>
            <a:pPr algn="ctr" eaLnBrk="0" hangingPunct="0">
              <a:spcBef>
                <a:spcPct val="0"/>
              </a:spcBef>
              <a:buFontTx/>
              <a:buNone/>
            </a:pPr>
            <a:r>
              <a:rPr lang="en-US" sz="1200" b="1" u="none">
                <a:solidFill>
                  <a:srgbClr val="000000"/>
                </a:solidFill>
              </a:rPr>
              <a:t>INDIVIDUALES</a:t>
            </a:r>
          </a:p>
          <a:p>
            <a:pPr algn="ctr" eaLnBrk="0" hangingPunct="0">
              <a:spcBef>
                <a:spcPct val="0"/>
              </a:spcBef>
              <a:buFontTx/>
              <a:buNone/>
            </a:pPr>
            <a:r>
              <a:rPr lang="en-US" sz="1200" b="1" u="none">
                <a:solidFill>
                  <a:srgbClr val="000000"/>
                </a:solidFill>
              </a:rPr>
              <a:t>O DEL EQUIPO</a:t>
            </a:r>
            <a:endParaRPr lang="en-US" sz="1200" b="1" u="none">
              <a:latin typeface="Times New Roman" pitchFamily="18" charset="0"/>
            </a:endParaRPr>
          </a:p>
        </p:txBody>
      </p:sp>
      <p:sp>
        <p:nvSpPr>
          <p:cNvPr id="13" name="Rectangle 6"/>
          <p:cNvSpPr>
            <a:spLocks noChangeArrowheads="1"/>
          </p:cNvSpPr>
          <p:nvPr/>
        </p:nvSpPr>
        <p:spPr bwMode="auto">
          <a:xfrm>
            <a:off x="7588094" y="1609725"/>
            <a:ext cx="1233488" cy="569913"/>
          </a:xfrm>
          <a:prstGeom prst="rect">
            <a:avLst/>
          </a:prstGeom>
          <a:solidFill>
            <a:srgbClr val="FFFF00"/>
          </a:solidFill>
          <a:ln w="0">
            <a:solidFill>
              <a:srgbClr val="000000"/>
            </a:solidFill>
            <a:miter lim="800000"/>
            <a:headEnd/>
            <a:tailEnd/>
          </a:ln>
        </p:spPr>
        <p:txBody>
          <a:bodyPr/>
          <a:lstStyle/>
          <a:p>
            <a:endParaRPr lang="es-CL"/>
          </a:p>
        </p:txBody>
      </p:sp>
      <p:sp>
        <p:nvSpPr>
          <p:cNvPr id="14" name="Rectangle 7"/>
          <p:cNvSpPr>
            <a:spLocks noChangeArrowheads="1"/>
          </p:cNvSpPr>
          <p:nvPr/>
        </p:nvSpPr>
        <p:spPr bwMode="auto">
          <a:xfrm>
            <a:off x="7807169" y="1803400"/>
            <a:ext cx="820738" cy="182563"/>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200" b="1" u="none">
                <a:solidFill>
                  <a:srgbClr val="000000"/>
                </a:solidFill>
              </a:rPr>
              <a:t>INCIDENTE</a:t>
            </a:r>
            <a:endParaRPr lang="en-US" sz="1200" b="1" u="none">
              <a:latin typeface="Times New Roman" pitchFamily="18" charset="0"/>
            </a:endParaRPr>
          </a:p>
        </p:txBody>
      </p:sp>
      <p:sp>
        <p:nvSpPr>
          <p:cNvPr id="15" name="Rectangle 8"/>
          <p:cNvSpPr>
            <a:spLocks noChangeArrowheads="1"/>
          </p:cNvSpPr>
          <p:nvPr/>
        </p:nvSpPr>
        <p:spPr bwMode="auto">
          <a:xfrm>
            <a:off x="2242982" y="1609725"/>
            <a:ext cx="1235075" cy="569913"/>
          </a:xfrm>
          <a:prstGeom prst="rect">
            <a:avLst/>
          </a:prstGeom>
          <a:solidFill>
            <a:srgbClr val="FFFF00"/>
          </a:solidFill>
          <a:ln w="0">
            <a:solidFill>
              <a:srgbClr val="000000"/>
            </a:solidFill>
            <a:miter lim="800000"/>
            <a:headEnd/>
            <a:tailEnd/>
          </a:ln>
        </p:spPr>
        <p:txBody>
          <a:bodyPr/>
          <a:lstStyle/>
          <a:p>
            <a:endParaRPr lang="es-CL"/>
          </a:p>
        </p:txBody>
      </p:sp>
      <p:sp>
        <p:nvSpPr>
          <p:cNvPr id="16" name="Rectangle 9"/>
          <p:cNvSpPr>
            <a:spLocks noChangeArrowheads="1"/>
          </p:cNvSpPr>
          <p:nvPr/>
        </p:nvSpPr>
        <p:spPr bwMode="auto">
          <a:xfrm>
            <a:off x="2311244" y="1611313"/>
            <a:ext cx="1147763" cy="547687"/>
          </a:xfrm>
          <a:prstGeom prst="rect">
            <a:avLst/>
          </a:prstGeom>
          <a:noFill/>
          <a:ln w="9525">
            <a:noFill/>
            <a:miter lim="800000"/>
            <a:headEnd/>
            <a:tailEnd/>
          </a:ln>
        </p:spPr>
        <p:txBody>
          <a:bodyPr lIns="0" tIns="0" rIns="0" bIns="0">
            <a:spAutoFit/>
          </a:bodyPr>
          <a:lstStyle/>
          <a:p>
            <a:pPr algn="ctr" eaLnBrk="0" hangingPunct="0">
              <a:spcBef>
                <a:spcPct val="0"/>
              </a:spcBef>
              <a:buFontTx/>
              <a:buNone/>
            </a:pPr>
            <a:r>
              <a:rPr lang="en-US" sz="1200" b="1" u="none">
                <a:solidFill>
                  <a:srgbClr val="000000"/>
                </a:solidFill>
              </a:rPr>
              <a:t>CONDICIONES DE TAREAY/0 </a:t>
            </a:r>
          </a:p>
          <a:p>
            <a:pPr algn="ctr" eaLnBrk="0" hangingPunct="0">
              <a:spcBef>
                <a:spcPct val="0"/>
              </a:spcBef>
              <a:buFontTx/>
              <a:buNone/>
            </a:pPr>
            <a:r>
              <a:rPr lang="en-US" sz="1200" b="1" u="none">
                <a:solidFill>
                  <a:srgbClr val="000000"/>
                </a:solidFill>
              </a:rPr>
              <a:t>ENTORNO</a:t>
            </a:r>
            <a:endParaRPr lang="en-US" sz="1200" b="1" u="none">
              <a:latin typeface="Times New Roman" pitchFamily="18" charset="0"/>
            </a:endParaRPr>
          </a:p>
        </p:txBody>
      </p:sp>
      <p:sp>
        <p:nvSpPr>
          <p:cNvPr id="17" name="Rectangle 10"/>
          <p:cNvSpPr>
            <a:spLocks noChangeArrowheads="1"/>
          </p:cNvSpPr>
          <p:nvPr/>
        </p:nvSpPr>
        <p:spPr bwMode="auto">
          <a:xfrm>
            <a:off x="385607" y="1609725"/>
            <a:ext cx="1644650" cy="569913"/>
          </a:xfrm>
          <a:prstGeom prst="rect">
            <a:avLst/>
          </a:prstGeom>
          <a:solidFill>
            <a:srgbClr val="FFFF00"/>
          </a:solidFill>
          <a:ln w="0">
            <a:solidFill>
              <a:srgbClr val="000000"/>
            </a:solidFill>
            <a:miter lim="800000"/>
            <a:headEnd/>
            <a:tailEnd/>
          </a:ln>
        </p:spPr>
        <p:txBody>
          <a:bodyPr/>
          <a:lstStyle/>
          <a:p>
            <a:endParaRPr lang="es-CL"/>
          </a:p>
        </p:txBody>
      </p:sp>
      <p:sp>
        <p:nvSpPr>
          <p:cNvPr id="18" name="Rectangle 11"/>
          <p:cNvSpPr>
            <a:spLocks noChangeArrowheads="1"/>
          </p:cNvSpPr>
          <p:nvPr/>
        </p:nvSpPr>
        <p:spPr bwMode="auto">
          <a:xfrm>
            <a:off x="436407" y="1733550"/>
            <a:ext cx="1600200" cy="365125"/>
          </a:xfrm>
          <a:prstGeom prst="rect">
            <a:avLst/>
          </a:prstGeom>
          <a:noFill/>
          <a:ln w="9525">
            <a:noFill/>
            <a:miter lim="800000"/>
            <a:headEnd/>
            <a:tailEnd/>
          </a:ln>
        </p:spPr>
        <p:txBody>
          <a:bodyPr wrap="none" lIns="0" tIns="0" rIns="0" bIns="0">
            <a:spAutoFit/>
          </a:bodyPr>
          <a:lstStyle/>
          <a:p>
            <a:pPr algn="ctr" eaLnBrk="0" hangingPunct="0">
              <a:spcBef>
                <a:spcPct val="0"/>
              </a:spcBef>
              <a:buFontTx/>
              <a:buNone/>
            </a:pPr>
            <a:r>
              <a:rPr lang="en-US" sz="1200" b="1" u="none">
                <a:solidFill>
                  <a:srgbClr val="000000"/>
                </a:solidFill>
              </a:rPr>
              <a:t>FACTORES</a:t>
            </a:r>
          </a:p>
          <a:p>
            <a:pPr algn="ctr" eaLnBrk="0" hangingPunct="0">
              <a:spcBef>
                <a:spcPct val="0"/>
              </a:spcBef>
              <a:buFontTx/>
              <a:buNone/>
            </a:pPr>
            <a:r>
              <a:rPr lang="en-US" sz="1200" b="1" u="none">
                <a:solidFill>
                  <a:srgbClr val="000000"/>
                </a:solidFill>
              </a:rPr>
              <a:t>ORGANIZACIONALES</a:t>
            </a:r>
            <a:endParaRPr lang="en-US" sz="1200" b="1" u="none">
              <a:latin typeface="Times New Roman" pitchFamily="18" charset="0"/>
            </a:endParaRPr>
          </a:p>
        </p:txBody>
      </p:sp>
      <p:sp>
        <p:nvSpPr>
          <p:cNvPr id="19" name="Rectangle 12"/>
          <p:cNvSpPr>
            <a:spLocks noChangeArrowheads="1"/>
          </p:cNvSpPr>
          <p:nvPr/>
        </p:nvSpPr>
        <p:spPr bwMode="auto">
          <a:xfrm>
            <a:off x="7599207" y="3648075"/>
            <a:ext cx="1273175" cy="1077913"/>
          </a:xfrm>
          <a:prstGeom prst="rect">
            <a:avLst/>
          </a:prstGeom>
          <a:solidFill>
            <a:srgbClr val="FFFFFF"/>
          </a:solidFill>
          <a:ln w="9525">
            <a:solidFill>
              <a:srgbClr val="000000"/>
            </a:solidFill>
            <a:miter lim="800000"/>
            <a:headEnd/>
            <a:tailEnd/>
          </a:ln>
        </p:spPr>
        <p:txBody>
          <a:bodyPr/>
          <a:lstStyle/>
          <a:p>
            <a:pPr eaLnBrk="0" hangingPunct="0">
              <a:spcBef>
                <a:spcPct val="0"/>
              </a:spcBef>
              <a:buFontTx/>
              <a:buNone/>
            </a:pPr>
            <a:r>
              <a:rPr lang="es-CL" sz="1200" b="1" u="none">
                <a:latin typeface="Arial Narrow" pitchFamily="34" charset="0"/>
              </a:rPr>
              <a:t>TRABAJADOR SE RESBALA EN PISO DE LA CASA DE CAMBIO.</a:t>
            </a:r>
            <a:endParaRPr lang="en-US" sz="1200" b="1" u="none">
              <a:latin typeface="Arial Narrow" pitchFamily="34" charset="0"/>
            </a:endParaRPr>
          </a:p>
        </p:txBody>
      </p:sp>
      <p:sp>
        <p:nvSpPr>
          <p:cNvPr id="20" name="Rectangle 13"/>
          <p:cNvSpPr>
            <a:spLocks noChangeArrowheads="1"/>
          </p:cNvSpPr>
          <p:nvPr/>
        </p:nvSpPr>
        <p:spPr bwMode="auto">
          <a:xfrm>
            <a:off x="8485032" y="3829050"/>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1" name="Rectangle 14"/>
          <p:cNvSpPr>
            <a:spLocks noChangeArrowheads="1"/>
          </p:cNvSpPr>
          <p:nvPr/>
        </p:nvSpPr>
        <p:spPr bwMode="auto">
          <a:xfrm>
            <a:off x="7850032" y="4064000"/>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2" name="Rectangle 15"/>
          <p:cNvSpPr>
            <a:spLocks noChangeArrowheads="1"/>
          </p:cNvSpPr>
          <p:nvPr/>
        </p:nvSpPr>
        <p:spPr bwMode="auto">
          <a:xfrm>
            <a:off x="7959569" y="4064000"/>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5" name="Rectangle 16"/>
          <p:cNvSpPr>
            <a:spLocks noChangeArrowheads="1"/>
          </p:cNvSpPr>
          <p:nvPr/>
        </p:nvSpPr>
        <p:spPr bwMode="auto">
          <a:xfrm>
            <a:off x="8234207" y="4064000"/>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6" name="Rectangle 17"/>
          <p:cNvSpPr>
            <a:spLocks noChangeArrowheads="1"/>
          </p:cNvSpPr>
          <p:nvPr/>
        </p:nvSpPr>
        <p:spPr bwMode="auto">
          <a:xfrm>
            <a:off x="8637432" y="4064000"/>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7" name="Rectangle 18"/>
          <p:cNvSpPr>
            <a:spLocks noChangeArrowheads="1"/>
          </p:cNvSpPr>
          <p:nvPr/>
        </p:nvSpPr>
        <p:spPr bwMode="auto">
          <a:xfrm>
            <a:off x="7899244" y="4298950"/>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8" name="Rectangle 19"/>
          <p:cNvSpPr>
            <a:spLocks noChangeArrowheads="1"/>
          </p:cNvSpPr>
          <p:nvPr/>
        </p:nvSpPr>
        <p:spPr bwMode="auto">
          <a:xfrm>
            <a:off x="8416769" y="4298950"/>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9" name="Rectangle 20"/>
          <p:cNvSpPr>
            <a:spLocks noChangeArrowheads="1"/>
          </p:cNvSpPr>
          <p:nvPr/>
        </p:nvSpPr>
        <p:spPr bwMode="auto">
          <a:xfrm>
            <a:off x="8205632" y="4532313"/>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30" name="Rectangle 21"/>
          <p:cNvSpPr>
            <a:spLocks noChangeArrowheads="1"/>
          </p:cNvSpPr>
          <p:nvPr/>
        </p:nvSpPr>
        <p:spPr bwMode="auto">
          <a:xfrm>
            <a:off x="8421532" y="4532313"/>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31" name="Rectangle 22"/>
          <p:cNvSpPr>
            <a:spLocks noChangeArrowheads="1"/>
          </p:cNvSpPr>
          <p:nvPr/>
        </p:nvSpPr>
        <p:spPr bwMode="auto">
          <a:xfrm>
            <a:off x="7984969" y="4767263"/>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32" name="Rectangle 23"/>
          <p:cNvSpPr>
            <a:spLocks noChangeArrowheads="1"/>
          </p:cNvSpPr>
          <p:nvPr/>
        </p:nvSpPr>
        <p:spPr bwMode="auto">
          <a:xfrm>
            <a:off x="8426294" y="4767263"/>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33" name="Rectangle 24"/>
          <p:cNvSpPr>
            <a:spLocks noChangeArrowheads="1"/>
          </p:cNvSpPr>
          <p:nvPr/>
        </p:nvSpPr>
        <p:spPr bwMode="auto">
          <a:xfrm>
            <a:off x="4203544" y="3711575"/>
            <a:ext cx="1196975" cy="990600"/>
          </a:xfrm>
          <a:prstGeom prst="rect">
            <a:avLst/>
          </a:prstGeom>
          <a:solidFill>
            <a:srgbClr val="FFFFFF"/>
          </a:solidFill>
          <a:ln w="12700" cap="sq">
            <a:solidFill>
              <a:srgbClr val="000000"/>
            </a:solidFill>
            <a:miter lim="800000"/>
            <a:headEnd type="none" w="sm" len="sm"/>
            <a:tailEnd type="none" w="sm" len="sm"/>
          </a:ln>
          <a:effectLst/>
        </p:spPr>
        <p:txBody>
          <a:bodyPr wrap="none" anchor="ctr"/>
          <a:lstStyle/>
          <a:p>
            <a:pPr algn="ctr" eaLnBrk="0" hangingPunct="0">
              <a:spcBef>
                <a:spcPct val="0"/>
              </a:spcBef>
              <a:buFontTx/>
              <a:buNone/>
            </a:pPr>
            <a:r>
              <a:rPr lang="es-CL" sz="1200" b="1" u="none">
                <a:latin typeface="Arial Narrow" pitchFamily="34" charset="0"/>
              </a:rPr>
              <a:t>PERSONAL DE</a:t>
            </a:r>
          </a:p>
          <a:p>
            <a:pPr algn="ctr" eaLnBrk="0" hangingPunct="0">
              <a:spcBef>
                <a:spcPct val="0"/>
              </a:spcBef>
              <a:buFontTx/>
              <a:buNone/>
            </a:pPr>
            <a:r>
              <a:rPr lang="es-CL" sz="1200" b="1" u="none">
                <a:latin typeface="Arial Narrow" pitchFamily="34" charset="0"/>
              </a:rPr>
              <a:t>LIMPIEZA NO</a:t>
            </a:r>
          </a:p>
          <a:p>
            <a:pPr algn="ctr" eaLnBrk="0" hangingPunct="0">
              <a:spcBef>
                <a:spcPct val="0"/>
              </a:spcBef>
              <a:buFontTx/>
              <a:buNone/>
            </a:pPr>
            <a:r>
              <a:rPr lang="es-CL" sz="1200" b="1" u="none">
                <a:latin typeface="Arial Narrow" pitchFamily="34" charset="0"/>
              </a:rPr>
              <a:t>MANTUVO EL PISO</a:t>
            </a:r>
          </a:p>
          <a:p>
            <a:pPr algn="ctr" eaLnBrk="0" hangingPunct="0">
              <a:spcBef>
                <a:spcPct val="0"/>
              </a:spcBef>
              <a:buFontTx/>
              <a:buNone/>
            </a:pPr>
            <a:r>
              <a:rPr lang="es-CL" sz="1200" b="1" u="none">
                <a:latin typeface="Arial Narrow" pitchFamily="34" charset="0"/>
              </a:rPr>
              <a:t>SECO</a:t>
            </a:r>
            <a:endParaRPr lang="en-US" sz="1200" b="1" u="none">
              <a:latin typeface="Arial Narrow" pitchFamily="34" charset="0"/>
            </a:endParaRPr>
          </a:p>
        </p:txBody>
      </p:sp>
      <p:sp>
        <p:nvSpPr>
          <p:cNvPr id="34" name="Rectangle 25"/>
          <p:cNvSpPr>
            <a:spLocks noChangeArrowheads="1"/>
          </p:cNvSpPr>
          <p:nvPr/>
        </p:nvSpPr>
        <p:spPr bwMode="auto">
          <a:xfrm>
            <a:off x="2204882" y="3789363"/>
            <a:ext cx="1323975" cy="835025"/>
          </a:xfrm>
          <a:prstGeom prst="rect">
            <a:avLst/>
          </a:prstGeom>
          <a:solidFill>
            <a:srgbClr val="FFFFFF"/>
          </a:solidFill>
          <a:ln w="12700" cap="sq">
            <a:solidFill>
              <a:srgbClr val="000000"/>
            </a:solidFill>
            <a:miter lim="800000"/>
            <a:headEnd type="none" w="sm" len="sm"/>
            <a:tailEnd type="none" w="sm" len="sm"/>
          </a:ln>
          <a:effectLst/>
        </p:spPr>
        <p:txBody>
          <a:bodyPr anchor="ctr">
            <a:spAutoFit/>
          </a:bodyPr>
          <a:lstStyle/>
          <a:p>
            <a:pPr algn="ctr" eaLnBrk="0" hangingPunct="0">
              <a:spcBef>
                <a:spcPct val="0"/>
              </a:spcBef>
              <a:buFontTx/>
              <a:buNone/>
            </a:pPr>
            <a:r>
              <a:rPr lang="es-CL" sz="1200" b="1" u="none">
                <a:latin typeface="Arial Narrow" pitchFamily="34" charset="0"/>
              </a:rPr>
              <a:t>HAY UN SOLO BUS PARA TRASLADAR AL PERSONAL</a:t>
            </a:r>
            <a:endParaRPr lang="en-US" sz="1200" b="1" u="none">
              <a:latin typeface="Arial Narrow" pitchFamily="34" charset="0"/>
            </a:endParaRPr>
          </a:p>
        </p:txBody>
      </p:sp>
      <p:sp>
        <p:nvSpPr>
          <p:cNvPr id="35" name="Rectangle 26"/>
          <p:cNvSpPr>
            <a:spLocks noChangeArrowheads="1"/>
          </p:cNvSpPr>
          <p:nvPr/>
        </p:nvSpPr>
        <p:spPr bwMode="auto">
          <a:xfrm>
            <a:off x="2241394" y="4913313"/>
            <a:ext cx="1335088" cy="1382712"/>
          </a:xfrm>
          <a:prstGeom prst="rect">
            <a:avLst/>
          </a:prstGeom>
          <a:solidFill>
            <a:srgbClr val="FFFFFF"/>
          </a:solidFill>
          <a:ln w="12700" cap="sq">
            <a:solidFill>
              <a:srgbClr val="000000"/>
            </a:solidFill>
            <a:miter lim="800000"/>
            <a:headEnd type="none" w="sm" len="sm"/>
            <a:tailEnd type="none" w="sm" len="sm"/>
          </a:ln>
          <a:effectLst/>
        </p:spPr>
        <p:txBody>
          <a:bodyPr anchor="ctr">
            <a:spAutoFit/>
          </a:bodyPr>
          <a:lstStyle/>
          <a:p>
            <a:pPr algn="ctr" eaLnBrk="0" hangingPunct="0">
              <a:spcBef>
                <a:spcPct val="0"/>
              </a:spcBef>
              <a:buFontTx/>
              <a:buNone/>
            </a:pPr>
            <a:r>
              <a:rPr lang="es-CL" sz="1200" b="1" u="none">
                <a:latin typeface="Arial Narrow" pitchFamily="34" charset="0"/>
              </a:rPr>
              <a:t>LA CONGESTION ES</a:t>
            </a:r>
          </a:p>
          <a:p>
            <a:pPr algn="ctr" eaLnBrk="0" hangingPunct="0">
              <a:spcBef>
                <a:spcPct val="0"/>
              </a:spcBef>
              <a:buFontTx/>
              <a:buNone/>
            </a:pPr>
            <a:r>
              <a:rPr lang="es-CL" sz="1200" b="1" u="none">
                <a:latin typeface="Arial Narrow" pitchFamily="34" charset="0"/>
              </a:rPr>
              <a:t>CAUSADA PORQUE</a:t>
            </a:r>
          </a:p>
          <a:p>
            <a:pPr algn="ctr" eaLnBrk="0" hangingPunct="0">
              <a:spcBef>
                <a:spcPct val="0"/>
              </a:spcBef>
              <a:buFontTx/>
              <a:buNone/>
            </a:pPr>
            <a:r>
              <a:rPr lang="es-CL" sz="1200" b="1" u="none">
                <a:latin typeface="Arial Narrow" pitchFamily="34" charset="0"/>
              </a:rPr>
              <a:t>NO HAY SUFICIENTES DUCHAS</a:t>
            </a:r>
            <a:endParaRPr lang="en-US" sz="1200" b="1" u="none">
              <a:latin typeface="Arial Narrow" pitchFamily="34" charset="0"/>
            </a:endParaRPr>
          </a:p>
        </p:txBody>
      </p:sp>
      <p:sp>
        <p:nvSpPr>
          <p:cNvPr id="36" name="Rectangle 27"/>
          <p:cNvSpPr>
            <a:spLocks noChangeArrowheads="1"/>
          </p:cNvSpPr>
          <p:nvPr/>
        </p:nvSpPr>
        <p:spPr bwMode="auto">
          <a:xfrm>
            <a:off x="323694" y="3317875"/>
            <a:ext cx="1501775" cy="1714500"/>
          </a:xfrm>
          <a:prstGeom prst="rect">
            <a:avLst/>
          </a:prstGeom>
          <a:solidFill>
            <a:srgbClr val="FFFFFF"/>
          </a:solidFill>
          <a:ln w="11113">
            <a:solidFill>
              <a:srgbClr val="000000"/>
            </a:solidFill>
            <a:miter lim="800000"/>
            <a:headEnd/>
            <a:tailEnd/>
          </a:ln>
        </p:spPr>
        <p:txBody>
          <a:bodyPr/>
          <a:lstStyle/>
          <a:p>
            <a:pPr>
              <a:buFontTx/>
              <a:buNone/>
            </a:pPr>
            <a:r>
              <a:rPr lang="es-CL" sz="1200" b="1" u="none" dirty="0">
                <a:latin typeface="Arial Narrow" pitchFamily="34" charset="0"/>
              </a:rPr>
              <a:t>LA ADMINISTRACIÓN NO ADECUÓ SUS INSTALACIONES PARA MAYORES DOTACIONES Y TAMPOCO SU SERVICIO DE TRASLADO DE PERSONAL</a:t>
            </a:r>
            <a:endParaRPr lang="es-ES" sz="1200" b="1" u="none" dirty="0">
              <a:latin typeface="Arial Narrow" pitchFamily="34" charset="0"/>
            </a:endParaRPr>
          </a:p>
        </p:txBody>
      </p:sp>
      <p:sp>
        <p:nvSpPr>
          <p:cNvPr id="37" name="Rectangle 28"/>
          <p:cNvSpPr>
            <a:spLocks noChangeArrowheads="1"/>
          </p:cNvSpPr>
          <p:nvPr/>
        </p:nvSpPr>
        <p:spPr bwMode="auto">
          <a:xfrm>
            <a:off x="653894" y="3203575"/>
            <a:ext cx="1093788" cy="182563"/>
          </a:xfrm>
          <a:prstGeom prst="rect">
            <a:avLst/>
          </a:prstGeom>
          <a:noFill/>
          <a:ln w="9525">
            <a:noFill/>
            <a:miter lim="800000"/>
            <a:headEnd/>
            <a:tailEnd/>
          </a:ln>
        </p:spPr>
        <p:txBody>
          <a:bodyPr lIns="0" tIns="0" rIns="0" bIns="0">
            <a:spAutoFit/>
          </a:bodyPr>
          <a:lstStyle/>
          <a:p>
            <a:pPr algn="ctr" eaLnBrk="0" hangingPunct="0">
              <a:spcBef>
                <a:spcPct val="0"/>
              </a:spcBef>
              <a:buFontTx/>
              <a:buNone/>
            </a:pPr>
            <a:r>
              <a:rPr lang="es-ES" sz="1200" b="1" u="none">
                <a:solidFill>
                  <a:srgbClr val="000000"/>
                </a:solidFill>
                <a:latin typeface="Arial Narrow" pitchFamily="34" charset="0"/>
              </a:rPr>
              <a:t> </a:t>
            </a:r>
            <a:endParaRPr lang="es-ES" sz="1200" b="1" u="none">
              <a:latin typeface="Arial Narrow" pitchFamily="34" charset="0"/>
            </a:endParaRPr>
          </a:p>
        </p:txBody>
      </p:sp>
      <p:sp>
        <p:nvSpPr>
          <p:cNvPr id="38" name="Line 29"/>
          <p:cNvSpPr>
            <a:spLocks noChangeShapeType="1"/>
          </p:cNvSpPr>
          <p:nvPr/>
        </p:nvSpPr>
        <p:spPr bwMode="auto">
          <a:xfrm flipH="1">
            <a:off x="7094382" y="4194175"/>
            <a:ext cx="492125" cy="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39" name="Line 30"/>
          <p:cNvSpPr>
            <a:spLocks noChangeShapeType="1"/>
          </p:cNvSpPr>
          <p:nvPr/>
        </p:nvSpPr>
        <p:spPr bwMode="auto">
          <a:xfrm flipH="1">
            <a:off x="5375119" y="4194175"/>
            <a:ext cx="511175" cy="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0" name="Line 31"/>
          <p:cNvSpPr>
            <a:spLocks noChangeShapeType="1"/>
          </p:cNvSpPr>
          <p:nvPr/>
        </p:nvSpPr>
        <p:spPr bwMode="auto">
          <a:xfrm flipH="1">
            <a:off x="3551082" y="4206875"/>
            <a:ext cx="627062" cy="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1" name="Line 32"/>
          <p:cNvSpPr>
            <a:spLocks noChangeShapeType="1"/>
          </p:cNvSpPr>
          <p:nvPr/>
        </p:nvSpPr>
        <p:spPr bwMode="auto">
          <a:xfrm flipH="1">
            <a:off x="3576482" y="4206875"/>
            <a:ext cx="623887" cy="15113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2" name="Line 33"/>
          <p:cNvSpPr>
            <a:spLocks noChangeShapeType="1"/>
          </p:cNvSpPr>
          <p:nvPr/>
        </p:nvSpPr>
        <p:spPr bwMode="auto">
          <a:xfrm flipH="1" flipV="1">
            <a:off x="3519332" y="2771775"/>
            <a:ext cx="668337" cy="14478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3" name="Line 34"/>
          <p:cNvSpPr>
            <a:spLocks noChangeShapeType="1"/>
          </p:cNvSpPr>
          <p:nvPr/>
        </p:nvSpPr>
        <p:spPr bwMode="auto">
          <a:xfrm flipH="1">
            <a:off x="1852457" y="2822575"/>
            <a:ext cx="287337" cy="13843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4" name="Line 35"/>
          <p:cNvSpPr>
            <a:spLocks noChangeShapeType="1"/>
          </p:cNvSpPr>
          <p:nvPr/>
        </p:nvSpPr>
        <p:spPr bwMode="auto">
          <a:xfrm flipH="1" flipV="1">
            <a:off x="1839757" y="4194175"/>
            <a:ext cx="388937" cy="14351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5" name="Line 36"/>
          <p:cNvSpPr>
            <a:spLocks noChangeShapeType="1"/>
          </p:cNvSpPr>
          <p:nvPr/>
        </p:nvSpPr>
        <p:spPr bwMode="auto">
          <a:xfrm flipH="1" flipV="1">
            <a:off x="1850869" y="4194175"/>
            <a:ext cx="331788" cy="127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6" name="Rectangle 37"/>
          <p:cNvSpPr>
            <a:spLocks noChangeArrowheads="1"/>
          </p:cNvSpPr>
          <p:nvPr/>
        </p:nvSpPr>
        <p:spPr bwMode="auto">
          <a:xfrm>
            <a:off x="5898994" y="3776663"/>
            <a:ext cx="1195388" cy="835025"/>
          </a:xfrm>
          <a:prstGeom prst="rect">
            <a:avLst/>
          </a:prstGeom>
          <a:solidFill>
            <a:srgbClr val="FFFFFF"/>
          </a:solidFill>
          <a:ln w="12700" cap="sq">
            <a:solidFill>
              <a:srgbClr val="000000"/>
            </a:solidFill>
            <a:miter lim="800000"/>
            <a:headEnd type="none" w="sm" len="sm"/>
            <a:tailEnd type="none" w="sm" len="sm"/>
          </a:ln>
          <a:effectLst/>
        </p:spPr>
        <p:txBody>
          <a:bodyPr anchor="ctr">
            <a:spAutoFit/>
          </a:bodyPr>
          <a:lstStyle/>
          <a:p>
            <a:pPr algn="ctr" eaLnBrk="0" hangingPunct="0">
              <a:spcBef>
                <a:spcPct val="0"/>
              </a:spcBef>
              <a:buFontTx/>
              <a:buNone/>
            </a:pPr>
            <a:r>
              <a:rPr lang="es-CL" sz="1200" b="1" u="none">
                <a:latin typeface="Arial Narrow" pitchFamily="34" charset="0"/>
              </a:rPr>
              <a:t>NO SE MANTUVO EL  PISO SECO</a:t>
            </a:r>
          </a:p>
          <a:p>
            <a:pPr algn="ctr" eaLnBrk="0" hangingPunct="0">
              <a:spcBef>
                <a:spcPct val="0"/>
              </a:spcBef>
              <a:buFontTx/>
              <a:buNone/>
            </a:pPr>
            <a:endParaRPr lang="en-US" sz="1200" b="1" u="none">
              <a:latin typeface="Arial Narrow" pitchFamily="34" charset="0"/>
            </a:endParaRPr>
          </a:p>
        </p:txBody>
      </p:sp>
      <p:sp>
        <p:nvSpPr>
          <p:cNvPr id="47" name="Rectangle 38"/>
          <p:cNvSpPr>
            <a:spLocks noChangeArrowheads="1"/>
          </p:cNvSpPr>
          <p:nvPr/>
        </p:nvSpPr>
        <p:spPr bwMode="auto">
          <a:xfrm>
            <a:off x="2152494" y="2365375"/>
            <a:ext cx="1354138" cy="1066800"/>
          </a:xfrm>
          <a:prstGeom prst="rect">
            <a:avLst/>
          </a:prstGeom>
          <a:solidFill>
            <a:srgbClr val="FFFFFF"/>
          </a:solidFill>
          <a:ln w="12700" cap="sq">
            <a:solidFill>
              <a:srgbClr val="000000"/>
            </a:solidFill>
            <a:miter lim="800000"/>
            <a:headEnd type="none" w="sm" len="sm"/>
            <a:tailEnd type="none" w="sm" len="sm"/>
          </a:ln>
          <a:effectLst/>
        </p:spPr>
        <p:txBody>
          <a:bodyPr wrap="none" anchor="ctr"/>
          <a:lstStyle/>
          <a:p>
            <a:pPr algn="ctr" eaLnBrk="0" hangingPunct="0">
              <a:spcBef>
                <a:spcPct val="0"/>
              </a:spcBef>
              <a:buFontTx/>
              <a:buNone/>
            </a:pPr>
            <a:r>
              <a:rPr lang="es-CL" sz="1200" b="1" u="none">
                <a:latin typeface="Arial Narrow" pitchFamily="34" charset="0"/>
              </a:rPr>
              <a:t>LA CASA DE CAMBIO</a:t>
            </a:r>
          </a:p>
          <a:p>
            <a:pPr algn="ctr" eaLnBrk="0" hangingPunct="0">
              <a:spcBef>
                <a:spcPct val="0"/>
              </a:spcBef>
              <a:buFontTx/>
              <a:buNone/>
            </a:pPr>
            <a:r>
              <a:rPr lang="es-CL" sz="1200" b="1" u="none">
                <a:latin typeface="Arial Narrow" pitchFamily="34" charset="0"/>
              </a:rPr>
              <a:t>SIEMPRE ESTABA</a:t>
            </a:r>
          </a:p>
          <a:p>
            <a:pPr algn="ctr" eaLnBrk="0" hangingPunct="0">
              <a:spcBef>
                <a:spcPct val="0"/>
              </a:spcBef>
              <a:buFontTx/>
              <a:buNone/>
            </a:pPr>
            <a:r>
              <a:rPr lang="es-CL" sz="1200" b="1" u="none">
                <a:latin typeface="Arial Narrow" pitchFamily="34" charset="0"/>
              </a:rPr>
              <a:t>CONGESTIONADA</a:t>
            </a:r>
          </a:p>
          <a:p>
            <a:pPr algn="ctr" eaLnBrk="0" hangingPunct="0">
              <a:spcBef>
                <a:spcPct val="0"/>
              </a:spcBef>
              <a:buFontTx/>
              <a:buNone/>
            </a:pPr>
            <a:r>
              <a:rPr lang="es-CL" sz="1200" b="1" u="none">
                <a:latin typeface="Arial Narrow" pitchFamily="34" charset="0"/>
              </a:rPr>
              <a:t>ENTRE  LAS 19:30</a:t>
            </a:r>
          </a:p>
          <a:p>
            <a:pPr algn="ctr" eaLnBrk="0" hangingPunct="0">
              <a:spcBef>
                <a:spcPct val="0"/>
              </a:spcBef>
              <a:buFontTx/>
              <a:buNone/>
            </a:pPr>
            <a:r>
              <a:rPr lang="es-CL" sz="1200" b="1" u="none">
                <a:latin typeface="Arial Narrow" pitchFamily="34" charset="0"/>
              </a:rPr>
              <a:t>Y LAS 20:00 HRS</a:t>
            </a:r>
            <a:endParaRPr lang="en-US" sz="1200" b="1" u="none">
              <a:latin typeface="Arial Narrow" pitchFamily="34" charset="0"/>
            </a:endParaRP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90996-11C8-4825-AD3E-C84C3DBD972C}"/>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A25B5761-DBE1-5A41-A13B-782F15E99AE1}"/>
              </a:ext>
            </a:extLst>
          </p:cNvPr>
          <p:cNvSpPr>
            <a:spLocks noChangeArrowheads="1"/>
          </p:cNvSpPr>
          <p:nvPr/>
        </p:nvSpPr>
        <p:spPr bwMode="auto">
          <a:xfrm>
            <a:off x="1365250" y="63500"/>
            <a:ext cx="6400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endParaRPr lang="es-MX" altLang="es-CL" sz="1800">
              <a:solidFill>
                <a:schemeClr val="bg1"/>
              </a:solidFill>
            </a:endParaRPr>
          </a:p>
        </p:txBody>
      </p:sp>
      <p:sp>
        <p:nvSpPr>
          <p:cNvPr id="4099" name="Text Box 5">
            <a:extLst>
              <a:ext uri="{FF2B5EF4-FFF2-40B4-BE49-F238E27FC236}">
                <a16:creationId xmlns:a16="http://schemas.microsoft.com/office/drawing/2014/main" id="{EF3A4AB1-5E16-409A-E951-B5CC0C3450CA}"/>
              </a:ext>
            </a:extLst>
          </p:cNvPr>
          <p:cNvSpPr txBox="1">
            <a:spLocks noChangeArrowheads="1"/>
          </p:cNvSpPr>
          <p:nvPr/>
        </p:nvSpPr>
        <p:spPr bwMode="auto">
          <a:xfrm>
            <a:off x="-6350" y="4868863"/>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s-MX" altLang="es-CL" sz="1700" b="1">
                <a:solidFill>
                  <a:schemeClr val="bg1"/>
                </a:solidFill>
              </a:rPr>
              <a:t>CAMBIO DISCO DE CORTE EN ESMERIL ANGULAR ENERGIZADO</a:t>
            </a:r>
            <a:r>
              <a:rPr lang="es-ES" altLang="es-CL" sz="2500">
                <a:solidFill>
                  <a:schemeClr val="bg1"/>
                </a:solidFill>
              </a:rPr>
              <a:t> </a:t>
            </a:r>
            <a:endParaRPr lang="es-ES" altLang="es-CL" sz="2200" b="1">
              <a:solidFill>
                <a:schemeClr val="bg1"/>
              </a:solidFill>
            </a:endParaRPr>
          </a:p>
          <a:p>
            <a:pPr algn="ctr" eaLnBrk="1" hangingPunct="1">
              <a:buFontTx/>
              <a:buChar char="-"/>
            </a:pPr>
            <a:r>
              <a:rPr lang="es-ES" altLang="es-CL" sz="1800" b="1">
                <a:solidFill>
                  <a:schemeClr val="bg1"/>
                </a:solidFill>
              </a:rPr>
              <a:t>INCIDENTE SIGNIFICATIVO SIN INTERCAMBIO DE ENERGÍA</a:t>
            </a:r>
          </a:p>
          <a:p>
            <a:pPr algn="ctr" eaLnBrk="1" hangingPunct="1">
              <a:buFontTx/>
              <a:buNone/>
            </a:pPr>
            <a:r>
              <a:rPr lang="es-ES" altLang="es-CL" sz="1800" b="1">
                <a:solidFill>
                  <a:schemeClr val="bg1"/>
                </a:solidFill>
              </a:rPr>
              <a:t>21 de Mayo de 2009 </a:t>
            </a:r>
          </a:p>
        </p:txBody>
      </p:sp>
    </p:spTree>
    <p:extLst>
      <p:ext uri="{BB962C8B-B14F-4D97-AF65-F5344CB8AC3E}">
        <p14:creationId xmlns:p14="http://schemas.microsoft.com/office/powerpoint/2010/main" val="24102143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5199E-28FC-2647-6B19-DCE893F5346F}"/>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5D48A017-9F90-6DB5-0F02-971F3752E1E0}"/>
              </a:ext>
            </a:extLst>
          </p:cNvPr>
          <p:cNvSpPr>
            <a:spLocks noChangeArrowheads="1"/>
          </p:cNvSpPr>
          <p:nvPr/>
        </p:nvSpPr>
        <p:spPr bwMode="auto">
          <a:xfrm>
            <a:off x="1365250" y="63500"/>
            <a:ext cx="6400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endParaRPr lang="es-MX" altLang="es-CL" sz="1800">
              <a:solidFill>
                <a:schemeClr val="bg1"/>
              </a:solidFill>
            </a:endParaRPr>
          </a:p>
        </p:txBody>
      </p:sp>
      <p:sp>
        <p:nvSpPr>
          <p:cNvPr id="2" name="CuadroTexto 1">
            <a:extLst>
              <a:ext uri="{FF2B5EF4-FFF2-40B4-BE49-F238E27FC236}">
                <a16:creationId xmlns:a16="http://schemas.microsoft.com/office/drawing/2014/main" id="{536D33AC-6FC5-DB92-DBC4-6C9C594F9B32}"/>
              </a:ext>
            </a:extLst>
          </p:cNvPr>
          <p:cNvSpPr txBox="1"/>
          <p:nvPr/>
        </p:nvSpPr>
        <p:spPr>
          <a:xfrm>
            <a:off x="2268954" y="2314427"/>
            <a:ext cx="4239430" cy="1569660"/>
          </a:xfrm>
          <a:prstGeom prst="rect">
            <a:avLst/>
          </a:prstGeom>
          <a:noFill/>
        </p:spPr>
        <p:txBody>
          <a:bodyPr wrap="none" rtlCol="0">
            <a:spAutoFit/>
          </a:bodyPr>
          <a:lstStyle/>
          <a:p>
            <a:r>
              <a:rPr lang="es-MX" sz="3200" b="1" dirty="0"/>
              <a:t>Modulo 4</a:t>
            </a:r>
          </a:p>
          <a:p>
            <a:endParaRPr lang="es-MX" sz="3200" b="1" dirty="0"/>
          </a:p>
          <a:p>
            <a:r>
              <a:rPr lang="es-MX" sz="3200" b="1" dirty="0"/>
              <a:t>Ejemplo 1 de Aplicación</a:t>
            </a:r>
            <a:endParaRPr lang="es-CL" sz="3200" b="1" dirty="0"/>
          </a:p>
        </p:txBody>
      </p:sp>
    </p:spTree>
    <p:extLst>
      <p:ext uri="{BB962C8B-B14F-4D97-AF65-F5344CB8AC3E}">
        <p14:creationId xmlns:p14="http://schemas.microsoft.com/office/powerpoint/2010/main" val="17873401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a:extLst>
              <a:ext uri="{FF2B5EF4-FFF2-40B4-BE49-F238E27FC236}">
                <a16:creationId xmlns:a16="http://schemas.microsoft.com/office/drawing/2014/main" id="{90E55724-D1B0-4D84-1CFA-769BD727B4A2}"/>
              </a:ext>
            </a:extLst>
          </p:cNvPr>
          <p:cNvSpPr txBox="1">
            <a:spLocks noChangeArrowheads="1"/>
          </p:cNvSpPr>
          <p:nvPr/>
        </p:nvSpPr>
        <p:spPr bwMode="auto">
          <a:xfrm>
            <a:off x="0" y="5399435"/>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s-MX" altLang="es-CL" sz="1700" b="1" dirty="0"/>
              <a:t>CAMBIO DISCO DE CORTE EN ESMERIL ANGULAR ENERGIZADO</a:t>
            </a:r>
            <a:r>
              <a:rPr lang="es-ES" altLang="es-CL" sz="2500" dirty="0"/>
              <a:t> </a:t>
            </a:r>
            <a:endParaRPr lang="es-ES" altLang="es-CL" sz="2200" b="1" dirty="0"/>
          </a:p>
          <a:p>
            <a:pPr algn="ctr" eaLnBrk="1" hangingPunct="1">
              <a:buFontTx/>
              <a:buChar char="-"/>
            </a:pPr>
            <a:r>
              <a:rPr lang="es-ES" altLang="es-CL" sz="1800" b="1" dirty="0"/>
              <a:t>INCIDENTE SIGNIFICATIVO SIN INTERCAMBIO DE ENERGÍA</a:t>
            </a:r>
          </a:p>
          <a:p>
            <a:pPr algn="ctr" eaLnBrk="1" hangingPunct="1">
              <a:buFontTx/>
              <a:buNone/>
            </a:pPr>
            <a:r>
              <a:rPr lang="es-ES" altLang="es-CL" sz="1800" b="1" dirty="0"/>
              <a:t>21 de Mayo de 2009 </a:t>
            </a:r>
          </a:p>
        </p:txBody>
      </p:sp>
      <p:sp>
        <p:nvSpPr>
          <p:cNvPr id="4100" name="Text Box 9">
            <a:extLst>
              <a:ext uri="{FF2B5EF4-FFF2-40B4-BE49-F238E27FC236}">
                <a16:creationId xmlns:a16="http://schemas.microsoft.com/office/drawing/2014/main" id="{AB2AEE37-0B64-7AC9-63C8-2B67FE38DAE0}"/>
              </a:ext>
            </a:extLst>
          </p:cNvPr>
          <p:cNvSpPr txBox="1">
            <a:spLocks noChangeArrowheads="1"/>
          </p:cNvSpPr>
          <p:nvPr/>
        </p:nvSpPr>
        <p:spPr bwMode="auto">
          <a:xfrm>
            <a:off x="-469515" y="1510696"/>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s-ES" altLang="es-CL" sz="2000" b="1" dirty="0">
                <a:solidFill>
                  <a:srgbClr val="FF0000"/>
                </a:solidFill>
              </a:rPr>
              <a:t>Vicepresidencia de Servicios Operacionales</a:t>
            </a:r>
          </a:p>
          <a:p>
            <a:pPr algn="ctr" eaLnBrk="1" hangingPunct="1">
              <a:buFontTx/>
              <a:buNone/>
            </a:pPr>
            <a:r>
              <a:rPr lang="es-ES" altLang="es-CL" sz="2000" b="1" dirty="0">
                <a:solidFill>
                  <a:srgbClr val="FF0000"/>
                </a:solidFill>
              </a:rPr>
              <a:t>Gerencia de Ingeniería y Construcción</a:t>
            </a:r>
          </a:p>
        </p:txBody>
      </p:sp>
      <p:grpSp>
        <p:nvGrpSpPr>
          <p:cNvPr id="4101" name="Group 15">
            <a:extLst>
              <a:ext uri="{FF2B5EF4-FFF2-40B4-BE49-F238E27FC236}">
                <a16:creationId xmlns:a16="http://schemas.microsoft.com/office/drawing/2014/main" id="{8FD57DD9-FC90-BF2E-446A-A631AFEC5E37}"/>
              </a:ext>
            </a:extLst>
          </p:cNvPr>
          <p:cNvGrpSpPr>
            <a:grpSpLocks/>
          </p:cNvGrpSpPr>
          <p:nvPr/>
        </p:nvGrpSpPr>
        <p:grpSpPr bwMode="auto">
          <a:xfrm>
            <a:off x="2613776" y="2455606"/>
            <a:ext cx="3602003" cy="2737572"/>
            <a:chOff x="1519" y="890"/>
            <a:chExt cx="2813" cy="2016"/>
          </a:xfrm>
        </p:grpSpPr>
        <p:pic>
          <p:nvPicPr>
            <p:cNvPr id="4102" name="Picture 13" descr="IMG_2357">
              <a:extLst>
                <a:ext uri="{FF2B5EF4-FFF2-40B4-BE49-F238E27FC236}">
                  <a16:creationId xmlns:a16="http://schemas.microsoft.com/office/drawing/2014/main" id="{A800A1CE-1992-5BA8-AB98-BC9ABFA1D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 y="890"/>
              <a:ext cx="2813" cy="2016"/>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103" name="Text Box 14">
              <a:extLst>
                <a:ext uri="{FF2B5EF4-FFF2-40B4-BE49-F238E27FC236}">
                  <a16:creationId xmlns:a16="http://schemas.microsoft.com/office/drawing/2014/main" id="{51C947E5-2B59-F29E-006A-4E41DD83F50C}"/>
                </a:ext>
              </a:extLst>
            </p:cNvPr>
            <p:cNvSpPr txBox="1">
              <a:spLocks noChangeArrowheads="1"/>
            </p:cNvSpPr>
            <p:nvPr/>
          </p:nvSpPr>
          <p:spPr bwMode="auto">
            <a:xfrm>
              <a:off x="2699" y="1017"/>
              <a:ext cx="362" cy="217"/>
            </a:xfrm>
            <a:prstGeom prst="rect">
              <a:avLst/>
            </a:prstGeom>
            <a:solidFill>
              <a:srgbClr val="3366FF"/>
            </a:solidFill>
            <a:ln w="12700">
              <a:solidFill>
                <a:schemeClr val="bg2"/>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s-ES" altLang="es-CL"/>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98DF-A208-34B9-F587-3EF9538B8E99}"/>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B6DEA53-FA6C-289C-73E2-D815038A1618}"/>
              </a:ext>
            </a:extLst>
          </p:cNvPr>
          <p:cNvPicPr>
            <a:picLocks noChangeAspect="1"/>
          </p:cNvPicPr>
          <p:nvPr/>
        </p:nvPicPr>
        <p:blipFill>
          <a:blip r:embed="rId2"/>
          <a:srcRect l="8005" t="17284" r="8998" b="10060"/>
          <a:stretch>
            <a:fillRect/>
          </a:stretch>
        </p:blipFill>
        <p:spPr>
          <a:xfrm>
            <a:off x="1" y="-80388"/>
            <a:ext cx="9144000" cy="6938388"/>
          </a:xfrm>
          <a:prstGeom prst="rect">
            <a:avLst/>
          </a:prstGeom>
        </p:spPr>
      </p:pic>
    </p:spTree>
    <p:extLst>
      <p:ext uri="{BB962C8B-B14F-4D97-AF65-F5344CB8AC3E}">
        <p14:creationId xmlns:p14="http://schemas.microsoft.com/office/powerpoint/2010/main" val="10212566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E90DE61D-1CD2-1F3E-CE2F-BA2460D5776D}"/>
              </a:ext>
            </a:extLst>
          </p:cNvPr>
          <p:cNvSpPr>
            <a:spLocks noGrp="1" noChangeArrowheads="1"/>
          </p:cNvSpPr>
          <p:nvPr>
            <p:ph type="body" idx="4294967295"/>
          </p:nvPr>
        </p:nvSpPr>
        <p:spPr>
          <a:xfrm>
            <a:off x="816488" y="2207578"/>
            <a:ext cx="7904726" cy="3829428"/>
          </a:xfrm>
        </p:spPr>
        <p:txBody>
          <a:bodyPr/>
          <a:lstStyle/>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Tipo de Incidente	: </a:t>
            </a:r>
            <a:r>
              <a:rPr lang="es-CL" altLang="es-CL" sz="2000" dirty="0">
                <a:latin typeface="Arial Narrow" panose="020B0606020202030204" pitchFamily="34" charset="0"/>
              </a:rPr>
              <a:t>Significativo sin intercambio de energía.</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Consecuencia Potencial	: </a:t>
            </a:r>
            <a:r>
              <a:rPr lang="es-CL" altLang="es-CL" sz="2000" dirty="0">
                <a:latin typeface="Arial Narrow" panose="020B0606020202030204" pitchFamily="34" charset="0"/>
              </a:rPr>
              <a:t>Nivel 4</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Consecuencia Real	: </a:t>
            </a:r>
            <a:r>
              <a:rPr lang="es-CL" altLang="es-CL" sz="2000" dirty="0">
                <a:latin typeface="Arial Narrow" panose="020B0606020202030204" pitchFamily="34" charset="0"/>
              </a:rPr>
              <a:t>Cuasi - Perdida</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Fecha	: </a:t>
            </a:r>
            <a:r>
              <a:rPr lang="es-CL" altLang="es-CL" sz="2000" dirty="0">
                <a:latin typeface="Arial Narrow" panose="020B0606020202030204" pitchFamily="34" charset="0"/>
              </a:rPr>
              <a:t>21 de Mayo de 2009.</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Hora	: </a:t>
            </a:r>
            <a:r>
              <a:rPr lang="es-CL" altLang="es-CL" sz="2000" dirty="0">
                <a:latin typeface="Arial Narrow" panose="020B0606020202030204" pitchFamily="34" charset="0"/>
              </a:rPr>
              <a:t>16:30 </a:t>
            </a:r>
            <a:r>
              <a:rPr lang="es-CL" altLang="es-CL" sz="2000" dirty="0" err="1">
                <a:latin typeface="Arial Narrow" panose="020B0606020202030204" pitchFamily="34" charset="0"/>
              </a:rPr>
              <a:t>Hrs</a:t>
            </a:r>
            <a:r>
              <a:rPr lang="es-CL" altLang="es-CL" sz="2000" dirty="0">
                <a:latin typeface="Arial Narrow" panose="020B0606020202030204" pitchFamily="34" charset="0"/>
              </a:rPr>
              <a:t>.</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Lugar	: </a:t>
            </a:r>
            <a:r>
              <a:rPr lang="es-CL" altLang="es-CL" sz="2000" dirty="0">
                <a:latin typeface="Arial Narrow" panose="020B0606020202030204" pitchFamily="34" charset="0"/>
              </a:rPr>
              <a:t>Lado norte puerta 5  de Stock pile planta los colorados.</a:t>
            </a:r>
          </a:p>
          <a:p>
            <a:pPr marL="2959100" indent="-2959100" eaLnBrk="1" hangingPunct="1">
              <a:lnSpc>
                <a:spcPct val="90000"/>
              </a:lnSpc>
              <a:buFontTx/>
              <a:buNone/>
              <a:tabLst>
                <a:tab pos="2870200" algn="l"/>
              </a:tabLst>
            </a:pPr>
            <a:r>
              <a:rPr lang="es-ES_tradnl" altLang="es-CL" sz="2000" b="1" dirty="0">
                <a:latin typeface="Arial Narrow" panose="020B0606020202030204" pitchFamily="34" charset="0"/>
              </a:rPr>
              <a:t>Lesión / Daño/ Impacto	: </a:t>
            </a:r>
            <a:r>
              <a:rPr lang="es-ES_tradnl" altLang="es-CL" sz="2000" dirty="0">
                <a:latin typeface="Arial Narrow" panose="020B0606020202030204" pitchFamily="34" charset="0"/>
              </a:rPr>
              <a:t>Sin Lesión a personas / sin daños equipos</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ECRF	: </a:t>
            </a:r>
            <a:r>
              <a:rPr lang="es-CL" altLang="es-CL" sz="2000" dirty="0">
                <a:latin typeface="Arial Narrow" panose="020B0606020202030204" pitchFamily="34" charset="0"/>
              </a:rPr>
              <a:t>Aislamiento y permisos de trabajo 3.8</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Cero Barrera (Si / No)	: </a:t>
            </a:r>
            <a:r>
              <a:rPr lang="es-CL" altLang="es-CL" sz="2000" dirty="0">
                <a:latin typeface="Arial Narrow" panose="020B0606020202030204" pitchFamily="34" charset="0"/>
              </a:rPr>
              <a:t>No</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Líder de la investigación	: </a:t>
            </a:r>
            <a:r>
              <a:rPr lang="es-CL" altLang="es-CL" sz="2000" dirty="0">
                <a:latin typeface="Arial Narrow" panose="020B0606020202030204" pitchFamily="34" charset="0"/>
              </a:rPr>
              <a:t>Joaquín González Ingeniero de Proyectos.</a:t>
            </a:r>
          </a:p>
        </p:txBody>
      </p:sp>
      <p:sp>
        <p:nvSpPr>
          <p:cNvPr id="5123" name="Rectangle 5">
            <a:extLst>
              <a:ext uri="{FF2B5EF4-FFF2-40B4-BE49-F238E27FC236}">
                <a16:creationId xmlns:a16="http://schemas.microsoft.com/office/drawing/2014/main" id="{FA4966E2-689B-D24F-08A2-F0C967B49439}"/>
              </a:ext>
            </a:extLst>
          </p:cNvPr>
          <p:cNvSpPr>
            <a:spLocks noChangeArrowheads="1"/>
          </p:cNvSpPr>
          <p:nvPr/>
        </p:nvSpPr>
        <p:spPr bwMode="auto">
          <a:xfrm>
            <a:off x="1066852" y="1350635"/>
            <a:ext cx="6553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defTabSz="820738">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ES_tradnl" altLang="es-CL" sz="2800" b="1" dirty="0">
                <a:latin typeface="Arial Narrow" panose="020B0606020202030204" pitchFamily="34" charset="0"/>
              </a:rPr>
              <a:t>Antecedentes Generales</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56A52D94-89B4-F379-1B86-76186497A440}"/>
              </a:ext>
            </a:extLst>
          </p:cNvPr>
          <p:cNvSpPr>
            <a:spLocks noChangeArrowheads="1"/>
          </p:cNvSpPr>
          <p:nvPr/>
        </p:nvSpPr>
        <p:spPr bwMode="auto">
          <a:xfrm>
            <a:off x="360258" y="1874555"/>
            <a:ext cx="864076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5000"/>
              </a:lnSpc>
              <a:spcBef>
                <a:spcPct val="30000"/>
              </a:spcBef>
              <a:buFontTx/>
              <a:buNone/>
            </a:pPr>
            <a:r>
              <a:rPr lang="es-CL" altLang="es-CL" sz="1900" b="1" dirty="0"/>
              <a:t>Descripción del Incidente:</a:t>
            </a:r>
            <a:r>
              <a:rPr lang="es-ES_tradnl" altLang="es-CL" sz="1900" b="1" i="1" dirty="0"/>
              <a:t>(Quién, qué, cómo, cuándo)</a:t>
            </a:r>
            <a:r>
              <a:rPr lang="es-ES" altLang="es-CL" sz="1900" dirty="0"/>
              <a:t> </a:t>
            </a:r>
          </a:p>
          <a:p>
            <a:pPr lvl="1" eaLnBrk="1" hangingPunct="1">
              <a:buFontTx/>
              <a:buNone/>
            </a:pPr>
            <a:endParaRPr lang="es-CL" altLang="es-CL" sz="1800" dirty="0"/>
          </a:p>
          <a:p>
            <a:pPr lvl="1" algn="just" eaLnBrk="1" hangingPunct="1">
              <a:lnSpc>
                <a:spcPct val="160000"/>
              </a:lnSpc>
              <a:buFontTx/>
              <a:buNone/>
            </a:pPr>
            <a:r>
              <a:rPr lang="es-CL" altLang="es-CL" sz="1800" dirty="0"/>
              <a:t>	En tareas de corte con esmeril angular, trabajador realiza cambio de disco sin desconectar el equipo de su fuente de energía, generando un potencial de daño si el trabajador acciona el contacto de partida accidentalmente.</a:t>
            </a:r>
            <a:r>
              <a:rPr lang="es-ES" altLang="es-CL" sz="1800" dirty="0"/>
              <a:t> </a:t>
            </a:r>
          </a:p>
        </p:txBody>
      </p:sp>
      <p:sp>
        <p:nvSpPr>
          <p:cNvPr id="7171" name="Rectangle 5">
            <a:extLst>
              <a:ext uri="{FF2B5EF4-FFF2-40B4-BE49-F238E27FC236}">
                <a16:creationId xmlns:a16="http://schemas.microsoft.com/office/drawing/2014/main" id="{B3D49AF8-331D-3D21-183F-2DFDC73C9C46}"/>
              </a:ext>
            </a:extLst>
          </p:cNvPr>
          <p:cNvSpPr>
            <a:spLocks noChangeArrowheads="1"/>
          </p:cNvSpPr>
          <p:nvPr/>
        </p:nvSpPr>
        <p:spPr bwMode="auto">
          <a:xfrm>
            <a:off x="251619" y="4194175"/>
            <a:ext cx="86407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1pPr>
            <a:lvl2pPr marL="179388">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3pPr>
            <a:lvl4pPr marL="893763" indent="493713">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3048000" algn="l"/>
              </a:tabLs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3048000" algn="l"/>
              </a:tabLs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3048000" algn="l"/>
              </a:tabLs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3048000" algn="l"/>
              </a:tabLst>
              <a:defRPr sz="1400">
                <a:solidFill>
                  <a:schemeClr val="tx1"/>
                </a:solidFill>
                <a:latin typeface="Arial" panose="020B0604020202020204" pitchFamily="34" charset="0"/>
                <a:ea typeface="MS PGothic" panose="020B0600070205080204" pitchFamily="34" charset="-128"/>
              </a:defRPr>
            </a:lvl9pPr>
          </a:lstStyle>
          <a:p>
            <a:pPr lvl="1" algn="just" eaLnBrk="1" hangingPunct="1">
              <a:lnSpc>
                <a:spcPct val="80000"/>
              </a:lnSpc>
              <a:buFontTx/>
              <a:buNone/>
            </a:pPr>
            <a:r>
              <a:rPr lang="es-CL" altLang="es-CL" sz="1800" b="1" dirty="0"/>
              <a:t>Acciones inmediatas</a:t>
            </a:r>
          </a:p>
          <a:p>
            <a:pPr lvl="1" algn="just" eaLnBrk="1" hangingPunct="1">
              <a:lnSpc>
                <a:spcPct val="80000"/>
              </a:lnSpc>
              <a:buFontTx/>
              <a:buChar char="•"/>
            </a:pPr>
            <a:endParaRPr lang="es-CL" altLang="es-CL" sz="1800" b="1" dirty="0"/>
          </a:p>
          <a:p>
            <a:pPr lvl="3" algn="just">
              <a:lnSpc>
                <a:spcPct val="160000"/>
              </a:lnSpc>
              <a:spcBef>
                <a:spcPct val="0"/>
              </a:spcBef>
              <a:buFontTx/>
              <a:buChar char="•"/>
            </a:pPr>
            <a:r>
              <a:rPr lang="es-ES" altLang="es-CL" sz="1800" dirty="0"/>
              <a:t> Se detiene el trabajo y se analiza acción del trabajador.</a:t>
            </a:r>
          </a:p>
          <a:p>
            <a:pPr lvl="3" algn="just">
              <a:lnSpc>
                <a:spcPct val="160000"/>
              </a:lnSpc>
              <a:spcBef>
                <a:spcPct val="0"/>
              </a:spcBef>
              <a:buFontTx/>
              <a:buChar char="•"/>
            </a:pPr>
            <a:r>
              <a:rPr lang="es-ES" altLang="es-CL" sz="1800" dirty="0"/>
              <a:t> </a:t>
            </a:r>
            <a:r>
              <a:rPr lang="es-CL" altLang="es-CL" sz="1800" dirty="0"/>
              <a:t>Se realiza reinducción al procedimiento de uso de esmeril angular.</a:t>
            </a:r>
          </a:p>
          <a:p>
            <a:pPr lvl="3" algn="just">
              <a:lnSpc>
                <a:spcPct val="160000"/>
              </a:lnSpc>
              <a:spcBef>
                <a:spcPct val="0"/>
              </a:spcBef>
              <a:buFontTx/>
              <a:buChar char="•"/>
            </a:pPr>
            <a:r>
              <a:rPr lang="es-CL" altLang="es-CL" sz="1800" dirty="0"/>
              <a:t> Se difunde incidente a toda la organización.</a:t>
            </a:r>
            <a:endParaRPr lang="es-ES" altLang="es-CL" sz="1800" dirty="0"/>
          </a:p>
          <a:p>
            <a:pPr lvl="3" algn="just">
              <a:lnSpc>
                <a:spcPct val="160000"/>
              </a:lnSpc>
              <a:spcBef>
                <a:spcPct val="0"/>
              </a:spcBef>
              <a:buFontTx/>
              <a:buChar char="•"/>
            </a:pPr>
            <a:r>
              <a:rPr lang="es-ES" altLang="es-CL" sz="1800" dirty="0"/>
              <a:t> Se inicia investigación ICAM.</a:t>
            </a:r>
            <a:endParaRPr lang="es-CL" altLang="es-CL" sz="1800" dirty="0"/>
          </a:p>
        </p:txBody>
      </p:sp>
      <p:sp>
        <p:nvSpPr>
          <p:cNvPr id="7172" name="Rectangle 7">
            <a:extLst>
              <a:ext uri="{FF2B5EF4-FFF2-40B4-BE49-F238E27FC236}">
                <a16:creationId xmlns:a16="http://schemas.microsoft.com/office/drawing/2014/main" id="{993D77E8-D70A-C532-BE23-EA46C8557D57}"/>
              </a:ext>
            </a:extLst>
          </p:cNvPr>
          <p:cNvSpPr>
            <a:spLocks noChangeArrowheads="1"/>
          </p:cNvSpPr>
          <p:nvPr/>
        </p:nvSpPr>
        <p:spPr bwMode="auto">
          <a:xfrm>
            <a:off x="1295400" y="1178949"/>
            <a:ext cx="6553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defTabSz="820738">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ES_tradnl" altLang="es-CL" sz="2800" b="1" dirty="0">
                <a:latin typeface="Arial Narrow" panose="020B0606020202030204" pitchFamily="34" charset="0"/>
              </a:rPr>
              <a:t>Antecedentes Generales</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22E1559-0DFD-ABA3-4BA1-13DD18D35934}"/>
              </a:ext>
            </a:extLst>
          </p:cNvPr>
          <p:cNvSpPr>
            <a:spLocks noGrp="1" noChangeArrowheads="1"/>
          </p:cNvSpPr>
          <p:nvPr>
            <p:ph type="title" idx="4294967295"/>
          </p:nvPr>
        </p:nvSpPr>
        <p:spPr>
          <a:xfrm>
            <a:off x="685800" y="1012723"/>
            <a:ext cx="7772400" cy="908050"/>
          </a:xfrm>
        </p:spPr>
        <p:txBody>
          <a:bodyPr/>
          <a:lstStyle/>
          <a:p>
            <a:pPr eaLnBrk="1" hangingPunct="1">
              <a:defRPr/>
            </a:pPr>
            <a:r>
              <a:rPr lang="es-PA" dirty="0">
                <a:latin typeface="Arial Narrow" charset="0"/>
                <a:ea typeface="+mj-ea"/>
              </a:rPr>
              <a:t>FOTOGRAFIA</a:t>
            </a:r>
            <a:endParaRPr lang="es-ES" dirty="0">
              <a:latin typeface="Arial Narrow" charset="0"/>
              <a:ea typeface="+mj-ea"/>
            </a:endParaRPr>
          </a:p>
        </p:txBody>
      </p:sp>
      <p:pic>
        <p:nvPicPr>
          <p:cNvPr id="9219" name="Picture 9" descr="004">
            <a:extLst>
              <a:ext uri="{FF2B5EF4-FFF2-40B4-BE49-F238E27FC236}">
                <a16:creationId xmlns:a16="http://schemas.microsoft.com/office/drawing/2014/main" id="{CE1F3641-E870-4213-8D50-185930639F79}"/>
              </a:ext>
            </a:extLst>
          </p:cNvPr>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4973381" y="3028611"/>
            <a:ext cx="3484819" cy="281666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11" descr="IMG_2357">
            <a:extLst>
              <a:ext uri="{FF2B5EF4-FFF2-40B4-BE49-F238E27FC236}">
                <a16:creationId xmlns:a16="http://schemas.microsoft.com/office/drawing/2014/main" id="{9B357AE2-8464-3304-CE93-D05DFB64AED4}"/>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442451" y="2008247"/>
            <a:ext cx="3964858" cy="284150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68">
            <a:extLst>
              <a:ext uri="{FF2B5EF4-FFF2-40B4-BE49-F238E27FC236}">
                <a16:creationId xmlns:a16="http://schemas.microsoft.com/office/drawing/2014/main" id="{7D610F84-9C35-95A2-4083-062A21A01A37}"/>
              </a:ext>
            </a:extLst>
          </p:cNvPr>
          <p:cNvSpPr>
            <a:spLocks noChangeArrowheads="1"/>
          </p:cNvSpPr>
          <p:nvPr/>
        </p:nvSpPr>
        <p:spPr bwMode="auto">
          <a:xfrm>
            <a:off x="3298739" y="304801"/>
            <a:ext cx="2878137" cy="473075"/>
          </a:xfrm>
          <a:prstGeom prst="rect">
            <a:avLst/>
          </a:prstGeom>
          <a:solidFill>
            <a:schemeClr val="accent2"/>
          </a:solidFill>
          <a:ln>
            <a:noFill/>
          </a:ln>
        </p:spPr>
        <p:txBody>
          <a:bodyPr wrap="none">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r>
              <a:rPr lang="es-ES_tradnl" altLang="es-CL" sz="2500" b="1" dirty="0">
                <a:solidFill>
                  <a:schemeClr val="bg1"/>
                </a:solidFill>
                <a:latin typeface="Arial Narrow" panose="020B0606020202030204" pitchFamily="34" charset="0"/>
              </a:rPr>
              <a:t>Análisis Cartilla ICAM</a:t>
            </a:r>
            <a:endParaRPr lang="es-ES" altLang="es-CL" sz="2500" b="1" dirty="0">
              <a:solidFill>
                <a:schemeClr val="bg1"/>
              </a:solidFill>
              <a:latin typeface="Arial Narrow" panose="020B0606020202030204" pitchFamily="34" charset="0"/>
            </a:endParaRPr>
          </a:p>
        </p:txBody>
      </p:sp>
      <p:sp>
        <p:nvSpPr>
          <p:cNvPr id="11267" name="Text Box 164">
            <a:extLst>
              <a:ext uri="{FF2B5EF4-FFF2-40B4-BE49-F238E27FC236}">
                <a16:creationId xmlns:a16="http://schemas.microsoft.com/office/drawing/2014/main" id="{4FE27938-89F0-036D-0151-A788848FF25C}"/>
              </a:ext>
            </a:extLst>
          </p:cNvPr>
          <p:cNvSpPr txBox="1">
            <a:spLocks noChangeArrowheads="1"/>
          </p:cNvSpPr>
          <p:nvPr/>
        </p:nvSpPr>
        <p:spPr bwMode="auto">
          <a:xfrm>
            <a:off x="219075" y="1017588"/>
            <a:ext cx="1576388" cy="628650"/>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ES" altLang="es-CL" sz="1200" b="1">
                <a:latin typeface="Arial Narrow" panose="020B0606020202030204" pitchFamily="34" charset="0"/>
              </a:rPr>
              <a:t>FACTORES</a:t>
            </a:r>
          </a:p>
          <a:p>
            <a:pPr algn="ctr">
              <a:spcBef>
                <a:spcPct val="0"/>
              </a:spcBef>
              <a:buFontTx/>
              <a:buNone/>
            </a:pPr>
            <a:r>
              <a:rPr lang="es-ES" altLang="es-CL" sz="1200" b="1">
                <a:latin typeface="Arial Narrow" panose="020B0606020202030204" pitchFamily="34" charset="0"/>
              </a:rPr>
              <a:t>ORGANIZACIONALES</a:t>
            </a:r>
            <a:endParaRPr lang="es-ES" altLang="es-CL" sz="1200">
              <a:latin typeface="Arial Narrow" panose="020B0606020202030204" pitchFamily="34" charset="0"/>
            </a:endParaRPr>
          </a:p>
        </p:txBody>
      </p:sp>
      <p:sp>
        <p:nvSpPr>
          <p:cNvPr id="11268" name="Text Box 165">
            <a:extLst>
              <a:ext uri="{FF2B5EF4-FFF2-40B4-BE49-F238E27FC236}">
                <a16:creationId xmlns:a16="http://schemas.microsoft.com/office/drawing/2014/main" id="{536ADD63-78B8-0E54-5CA7-817B69B4D085}"/>
              </a:ext>
            </a:extLst>
          </p:cNvPr>
          <p:cNvSpPr txBox="1">
            <a:spLocks noChangeArrowheads="1"/>
          </p:cNvSpPr>
          <p:nvPr/>
        </p:nvSpPr>
        <p:spPr bwMode="auto">
          <a:xfrm>
            <a:off x="2052638" y="1017588"/>
            <a:ext cx="1577975" cy="647700"/>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MX" altLang="es-CL" sz="1200" b="1">
                <a:latin typeface="Arial Narrow" panose="020B0606020202030204" pitchFamily="34" charset="0"/>
              </a:rPr>
              <a:t>CONDICIONES DE LA</a:t>
            </a:r>
          </a:p>
          <a:p>
            <a:pPr algn="ctr">
              <a:spcBef>
                <a:spcPct val="0"/>
              </a:spcBef>
              <a:buFontTx/>
              <a:buNone/>
            </a:pPr>
            <a:r>
              <a:rPr lang="es-MX" altLang="es-CL" sz="1200" b="1">
                <a:latin typeface="Arial Narrow" panose="020B0606020202030204" pitchFamily="34" charset="0"/>
              </a:rPr>
              <a:t>TAREA O DEL ENTORNO</a:t>
            </a:r>
            <a:endParaRPr lang="es-ES" altLang="es-CL" sz="1200">
              <a:latin typeface="Arial Narrow" panose="020B0606020202030204" pitchFamily="34" charset="0"/>
            </a:endParaRPr>
          </a:p>
        </p:txBody>
      </p:sp>
      <p:sp>
        <p:nvSpPr>
          <p:cNvPr id="11269" name="Text Box 166">
            <a:extLst>
              <a:ext uri="{FF2B5EF4-FFF2-40B4-BE49-F238E27FC236}">
                <a16:creationId xmlns:a16="http://schemas.microsoft.com/office/drawing/2014/main" id="{6E6673DB-BC16-3170-54BE-8DE5A07CD338}"/>
              </a:ext>
            </a:extLst>
          </p:cNvPr>
          <p:cNvSpPr txBox="1">
            <a:spLocks noChangeArrowheads="1"/>
          </p:cNvSpPr>
          <p:nvPr/>
        </p:nvSpPr>
        <p:spPr bwMode="auto">
          <a:xfrm>
            <a:off x="4071938" y="1036638"/>
            <a:ext cx="1571625" cy="649287"/>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MX" altLang="es-CL" sz="1200" b="1">
                <a:latin typeface="Arial Narrow" panose="020B0606020202030204" pitchFamily="34" charset="0"/>
              </a:rPr>
              <a:t>ACCIONES INDIVIDUALES</a:t>
            </a:r>
          </a:p>
          <a:p>
            <a:pPr algn="ctr">
              <a:spcBef>
                <a:spcPct val="0"/>
              </a:spcBef>
              <a:buFontTx/>
              <a:buNone/>
            </a:pPr>
            <a:r>
              <a:rPr lang="es-MX" altLang="es-CL" sz="1200" b="1">
                <a:latin typeface="Arial Narrow" panose="020B0606020202030204" pitchFamily="34" charset="0"/>
              </a:rPr>
              <a:t>O </a:t>
            </a:r>
            <a:r>
              <a:rPr lang="es-ES" altLang="es-CL" sz="1200" b="1">
                <a:latin typeface="Arial Narrow" panose="020B0606020202030204" pitchFamily="34" charset="0"/>
              </a:rPr>
              <a:t>DEL EQUIPO</a:t>
            </a:r>
            <a:endParaRPr lang="es-ES" altLang="es-CL" sz="1200">
              <a:latin typeface="Arial Narrow" panose="020B0606020202030204" pitchFamily="34" charset="0"/>
            </a:endParaRPr>
          </a:p>
        </p:txBody>
      </p:sp>
      <p:sp>
        <p:nvSpPr>
          <p:cNvPr id="11270" name="Text Box 167">
            <a:extLst>
              <a:ext uri="{FF2B5EF4-FFF2-40B4-BE49-F238E27FC236}">
                <a16:creationId xmlns:a16="http://schemas.microsoft.com/office/drawing/2014/main" id="{56DA5901-78BA-B79C-1404-EFE85B2A10A0}"/>
              </a:ext>
            </a:extLst>
          </p:cNvPr>
          <p:cNvSpPr txBox="1">
            <a:spLocks noChangeArrowheads="1"/>
          </p:cNvSpPr>
          <p:nvPr/>
        </p:nvSpPr>
        <p:spPr bwMode="auto">
          <a:xfrm>
            <a:off x="5940425" y="1036638"/>
            <a:ext cx="1571625" cy="649287"/>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MX" altLang="es-CL" sz="1200" b="1">
                <a:latin typeface="Arial Narrow" panose="020B0606020202030204" pitchFamily="34" charset="0"/>
              </a:rPr>
              <a:t>DEFENSAS </a:t>
            </a:r>
            <a:r>
              <a:rPr lang="es-ES" altLang="es-CL" sz="1200" b="1">
                <a:latin typeface="Arial Narrow" panose="020B0606020202030204" pitchFamily="34" charset="0"/>
              </a:rPr>
              <a:t>INEXISTENTES O FALLIDAS</a:t>
            </a:r>
            <a:endParaRPr lang="es-ES" altLang="es-CL" sz="1200">
              <a:latin typeface="Arial Narrow" panose="020B0606020202030204" pitchFamily="34" charset="0"/>
            </a:endParaRPr>
          </a:p>
        </p:txBody>
      </p:sp>
      <p:sp>
        <p:nvSpPr>
          <p:cNvPr id="11271" name="Text Box 168">
            <a:extLst>
              <a:ext uri="{FF2B5EF4-FFF2-40B4-BE49-F238E27FC236}">
                <a16:creationId xmlns:a16="http://schemas.microsoft.com/office/drawing/2014/main" id="{1CE39F58-2780-3FA5-2369-5E1FA1D1231B}"/>
              </a:ext>
            </a:extLst>
          </p:cNvPr>
          <p:cNvSpPr txBox="1">
            <a:spLocks noChangeArrowheads="1"/>
          </p:cNvSpPr>
          <p:nvPr/>
        </p:nvSpPr>
        <p:spPr bwMode="auto">
          <a:xfrm>
            <a:off x="7956550" y="1036638"/>
            <a:ext cx="928688" cy="588962"/>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ES" altLang="es-CL" sz="1200" b="1">
                <a:latin typeface="Arial Narrow" panose="020B0606020202030204" pitchFamily="34" charset="0"/>
              </a:rPr>
              <a:t>INCIDENTE</a:t>
            </a:r>
            <a:endParaRPr lang="es-ES" altLang="es-CL" sz="1200">
              <a:latin typeface="Arial Narrow" panose="020B0606020202030204" pitchFamily="34" charset="0"/>
            </a:endParaRPr>
          </a:p>
        </p:txBody>
      </p:sp>
      <p:sp>
        <p:nvSpPr>
          <p:cNvPr id="11272" name="Text Box 8">
            <a:extLst>
              <a:ext uri="{FF2B5EF4-FFF2-40B4-BE49-F238E27FC236}">
                <a16:creationId xmlns:a16="http://schemas.microsoft.com/office/drawing/2014/main" id="{F5E92AB4-3273-BABD-34DE-6ECD0A1E608E}"/>
              </a:ext>
            </a:extLst>
          </p:cNvPr>
          <p:cNvSpPr txBox="1">
            <a:spLocks noChangeArrowheads="1"/>
          </p:cNvSpPr>
          <p:nvPr/>
        </p:nvSpPr>
        <p:spPr bwMode="auto">
          <a:xfrm>
            <a:off x="7812088" y="3429000"/>
            <a:ext cx="1152525" cy="863600"/>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MX" altLang="es-CL" sz="1000" b="1"/>
              <a:t>CAMBIO DISCO DE CORTE EN ESMERIL ANGULAR ENERGIZADO.</a:t>
            </a:r>
            <a:endParaRPr lang="es-ES" altLang="es-CL" sz="1000" b="1"/>
          </a:p>
        </p:txBody>
      </p:sp>
      <p:sp>
        <p:nvSpPr>
          <p:cNvPr id="11273" name="Text Box 9">
            <a:extLst>
              <a:ext uri="{FF2B5EF4-FFF2-40B4-BE49-F238E27FC236}">
                <a16:creationId xmlns:a16="http://schemas.microsoft.com/office/drawing/2014/main" id="{7525586C-0975-D979-9861-0BEE3161D6FD}"/>
              </a:ext>
            </a:extLst>
          </p:cNvPr>
          <p:cNvSpPr txBox="1">
            <a:spLocks noChangeArrowheads="1"/>
          </p:cNvSpPr>
          <p:nvPr/>
        </p:nvSpPr>
        <p:spPr bwMode="auto">
          <a:xfrm>
            <a:off x="6011863" y="2027238"/>
            <a:ext cx="1439862" cy="1257300"/>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ES" altLang="es-CL" sz="1000" b="1">
                <a:solidFill>
                  <a:srgbClr val="000000"/>
                </a:solidFill>
                <a:cs typeface="Times New Roman" panose="02020603050405020304" pitchFamily="18" charset="0"/>
              </a:rPr>
              <a:t>DF10 Identificación del riesgo:</a:t>
            </a:r>
          </a:p>
          <a:p>
            <a:pPr algn="just">
              <a:spcBef>
                <a:spcPct val="0"/>
              </a:spcBef>
              <a:buFontTx/>
              <a:buNone/>
            </a:pPr>
            <a:endParaRPr lang="es-CL" altLang="es-CL" sz="1000">
              <a:solidFill>
                <a:srgbClr val="000000"/>
              </a:solidFill>
              <a:cs typeface="Times New Roman" panose="02020603050405020304" pitchFamily="18" charset="0"/>
            </a:endParaRPr>
          </a:p>
          <a:p>
            <a:pPr algn="just">
              <a:spcBef>
                <a:spcPct val="0"/>
              </a:spcBef>
              <a:buFontTx/>
              <a:buNone/>
            </a:pPr>
            <a:r>
              <a:rPr lang="es-CL" altLang="es-CL" sz="1000">
                <a:solidFill>
                  <a:srgbClr val="000000"/>
                </a:solidFill>
                <a:cs typeface="Times New Roman" panose="02020603050405020304" pitchFamily="18" charset="0"/>
              </a:rPr>
              <a:t>Esmeril angular energizado al momento de cambiar el disco.</a:t>
            </a:r>
            <a:endParaRPr lang="es-ES" altLang="es-CL" sz="1000">
              <a:solidFill>
                <a:srgbClr val="000000"/>
              </a:solidFill>
              <a:cs typeface="Times New Roman" panose="02020603050405020304" pitchFamily="18" charset="0"/>
            </a:endParaRPr>
          </a:p>
        </p:txBody>
      </p:sp>
      <p:sp>
        <p:nvSpPr>
          <p:cNvPr id="11274" name="Text Box 18">
            <a:extLst>
              <a:ext uri="{FF2B5EF4-FFF2-40B4-BE49-F238E27FC236}">
                <a16:creationId xmlns:a16="http://schemas.microsoft.com/office/drawing/2014/main" id="{6C44803C-49AE-1D85-60C9-C531C79E1BB3}"/>
              </a:ext>
            </a:extLst>
          </p:cNvPr>
          <p:cNvSpPr txBox="1">
            <a:spLocks noChangeArrowheads="1"/>
          </p:cNvSpPr>
          <p:nvPr/>
        </p:nvSpPr>
        <p:spPr bwMode="auto">
          <a:xfrm>
            <a:off x="4067175" y="1844675"/>
            <a:ext cx="1584325" cy="1081088"/>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cs typeface="Times New Roman" panose="02020603050405020304" pitchFamily="18" charset="0"/>
              </a:rPr>
              <a:t>IT 09 Conducta inapropiada:</a:t>
            </a:r>
          </a:p>
          <a:p>
            <a:pPr algn="just">
              <a:spcBef>
                <a:spcPct val="0"/>
              </a:spcBef>
              <a:buFontTx/>
              <a:buNone/>
            </a:pPr>
            <a:endParaRPr lang="es-CL" altLang="es-CL" sz="500">
              <a:cs typeface="Times New Roman" panose="02020603050405020304" pitchFamily="18" charset="0"/>
            </a:endParaRPr>
          </a:p>
          <a:p>
            <a:pPr algn="just">
              <a:spcBef>
                <a:spcPct val="0"/>
              </a:spcBef>
              <a:buFontTx/>
              <a:buNone/>
            </a:pPr>
            <a:r>
              <a:rPr lang="es-CL" altLang="es-CL" sz="1000">
                <a:cs typeface="Times New Roman" panose="02020603050405020304" pitchFamily="18" charset="0"/>
              </a:rPr>
              <a:t>Trabajador no se asegura que el esmeril se encuentra desenergizado.</a:t>
            </a:r>
            <a:endParaRPr lang="es-ES" altLang="es-CL" sz="1000">
              <a:cs typeface="Times New Roman" panose="02020603050405020304" pitchFamily="18" charset="0"/>
            </a:endParaRPr>
          </a:p>
          <a:p>
            <a:pPr algn="just">
              <a:spcBef>
                <a:spcPct val="0"/>
              </a:spcBef>
              <a:buFontTx/>
              <a:buNone/>
            </a:pPr>
            <a:endParaRPr lang="es-ES" altLang="es-CL" sz="500">
              <a:cs typeface="Times New Roman" panose="02020603050405020304" pitchFamily="18" charset="0"/>
            </a:endParaRPr>
          </a:p>
        </p:txBody>
      </p:sp>
      <p:sp>
        <p:nvSpPr>
          <p:cNvPr id="11275" name="Line 20">
            <a:extLst>
              <a:ext uri="{FF2B5EF4-FFF2-40B4-BE49-F238E27FC236}">
                <a16:creationId xmlns:a16="http://schemas.microsoft.com/office/drawing/2014/main" id="{403E6066-2EF9-5D96-58B6-E45BE21966A2}"/>
              </a:ext>
            </a:extLst>
          </p:cNvPr>
          <p:cNvSpPr>
            <a:spLocks noChangeShapeType="1"/>
          </p:cNvSpPr>
          <p:nvPr/>
        </p:nvSpPr>
        <p:spPr bwMode="auto">
          <a:xfrm flipV="1">
            <a:off x="3617913" y="2535238"/>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11276" name="Rectangle 21">
            <a:extLst>
              <a:ext uri="{FF2B5EF4-FFF2-40B4-BE49-F238E27FC236}">
                <a16:creationId xmlns:a16="http://schemas.microsoft.com/office/drawing/2014/main" id="{B6901E50-14BA-C311-90B3-A5EEC64A1AB7}"/>
              </a:ext>
            </a:extLst>
          </p:cNvPr>
          <p:cNvSpPr>
            <a:spLocks noChangeArrowheads="1"/>
          </p:cNvSpPr>
          <p:nvPr/>
        </p:nvSpPr>
        <p:spPr bwMode="auto">
          <a:xfrm>
            <a:off x="188913" y="2665413"/>
            <a:ext cx="1841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1pPr>
            <a:lvl2pPr marL="742950" indent="-285750">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2pPr>
            <a:lvl3pPr marL="1143000" indent="-228600">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3pPr>
            <a:lvl4pPr marL="1600200" indent="-228600">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4pPr>
            <a:lvl5pPr marL="2057400" indent="-228600">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9pPr>
          </a:lstStyle>
          <a:p>
            <a:pPr algn="r"/>
            <a:br>
              <a:rPr lang="es-ES" altLang="es-CL" sz="1200">
                <a:cs typeface="Times New Roman" panose="02020603050405020304" pitchFamily="18" charset="0"/>
              </a:rPr>
            </a:br>
            <a:endParaRPr lang="es-ES" altLang="es-CL" sz="2500">
              <a:cs typeface="Times New Roman" panose="02020603050405020304" pitchFamily="18" charset="0"/>
            </a:endParaRPr>
          </a:p>
        </p:txBody>
      </p:sp>
      <p:sp>
        <p:nvSpPr>
          <p:cNvPr id="11277" name="Line 39">
            <a:extLst>
              <a:ext uri="{FF2B5EF4-FFF2-40B4-BE49-F238E27FC236}">
                <a16:creationId xmlns:a16="http://schemas.microsoft.com/office/drawing/2014/main" id="{1FFBC7B2-694E-27DC-7EAA-8592C45CCFD4}"/>
              </a:ext>
            </a:extLst>
          </p:cNvPr>
          <p:cNvSpPr>
            <a:spLocks noChangeShapeType="1"/>
          </p:cNvSpPr>
          <p:nvPr/>
        </p:nvSpPr>
        <p:spPr bwMode="auto">
          <a:xfrm>
            <a:off x="7667625" y="357346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78" name="Text Box 60">
            <a:extLst>
              <a:ext uri="{FF2B5EF4-FFF2-40B4-BE49-F238E27FC236}">
                <a16:creationId xmlns:a16="http://schemas.microsoft.com/office/drawing/2014/main" id="{A342331D-B5E4-E2BA-4907-91B908E15442}"/>
              </a:ext>
            </a:extLst>
          </p:cNvPr>
          <p:cNvSpPr txBox="1">
            <a:spLocks noChangeArrowheads="1"/>
          </p:cNvSpPr>
          <p:nvPr/>
        </p:nvSpPr>
        <p:spPr bwMode="auto">
          <a:xfrm>
            <a:off x="193675" y="1846263"/>
            <a:ext cx="1657350" cy="1438275"/>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OS 05  Conciencia, competencia y conducta:</a:t>
            </a:r>
          </a:p>
          <a:p>
            <a:pPr algn="just">
              <a:spcBef>
                <a:spcPct val="0"/>
              </a:spcBef>
              <a:buFontTx/>
              <a:buNone/>
            </a:pPr>
            <a:endParaRPr lang="es-CL" altLang="es-CL" sz="500"/>
          </a:p>
          <a:p>
            <a:pPr algn="just">
              <a:spcBef>
                <a:spcPct val="0"/>
              </a:spcBef>
              <a:buFontTx/>
              <a:buNone/>
            </a:pPr>
            <a:r>
              <a:rPr lang="es-CL" altLang="es-CL" sz="1000"/>
              <a:t>La empresa contratista no cuenta con un programa de capacitación de uso esmeril angular por el proveedor.</a:t>
            </a:r>
          </a:p>
        </p:txBody>
      </p:sp>
      <p:sp>
        <p:nvSpPr>
          <p:cNvPr id="11279" name="Text Box 61">
            <a:extLst>
              <a:ext uri="{FF2B5EF4-FFF2-40B4-BE49-F238E27FC236}">
                <a16:creationId xmlns:a16="http://schemas.microsoft.com/office/drawing/2014/main" id="{00DE5574-910B-94F9-29E4-E3410AF10BA3}"/>
              </a:ext>
            </a:extLst>
          </p:cNvPr>
          <p:cNvSpPr txBox="1">
            <a:spLocks noChangeArrowheads="1"/>
          </p:cNvSpPr>
          <p:nvPr/>
        </p:nvSpPr>
        <p:spPr bwMode="auto">
          <a:xfrm>
            <a:off x="250825" y="5084763"/>
            <a:ext cx="1584325" cy="1439862"/>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OS 10 Operación y Mantención:</a:t>
            </a:r>
          </a:p>
          <a:p>
            <a:pPr algn="just">
              <a:spcBef>
                <a:spcPct val="0"/>
              </a:spcBef>
              <a:buFontTx/>
              <a:buNone/>
            </a:pPr>
            <a:endParaRPr lang="es-CL" altLang="es-CL" sz="1000"/>
          </a:p>
          <a:p>
            <a:pPr algn="just">
              <a:spcBef>
                <a:spcPct val="0"/>
              </a:spcBef>
              <a:buFontTx/>
              <a:buNone/>
            </a:pPr>
            <a:r>
              <a:rPr lang="es-CL" altLang="es-CL" sz="1000"/>
              <a:t>La GIC no ha establecido un sistema seguro para la manipulación para el cambio de disco en esmeril angular. </a:t>
            </a:r>
            <a:endParaRPr lang="es-CL" altLang="es-CL" sz="1000" b="1"/>
          </a:p>
        </p:txBody>
      </p:sp>
      <p:sp>
        <p:nvSpPr>
          <p:cNvPr id="11280" name="Text Box 71">
            <a:extLst>
              <a:ext uri="{FF2B5EF4-FFF2-40B4-BE49-F238E27FC236}">
                <a16:creationId xmlns:a16="http://schemas.microsoft.com/office/drawing/2014/main" id="{387E94F4-A63B-F926-B41A-73B41A4E37BE}"/>
              </a:ext>
            </a:extLst>
          </p:cNvPr>
          <p:cNvSpPr txBox="1">
            <a:spLocks noChangeArrowheads="1"/>
          </p:cNvSpPr>
          <p:nvPr/>
        </p:nvSpPr>
        <p:spPr bwMode="auto">
          <a:xfrm>
            <a:off x="2195513" y="1844675"/>
            <a:ext cx="1439862" cy="1295400"/>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TW 02 Análisis de riesgos:</a:t>
            </a:r>
          </a:p>
          <a:p>
            <a:pPr algn="just">
              <a:spcBef>
                <a:spcPct val="0"/>
              </a:spcBef>
              <a:buFontTx/>
              <a:buNone/>
            </a:pPr>
            <a:endParaRPr lang="es-CL" altLang="es-CL" sz="500" b="1"/>
          </a:p>
          <a:p>
            <a:pPr algn="just">
              <a:spcBef>
                <a:spcPct val="0"/>
              </a:spcBef>
              <a:buFontTx/>
              <a:buNone/>
            </a:pPr>
            <a:r>
              <a:rPr lang="es-CL" altLang="es-CL" sz="1000"/>
              <a:t>Análisis de riesgo de la tarea no fue efectiva , al no considerar el cambio de disco.</a:t>
            </a:r>
          </a:p>
        </p:txBody>
      </p:sp>
      <p:sp>
        <p:nvSpPr>
          <p:cNvPr id="11281" name="Text Box 72">
            <a:extLst>
              <a:ext uri="{FF2B5EF4-FFF2-40B4-BE49-F238E27FC236}">
                <a16:creationId xmlns:a16="http://schemas.microsoft.com/office/drawing/2014/main" id="{9AC02C52-F89B-11B1-4465-0326A7AEF392}"/>
              </a:ext>
            </a:extLst>
          </p:cNvPr>
          <p:cNvSpPr txBox="1">
            <a:spLocks noChangeArrowheads="1"/>
          </p:cNvSpPr>
          <p:nvPr/>
        </p:nvSpPr>
        <p:spPr bwMode="auto">
          <a:xfrm>
            <a:off x="4110038" y="3343275"/>
            <a:ext cx="1512887" cy="1081088"/>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cs typeface="Times New Roman" panose="02020603050405020304" pitchFamily="18" charset="0"/>
              </a:rPr>
              <a:t>IT 06 Cumplimiento de procedimientos:</a:t>
            </a:r>
          </a:p>
          <a:p>
            <a:pPr algn="just">
              <a:spcBef>
                <a:spcPct val="0"/>
              </a:spcBef>
              <a:buFontTx/>
              <a:buNone/>
            </a:pPr>
            <a:endParaRPr lang="es-CL" altLang="es-CL" sz="500">
              <a:cs typeface="Times New Roman" panose="02020603050405020304" pitchFamily="18" charset="0"/>
            </a:endParaRPr>
          </a:p>
          <a:p>
            <a:pPr algn="just">
              <a:spcBef>
                <a:spcPct val="0"/>
              </a:spcBef>
              <a:buFontTx/>
              <a:buNone/>
            </a:pPr>
            <a:r>
              <a:rPr lang="es-CL" altLang="es-CL" sz="1000">
                <a:cs typeface="Times New Roman" panose="02020603050405020304" pitchFamily="18" charset="0"/>
              </a:rPr>
              <a:t>Trabajador no cumple con el procedimiento uso de Esmeril angular.</a:t>
            </a:r>
            <a:endParaRPr lang="es-ES" altLang="es-CL" sz="1000">
              <a:cs typeface="Times New Roman" panose="02020603050405020304" pitchFamily="18" charset="0"/>
            </a:endParaRPr>
          </a:p>
          <a:p>
            <a:pPr algn="just">
              <a:spcBef>
                <a:spcPct val="0"/>
              </a:spcBef>
              <a:buFontTx/>
              <a:buNone/>
            </a:pPr>
            <a:endParaRPr lang="es-ES" altLang="es-CL" sz="500">
              <a:cs typeface="Times New Roman" panose="02020603050405020304" pitchFamily="18" charset="0"/>
            </a:endParaRPr>
          </a:p>
        </p:txBody>
      </p:sp>
      <p:sp>
        <p:nvSpPr>
          <p:cNvPr id="11282" name="Text Box 73">
            <a:extLst>
              <a:ext uri="{FF2B5EF4-FFF2-40B4-BE49-F238E27FC236}">
                <a16:creationId xmlns:a16="http://schemas.microsoft.com/office/drawing/2014/main" id="{240AD3A8-5F98-EDAF-2E25-59F7710CD2C4}"/>
              </a:ext>
            </a:extLst>
          </p:cNvPr>
          <p:cNvSpPr txBox="1">
            <a:spLocks noChangeArrowheads="1"/>
          </p:cNvSpPr>
          <p:nvPr/>
        </p:nvSpPr>
        <p:spPr bwMode="auto">
          <a:xfrm>
            <a:off x="6011863" y="4941888"/>
            <a:ext cx="1439862" cy="1511300"/>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cs typeface="Times New Roman" panose="02020603050405020304" pitchFamily="18" charset="0"/>
              </a:rPr>
              <a:t>DF 08 Dispositivo de seguridad :</a:t>
            </a:r>
          </a:p>
          <a:p>
            <a:pPr algn="just">
              <a:spcBef>
                <a:spcPct val="0"/>
              </a:spcBef>
              <a:buFontTx/>
              <a:buNone/>
            </a:pPr>
            <a:endParaRPr lang="es-CL" altLang="es-CL" sz="1000" b="1">
              <a:cs typeface="Times New Roman" panose="02020603050405020304" pitchFamily="18" charset="0"/>
            </a:endParaRPr>
          </a:p>
          <a:p>
            <a:pPr algn="just">
              <a:spcBef>
                <a:spcPct val="0"/>
              </a:spcBef>
              <a:buFontTx/>
              <a:buNone/>
            </a:pPr>
            <a:r>
              <a:rPr lang="es-CL" altLang="es-CL" sz="1000">
                <a:cs typeface="Times New Roman" panose="02020603050405020304" pitchFamily="18" charset="0"/>
              </a:rPr>
              <a:t>El equipo no cuenta con dispositivo que obligue la desenergización para la manipulación del disco.</a:t>
            </a:r>
            <a:endParaRPr lang="es-CL" altLang="es-CL" sz="500">
              <a:cs typeface="Times New Roman" panose="02020603050405020304" pitchFamily="18" charset="0"/>
            </a:endParaRPr>
          </a:p>
        </p:txBody>
      </p:sp>
      <p:sp>
        <p:nvSpPr>
          <p:cNvPr id="11283" name="Line 76">
            <a:extLst>
              <a:ext uri="{FF2B5EF4-FFF2-40B4-BE49-F238E27FC236}">
                <a16:creationId xmlns:a16="http://schemas.microsoft.com/office/drawing/2014/main" id="{CFBE84DF-5B31-292B-907A-F4BDA95C6CD0}"/>
              </a:ext>
            </a:extLst>
          </p:cNvPr>
          <p:cNvSpPr>
            <a:spLocks noChangeShapeType="1"/>
          </p:cNvSpPr>
          <p:nvPr/>
        </p:nvSpPr>
        <p:spPr bwMode="auto">
          <a:xfrm>
            <a:off x="7667625" y="2420938"/>
            <a:ext cx="0" cy="3313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84" name="Line 77">
            <a:extLst>
              <a:ext uri="{FF2B5EF4-FFF2-40B4-BE49-F238E27FC236}">
                <a16:creationId xmlns:a16="http://schemas.microsoft.com/office/drawing/2014/main" id="{31FE0692-1106-D16E-1F92-C9BF05CC6814}"/>
              </a:ext>
            </a:extLst>
          </p:cNvPr>
          <p:cNvSpPr>
            <a:spLocks noChangeShapeType="1"/>
          </p:cNvSpPr>
          <p:nvPr/>
        </p:nvSpPr>
        <p:spPr bwMode="auto">
          <a:xfrm flipH="1">
            <a:off x="7451725"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85" name="Text Box 79">
            <a:extLst>
              <a:ext uri="{FF2B5EF4-FFF2-40B4-BE49-F238E27FC236}">
                <a16:creationId xmlns:a16="http://schemas.microsoft.com/office/drawing/2014/main" id="{18F172DB-EAA6-FF3C-76D2-BDF8E40B8CC9}"/>
              </a:ext>
            </a:extLst>
          </p:cNvPr>
          <p:cNvSpPr txBox="1">
            <a:spLocks noChangeArrowheads="1"/>
          </p:cNvSpPr>
          <p:nvPr/>
        </p:nvSpPr>
        <p:spPr bwMode="auto">
          <a:xfrm>
            <a:off x="2195513" y="3357563"/>
            <a:ext cx="1439862" cy="1366837"/>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TW 03 Procedimiento de trabajo:</a:t>
            </a:r>
          </a:p>
          <a:p>
            <a:pPr algn="just">
              <a:spcBef>
                <a:spcPct val="0"/>
              </a:spcBef>
              <a:buFontTx/>
              <a:buNone/>
            </a:pPr>
            <a:endParaRPr lang="es-CL" altLang="es-CL" sz="1000"/>
          </a:p>
          <a:p>
            <a:pPr algn="just">
              <a:spcBef>
                <a:spcPct val="0"/>
              </a:spcBef>
              <a:buFontTx/>
              <a:buNone/>
            </a:pPr>
            <a:r>
              <a:rPr lang="es-CL" altLang="es-CL" sz="1000"/>
              <a:t>Procedimiento de uso de esmeril angular no se reforzó antes de realizar el trabajo.</a:t>
            </a:r>
            <a:endParaRPr lang="es-ES" altLang="es-CL" sz="1000"/>
          </a:p>
        </p:txBody>
      </p:sp>
      <p:sp>
        <p:nvSpPr>
          <p:cNvPr id="11286" name="Text Box 80">
            <a:extLst>
              <a:ext uri="{FF2B5EF4-FFF2-40B4-BE49-F238E27FC236}">
                <a16:creationId xmlns:a16="http://schemas.microsoft.com/office/drawing/2014/main" id="{D7492422-8B60-E7EF-9A82-63402B0C8C4B}"/>
              </a:ext>
            </a:extLst>
          </p:cNvPr>
          <p:cNvSpPr txBox="1">
            <a:spLocks noChangeArrowheads="1"/>
          </p:cNvSpPr>
          <p:nvPr/>
        </p:nvSpPr>
        <p:spPr bwMode="auto">
          <a:xfrm>
            <a:off x="179388" y="3406775"/>
            <a:ext cx="1655762" cy="1535113"/>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OS 03 Administración de riesgos y cambios:</a:t>
            </a:r>
          </a:p>
          <a:p>
            <a:pPr algn="just">
              <a:spcBef>
                <a:spcPct val="0"/>
              </a:spcBef>
              <a:buFontTx/>
              <a:buNone/>
            </a:pPr>
            <a:endParaRPr lang="es-CL" altLang="es-CL" sz="1000"/>
          </a:p>
          <a:p>
            <a:pPr algn="just">
              <a:spcBef>
                <a:spcPct val="0"/>
              </a:spcBef>
              <a:buFontTx/>
              <a:buNone/>
            </a:pPr>
            <a:r>
              <a:rPr lang="es-CL" altLang="es-CL" sz="1000"/>
              <a:t>La empresa contratista  dentro de su programa de observación planeada no tiene identificado observar el uso del esmeril angular.</a:t>
            </a:r>
            <a:endParaRPr lang="es-CL" altLang="es-CL" sz="1000" b="1"/>
          </a:p>
        </p:txBody>
      </p:sp>
      <p:sp>
        <p:nvSpPr>
          <p:cNvPr id="11287" name="Line 83">
            <a:extLst>
              <a:ext uri="{FF2B5EF4-FFF2-40B4-BE49-F238E27FC236}">
                <a16:creationId xmlns:a16="http://schemas.microsoft.com/office/drawing/2014/main" id="{0A46E536-8D8B-5034-93DD-DB8992D1E20E}"/>
              </a:ext>
            </a:extLst>
          </p:cNvPr>
          <p:cNvSpPr>
            <a:spLocks noChangeShapeType="1"/>
          </p:cNvSpPr>
          <p:nvPr/>
        </p:nvSpPr>
        <p:spPr bwMode="auto">
          <a:xfrm>
            <a:off x="7451725" y="573405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88" name="Line 84">
            <a:extLst>
              <a:ext uri="{FF2B5EF4-FFF2-40B4-BE49-F238E27FC236}">
                <a16:creationId xmlns:a16="http://schemas.microsoft.com/office/drawing/2014/main" id="{87216566-BF46-8621-4EF5-52C8F421D6E7}"/>
              </a:ext>
            </a:extLst>
          </p:cNvPr>
          <p:cNvSpPr>
            <a:spLocks noChangeShapeType="1"/>
          </p:cNvSpPr>
          <p:nvPr/>
        </p:nvSpPr>
        <p:spPr bwMode="auto">
          <a:xfrm>
            <a:off x="1835150" y="5734050"/>
            <a:ext cx="41767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89" name="Line 85">
            <a:extLst>
              <a:ext uri="{FF2B5EF4-FFF2-40B4-BE49-F238E27FC236}">
                <a16:creationId xmlns:a16="http://schemas.microsoft.com/office/drawing/2014/main" id="{3DAB50EB-2D0E-D29E-EDF5-319B6E20A4F4}"/>
              </a:ext>
            </a:extLst>
          </p:cNvPr>
          <p:cNvSpPr>
            <a:spLocks noChangeShapeType="1"/>
          </p:cNvSpPr>
          <p:nvPr/>
        </p:nvSpPr>
        <p:spPr bwMode="auto">
          <a:xfrm>
            <a:off x="3635375" y="2449513"/>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0" name="Line 86">
            <a:extLst>
              <a:ext uri="{FF2B5EF4-FFF2-40B4-BE49-F238E27FC236}">
                <a16:creationId xmlns:a16="http://schemas.microsoft.com/office/drawing/2014/main" id="{5B010849-AE69-1847-1070-2A950AD5F8CC}"/>
              </a:ext>
            </a:extLst>
          </p:cNvPr>
          <p:cNvSpPr>
            <a:spLocks noChangeShapeType="1"/>
          </p:cNvSpPr>
          <p:nvPr/>
        </p:nvSpPr>
        <p:spPr bwMode="auto">
          <a:xfrm>
            <a:off x="1835150" y="2492375"/>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1" name="Line 87">
            <a:extLst>
              <a:ext uri="{FF2B5EF4-FFF2-40B4-BE49-F238E27FC236}">
                <a16:creationId xmlns:a16="http://schemas.microsoft.com/office/drawing/2014/main" id="{44A3DBBC-D99E-485F-9792-71AFCD349C3F}"/>
              </a:ext>
            </a:extLst>
          </p:cNvPr>
          <p:cNvSpPr>
            <a:spLocks noChangeShapeType="1"/>
          </p:cNvSpPr>
          <p:nvPr/>
        </p:nvSpPr>
        <p:spPr bwMode="auto">
          <a:xfrm>
            <a:off x="1835150" y="4076700"/>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2" name="Line 88">
            <a:extLst>
              <a:ext uri="{FF2B5EF4-FFF2-40B4-BE49-F238E27FC236}">
                <a16:creationId xmlns:a16="http://schemas.microsoft.com/office/drawing/2014/main" id="{FB5802E5-3C9C-CBE8-A850-EED3C53C0CD6}"/>
              </a:ext>
            </a:extLst>
          </p:cNvPr>
          <p:cNvSpPr>
            <a:spLocks noChangeShapeType="1"/>
          </p:cNvSpPr>
          <p:nvPr/>
        </p:nvSpPr>
        <p:spPr bwMode="auto">
          <a:xfrm>
            <a:off x="3635375" y="4005263"/>
            <a:ext cx="468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3" name="Line 89">
            <a:extLst>
              <a:ext uri="{FF2B5EF4-FFF2-40B4-BE49-F238E27FC236}">
                <a16:creationId xmlns:a16="http://schemas.microsoft.com/office/drawing/2014/main" id="{DE0EEE0C-109E-0040-9D9F-3F8B83E37A9E}"/>
              </a:ext>
            </a:extLst>
          </p:cNvPr>
          <p:cNvSpPr>
            <a:spLocks noChangeShapeType="1"/>
          </p:cNvSpPr>
          <p:nvPr/>
        </p:nvSpPr>
        <p:spPr bwMode="auto">
          <a:xfrm>
            <a:off x="5810250" y="2219325"/>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4" name="Line 90">
            <a:extLst>
              <a:ext uri="{FF2B5EF4-FFF2-40B4-BE49-F238E27FC236}">
                <a16:creationId xmlns:a16="http://schemas.microsoft.com/office/drawing/2014/main" id="{C99220AB-BAC3-A141-2602-F7081A174CFF}"/>
              </a:ext>
            </a:extLst>
          </p:cNvPr>
          <p:cNvSpPr>
            <a:spLocks noChangeShapeType="1"/>
          </p:cNvSpPr>
          <p:nvPr/>
        </p:nvSpPr>
        <p:spPr bwMode="auto">
          <a:xfrm>
            <a:off x="5651500" y="221932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5" name="Line 91">
            <a:extLst>
              <a:ext uri="{FF2B5EF4-FFF2-40B4-BE49-F238E27FC236}">
                <a16:creationId xmlns:a16="http://schemas.microsoft.com/office/drawing/2014/main" id="{5DCA506D-8C76-11B1-8E39-C2BC529B9751}"/>
              </a:ext>
            </a:extLst>
          </p:cNvPr>
          <p:cNvSpPr>
            <a:spLocks noChangeShapeType="1"/>
          </p:cNvSpPr>
          <p:nvPr/>
        </p:nvSpPr>
        <p:spPr bwMode="auto">
          <a:xfrm>
            <a:off x="5622925" y="4019550"/>
            <a:ext cx="179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6" name="Line 92">
            <a:extLst>
              <a:ext uri="{FF2B5EF4-FFF2-40B4-BE49-F238E27FC236}">
                <a16:creationId xmlns:a16="http://schemas.microsoft.com/office/drawing/2014/main" id="{762A19E7-7FD9-E21B-09A6-3B00E58999C9}"/>
              </a:ext>
            </a:extLst>
          </p:cNvPr>
          <p:cNvSpPr>
            <a:spLocks noChangeShapeType="1"/>
          </p:cNvSpPr>
          <p:nvPr/>
        </p:nvSpPr>
        <p:spPr bwMode="auto">
          <a:xfrm>
            <a:off x="5810250" y="27082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8">
            <a:extLst>
              <a:ext uri="{FF2B5EF4-FFF2-40B4-BE49-F238E27FC236}">
                <a16:creationId xmlns:a16="http://schemas.microsoft.com/office/drawing/2014/main" id="{5A030932-2074-4A33-2A5E-1294D3203E80}"/>
              </a:ext>
            </a:extLst>
          </p:cNvPr>
          <p:cNvSpPr>
            <a:spLocks noChangeArrowheads="1"/>
          </p:cNvSpPr>
          <p:nvPr/>
        </p:nvSpPr>
        <p:spPr bwMode="auto">
          <a:xfrm>
            <a:off x="2662682" y="1324414"/>
            <a:ext cx="3798887" cy="473075"/>
          </a:xfrm>
          <a:prstGeom prst="rect">
            <a:avLst/>
          </a:prstGeom>
          <a:noFill/>
          <a:ln w="9525">
            <a:noFill/>
            <a:miter lim="800000"/>
            <a:headEnd/>
            <a:tailEnd/>
          </a:ln>
          <a:effectLst/>
        </p:spPr>
        <p:txBody>
          <a:bodyPr wrap="none">
            <a:spAutoFit/>
          </a:bodyPr>
          <a:lstStyle/>
          <a:p>
            <a:pPr algn="r">
              <a:defRPr/>
            </a:pPr>
            <a:r>
              <a:rPr lang="es-ES_tradnl" sz="2500" b="1" dirty="0">
                <a:effectLst>
                  <a:outerShdw blurRad="38100" dist="38100" dir="2700000" algn="tl">
                    <a:srgbClr val="C0C0C0"/>
                  </a:outerShdw>
                </a:effectLst>
                <a:latin typeface="Arial Narrow" pitchFamily="34" charset="0"/>
                <a:ea typeface="ＭＳ Ｐゴシック" pitchFamily="34" charset="-128"/>
              </a:rPr>
              <a:t>Conclusiones y Aprendizajes</a:t>
            </a:r>
            <a:endParaRPr lang="es-ES" sz="2500" b="1" dirty="0">
              <a:effectLst>
                <a:outerShdw blurRad="38100" dist="38100" dir="2700000" algn="tl">
                  <a:srgbClr val="C0C0C0"/>
                </a:outerShdw>
              </a:effectLst>
              <a:latin typeface="Arial Narrow" pitchFamily="34" charset="0"/>
              <a:ea typeface="ＭＳ Ｐゴシック" pitchFamily="34" charset="-128"/>
            </a:endParaRPr>
          </a:p>
        </p:txBody>
      </p:sp>
      <p:graphicFrame>
        <p:nvGraphicFramePr>
          <p:cNvPr id="15403" name="Group 43">
            <a:extLst>
              <a:ext uri="{FF2B5EF4-FFF2-40B4-BE49-F238E27FC236}">
                <a16:creationId xmlns:a16="http://schemas.microsoft.com/office/drawing/2014/main" id="{EEE01390-2A87-8EDC-219E-0F7DEB73723B}"/>
              </a:ext>
            </a:extLst>
          </p:cNvPr>
          <p:cNvGraphicFramePr>
            <a:graphicFrameLocks noGrp="1"/>
          </p:cNvGraphicFramePr>
          <p:nvPr>
            <p:extLst>
              <p:ext uri="{D42A27DB-BD31-4B8C-83A1-F6EECF244321}">
                <p14:modId xmlns:p14="http://schemas.microsoft.com/office/powerpoint/2010/main" val="2131551147"/>
              </p:ext>
            </p:extLst>
          </p:nvPr>
        </p:nvGraphicFramePr>
        <p:xfrm>
          <a:off x="359713" y="2117343"/>
          <a:ext cx="8621137" cy="3541923"/>
        </p:xfrm>
        <a:graphic>
          <a:graphicData uri="http://schemas.openxmlformats.org/drawingml/2006/table">
            <a:tbl>
              <a:tblPr/>
              <a:tblGrid>
                <a:gridCol w="3864188">
                  <a:extLst>
                    <a:ext uri="{9D8B030D-6E8A-4147-A177-3AD203B41FA5}">
                      <a16:colId xmlns:a16="http://schemas.microsoft.com/office/drawing/2014/main" val="20000"/>
                    </a:ext>
                  </a:extLst>
                </a:gridCol>
                <a:gridCol w="4756949">
                  <a:extLst>
                    <a:ext uri="{9D8B030D-6E8A-4147-A177-3AD203B41FA5}">
                      <a16:colId xmlns:a16="http://schemas.microsoft.com/office/drawing/2014/main" val="20001"/>
                    </a:ext>
                  </a:extLst>
                </a:gridCol>
              </a:tblGrid>
              <a:tr h="445141">
                <a:tc>
                  <a:txBody>
                    <a:bodyPr/>
                    <a:lstStyle>
                      <a:lvl1pPr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820738" rtl="0" eaLnBrk="1" fontAlgn="base" latinLnBrk="0" hangingPunct="1">
                        <a:lnSpc>
                          <a:spcPct val="100000"/>
                        </a:lnSpc>
                        <a:spcBef>
                          <a:spcPct val="20000"/>
                        </a:spcBef>
                        <a:spcAft>
                          <a:spcPct val="0"/>
                        </a:spcAft>
                        <a:buClrTx/>
                        <a:buSzTx/>
                        <a:buFontTx/>
                        <a:buNone/>
                        <a:tabLst/>
                      </a:pPr>
                      <a:r>
                        <a:rPr kumimoji="0" lang="es-ES" altLang="es-CL" sz="17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rPr>
                        <a:t>Conclusiones</a:t>
                      </a:r>
                    </a:p>
                  </a:txBody>
                  <a:tcPr marL="90000" marR="90000"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820738" rtl="0" eaLnBrk="1" fontAlgn="base" latinLnBrk="0" hangingPunct="1">
                        <a:lnSpc>
                          <a:spcPct val="100000"/>
                        </a:lnSpc>
                        <a:spcBef>
                          <a:spcPct val="20000"/>
                        </a:spcBef>
                        <a:spcAft>
                          <a:spcPct val="0"/>
                        </a:spcAft>
                        <a:buClrTx/>
                        <a:buSzTx/>
                        <a:buFontTx/>
                        <a:buNone/>
                        <a:tabLst/>
                      </a:pPr>
                      <a:r>
                        <a:rPr kumimoji="0" lang="es-ES" altLang="es-CL" sz="17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rPr>
                        <a:t>Aprendizajes</a:t>
                      </a:r>
                    </a:p>
                  </a:txBody>
                  <a:tcPr marL="90000" marR="90000" marT="46807" marB="468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844808">
                <a:tc>
                  <a:txBody>
                    <a:bodyPr/>
                    <a:lstStyle>
                      <a:lvl1pPr marL="444500" indent="-4445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444500" marR="0" lvl="0" indent="-444500" algn="l" defTabSz="820738" rtl="0" eaLnBrk="1" fontAlgn="base" latinLnBrk="0" hangingPunct="1">
                        <a:lnSpc>
                          <a:spcPct val="100000"/>
                        </a:lnSpc>
                        <a:spcBef>
                          <a:spcPct val="20000"/>
                        </a:spcBef>
                        <a:spcAft>
                          <a:spcPct val="0"/>
                        </a:spcAft>
                        <a:buClrTx/>
                        <a:buSzTx/>
                        <a:buFontTx/>
                        <a:buAutoNum type="arabicPeriod"/>
                        <a:tabLst/>
                      </a:pPr>
                      <a:endParaRPr kumimoji="0" lang="es-MX"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444500" marR="0" lvl="0" indent="-444500" algn="just" defTabSz="820738" rtl="0" eaLnBrk="1" fontAlgn="base" latinLnBrk="0" hangingPunct="1">
                        <a:lnSpc>
                          <a:spcPct val="100000"/>
                        </a:lnSpc>
                        <a:spcBef>
                          <a:spcPct val="20000"/>
                        </a:spcBef>
                        <a:spcAft>
                          <a:spcPct val="0"/>
                        </a:spcAft>
                        <a:buClrTx/>
                        <a:buSzTx/>
                        <a:buFontTx/>
                        <a:buAutoNum type="arabicPeriod"/>
                        <a:tabLst/>
                      </a:pPr>
                      <a:r>
                        <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Este evento no hubiese ocurrido si el trabajador </a:t>
                      </a:r>
                      <a:r>
                        <a:rPr kumimoji="0" lang="es-CL" altLang="es-CL" sz="17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desenergiza</a:t>
                      </a:r>
                      <a:r>
                        <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el esmeril angular. </a:t>
                      </a:r>
                    </a:p>
                    <a:p>
                      <a:pPr marL="444500" marR="0" lvl="0" indent="-444500" algn="just" defTabSz="820738" rtl="0" eaLnBrk="1" fontAlgn="base" latinLnBrk="0" hangingPunct="1">
                        <a:lnSpc>
                          <a:spcPct val="100000"/>
                        </a:lnSpc>
                        <a:spcBef>
                          <a:spcPct val="20000"/>
                        </a:spcBef>
                        <a:spcAft>
                          <a:spcPct val="0"/>
                        </a:spcAft>
                        <a:buClrTx/>
                        <a:buSzTx/>
                        <a:buFontTx/>
                        <a:buNone/>
                        <a:tabLst/>
                      </a:pPr>
                      <a:endPar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444500" marR="0" lvl="0" indent="-444500" algn="just" defTabSz="820738" rtl="0" eaLnBrk="1" fontAlgn="base" latinLnBrk="0" hangingPunct="1">
                        <a:lnSpc>
                          <a:spcPct val="100000"/>
                        </a:lnSpc>
                        <a:spcBef>
                          <a:spcPct val="20000"/>
                        </a:spcBef>
                        <a:spcAft>
                          <a:spcPct val="0"/>
                        </a:spcAft>
                        <a:buClrTx/>
                        <a:buSzTx/>
                        <a:buFontTx/>
                        <a:buAutoNum type="arabicPeriod"/>
                        <a:tabLst/>
                      </a:pPr>
                      <a:r>
                        <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 los equipos contaran con un sistema que obligue a </a:t>
                      </a:r>
                      <a:r>
                        <a:rPr kumimoji="0" lang="es-CL" altLang="es-CL" sz="17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desenergizarlos</a:t>
                      </a:r>
                      <a:r>
                        <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al momento de cambiar el disco, no existiría la posibilidad de accionarlos involuntariamente.</a:t>
                      </a:r>
                      <a:endParaRPr kumimoji="0" lang="es-ES_tradn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0" indent="-4445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444500" marR="0" lvl="0" indent="-444500" algn="just" defTabSz="820738" rtl="0" eaLnBrk="1" fontAlgn="base" latinLnBrk="0" hangingPunct="1">
                        <a:lnSpc>
                          <a:spcPct val="100000"/>
                        </a:lnSpc>
                        <a:spcBef>
                          <a:spcPct val="20000"/>
                        </a:spcBef>
                        <a:spcAft>
                          <a:spcPct val="0"/>
                        </a:spcAft>
                        <a:buClrTx/>
                        <a:buSzTx/>
                        <a:buFontTx/>
                        <a:buNone/>
                        <a:tabLst/>
                      </a:pPr>
                      <a:endPar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444500" marR="0" lvl="0" indent="-444500" algn="just" defTabSz="820738" rtl="0" eaLnBrk="1" fontAlgn="base" latinLnBrk="0" hangingPunct="1">
                        <a:lnSpc>
                          <a:spcPct val="100000"/>
                        </a:lnSpc>
                        <a:spcBef>
                          <a:spcPct val="20000"/>
                        </a:spcBef>
                        <a:spcAft>
                          <a:spcPct val="0"/>
                        </a:spcAft>
                        <a:buClrTx/>
                        <a:buSzTx/>
                        <a:buFontTx/>
                        <a:buAutoNum type="arabicPeriod"/>
                        <a:tabLst/>
                      </a:pPr>
                      <a:r>
                        <a:rPr kumimoji="0" lang="es-MX"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Las herramientas manuales que son alimentados por una fuente eléctrica, generan un riesgo de accidente si se manipulan para el cambio de sus componentes estando  energizadas.</a:t>
                      </a:r>
                      <a:r>
                        <a:rPr kumimoji="0" lang="es-ES" altLang="es-CL"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t>
                      </a:r>
                      <a:endParaRPr kumimoji="0" lang="es-ES"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4" name="Rectangle 42">
            <a:extLst>
              <a:ext uri="{FF2B5EF4-FFF2-40B4-BE49-F238E27FC236}">
                <a16:creationId xmlns:a16="http://schemas.microsoft.com/office/drawing/2014/main" id="{97AA6A93-7021-37AA-08D7-8001A1431FDF}"/>
              </a:ext>
            </a:extLst>
          </p:cNvPr>
          <p:cNvSpPr>
            <a:spLocks noChangeArrowheads="1"/>
          </p:cNvSpPr>
          <p:nvPr/>
        </p:nvSpPr>
        <p:spPr bwMode="auto">
          <a:xfrm>
            <a:off x="754062" y="1251160"/>
            <a:ext cx="8064500" cy="490537"/>
          </a:xfrm>
          <a:prstGeom prst="rect">
            <a:avLst/>
          </a:prstGeom>
          <a:noFill/>
          <a:ln w="9525">
            <a:noFill/>
            <a:miter lim="800000"/>
            <a:headEnd/>
            <a:tailEnd/>
          </a:ln>
        </p:spPr>
        <p:txBody>
          <a:bodyPr/>
          <a:lstStyle>
            <a:lvl1pPr defTabSz="8207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207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207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207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207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s-CL" b="1" dirty="0" err="1">
                <a:effectLst>
                  <a:outerShdw blurRad="38100" dist="38100" dir="2700000" algn="tl">
                    <a:srgbClr val="C0C0C0"/>
                  </a:outerShdw>
                </a:effectLst>
                <a:latin typeface="Arial Narrow" panose="020B0606020202030204" pitchFamily="34" charset="0"/>
              </a:rPr>
              <a:t>Acciones</a:t>
            </a:r>
            <a:r>
              <a:rPr lang="en-US" altLang="es-CL" b="1" dirty="0">
                <a:effectLst>
                  <a:outerShdw blurRad="38100" dist="38100" dir="2700000" algn="tl">
                    <a:srgbClr val="C0C0C0"/>
                  </a:outerShdw>
                </a:effectLst>
                <a:latin typeface="Arial Narrow" panose="020B0606020202030204" pitchFamily="34" charset="0"/>
              </a:rPr>
              <a:t> </a:t>
            </a:r>
            <a:r>
              <a:rPr lang="es-ES" altLang="es-CL" b="1" dirty="0">
                <a:effectLst>
                  <a:outerShdw blurRad="38100" dist="38100" dir="2700000" algn="tl">
                    <a:srgbClr val="C0C0C0"/>
                  </a:outerShdw>
                </a:effectLst>
                <a:latin typeface="Arial Narrow" panose="020B0606020202030204" pitchFamily="34" charset="0"/>
              </a:rPr>
              <a:t>Correctivas</a:t>
            </a:r>
            <a:r>
              <a:rPr lang="en-US" altLang="es-CL" b="1" dirty="0">
                <a:effectLst>
                  <a:outerShdw blurRad="38100" dist="38100" dir="2700000" algn="tl">
                    <a:srgbClr val="C0C0C0"/>
                  </a:outerShdw>
                </a:effectLst>
                <a:latin typeface="Arial Narrow" panose="020B0606020202030204" pitchFamily="34" charset="0"/>
              </a:rPr>
              <a:t> a </a:t>
            </a:r>
            <a:r>
              <a:rPr lang="es-ES" altLang="es-CL" b="1" dirty="0">
                <a:effectLst>
                  <a:outerShdw blurRad="38100" dist="38100" dir="2700000" algn="tl">
                    <a:srgbClr val="C0C0C0"/>
                  </a:outerShdw>
                </a:effectLst>
                <a:latin typeface="Arial Narrow" panose="020B0606020202030204" pitchFamily="34" charset="0"/>
              </a:rPr>
              <a:t>Implementar</a:t>
            </a:r>
          </a:p>
        </p:txBody>
      </p:sp>
      <p:sp>
        <p:nvSpPr>
          <p:cNvPr id="15363" name="Rectangle 421">
            <a:extLst>
              <a:ext uri="{FF2B5EF4-FFF2-40B4-BE49-F238E27FC236}">
                <a16:creationId xmlns:a16="http://schemas.microsoft.com/office/drawing/2014/main" id="{91DEA195-A85B-9C2E-8875-A17E480166F5}"/>
              </a:ext>
            </a:extLst>
          </p:cNvPr>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s-ES" altLang="es-CL" sz="1800"/>
          </a:p>
        </p:txBody>
      </p:sp>
      <p:graphicFrame>
        <p:nvGraphicFramePr>
          <p:cNvPr id="17466" name="Group 58">
            <a:extLst>
              <a:ext uri="{FF2B5EF4-FFF2-40B4-BE49-F238E27FC236}">
                <a16:creationId xmlns:a16="http://schemas.microsoft.com/office/drawing/2014/main" id="{4733EC12-4413-BBFD-207B-5212E23355A5}"/>
              </a:ext>
            </a:extLst>
          </p:cNvPr>
          <p:cNvGraphicFramePr>
            <a:graphicFrameLocks noGrp="1"/>
          </p:cNvGraphicFramePr>
          <p:nvPr>
            <p:extLst>
              <p:ext uri="{D42A27DB-BD31-4B8C-83A1-F6EECF244321}">
                <p14:modId xmlns:p14="http://schemas.microsoft.com/office/powerpoint/2010/main" val="2407544621"/>
              </p:ext>
            </p:extLst>
          </p:nvPr>
        </p:nvGraphicFramePr>
        <p:xfrm>
          <a:off x="539750" y="1910619"/>
          <a:ext cx="8064500" cy="4230724"/>
        </p:xfrm>
        <a:graphic>
          <a:graphicData uri="http://schemas.openxmlformats.org/drawingml/2006/table">
            <a:tbl>
              <a:tblPr/>
              <a:tblGrid>
                <a:gridCol w="3676049">
                  <a:extLst>
                    <a:ext uri="{9D8B030D-6E8A-4147-A177-3AD203B41FA5}">
                      <a16:colId xmlns:a16="http://schemas.microsoft.com/office/drawing/2014/main" val="20000"/>
                    </a:ext>
                  </a:extLst>
                </a:gridCol>
                <a:gridCol w="1498856">
                  <a:extLst>
                    <a:ext uri="{9D8B030D-6E8A-4147-A177-3AD203B41FA5}">
                      <a16:colId xmlns:a16="http://schemas.microsoft.com/office/drawing/2014/main" val="20001"/>
                    </a:ext>
                  </a:extLst>
                </a:gridCol>
                <a:gridCol w="1758047">
                  <a:extLst>
                    <a:ext uri="{9D8B030D-6E8A-4147-A177-3AD203B41FA5}">
                      <a16:colId xmlns:a16="http://schemas.microsoft.com/office/drawing/2014/main" val="20002"/>
                    </a:ext>
                  </a:extLst>
                </a:gridCol>
                <a:gridCol w="1131548">
                  <a:extLst>
                    <a:ext uri="{9D8B030D-6E8A-4147-A177-3AD203B41FA5}">
                      <a16:colId xmlns:a16="http://schemas.microsoft.com/office/drawing/2014/main" val="20003"/>
                    </a:ext>
                  </a:extLst>
                </a:gridCol>
              </a:tblGrid>
              <a:tr h="775317">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CL" sz="18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Acción</a:t>
                      </a:r>
                      <a:endParaRPr kumimoji="0" lang="es-CL" altLang="es-CL" sz="18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CL" sz="18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Jerarquía de Controles</a:t>
                      </a:r>
                      <a:endParaRPr kumimoji="0" lang="es-CL" altLang="es-CL" sz="18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CL" sz="18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Persona Responsable / Cargo</a:t>
                      </a:r>
                      <a:endParaRPr kumimoji="0" lang="es-CL" altLang="es-CL" sz="18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CL" sz="18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Fecha Límite</a:t>
                      </a:r>
                      <a:endParaRPr kumimoji="0" lang="es-CL" altLang="es-CL" sz="18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048562">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La G.I.C. indicara la forma de fijar llave de cambio de discos al cable en el sector del enchufe, de manera tal de asegurar que desconecten el esmeril angular para utilizar llave.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Rediseño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7163" indent="-157163"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Joaquín González</a:t>
                      </a:r>
                    </a:p>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Ing. Proyecto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30.07.2009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8562">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La empresa contratista incluirá en el programa de observaciones planeadas el uso de esmeril angular.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Administrar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7163" indent="-157163"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Joaquín González</a:t>
                      </a:r>
                    </a:p>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Ing. Proyecto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30.06.2009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8562">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La empresa contratista capacitara a todos sus trabajadores en el uso de esmeril angular, a través de un proveedor calificado.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Administrar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7163" indent="-157163"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Joaquín González</a:t>
                      </a:r>
                    </a:p>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Ing. Proyecto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30.07.2009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1499A-4CDA-7C7F-48A9-8ECEF1DF7286}"/>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996EDB22-08D1-1DD4-9ECD-BA381241CF8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401007829"/>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2AA6-FE0C-0073-6166-42985951FCE6}"/>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337398D6-78E0-CE71-D456-F2D06EBA0DF6}"/>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
        <p:nvSpPr>
          <p:cNvPr id="3" name="CuadroTexto 2">
            <a:extLst>
              <a:ext uri="{FF2B5EF4-FFF2-40B4-BE49-F238E27FC236}">
                <a16:creationId xmlns:a16="http://schemas.microsoft.com/office/drawing/2014/main" id="{305C1BFD-5849-DF75-D670-7520DCF1347B}"/>
              </a:ext>
            </a:extLst>
          </p:cNvPr>
          <p:cNvSpPr txBox="1"/>
          <p:nvPr/>
        </p:nvSpPr>
        <p:spPr>
          <a:xfrm>
            <a:off x="1208720" y="2208909"/>
            <a:ext cx="5546041" cy="1384995"/>
          </a:xfrm>
          <a:prstGeom prst="rect">
            <a:avLst/>
          </a:prstGeom>
          <a:noFill/>
        </p:spPr>
        <p:txBody>
          <a:bodyPr wrap="square" rtlCol="0">
            <a:spAutoFit/>
          </a:bodyPr>
          <a:lstStyle/>
          <a:p>
            <a:r>
              <a:rPr lang="es-MX" sz="2800" b="1" dirty="0"/>
              <a:t>Modulo 5</a:t>
            </a:r>
          </a:p>
          <a:p>
            <a:endParaRPr lang="es-MX" sz="2800" b="1" dirty="0"/>
          </a:p>
          <a:p>
            <a:r>
              <a:rPr lang="es-MX" sz="2800" b="1" dirty="0"/>
              <a:t>Ejemplo practico 2 </a:t>
            </a:r>
            <a:endParaRPr lang="es-CL" sz="2800" b="1" dirty="0"/>
          </a:p>
        </p:txBody>
      </p:sp>
    </p:spTree>
    <p:extLst>
      <p:ext uri="{BB962C8B-B14F-4D97-AF65-F5344CB8AC3E}">
        <p14:creationId xmlns:p14="http://schemas.microsoft.com/office/powerpoint/2010/main" val="192546380"/>
      </p:ext>
    </p:extLst>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a:xfrm>
            <a:off x="522769" y="2503093"/>
            <a:ext cx="8098461" cy="1535765"/>
          </a:xfrm>
        </p:spPr>
        <p:txBody>
          <a:bodyPr/>
          <a:lstStyle/>
          <a:p>
            <a:pPr algn="ctr"/>
            <a:r>
              <a:rPr lang="es-CL" sz="2400" b="1" dirty="0">
                <a:latin typeface="Arial" panose="020B0604020202020204" pitchFamily="34" charset="0"/>
                <a:cs typeface="Arial" panose="020B0604020202020204" pitchFamily="34" charset="0"/>
              </a:rPr>
              <a:t>SIMULACRO DOCUMENTAL</a:t>
            </a:r>
          </a:p>
          <a:p>
            <a:pPr algn="ctr"/>
            <a:r>
              <a:rPr lang="es-CL" sz="2400" b="1" dirty="0">
                <a:latin typeface="Arial" panose="020B0604020202020204" pitchFamily="34" charset="0"/>
                <a:cs typeface="Arial" panose="020B0604020202020204" pitchFamily="34" charset="0"/>
              </a:rPr>
              <a:t>INFORME INVESTIGACIÓN INCIDENTE fatal </a:t>
            </a:r>
            <a:endParaRPr lang="es-CL" sz="2400" b="1" dirty="0">
              <a:solidFill>
                <a:srgbClr val="FF0000"/>
              </a:solidFill>
            </a:endParaRPr>
          </a:p>
        </p:txBody>
      </p:sp>
    </p:spTree>
    <p:extLst>
      <p:ext uri="{BB962C8B-B14F-4D97-AF65-F5344CB8AC3E}">
        <p14:creationId xmlns:p14="http://schemas.microsoft.com/office/powerpoint/2010/main" val="31026896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351182" y="367036"/>
            <a:ext cx="5197475"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CL" altLang="es-ES" sz="2000" b="1" dirty="0">
                <a:solidFill>
                  <a:srgbClr val="333333"/>
                </a:solidFill>
                <a:latin typeface="Arial" panose="020B0604020202020204" pitchFamily="34" charset="0"/>
                <a:cs typeface="Arial" panose="020B0604020202020204" pitchFamily="34" charset="0"/>
              </a:rPr>
              <a:t>OBJETIVO</a:t>
            </a:r>
            <a:endParaRPr lang="es-ES" sz="200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 name="Marcador de contenido 2">
            <a:extLst>
              <a:ext uri="{FF2B5EF4-FFF2-40B4-BE49-F238E27FC236}">
                <a16:creationId xmlns:a16="http://schemas.microsoft.com/office/drawing/2014/main" id="{144097ED-F969-477E-868F-392E53496F22}"/>
              </a:ext>
            </a:extLst>
          </p:cNvPr>
          <p:cNvSpPr txBox="1">
            <a:spLocks/>
          </p:cNvSpPr>
          <p:nvPr/>
        </p:nvSpPr>
        <p:spPr>
          <a:xfrm>
            <a:off x="87629" y="1604643"/>
            <a:ext cx="8705189" cy="12858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ct val="0"/>
              </a:spcBef>
              <a:buFontTx/>
              <a:buNone/>
            </a:pPr>
            <a:r>
              <a:rPr lang="es-CL" altLang="es-CL" dirty="0"/>
              <a:t>	</a:t>
            </a:r>
            <a:r>
              <a:rPr lang="es-CL" altLang="es-CL" sz="2000" dirty="0">
                <a:latin typeface="Arial" panose="020B0604020202020204" pitchFamily="34" charset="0"/>
                <a:cs typeface="Arial" panose="020B0604020202020204" pitchFamily="34" charset="0"/>
              </a:rPr>
              <a:t>Este simulacro documental tiene el propósito de asesorar en la investigación  de causas de incidentes y accidentes de TERMIKA Servicios S.A, para área planta, campamento y muelle.</a:t>
            </a:r>
            <a:endParaRPr lang="es-CL" sz="20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BCE0FCD5-0AA4-4E4E-AEC8-382F7BECD4B8}"/>
              </a:ext>
            </a:extLst>
          </p:cNvPr>
          <p:cNvSpPr txBox="1">
            <a:spLocks/>
          </p:cNvSpPr>
          <p:nvPr/>
        </p:nvSpPr>
        <p:spPr>
          <a:xfrm>
            <a:off x="439672" y="3130903"/>
            <a:ext cx="5656328" cy="409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altLang="es-ES" sz="2000" b="1" dirty="0">
                <a:solidFill>
                  <a:srgbClr val="333333"/>
                </a:solidFill>
                <a:latin typeface="Arial" panose="020B0604020202020204" pitchFamily="34" charset="0"/>
                <a:cs typeface="Arial" panose="020B0604020202020204" pitchFamily="34" charset="0"/>
              </a:rPr>
              <a:t>ALCANCE</a:t>
            </a:r>
            <a:endParaRPr lang="es-CL" sz="2000"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B3073112-75C9-48D2-ADE8-9C94D13E8987}"/>
              </a:ext>
            </a:extLst>
          </p:cNvPr>
          <p:cNvSpPr/>
          <p:nvPr/>
        </p:nvSpPr>
        <p:spPr>
          <a:xfrm>
            <a:off x="439673" y="3847018"/>
            <a:ext cx="8261876" cy="1015663"/>
          </a:xfrm>
          <a:prstGeom prst="rect">
            <a:avLst/>
          </a:prstGeom>
        </p:spPr>
        <p:txBody>
          <a:bodyPr wrap="square">
            <a:spAutoFit/>
          </a:bodyPr>
          <a:lstStyle/>
          <a:p>
            <a:pPr algn="just"/>
            <a:r>
              <a:rPr lang="es-CL" altLang="es-CL" sz="2000" dirty="0">
                <a:latin typeface="Arial" panose="020B0604020202020204" pitchFamily="34" charset="0"/>
                <a:cs typeface="Arial" panose="020B0604020202020204" pitchFamily="34" charset="0"/>
              </a:rPr>
              <a:t>Esta metodología debe ser usada para todos los eventos Alto Potencial, accidentes graves y/o fatales que pudiese ocurrir en el  contrato       CSP-1099</a:t>
            </a:r>
            <a:r>
              <a:rPr lang="es-CL" altLang="es-CL"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452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FD5AD-6E98-7B29-D8B9-48280BFE426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83CD823-6E32-0E91-1A3D-F0CDBD7ADA71}"/>
              </a:ext>
            </a:extLst>
          </p:cNvPr>
          <p:cNvPicPr>
            <a:picLocks noChangeAspect="1"/>
          </p:cNvPicPr>
          <p:nvPr/>
        </p:nvPicPr>
        <p:blipFill>
          <a:blip r:embed="rId2"/>
          <a:srcRect l="8084" t="16966" r="9170" b="6387"/>
          <a:stretch>
            <a:fillRect/>
          </a:stretch>
        </p:blipFill>
        <p:spPr>
          <a:xfrm>
            <a:off x="-1" y="251209"/>
            <a:ext cx="9141333" cy="5677319"/>
          </a:xfrm>
          <a:prstGeom prst="rect">
            <a:avLst/>
          </a:prstGeom>
        </p:spPr>
      </p:pic>
    </p:spTree>
    <p:extLst>
      <p:ext uri="{BB962C8B-B14F-4D97-AF65-F5344CB8AC3E}">
        <p14:creationId xmlns:p14="http://schemas.microsoft.com/office/powerpoint/2010/main" val="1950154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1078307" y="1392318"/>
            <a:ext cx="6039060"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ROLES Y RESPONSABILIDADES</a:t>
            </a:r>
            <a:endParaRPr lang="es-CL" sz="2400" b="1" dirty="0">
              <a:latin typeface="Arial" panose="020B0604020202020204" pitchFamily="34" charset="0"/>
              <a:cs typeface="Arial" panose="020B0604020202020204" pitchFamily="34" charset="0"/>
            </a:endParaRPr>
          </a:p>
        </p:txBody>
      </p:sp>
      <p:sp>
        <p:nvSpPr>
          <p:cNvPr id="5" name="4 Marcador de texto">
            <a:extLst>
              <a:ext uri="{FF2B5EF4-FFF2-40B4-BE49-F238E27FC236}">
                <a16:creationId xmlns:a16="http://schemas.microsoft.com/office/drawing/2014/main" id="{41758C6F-3BF5-429C-A825-8B70F14AA957}"/>
              </a:ext>
            </a:extLst>
          </p:cNvPr>
          <p:cNvSpPr txBox="1">
            <a:spLocks/>
          </p:cNvSpPr>
          <p:nvPr/>
        </p:nvSpPr>
        <p:spPr>
          <a:xfrm>
            <a:off x="575067" y="2128707"/>
            <a:ext cx="4938713" cy="5653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s-CL" sz="2800" b="1" dirty="0">
                <a:latin typeface="Arial" panose="020B0604020202020204" pitchFamily="34" charset="0"/>
                <a:cs typeface="Arial" panose="020B0604020202020204" pitchFamily="34" charset="0"/>
              </a:rPr>
              <a:t>El líder de equipo debe: </a:t>
            </a:r>
          </a:p>
        </p:txBody>
      </p:sp>
      <p:sp>
        <p:nvSpPr>
          <p:cNvPr id="2" name="Rectángulo 1">
            <a:extLst>
              <a:ext uri="{FF2B5EF4-FFF2-40B4-BE49-F238E27FC236}">
                <a16:creationId xmlns:a16="http://schemas.microsoft.com/office/drawing/2014/main" id="{5CBC1E0E-7C4E-443F-9940-732921CF1066}"/>
              </a:ext>
            </a:extLst>
          </p:cNvPr>
          <p:cNvSpPr/>
          <p:nvPr/>
        </p:nvSpPr>
        <p:spPr>
          <a:xfrm>
            <a:off x="575068" y="2875550"/>
            <a:ext cx="8008494" cy="2554545"/>
          </a:xfrm>
          <a:prstGeom prst="rect">
            <a:avLst/>
          </a:prstGeom>
        </p:spPr>
        <p:txBody>
          <a:bodyPr wrap="square">
            <a:spAutoFit/>
          </a:bodyPr>
          <a:lstStyle/>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Estar capacitado y ser competente en la aplicación de los hallazgos de hechos de incidentes y de las herramientas de análisis </a:t>
            </a:r>
          </a:p>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  Tener experiencia previa como integrante de un equipo ICAM </a:t>
            </a:r>
          </a:p>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  Tener experiencia previa en haber liderado investigaciones de escala comparable </a:t>
            </a:r>
          </a:p>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  Tener habilidad para conducir un equipo pequeño de investigación </a:t>
            </a:r>
          </a:p>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  Ser capaz de actuar como nexo entre la jefatura superior y el equipo de investigación. </a:t>
            </a:r>
          </a:p>
        </p:txBody>
      </p:sp>
    </p:spTree>
    <p:extLst>
      <p:ext uri="{BB962C8B-B14F-4D97-AF65-F5344CB8AC3E}">
        <p14:creationId xmlns:p14="http://schemas.microsoft.com/office/powerpoint/2010/main" val="40947352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456611" y="1529397"/>
            <a:ext cx="8230777"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ROLES Y RESPONSABILIDADES</a:t>
            </a:r>
            <a:endParaRPr lang="es-CL" sz="2400" b="1" dirty="0">
              <a:latin typeface="Arial" panose="020B0604020202020204" pitchFamily="34" charset="0"/>
              <a:cs typeface="Arial" panose="020B0604020202020204" pitchFamily="34" charset="0"/>
            </a:endParaRPr>
          </a:p>
        </p:txBody>
      </p:sp>
      <p:sp>
        <p:nvSpPr>
          <p:cNvPr id="5" name="4 Marcador de texto">
            <a:extLst>
              <a:ext uri="{FF2B5EF4-FFF2-40B4-BE49-F238E27FC236}">
                <a16:creationId xmlns:a16="http://schemas.microsoft.com/office/drawing/2014/main" id="{41758C6F-3BF5-429C-A825-8B70F14AA957}"/>
              </a:ext>
            </a:extLst>
          </p:cNvPr>
          <p:cNvSpPr txBox="1">
            <a:spLocks/>
          </p:cNvSpPr>
          <p:nvPr/>
        </p:nvSpPr>
        <p:spPr>
          <a:xfrm>
            <a:off x="224671" y="2125154"/>
            <a:ext cx="4938713" cy="4794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s-CL" sz="2800" dirty="0">
                <a:latin typeface="Arial" panose="020B0604020202020204" pitchFamily="34" charset="0"/>
                <a:cs typeface="Arial" panose="020B0604020202020204" pitchFamily="34" charset="0"/>
              </a:rPr>
              <a:t>  </a:t>
            </a:r>
            <a:r>
              <a:rPr lang="es-CL" sz="2800" b="1" dirty="0">
                <a:latin typeface="Arial" panose="020B0604020202020204" pitchFamily="34" charset="0"/>
                <a:cs typeface="Arial" panose="020B0604020202020204" pitchFamily="34" charset="0"/>
              </a:rPr>
              <a:t>Equipo de Investigación: </a:t>
            </a:r>
          </a:p>
        </p:txBody>
      </p:sp>
      <p:sp>
        <p:nvSpPr>
          <p:cNvPr id="2" name="Rectángulo 1">
            <a:extLst>
              <a:ext uri="{FF2B5EF4-FFF2-40B4-BE49-F238E27FC236}">
                <a16:creationId xmlns:a16="http://schemas.microsoft.com/office/drawing/2014/main" id="{9E335832-5E07-43B3-9D31-6FAFA2E65D68}"/>
              </a:ext>
            </a:extLst>
          </p:cNvPr>
          <p:cNvSpPr/>
          <p:nvPr/>
        </p:nvSpPr>
        <p:spPr>
          <a:xfrm>
            <a:off x="224671" y="2868517"/>
            <a:ext cx="8044537" cy="2585323"/>
          </a:xfrm>
          <a:prstGeom prst="rect">
            <a:avLst/>
          </a:prstGeom>
        </p:spPr>
        <p:txBody>
          <a:bodyPr wrap="square">
            <a:spAutoFit/>
          </a:bodyPr>
          <a:lstStyle/>
          <a:p>
            <a:pPr algn="just"/>
            <a:r>
              <a:rPr lang="es-CL" dirty="0">
                <a:latin typeface="Arial" panose="020B0604020202020204" pitchFamily="34" charset="0"/>
                <a:cs typeface="Arial" panose="020B0604020202020204" pitchFamily="34" charset="0"/>
              </a:rPr>
              <a:t>El rol del equipo es:</a:t>
            </a:r>
          </a:p>
          <a:p>
            <a:pPr algn="just"/>
            <a:r>
              <a:rPr lang="es-CL" dirty="0"/>
              <a:t>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Recopilar información, hechos y evidencias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Establecer la secuencia de eventos que llevó al incidente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Analizar e integrar la información disponible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Desarrollar hallazgos y conclusiones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Determinar la importancia de estos hallazgos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Redactar el informe de investigación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Presentar el informe a la gerencia. </a:t>
            </a:r>
          </a:p>
        </p:txBody>
      </p:sp>
    </p:spTree>
    <p:extLst>
      <p:ext uri="{BB962C8B-B14F-4D97-AF65-F5344CB8AC3E}">
        <p14:creationId xmlns:p14="http://schemas.microsoft.com/office/powerpoint/2010/main" val="29374739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78971" y="1738670"/>
            <a:ext cx="7683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595959"/>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CL" sz="2000" dirty="0"/>
              <a:t>  </a:t>
            </a:r>
            <a:r>
              <a:rPr lang="es-CL" sz="2000" b="1" dirty="0"/>
              <a:t>Antecedentes Generales del Incidente</a:t>
            </a:r>
          </a:p>
        </p:txBody>
      </p:sp>
      <p:sp>
        <p:nvSpPr>
          <p:cNvPr id="2" name="CuadroTexto 1">
            <a:extLst>
              <a:ext uri="{FF2B5EF4-FFF2-40B4-BE49-F238E27FC236}">
                <a16:creationId xmlns:a16="http://schemas.microsoft.com/office/drawing/2014/main" id="{F77E1E8D-48FA-49C1-A65E-913325C482F0}"/>
              </a:ext>
            </a:extLst>
          </p:cNvPr>
          <p:cNvSpPr txBox="1"/>
          <p:nvPr/>
        </p:nvSpPr>
        <p:spPr>
          <a:xfrm>
            <a:off x="756169" y="1435653"/>
            <a:ext cx="1815562" cy="369332"/>
          </a:xfrm>
          <a:prstGeom prst="rect">
            <a:avLst/>
          </a:prstGeom>
          <a:noFill/>
        </p:spPr>
        <p:txBody>
          <a:bodyPr wrap="none" rtlCol="0">
            <a:spAutoFit/>
          </a:bodyPr>
          <a:lstStyle/>
          <a:p>
            <a:pPr marL="285750" indent="-285750">
              <a:buFont typeface="Wingdings" panose="05000000000000000000" pitchFamily="2" charset="2"/>
              <a:buChar char="q"/>
            </a:pPr>
            <a:r>
              <a:rPr lang="es-CL" dirty="0">
                <a:latin typeface="Arial" panose="020B0604020202020204" pitchFamily="34" charset="0"/>
                <a:cs typeface="Arial" panose="020B0604020202020204" pitchFamily="34" charset="0"/>
              </a:rPr>
              <a:t>CONTEXTO:</a:t>
            </a:r>
          </a:p>
        </p:txBody>
      </p:sp>
      <p:sp>
        <p:nvSpPr>
          <p:cNvPr id="3" name="CuadroTexto 2">
            <a:extLst>
              <a:ext uri="{FF2B5EF4-FFF2-40B4-BE49-F238E27FC236}">
                <a16:creationId xmlns:a16="http://schemas.microsoft.com/office/drawing/2014/main" id="{6BADF529-C2D9-4543-B33F-633346C1A945}"/>
              </a:ext>
            </a:extLst>
          </p:cNvPr>
          <p:cNvSpPr txBox="1"/>
          <p:nvPr/>
        </p:nvSpPr>
        <p:spPr>
          <a:xfrm>
            <a:off x="478971" y="2474656"/>
            <a:ext cx="8390641" cy="646331"/>
          </a:xfrm>
          <a:prstGeom prst="rect">
            <a:avLst/>
          </a:prstGeom>
          <a:noFill/>
          <a:ln>
            <a:solidFill>
              <a:srgbClr val="000000"/>
            </a:solidFill>
          </a:ln>
        </p:spPr>
        <p:txBody>
          <a:bodyPr wrap="square" rtlCol="0">
            <a:spAutoFit/>
          </a:bodyPr>
          <a:lstStyle/>
          <a:p>
            <a:r>
              <a:rPr lang="es-CL" dirty="0">
                <a:latin typeface="Arial" panose="020B0604020202020204" pitchFamily="34" charset="0"/>
                <a:cs typeface="Arial" panose="020B0604020202020204" pitchFamily="34" charset="0"/>
              </a:rPr>
              <a:t>Traslado en camioneta por ruta B-229, en sector planta concentrados hacia planta hidrometalúrgica.</a:t>
            </a:r>
          </a:p>
        </p:txBody>
      </p:sp>
      <p:sp>
        <p:nvSpPr>
          <p:cNvPr id="4" name="CuadroTexto 3">
            <a:extLst>
              <a:ext uri="{FF2B5EF4-FFF2-40B4-BE49-F238E27FC236}">
                <a16:creationId xmlns:a16="http://schemas.microsoft.com/office/drawing/2014/main" id="{4CD8B138-4A08-4A3A-8D93-00D2D0FD05D7}"/>
              </a:ext>
            </a:extLst>
          </p:cNvPr>
          <p:cNvSpPr txBox="1"/>
          <p:nvPr/>
        </p:nvSpPr>
        <p:spPr>
          <a:xfrm>
            <a:off x="837096" y="3324915"/>
            <a:ext cx="2991326" cy="369332"/>
          </a:xfrm>
          <a:prstGeom prst="rect">
            <a:avLst/>
          </a:prstGeom>
          <a:noFill/>
        </p:spPr>
        <p:txBody>
          <a:bodyPr wrap="square" rtlCol="0">
            <a:spAutoFit/>
          </a:bodyPr>
          <a:lstStyle/>
          <a:p>
            <a:pPr marL="285750" indent="-285750">
              <a:buFont typeface="Wingdings" panose="05000000000000000000" pitchFamily="2" charset="2"/>
              <a:buChar char="q"/>
            </a:pPr>
            <a:r>
              <a:rPr lang="es-CL" dirty="0">
                <a:latin typeface="Arial" panose="020B0604020202020204" pitchFamily="34" charset="0"/>
                <a:cs typeface="Arial" panose="020B0604020202020204" pitchFamily="34" charset="0"/>
              </a:rPr>
              <a:t>DESCRIPCION:</a:t>
            </a:r>
          </a:p>
        </p:txBody>
      </p:sp>
      <p:sp>
        <p:nvSpPr>
          <p:cNvPr id="5" name="CuadroTexto 4">
            <a:extLst>
              <a:ext uri="{FF2B5EF4-FFF2-40B4-BE49-F238E27FC236}">
                <a16:creationId xmlns:a16="http://schemas.microsoft.com/office/drawing/2014/main" id="{E792DD2D-EE25-4174-8163-84CDC428CBA7}"/>
              </a:ext>
            </a:extLst>
          </p:cNvPr>
          <p:cNvSpPr txBox="1"/>
          <p:nvPr/>
        </p:nvSpPr>
        <p:spPr>
          <a:xfrm>
            <a:off x="575837" y="3773934"/>
            <a:ext cx="8390641" cy="2862322"/>
          </a:xfrm>
          <a:prstGeom prst="rect">
            <a:avLst/>
          </a:prstGeom>
          <a:noFill/>
          <a:ln>
            <a:solidFill>
              <a:srgbClr val="000000"/>
            </a:solidFill>
          </a:ln>
        </p:spPr>
        <p:txBody>
          <a:bodyPr wrap="square" rtlCol="0">
            <a:spAutoFit/>
          </a:bodyPr>
          <a:lstStyle/>
          <a:p>
            <a:r>
              <a:rPr lang="es-CL" dirty="0">
                <a:latin typeface="Arial" panose="020B0604020202020204" pitchFamily="34" charset="0"/>
                <a:cs typeface="Arial" panose="020B0604020202020204" pitchFamily="34" charset="0"/>
              </a:rPr>
              <a:t>Alrededor de las 15:40 hrs, mientras trabajadores, Leonardo Ramírez C. conductor y de copiloto el trabajador (Técnico de mantención) Evaristo Henríquez G, se movilizan en camioneta, patente KXHB-49, para realizar trabajo de “Mantención de equipo de Aire Acondicionado”, en Proyecto de Planta Hidrometalúrgica.</a:t>
            </a:r>
          </a:p>
          <a:p>
            <a:endParaRPr lang="es-CL" dirty="0">
              <a:latin typeface="Arial" panose="020B0604020202020204" pitchFamily="34" charset="0"/>
              <a:cs typeface="Arial" panose="020B0604020202020204" pitchFamily="34" charset="0"/>
            </a:endParaRPr>
          </a:p>
          <a:p>
            <a:r>
              <a:rPr lang="es-CL" dirty="0">
                <a:latin typeface="Arial" panose="020B0604020202020204" pitchFamily="34" charset="0"/>
                <a:cs typeface="Arial" panose="020B0604020202020204" pitchFamily="34" charset="0"/>
              </a:rPr>
              <a:t>En cercanía de ruta B-229 (Quebrada de los Arrieros) , y por causas que se investigan, camioneta no respeta señalización Ceda el Paso, impactando de forma frontal con camión aljibe. Falleciendo conductor de forma inmediata y copiloto con múltiples lesiones.</a:t>
            </a:r>
          </a:p>
        </p:txBody>
      </p:sp>
    </p:spTree>
    <p:extLst>
      <p:ext uri="{BB962C8B-B14F-4D97-AF65-F5344CB8AC3E}">
        <p14:creationId xmlns:p14="http://schemas.microsoft.com/office/powerpoint/2010/main" val="32534556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454273" y="2443343"/>
            <a:ext cx="7920820"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ALCANCE O LIMITE DE LA INVESTIGACION</a:t>
            </a:r>
            <a:endParaRPr lang="es-CL" sz="2400" b="1" dirty="0">
              <a:latin typeface="Arial" panose="020B0604020202020204" pitchFamily="34" charset="0"/>
              <a:cs typeface="Arial" panose="020B0604020202020204" pitchFamily="34" charset="0"/>
            </a:endParaRPr>
          </a:p>
        </p:txBody>
      </p:sp>
      <p:sp>
        <p:nvSpPr>
          <p:cNvPr id="2" name="2 Marcador de texto">
            <a:extLst>
              <a:ext uri="{FF2B5EF4-FFF2-40B4-BE49-F238E27FC236}">
                <a16:creationId xmlns:a16="http://schemas.microsoft.com/office/drawing/2014/main" id="{D7227B81-92D5-4FF9-AC78-BDC70C079198}"/>
              </a:ext>
            </a:extLst>
          </p:cNvPr>
          <p:cNvSpPr txBox="1">
            <a:spLocks/>
          </p:cNvSpPr>
          <p:nvPr/>
        </p:nvSpPr>
        <p:spPr bwMode="auto">
          <a:xfrm>
            <a:off x="730404" y="3198565"/>
            <a:ext cx="7990810" cy="7127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s-CL" altLang="es-CL" sz="1800" dirty="0">
                <a:latin typeface="Arial" panose="020B0604020202020204" pitchFamily="34" charset="0"/>
                <a:cs typeface="Arial" panose="020B0604020202020204" pitchFamily="34" charset="0"/>
              </a:rPr>
              <a:t>Investigar e Identificar las causas básicas que provocaron el incidente, con el fin de evitar la ocurrencia de eventos similares.</a:t>
            </a:r>
          </a:p>
        </p:txBody>
      </p:sp>
    </p:spTree>
    <p:extLst>
      <p:ext uri="{BB962C8B-B14F-4D97-AF65-F5344CB8AC3E}">
        <p14:creationId xmlns:p14="http://schemas.microsoft.com/office/powerpoint/2010/main" val="39952072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1321628" y="1343530"/>
            <a:ext cx="6012246" cy="61156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COMISION INVESTIGADORA</a:t>
            </a:r>
            <a:endParaRPr lang="es-CL" sz="2400" b="1" dirty="0">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5E06FC61-B0E6-4ED3-B260-E5F59AE0440E}"/>
              </a:ext>
            </a:extLst>
          </p:cNvPr>
          <p:cNvGraphicFramePr>
            <a:graphicFrameLocks/>
          </p:cNvGraphicFramePr>
          <p:nvPr>
            <p:extLst>
              <p:ext uri="{D42A27DB-BD31-4B8C-83A1-F6EECF244321}">
                <p14:modId xmlns:p14="http://schemas.microsoft.com/office/powerpoint/2010/main" val="3090853817"/>
              </p:ext>
            </p:extLst>
          </p:nvPr>
        </p:nvGraphicFramePr>
        <p:xfrm>
          <a:off x="412955" y="1868574"/>
          <a:ext cx="8524568" cy="4420984"/>
        </p:xfrm>
        <a:graphic>
          <a:graphicData uri="http://schemas.openxmlformats.org/drawingml/2006/table">
            <a:tbl>
              <a:tblPr firstRow="1" bandRow="1">
                <a:tableStyleId>{93296810-A885-4BE3-A3E7-6D5BEEA58F35}</a:tableStyleId>
              </a:tblPr>
              <a:tblGrid>
                <a:gridCol w="644903">
                  <a:extLst>
                    <a:ext uri="{9D8B030D-6E8A-4147-A177-3AD203B41FA5}">
                      <a16:colId xmlns:a16="http://schemas.microsoft.com/office/drawing/2014/main" val="20000"/>
                    </a:ext>
                  </a:extLst>
                </a:gridCol>
                <a:gridCol w="3006040">
                  <a:extLst>
                    <a:ext uri="{9D8B030D-6E8A-4147-A177-3AD203B41FA5}">
                      <a16:colId xmlns:a16="http://schemas.microsoft.com/office/drawing/2014/main" val="20001"/>
                    </a:ext>
                  </a:extLst>
                </a:gridCol>
                <a:gridCol w="4873625">
                  <a:extLst>
                    <a:ext uri="{9D8B030D-6E8A-4147-A177-3AD203B41FA5}">
                      <a16:colId xmlns:a16="http://schemas.microsoft.com/office/drawing/2014/main" val="20002"/>
                    </a:ext>
                  </a:extLst>
                </a:gridCol>
              </a:tblGrid>
              <a:tr h="613863">
                <a:tc>
                  <a:txBody>
                    <a:bodyPr/>
                    <a:lstStyle/>
                    <a:p>
                      <a:pPr algn="ctr"/>
                      <a:r>
                        <a:rPr lang="es-CL" sz="1600" dirty="0">
                          <a:latin typeface="Arial" panose="020B0604020202020204" pitchFamily="34" charset="0"/>
                          <a:cs typeface="Arial" panose="020B0604020202020204" pitchFamily="34" charset="0"/>
                        </a:rPr>
                        <a:t>N°</a:t>
                      </a:r>
                    </a:p>
                  </a:txBody>
                  <a:tcPr anchor="ctr">
                    <a:solidFill>
                      <a:schemeClr val="tx2">
                        <a:lumMod val="40000"/>
                        <a:lumOff val="60000"/>
                      </a:schemeClr>
                    </a:solidFill>
                  </a:tcPr>
                </a:tc>
                <a:tc>
                  <a:txBody>
                    <a:bodyPr/>
                    <a:lstStyle/>
                    <a:p>
                      <a:pPr algn="ctr"/>
                      <a:r>
                        <a:rPr lang="es-CL" sz="1600" dirty="0">
                          <a:latin typeface="Arial" panose="020B0604020202020204" pitchFamily="34" charset="0"/>
                          <a:cs typeface="Arial" panose="020B0604020202020204" pitchFamily="34" charset="0"/>
                        </a:rPr>
                        <a:t>NOMBRE</a:t>
                      </a:r>
                    </a:p>
                  </a:txBody>
                  <a:tcPr anchor="ctr">
                    <a:solidFill>
                      <a:schemeClr val="tx2">
                        <a:lumMod val="40000"/>
                        <a:lumOff val="60000"/>
                      </a:schemeClr>
                    </a:solidFill>
                  </a:tcPr>
                </a:tc>
                <a:tc>
                  <a:txBody>
                    <a:bodyPr/>
                    <a:lstStyle/>
                    <a:p>
                      <a:pPr algn="ctr"/>
                      <a:r>
                        <a:rPr lang="es-CL" sz="1600" dirty="0">
                          <a:latin typeface="Arial" panose="020B0604020202020204" pitchFamily="34" charset="0"/>
                          <a:cs typeface="Arial" panose="020B0604020202020204" pitchFamily="34" charset="0"/>
                        </a:rPr>
                        <a:t>CARGO</a:t>
                      </a:r>
                    </a:p>
                  </a:txBody>
                  <a:tcPr anchor="ctr">
                    <a:solidFill>
                      <a:schemeClr val="tx2">
                        <a:lumMod val="40000"/>
                        <a:lumOff val="60000"/>
                      </a:schemeClr>
                    </a:solidFill>
                  </a:tcPr>
                </a:tc>
                <a:extLst>
                  <a:ext uri="{0D108BD9-81ED-4DB2-BD59-A6C34878D82A}">
                    <a16:rowId xmlns:a16="http://schemas.microsoft.com/office/drawing/2014/main" val="10000"/>
                  </a:ext>
                </a:extLst>
              </a:tr>
              <a:tr h="464659">
                <a:tc>
                  <a:txBody>
                    <a:bodyPr/>
                    <a:lstStyle/>
                    <a:p>
                      <a:pPr algn="ctr"/>
                      <a:r>
                        <a:rPr lang="es-CL" sz="1600" dirty="0">
                          <a:latin typeface="Arial" panose="020B0604020202020204" pitchFamily="34" charset="0"/>
                          <a:cs typeface="Arial" panose="020B0604020202020204" pitchFamily="34" charset="0"/>
                        </a:rPr>
                        <a:t>1</a:t>
                      </a:r>
                    </a:p>
                  </a:txBody>
                  <a:tcPr anchor="ctr">
                    <a:noFill/>
                  </a:tcPr>
                </a:tc>
                <a:tc>
                  <a:txBody>
                    <a:bodyPr/>
                    <a:lstStyle/>
                    <a:p>
                      <a:pPr algn="ctr"/>
                      <a:r>
                        <a:rPr lang="es-MX" sz="1600" dirty="0">
                          <a:latin typeface="Arial" panose="020B0604020202020204" pitchFamily="34" charset="0"/>
                          <a:cs typeface="Arial" panose="020B0604020202020204" pitchFamily="34" charset="0"/>
                        </a:rPr>
                        <a:t>Felipe Salamanca Sánchez</a:t>
                      </a:r>
                      <a:endParaRPr lang="es-CL" sz="1600" dirty="0">
                        <a:latin typeface="Arial" panose="020B0604020202020204" pitchFamily="34" charset="0"/>
                        <a:cs typeface="Arial" panose="020B0604020202020204" pitchFamily="34" charset="0"/>
                      </a:endParaRPr>
                    </a:p>
                  </a:txBody>
                  <a:tcPr anchor="ctr">
                    <a:noFill/>
                  </a:tcPr>
                </a:tc>
                <a:tc>
                  <a:txBody>
                    <a:bodyPr/>
                    <a:lstStyle/>
                    <a:p>
                      <a:pPr algn="ctr"/>
                      <a:r>
                        <a:rPr lang="es-CL" sz="1600" dirty="0">
                          <a:latin typeface="Arial" panose="020B0604020202020204" pitchFamily="34" charset="0"/>
                          <a:cs typeface="Arial" panose="020B0604020202020204" pitchFamily="34" charset="0"/>
                        </a:rPr>
                        <a:t>Representante CPH&amp;S Laboral Termika S.A.</a:t>
                      </a:r>
                    </a:p>
                  </a:txBody>
                  <a:tcPr anchor="ctr">
                    <a:noFill/>
                  </a:tcPr>
                </a:tc>
                <a:extLst>
                  <a:ext uri="{0D108BD9-81ED-4DB2-BD59-A6C34878D82A}">
                    <a16:rowId xmlns:a16="http://schemas.microsoft.com/office/drawing/2014/main" val="10001"/>
                  </a:ext>
                </a:extLst>
              </a:tr>
              <a:tr h="750277">
                <a:tc>
                  <a:txBody>
                    <a:bodyPr/>
                    <a:lstStyle/>
                    <a:p>
                      <a:pPr algn="ctr"/>
                      <a:r>
                        <a:rPr lang="es-CL" sz="1600" dirty="0">
                          <a:latin typeface="Arial" panose="020B0604020202020204" pitchFamily="34" charset="0"/>
                          <a:cs typeface="Arial" panose="020B0604020202020204" pitchFamily="34" charset="0"/>
                        </a:rPr>
                        <a:t>2</a:t>
                      </a:r>
                    </a:p>
                  </a:txBody>
                  <a:tcPr anchor="ctr">
                    <a:solidFill>
                      <a:schemeClr val="tx2">
                        <a:lumMod val="40000"/>
                        <a:lumOff val="60000"/>
                      </a:schemeClr>
                    </a:solidFill>
                  </a:tcPr>
                </a:tc>
                <a:tc>
                  <a:txBody>
                    <a:bodyPr/>
                    <a:lstStyle/>
                    <a:p>
                      <a:pPr algn="ctr"/>
                      <a:r>
                        <a:rPr lang="es-CL" sz="1600" dirty="0">
                          <a:latin typeface="Arial" panose="020B0604020202020204" pitchFamily="34" charset="0"/>
                          <a:cs typeface="Arial" panose="020B0604020202020204" pitchFamily="34" charset="0"/>
                        </a:rPr>
                        <a:t>Diego Gallardo García</a:t>
                      </a:r>
                    </a:p>
                  </a:txBody>
                  <a:tcPr anchor="ctr">
                    <a:solidFill>
                      <a:schemeClr val="tx2">
                        <a:lumMod val="40000"/>
                        <a:lumOff val="60000"/>
                      </a:schemeClr>
                    </a:solidFill>
                  </a:tcPr>
                </a:tc>
                <a:tc>
                  <a:txBody>
                    <a:bodyPr/>
                    <a:lstStyle/>
                    <a:p>
                      <a:pPr algn="ctr"/>
                      <a:r>
                        <a:rPr lang="es-CL" sz="1600" dirty="0">
                          <a:latin typeface="Arial" panose="020B0604020202020204" pitchFamily="34" charset="0"/>
                          <a:cs typeface="Arial" panose="020B0604020202020204" pitchFamily="34" charset="0"/>
                        </a:rPr>
                        <a:t>Representante CPH&amp;S Empresa Termika S.A.</a:t>
                      </a:r>
                    </a:p>
                  </a:txBody>
                  <a:tcPr anchor="ctr">
                    <a:solidFill>
                      <a:schemeClr val="tx2">
                        <a:lumMod val="40000"/>
                        <a:lumOff val="60000"/>
                      </a:schemeClr>
                    </a:solidFill>
                  </a:tcPr>
                </a:tc>
                <a:extLst>
                  <a:ext uri="{0D108BD9-81ED-4DB2-BD59-A6C34878D82A}">
                    <a16:rowId xmlns:a16="http://schemas.microsoft.com/office/drawing/2014/main" val="10002"/>
                  </a:ext>
                </a:extLst>
              </a:tr>
              <a:tr h="552711">
                <a:tc>
                  <a:txBody>
                    <a:bodyPr/>
                    <a:lstStyle/>
                    <a:p>
                      <a:pPr algn="ctr"/>
                      <a:r>
                        <a:rPr lang="es-CL" sz="1600" dirty="0">
                          <a:latin typeface="Arial" panose="020B0604020202020204" pitchFamily="34" charset="0"/>
                          <a:cs typeface="Arial" panose="020B0604020202020204" pitchFamily="34" charset="0"/>
                        </a:rPr>
                        <a:t>3</a:t>
                      </a:r>
                    </a:p>
                  </a:txBody>
                  <a:tcPr anchor="ctr">
                    <a:noFill/>
                  </a:tcPr>
                </a:tc>
                <a:tc>
                  <a:txBody>
                    <a:bodyPr/>
                    <a:lstStyle/>
                    <a:p>
                      <a:pPr algn="ctr"/>
                      <a:r>
                        <a:rPr lang="es-MX" sz="1600" dirty="0">
                          <a:latin typeface="Arial" panose="020B0604020202020204" pitchFamily="34" charset="0"/>
                          <a:cs typeface="Arial" panose="020B0604020202020204" pitchFamily="34" charset="0"/>
                        </a:rPr>
                        <a:t>Pedro Arancibia Mandaleris</a:t>
                      </a:r>
                      <a:endParaRPr lang="es-CL" sz="1600" dirty="0">
                        <a:latin typeface="Arial" panose="020B0604020202020204" pitchFamily="34" charset="0"/>
                        <a:cs typeface="Arial" panose="020B0604020202020204" pitchFamily="34" charset="0"/>
                      </a:endParaRPr>
                    </a:p>
                  </a:txBody>
                  <a:tcPr anchor="ctr">
                    <a:noFill/>
                  </a:tcPr>
                </a:tc>
                <a:tc>
                  <a:txBody>
                    <a:bodyPr/>
                    <a:lstStyle/>
                    <a:p>
                      <a:pPr algn="ctr"/>
                      <a:r>
                        <a:rPr lang="es-CL" sz="1600" dirty="0">
                          <a:latin typeface="Arial" panose="020B0604020202020204" pitchFamily="34" charset="0"/>
                          <a:cs typeface="Arial" panose="020B0604020202020204" pitchFamily="34" charset="0"/>
                        </a:rPr>
                        <a:t>Administrador de Contrato Termika S.A.</a:t>
                      </a:r>
                    </a:p>
                    <a:p>
                      <a:pPr algn="ctr"/>
                      <a:r>
                        <a:rPr lang="es-CL" sz="1600" dirty="0">
                          <a:latin typeface="Arial" panose="020B0604020202020204" pitchFamily="34" charset="0"/>
                          <a:cs typeface="Arial" panose="020B0604020202020204" pitchFamily="34" charset="0"/>
                        </a:rPr>
                        <a:t>Presidente de Comisión Investigadora</a:t>
                      </a:r>
                    </a:p>
                  </a:txBody>
                  <a:tcPr anchor="ctr">
                    <a:noFill/>
                  </a:tcPr>
                </a:tc>
                <a:extLst>
                  <a:ext uri="{0D108BD9-81ED-4DB2-BD59-A6C34878D82A}">
                    <a16:rowId xmlns:a16="http://schemas.microsoft.com/office/drawing/2014/main" val="10003"/>
                  </a:ext>
                </a:extLst>
              </a:tr>
              <a:tr h="522919">
                <a:tc>
                  <a:txBody>
                    <a:bodyPr/>
                    <a:lstStyle/>
                    <a:p>
                      <a:pPr algn="ctr"/>
                      <a:r>
                        <a:rPr lang="es-CL" sz="1600" dirty="0">
                          <a:latin typeface="Arial" panose="020B0604020202020204" pitchFamily="34" charset="0"/>
                          <a:cs typeface="Arial" panose="020B0604020202020204" pitchFamily="34" charset="0"/>
                        </a:rPr>
                        <a:t>4</a:t>
                      </a:r>
                    </a:p>
                  </a:txBody>
                  <a:tcPr anchor="ctr">
                    <a:solidFill>
                      <a:schemeClr val="tx2">
                        <a:lumMod val="40000"/>
                        <a:lumOff val="60000"/>
                      </a:schemeClr>
                    </a:solidFill>
                  </a:tcPr>
                </a:tc>
                <a:tc>
                  <a:txBody>
                    <a:bodyPr/>
                    <a:lstStyle/>
                    <a:p>
                      <a:pPr algn="ctr"/>
                      <a:r>
                        <a:rPr lang="es-MX" sz="1600" dirty="0">
                          <a:latin typeface="Arial" panose="020B0604020202020204" pitchFamily="34" charset="0"/>
                          <a:cs typeface="Arial" panose="020B0604020202020204" pitchFamily="34" charset="0"/>
                        </a:rPr>
                        <a:t>Alejandra Alano Vernal </a:t>
                      </a:r>
                      <a:endParaRPr lang="es-CL" sz="1600"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algn="ctr"/>
                      <a:r>
                        <a:rPr lang="es-CL" sz="1600" baseline="0" dirty="0">
                          <a:latin typeface="Arial" panose="020B0604020202020204" pitchFamily="34" charset="0"/>
                          <a:cs typeface="Arial" panose="020B0604020202020204" pitchFamily="34" charset="0"/>
                        </a:rPr>
                        <a:t>Asesor SSO Termika S.A. </a:t>
                      </a:r>
                      <a:endParaRPr lang="es-CL" sz="1600"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extLst>
                  <a:ext uri="{0D108BD9-81ED-4DB2-BD59-A6C34878D82A}">
                    <a16:rowId xmlns:a16="http://schemas.microsoft.com/office/drawing/2014/main" val="10004"/>
                  </a:ext>
                </a:extLst>
              </a:tr>
              <a:tr h="399689">
                <a:tc>
                  <a:txBody>
                    <a:bodyPr/>
                    <a:lstStyle/>
                    <a:p>
                      <a:pPr algn="ctr"/>
                      <a:r>
                        <a:rPr lang="es-CL" sz="1600" dirty="0">
                          <a:latin typeface="Arial" panose="020B0604020202020204" pitchFamily="34" charset="0"/>
                          <a:cs typeface="Arial" panose="020B0604020202020204" pitchFamily="34" charset="0"/>
                        </a:rPr>
                        <a:t>5</a:t>
                      </a:r>
                    </a:p>
                  </a:txBody>
                  <a:tcPr anchor="ctr">
                    <a:noFill/>
                  </a:tcPr>
                </a:tc>
                <a:tc>
                  <a:txBody>
                    <a:bodyPr/>
                    <a:lstStyle/>
                    <a:p>
                      <a:pPr algn="ctr"/>
                      <a:r>
                        <a:rPr lang="es-MX" sz="1600" dirty="0">
                          <a:latin typeface="Arial" panose="020B0604020202020204" pitchFamily="34" charset="0"/>
                          <a:cs typeface="Arial" panose="020B0604020202020204" pitchFamily="34" charset="0"/>
                        </a:rPr>
                        <a:t>Luis Flores Diaz</a:t>
                      </a:r>
                      <a:endParaRPr lang="es-CL" sz="1600" dirty="0">
                        <a:latin typeface="Arial" panose="020B0604020202020204" pitchFamily="34" charset="0"/>
                        <a:cs typeface="Arial" panose="020B0604020202020204" pitchFamily="34" charset="0"/>
                      </a:endParaRPr>
                    </a:p>
                  </a:txBody>
                  <a:tcPr anchor="ctr">
                    <a:noFill/>
                  </a:tcPr>
                </a:tc>
                <a:tc>
                  <a:txBody>
                    <a:bodyPr/>
                    <a:lstStyle/>
                    <a:p>
                      <a:pPr algn="ctr"/>
                      <a:r>
                        <a:rPr lang="es-CL" sz="1600" dirty="0">
                          <a:latin typeface="Arial" panose="020B0604020202020204" pitchFamily="34" charset="0"/>
                          <a:cs typeface="Arial" panose="020B0604020202020204" pitchFamily="34" charset="0"/>
                        </a:rPr>
                        <a:t>ADC Centinela SI Servicio a las Personas</a:t>
                      </a:r>
                    </a:p>
                  </a:txBody>
                  <a:tcPr anchor="ctr">
                    <a:noFill/>
                  </a:tcPr>
                </a:tc>
                <a:extLst>
                  <a:ext uri="{0D108BD9-81ED-4DB2-BD59-A6C34878D82A}">
                    <a16:rowId xmlns:a16="http://schemas.microsoft.com/office/drawing/2014/main" val="10005"/>
                  </a:ext>
                </a:extLst>
              </a:tr>
              <a:tr h="335575">
                <a:tc>
                  <a:txBody>
                    <a:bodyPr/>
                    <a:lstStyle/>
                    <a:p>
                      <a:pPr algn="ctr"/>
                      <a:r>
                        <a:rPr lang="es-CL" sz="1600" dirty="0">
                          <a:latin typeface="Arial" panose="020B0604020202020204" pitchFamily="34" charset="0"/>
                          <a:cs typeface="Arial" panose="020B0604020202020204" pitchFamily="34" charset="0"/>
                        </a:rPr>
                        <a:t>6</a:t>
                      </a:r>
                    </a:p>
                  </a:txBody>
                  <a:tcPr anchor="ctr">
                    <a:solidFill>
                      <a:schemeClr val="accent1">
                        <a:lumMod val="60000"/>
                        <a:lumOff val="40000"/>
                      </a:schemeClr>
                    </a:solidFill>
                  </a:tcPr>
                </a:tc>
                <a:tc>
                  <a:txBody>
                    <a:bodyPr/>
                    <a:lstStyle/>
                    <a:p>
                      <a:pPr algn="ctr"/>
                      <a:r>
                        <a:rPr lang="es-CL" sz="1600" dirty="0">
                          <a:latin typeface="Arial" panose="020B0604020202020204" pitchFamily="34" charset="0"/>
                          <a:cs typeface="Arial" panose="020B0604020202020204" pitchFamily="34" charset="0"/>
                        </a:rPr>
                        <a:t>Mauricio Ortiz Llorens</a:t>
                      </a:r>
                    </a:p>
                  </a:txBody>
                  <a:tcPr anchor="ctr">
                    <a:solidFill>
                      <a:schemeClr val="accent1">
                        <a:lumMod val="60000"/>
                        <a:lumOff val="40000"/>
                      </a:schemeClr>
                    </a:solidFill>
                  </a:tcPr>
                </a:tc>
                <a:tc>
                  <a:txBody>
                    <a:bodyPr/>
                    <a:lstStyle/>
                    <a:p>
                      <a:pPr algn="ctr"/>
                      <a:r>
                        <a:rPr lang="es-CL" sz="1600" dirty="0">
                          <a:latin typeface="Arial" panose="020B0604020202020204" pitchFamily="34" charset="0"/>
                          <a:cs typeface="Arial" panose="020B0604020202020204" pitchFamily="34" charset="0"/>
                        </a:rPr>
                        <a:t>ADC Centinela SI de Servicios Transversales</a:t>
                      </a:r>
                    </a:p>
                  </a:txBody>
                  <a:tcPr anchor="ctr">
                    <a:solidFill>
                      <a:schemeClr val="accent1">
                        <a:lumMod val="60000"/>
                        <a:lumOff val="40000"/>
                      </a:schemeClr>
                    </a:solidFill>
                  </a:tcPr>
                </a:tc>
                <a:extLst>
                  <a:ext uri="{0D108BD9-81ED-4DB2-BD59-A6C34878D82A}">
                    <a16:rowId xmlns:a16="http://schemas.microsoft.com/office/drawing/2014/main" val="2086685006"/>
                  </a:ext>
                </a:extLst>
              </a:tr>
              <a:tr h="419307">
                <a:tc>
                  <a:txBody>
                    <a:bodyPr/>
                    <a:lstStyle/>
                    <a:p>
                      <a:pPr algn="ctr"/>
                      <a:r>
                        <a:rPr lang="es-CL" sz="1600" dirty="0">
                          <a:latin typeface="Arial" panose="020B0604020202020204" pitchFamily="34" charset="0"/>
                          <a:cs typeface="Arial" panose="020B0604020202020204" pitchFamily="34" charset="0"/>
                        </a:rPr>
                        <a:t>7</a:t>
                      </a:r>
                    </a:p>
                  </a:txBody>
                  <a:tcPr anchor="ctr">
                    <a:noFill/>
                  </a:tcPr>
                </a:tc>
                <a:tc>
                  <a:txBody>
                    <a:bodyPr/>
                    <a:lstStyle/>
                    <a:p>
                      <a:pPr algn="ctr"/>
                      <a:r>
                        <a:rPr lang="es-CL" sz="1600" dirty="0">
                          <a:latin typeface="Arial" panose="020B0604020202020204" pitchFamily="34" charset="0"/>
                          <a:cs typeface="Arial" panose="020B0604020202020204" pitchFamily="34" charset="0"/>
                        </a:rPr>
                        <a:t>Maryori González Rojas</a:t>
                      </a:r>
                    </a:p>
                  </a:txBody>
                  <a:tcPr anchor="ctr">
                    <a:noFill/>
                  </a:tcPr>
                </a:tc>
                <a:tc>
                  <a:txBody>
                    <a:bodyPr/>
                    <a:lstStyle/>
                    <a:p>
                      <a:pPr algn="ctr"/>
                      <a:r>
                        <a:rPr lang="es-CL" sz="1600" dirty="0">
                          <a:latin typeface="Arial" panose="020B0604020202020204" pitchFamily="34" charset="0"/>
                          <a:cs typeface="Arial" panose="020B0604020202020204" pitchFamily="34" charset="0"/>
                        </a:rPr>
                        <a:t>Ingeniero Seguridad GSSO</a:t>
                      </a:r>
                    </a:p>
                  </a:txBody>
                  <a:tcPr anchor="ctr">
                    <a:noFill/>
                  </a:tcPr>
                </a:tc>
                <a:extLst>
                  <a:ext uri="{0D108BD9-81ED-4DB2-BD59-A6C34878D82A}">
                    <a16:rowId xmlns:a16="http://schemas.microsoft.com/office/drawing/2014/main" val="4247893343"/>
                  </a:ext>
                </a:extLst>
              </a:tr>
              <a:tr h="335575">
                <a:tc>
                  <a:txBody>
                    <a:bodyPr/>
                    <a:lstStyle/>
                    <a:p>
                      <a:pPr algn="ctr"/>
                      <a:r>
                        <a:rPr lang="es-CL" sz="1600" dirty="0">
                          <a:latin typeface="Arial" panose="020B0604020202020204" pitchFamily="34" charset="0"/>
                          <a:cs typeface="Arial" panose="020B0604020202020204" pitchFamily="34" charset="0"/>
                        </a:rPr>
                        <a:t>8</a:t>
                      </a:r>
                    </a:p>
                  </a:txBody>
                  <a:tcPr anchor="ctr">
                    <a:solidFill>
                      <a:schemeClr val="accent1">
                        <a:lumMod val="60000"/>
                        <a:lumOff val="40000"/>
                      </a:schemeClr>
                    </a:solidFill>
                  </a:tcPr>
                </a:tc>
                <a:tc>
                  <a:txBody>
                    <a:bodyPr/>
                    <a:lstStyle/>
                    <a:p>
                      <a:pPr algn="ctr"/>
                      <a:r>
                        <a:rPr lang="es-CL" sz="1600" dirty="0">
                          <a:latin typeface="Arial" panose="020B0604020202020204" pitchFamily="34" charset="0"/>
                          <a:cs typeface="Arial" panose="020B0604020202020204" pitchFamily="34" charset="0"/>
                        </a:rPr>
                        <a:t>Carlos Meléndez Quiroga</a:t>
                      </a:r>
                    </a:p>
                  </a:txBody>
                  <a:tcPr anchor="ctr">
                    <a:solidFill>
                      <a:schemeClr val="accent1">
                        <a:lumMod val="60000"/>
                        <a:lumOff val="40000"/>
                      </a:schemeClr>
                    </a:solidFill>
                  </a:tcPr>
                </a:tc>
                <a:tc>
                  <a:txBody>
                    <a:bodyPr/>
                    <a:lstStyle/>
                    <a:p>
                      <a:pPr algn="ctr"/>
                      <a:r>
                        <a:rPr lang="es-CL" sz="1600" dirty="0">
                          <a:latin typeface="Arial" panose="020B0604020202020204" pitchFamily="34" charset="0"/>
                          <a:cs typeface="Arial" panose="020B0604020202020204" pitchFamily="34" charset="0"/>
                        </a:rPr>
                        <a:t>Presidente CPH&amp;S Minera Centinela</a:t>
                      </a:r>
                    </a:p>
                  </a:txBody>
                  <a:tcPr anchor="ctr">
                    <a:solidFill>
                      <a:schemeClr val="accent1">
                        <a:lumMod val="60000"/>
                        <a:lumOff val="40000"/>
                      </a:schemeClr>
                    </a:solidFill>
                  </a:tcPr>
                </a:tc>
                <a:extLst>
                  <a:ext uri="{0D108BD9-81ED-4DB2-BD59-A6C34878D82A}">
                    <a16:rowId xmlns:a16="http://schemas.microsoft.com/office/drawing/2014/main" val="1397609526"/>
                  </a:ext>
                </a:extLst>
              </a:tr>
            </a:tbl>
          </a:graphicData>
        </a:graphic>
      </p:graphicFrame>
    </p:spTree>
    <p:extLst>
      <p:ext uri="{BB962C8B-B14F-4D97-AF65-F5344CB8AC3E}">
        <p14:creationId xmlns:p14="http://schemas.microsoft.com/office/powerpoint/2010/main" val="11619557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308343" y="76426"/>
            <a:ext cx="8717481" cy="863377"/>
          </a:xfrm>
          <a:prstGeom prst="rect">
            <a:avLst/>
          </a:prstGeom>
          <a:solidFill>
            <a:srgbClr val="0070C0"/>
          </a:solid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solidFill>
                  <a:schemeClr val="bg1"/>
                </a:solidFill>
                <a:latin typeface="Arial" panose="020B0604020202020204" pitchFamily="34" charset="0"/>
                <a:cs typeface="Arial" panose="020B0604020202020204" pitchFamily="34" charset="0"/>
              </a:rPr>
              <a:t>PLANIFICACION DE LA INVESTIGACION</a:t>
            </a:r>
          </a:p>
          <a:p>
            <a:r>
              <a:rPr lang="es-MX" sz="2400" b="1" dirty="0">
                <a:solidFill>
                  <a:schemeClr val="bg1"/>
                </a:solidFill>
                <a:latin typeface="Arial" panose="020B0604020202020204" pitchFamily="34" charset="0"/>
                <a:cs typeface="Arial" panose="020B0604020202020204" pitchFamily="34" charset="0"/>
              </a:rPr>
              <a:t>CARTA GANTT</a:t>
            </a:r>
            <a:endParaRPr lang="es-CL" sz="2400" b="1" dirty="0">
              <a:solidFill>
                <a:schemeClr val="bg1"/>
              </a:solidFill>
              <a:latin typeface="Arial" panose="020B0604020202020204" pitchFamily="34" charset="0"/>
              <a:cs typeface="Arial" panose="020B0604020202020204" pitchFamily="34" charset="0"/>
            </a:endParaRPr>
          </a:p>
        </p:txBody>
      </p:sp>
      <p:graphicFrame>
        <p:nvGraphicFramePr>
          <p:cNvPr id="7" name="6 Marcador de contenido">
            <a:extLst>
              <a:ext uri="{FF2B5EF4-FFF2-40B4-BE49-F238E27FC236}">
                <a16:creationId xmlns:a16="http://schemas.microsoft.com/office/drawing/2014/main" id="{5AA88315-A673-458D-8B55-AD2D8E14B8AF}"/>
              </a:ext>
            </a:extLst>
          </p:cNvPr>
          <p:cNvGraphicFramePr>
            <a:graphicFrameLocks/>
          </p:cNvGraphicFramePr>
          <p:nvPr>
            <p:extLst>
              <p:ext uri="{D42A27DB-BD31-4B8C-83A1-F6EECF244321}">
                <p14:modId xmlns:p14="http://schemas.microsoft.com/office/powerpoint/2010/main" val="2037173279"/>
              </p:ext>
            </p:extLst>
          </p:nvPr>
        </p:nvGraphicFramePr>
        <p:xfrm>
          <a:off x="215389" y="1412542"/>
          <a:ext cx="8717480" cy="5125720"/>
        </p:xfrm>
        <a:graphic>
          <a:graphicData uri="http://schemas.openxmlformats.org/drawingml/2006/table">
            <a:tbl>
              <a:tblPr firstRow="1" bandRow="1">
                <a:tableStyleId>{93296810-A885-4BE3-A3E7-6D5BEEA58F35}</a:tableStyleId>
              </a:tblPr>
              <a:tblGrid>
                <a:gridCol w="509046">
                  <a:extLst>
                    <a:ext uri="{9D8B030D-6E8A-4147-A177-3AD203B41FA5}">
                      <a16:colId xmlns:a16="http://schemas.microsoft.com/office/drawing/2014/main" val="20000"/>
                    </a:ext>
                  </a:extLst>
                </a:gridCol>
                <a:gridCol w="4326940">
                  <a:extLst>
                    <a:ext uri="{9D8B030D-6E8A-4147-A177-3AD203B41FA5}">
                      <a16:colId xmlns:a16="http://schemas.microsoft.com/office/drawing/2014/main" val="20001"/>
                    </a:ext>
                  </a:extLst>
                </a:gridCol>
                <a:gridCol w="583025">
                  <a:extLst>
                    <a:ext uri="{9D8B030D-6E8A-4147-A177-3AD203B41FA5}">
                      <a16:colId xmlns:a16="http://schemas.microsoft.com/office/drawing/2014/main" val="20002"/>
                    </a:ext>
                  </a:extLst>
                </a:gridCol>
                <a:gridCol w="504237">
                  <a:extLst>
                    <a:ext uri="{9D8B030D-6E8A-4147-A177-3AD203B41FA5}">
                      <a16:colId xmlns:a16="http://schemas.microsoft.com/office/drawing/2014/main" val="20003"/>
                    </a:ext>
                  </a:extLst>
                </a:gridCol>
                <a:gridCol w="553992">
                  <a:extLst>
                    <a:ext uri="{9D8B030D-6E8A-4147-A177-3AD203B41FA5}">
                      <a16:colId xmlns:a16="http://schemas.microsoft.com/office/drawing/2014/main" val="20004"/>
                    </a:ext>
                  </a:extLst>
                </a:gridCol>
                <a:gridCol w="448048">
                  <a:extLst>
                    <a:ext uri="{9D8B030D-6E8A-4147-A177-3AD203B41FA5}">
                      <a16:colId xmlns:a16="http://schemas.microsoft.com/office/drawing/2014/main" val="20005"/>
                    </a:ext>
                  </a:extLst>
                </a:gridCol>
                <a:gridCol w="448048">
                  <a:extLst>
                    <a:ext uri="{9D8B030D-6E8A-4147-A177-3AD203B41FA5}">
                      <a16:colId xmlns:a16="http://schemas.microsoft.com/office/drawing/2014/main" val="20006"/>
                    </a:ext>
                  </a:extLst>
                </a:gridCol>
                <a:gridCol w="448048">
                  <a:extLst>
                    <a:ext uri="{9D8B030D-6E8A-4147-A177-3AD203B41FA5}">
                      <a16:colId xmlns:a16="http://schemas.microsoft.com/office/drawing/2014/main" val="20007"/>
                    </a:ext>
                  </a:extLst>
                </a:gridCol>
                <a:gridCol w="448048">
                  <a:extLst>
                    <a:ext uri="{9D8B030D-6E8A-4147-A177-3AD203B41FA5}">
                      <a16:colId xmlns:a16="http://schemas.microsoft.com/office/drawing/2014/main" val="20008"/>
                    </a:ext>
                  </a:extLst>
                </a:gridCol>
                <a:gridCol w="448048">
                  <a:extLst>
                    <a:ext uri="{9D8B030D-6E8A-4147-A177-3AD203B41FA5}">
                      <a16:colId xmlns:a16="http://schemas.microsoft.com/office/drawing/2014/main" val="20009"/>
                    </a:ext>
                  </a:extLst>
                </a:gridCol>
              </a:tblGrid>
              <a:tr h="370840">
                <a:tc>
                  <a:txBody>
                    <a:bodyPr/>
                    <a:lstStyle/>
                    <a:p>
                      <a:pPr algn="ctr"/>
                      <a:r>
                        <a:rPr lang="es-CL" sz="1600" dirty="0">
                          <a:latin typeface="Arial" panose="020B0604020202020204" pitchFamily="34" charset="0"/>
                          <a:cs typeface="Arial" panose="020B0604020202020204" pitchFamily="34" charset="0"/>
                        </a:rPr>
                        <a:t>N°</a:t>
                      </a:r>
                    </a:p>
                  </a:txBody>
                  <a:tcPr>
                    <a:solidFill>
                      <a:schemeClr val="tx2">
                        <a:lumMod val="40000"/>
                        <a:lumOff val="60000"/>
                      </a:schemeClr>
                    </a:solidFill>
                  </a:tcPr>
                </a:tc>
                <a:tc>
                  <a:txBody>
                    <a:bodyPr/>
                    <a:lstStyle/>
                    <a:p>
                      <a:pPr algn="ctr"/>
                      <a:r>
                        <a:rPr lang="es-CL" dirty="0">
                          <a:latin typeface="Arial" panose="020B0604020202020204" pitchFamily="34" charset="0"/>
                          <a:cs typeface="Arial" panose="020B0604020202020204" pitchFamily="34" charset="0"/>
                        </a:rPr>
                        <a:t>Actividad</a:t>
                      </a:r>
                    </a:p>
                  </a:txBody>
                  <a:tcP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15-06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22-06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23-06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24-06</a:t>
                      </a:r>
                    </a:p>
                  </a:txBody>
                  <a:tcPr>
                    <a:solidFill>
                      <a:schemeClr val="tx2">
                        <a:lumMod val="40000"/>
                        <a:lumOff val="60000"/>
                      </a:schemeClr>
                    </a:solidFill>
                  </a:tcPr>
                </a:tc>
                <a:extLst>
                  <a:ext uri="{0D108BD9-81ED-4DB2-BD59-A6C34878D82A}">
                    <a16:rowId xmlns:a16="http://schemas.microsoft.com/office/drawing/2014/main" val="10000"/>
                  </a:ext>
                </a:extLst>
              </a:tr>
              <a:tr h="370840">
                <a:tc>
                  <a:txBody>
                    <a:bodyPr/>
                    <a:lstStyle/>
                    <a:p>
                      <a:pPr algn="ctr"/>
                      <a:r>
                        <a:rPr lang="es-CL" sz="1400" dirty="0">
                          <a:latin typeface="Arial" panose="020B0604020202020204" pitchFamily="34" charset="0"/>
                          <a:cs typeface="Arial" panose="020B0604020202020204" pitchFamily="34" charset="0"/>
                        </a:rPr>
                        <a:t>1</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Ocurrencia del Accidente</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1"/>
                  </a:ext>
                </a:extLst>
              </a:tr>
              <a:tr h="370840">
                <a:tc>
                  <a:txBody>
                    <a:bodyPr/>
                    <a:lstStyle/>
                    <a:p>
                      <a:pPr algn="ctr"/>
                      <a:r>
                        <a:rPr lang="es-CL" sz="1400" dirty="0">
                          <a:latin typeface="Arial" panose="020B0604020202020204" pitchFamily="34" charset="0"/>
                          <a:cs typeface="Arial" panose="020B0604020202020204" pitchFamily="34" charset="0"/>
                        </a:rPr>
                        <a:t>2</a:t>
                      </a:r>
                    </a:p>
                  </a:txBody>
                  <a:tcPr>
                    <a:solidFill>
                      <a:schemeClr val="tx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u="none" strike="noStrike" dirty="0">
                          <a:latin typeface="Arial" panose="020B0604020202020204" pitchFamily="34" charset="0"/>
                          <a:cs typeface="Arial" panose="020B0604020202020204" pitchFamily="34" charset="0"/>
                        </a:rPr>
                        <a:t>Generación Informe Flash</a:t>
                      </a:r>
                      <a:endParaRPr lang="es-ES" sz="1400" b="0" i="0" u="none" strike="noStrike" dirty="0">
                        <a:solidFill>
                          <a:srgbClr val="000000"/>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10002"/>
                  </a:ext>
                </a:extLst>
              </a:tr>
              <a:tr h="370840">
                <a:tc>
                  <a:txBody>
                    <a:bodyPr/>
                    <a:lstStyle/>
                    <a:p>
                      <a:pPr algn="ctr"/>
                      <a:r>
                        <a:rPr lang="es-CL" sz="1400" dirty="0">
                          <a:latin typeface="Arial" panose="020B0604020202020204" pitchFamily="34" charset="0"/>
                          <a:cs typeface="Arial" panose="020B0604020202020204" pitchFamily="34" charset="0"/>
                        </a:rPr>
                        <a:t>3</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u="none" strike="noStrike" dirty="0">
                          <a:latin typeface="Arial" panose="020B0604020202020204" pitchFamily="34" charset="0"/>
                          <a:cs typeface="Arial" panose="020B0604020202020204" pitchFamily="34" charset="0"/>
                        </a:rPr>
                        <a:t>Reunión Extraordinaria CPH&amp;S- Centinela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Designación Representantes</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3"/>
                  </a:ext>
                </a:extLst>
              </a:tr>
              <a:tr h="370840">
                <a:tc>
                  <a:txBody>
                    <a:bodyPr/>
                    <a:lstStyle/>
                    <a:p>
                      <a:pPr algn="ctr"/>
                      <a:r>
                        <a:rPr lang="es-CL" sz="1400" dirty="0">
                          <a:latin typeface="Arial" panose="020B0604020202020204" pitchFamily="34" charset="0"/>
                          <a:cs typeface="Arial" panose="020B0604020202020204" pitchFamily="34" charset="0"/>
                        </a:rPr>
                        <a:t>4</a:t>
                      </a:r>
                    </a:p>
                  </a:txBody>
                  <a:tcPr>
                    <a:solidFill>
                      <a:schemeClr val="tx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u="none" strike="noStrike" dirty="0">
                          <a:latin typeface="Arial" panose="020B0604020202020204" pitchFamily="34" charset="0"/>
                          <a:cs typeface="Arial" panose="020B0604020202020204" pitchFamily="34" charset="0"/>
                        </a:rPr>
                        <a:t>Reunión Extraordinaria CPH&amp;S- Termika S.A</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Designación Representantes</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10004"/>
                  </a:ext>
                </a:extLst>
              </a:tr>
              <a:tr h="370840">
                <a:tc>
                  <a:txBody>
                    <a:bodyPr/>
                    <a:lstStyle/>
                    <a:p>
                      <a:pPr algn="ctr"/>
                      <a:r>
                        <a:rPr lang="es-CL" sz="1400" dirty="0">
                          <a:latin typeface="Arial" panose="020B0604020202020204" pitchFamily="34" charset="0"/>
                          <a:cs typeface="Arial" panose="020B0604020202020204" pitchFamily="34" charset="0"/>
                        </a:rPr>
                        <a:t>5</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Generación y entrega Nota Interna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Conformación Comisión Investigadora en GSSO</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5"/>
                  </a:ext>
                </a:extLst>
              </a:tr>
              <a:tr h="370840">
                <a:tc>
                  <a:txBody>
                    <a:bodyPr/>
                    <a:lstStyle/>
                    <a:p>
                      <a:pPr algn="ctr"/>
                      <a:r>
                        <a:rPr lang="es-CL" sz="1400" dirty="0">
                          <a:latin typeface="Arial" panose="020B0604020202020204" pitchFamily="34" charset="0"/>
                          <a:cs typeface="Arial" panose="020B0604020202020204" pitchFamily="34" charset="0"/>
                        </a:rPr>
                        <a:t>6</a:t>
                      </a:r>
                    </a:p>
                  </a:txBody>
                  <a:tcPr>
                    <a:solidFill>
                      <a:schemeClr val="tx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Reunión con personal Empresa Termika S.A</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Contrato 4540000428 / 4540000699</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extLst>
                  <a:ext uri="{0D108BD9-81ED-4DB2-BD59-A6C34878D82A}">
                    <a16:rowId xmlns:a16="http://schemas.microsoft.com/office/drawing/2014/main" val="10006"/>
                  </a:ext>
                </a:extLst>
              </a:tr>
              <a:tr h="370840">
                <a:tc>
                  <a:txBody>
                    <a:bodyPr/>
                    <a:lstStyle/>
                    <a:p>
                      <a:pPr algn="ctr"/>
                      <a:r>
                        <a:rPr lang="es-CL" sz="1400" dirty="0">
                          <a:latin typeface="Arial" panose="020B0604020202020204" pitchFamily="34" charset="0"/>
                          <a:cs typeface="Arial" panose="020B0604020202020204" pitchFamily="34" charset="0"/>
                        </a:rPr>
                        <a:t>7</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Inicio recopilación de datos</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extLst>
                  <a:ext uri="{0D108BD9-81ED-4DB2-BD59-A6C34878D82A}">
                    <a16:rowId xmlns:a16="http://schemas.microsoft.com/office/drawing/2014/main" val="10007"/>
                  </a:ext>
                </a:extLst>
              </a:tr>
              <a:tr h="370840">
                <a:tc>
                  <a:txBody>
                    <a:bodyPr/>
                    <a:lstStyle/>
                    <a:p>
                      <a:pPr algn="ctr"/>
                      <a:r>
                        <a:rPr lang="es-CL" sz="1400" dirty="0">
                          <a:latin typeface="Arial" panose="020B0604020202020204" pitchFamily="34" charset="0"/>
                          <a:cs typeface="Arial" panose="020B0604020202020204" pitchFamily="34" charset="0"/>
                        </a:rPr>
                        <a:t>8</a:t>
                      </a:r>
                    </a:p>
                  </a:txBody>
                  <a:tcPr>
                    <a:solidFill>
                      <a:schemeClr val="tx2">
                        <a:lumMod val="40000"/>
                        <a:lumOff val="60000"/>
                      </a:schemeClr>
                    </a:solidFill>
                  </a:tcPr>
                </a:tc>
                <a:tc>
                  <a:txBody>
                    <a:bodyPr/>
                    <a:lstStyle/>
                    <a:p>
                      <a:pPr algn="just"/>
                      <a:r>
                        <a:rPr lang="es-ES" sz="1400" u="none" strike="noStrike" dirty="0">
                          <a:latin typeface="Arial" panose="020B0604020202020204" pitchFamily="34" charset="0"/>
                          <a:cs typeface="Arial" panose="020B0604020202020204" pitchFamily="34" charset="0"/>
                        </a:rPr>
                        <a:t>Declaración trabajador afectado y testigos</a:t>
                      </a:r>
                      <a:endParaRPr lang="es-CL" sz="1400"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10008"/>
                  </a:ext>
                </a:extLst>
              </a:tr>
              <a:tr h="370840">
                <a:tc>
                  <a:txBody>
                    <a:bodyPr/>
                    <a:lstStyle/>
                    <a:p>
                      <a:pPr algn="ctr"/>
                      <a:r>
                        <a:rPr lang="es-CL" sz="1400" dirty="0">
                          <a:latin typeface="Arial" panose="020B0604020202020204" pitchFamily="34" charset="0"/>
                          <a:cs typeface="Arial" panose="020B0604020202020204" pitchFamily="34" charset="0"/>
                        </a:rPr>
                        <a:t>9</a:t>
                      </a:r>
                    </a:p>
                  </a:txBody>
                  <a:tcPr>
                    <a:noFill/>
                  </a:tcPr>
                </a:tc>
                <a:tc>
                  <a:txBody>
                    <a:bodyPr/>
                    <a:lstStyle/>
                    <a:p>
                      <a:pPr algn="just"/>
                      <a:r>
                        <a:rPr lang="es-ES" sz="1400" u="none" strike="noStrike" dirty="0">
                          <a:latin typeface="Arial" panose="020B0604020202020204" pitchFamily="34" charset="0"/>
                          <a:cs typeface="Arial" panose="020B0604020202020204" pitchFamily="34" charset="0"/>
                        </a:rPr>
                        <a:t>Revisión de Documentación</a:t>
                      </a:r>
                      <a:endParaRPr lang="es-CL" sz="1400" dirty="0">
                        <a:latin typeface="Arial" panose="020B0604020202020204" pitchFamily="34" charset="0"/>
                        <a:cs typeface="Arial" panose="020B0604020202020204" pitchFamily="34" charset="0"/>
                      </a:endParaRP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extLst>
                  <a:ext uri="{0D108BD9-81ED-4DB2-BD59-A6C34878D82A}">
                    <a16:rowId xmlns:a16="http://schemas.microsoft.com/office/drawing/2014/main" val="10009"/>
                  </a:ext>
                </a:extLst>
              </a:tr>
              <a:tr h="370840">
                <a:tc>
                  <a:txBody>
                    <a:bodyPr/>
                    <a:lstStyle/>
                    <a:p>
                      <a:pPr algn="ctr"/>
                      <a:r>
                        <a:rPr lang="es-CL" sz="1400" dirty="0">
                          <a:latin typeface="Arial" panose="020B0604020202020204" pitchFamily="34" charset="0"/>
                          <a:cs typeface="Arial" panose="020B0604020202020204" pitchFamily="34" charset="0"/>
                        </a:rPr>
                        <a:t>10</a:t>
                      </a:r>
                    </a:p>
                  </a:txBody>
                  <a:tcPr>
                    <a:solidFill>
                      <a:schemeClr val="accent1">
                        <a:lumMod val="60000"/>
                        <a:lumOff val="40000"/>
                      </a:schemeClr>
                    </a:solidFill>
                  </a:tcPr>
                </a:tc>
                <a:tc>
                  <a:txBody>
                    <a:bodyPr/>
                    <a:lstStyle/>
                    <a:p>
                      <a:pPr algn="just"/>
                      <a:r>
                        <a:rPr lang="es-CL" sz="1400" dirty="0">
                          <a:latin typeface="Arial" panose="020B0604020202020204" pitchFamily="34" charset="0"/>
                          <a:cs typeface="Arial" panose="020B0604020202020204" pitchFamily="34" charset="0"/>
                        </a:rPr>
                        <a:t>Reuniones de Trabajo</a:t>
                      </a:r>
                    </a:p>
                  </a:txBody>
                  <a:tcPr>
                    <a:solidFill>
                      <a:schemeClr val="accent1">
                        <a:lumMod val="60000"/>
                        <a:lumOff val="4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accent1">
                        <a:lumMod val="60000"/>
                        <a:lumOff val="4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accent1">
                        <a:lumMod val="60000"/>
                        <a:lumOff val="4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accent1">
                        <a:lumMod val="60000"/>
                        <a:lumOff val="4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accent1">
                        <a:lumMod val="60000"/>
                        <a:lumOff val="4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9346613"/>
                  </a:ext>
                </a:extLst>
              </a:tr>
              <a:tr h="370840">
                <a:tc>
                  <a:txBody>
                    <a:bodyPr/>
                    <a:lstStyle/>
                    <a:p>
                      <a:pPr algn="ctr"/>
                      <a:r>
                        <a:rPr lang="es-CL" sz="1400" dirty="0">
                          <a:latin typeface="Arial" panose="020B0604020202020204" pitchFamily="34" charset="0"/>
                          <a:cs typeface="Arial" panose="020B0604020202020204" pitchFamily="34" charset="0"/>
                        </a:rPr>
                        <a:t>11</a:t>
                      </a:r>
                    </a:p>
                  </a:txBody>
                  <a:tcPr>
                    <a:noFill/>
                  </a:tcPr>
                </a:tc>
                <a:tc>
                  <a:txBody>
                    <a:bodyPr/>
                    <a:lstStyle/>
                    <a:p>
                      <a:pPr algn="just"/>
                      <a:r>
                        <a:rPr lang="es-CL" sz="1400" dirty="0">
                          <a:latin typeface="Arial" panose="020B0604020202020204" pitchFamily="34" charset="0"/>
                          <a:cs typeface="Arial" panose="020B0604020202020204" pitchFamily="34" charset="0"/>
                        </a:rPr>
                        <a:t>Conclusión final del informe de Investigación (ICAM)</a:t>
                      </a: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extLst>
                  <a:ext uri="{0D108BD9-81ED-4DB2-BD59-A6C34878D82A}">
                    <a16:rowId xmlns:a16="http://schemas.microsoft.com/office/drawing/2014/main" val="322391089"/>
                  </a:ext>
                </a:extLst>
              </a:tr>
            </a:tbl>
          </a:graphicData>
        </a:graphic>
      </p:graphicFrame>
    </p:spTree>
    <p:extLst>
      <p:ext uri="{BB962C8B-B14F-4D97-AF65-F5344CB8AC3E}">
        <p14:creationId xmlns:p14="http://schemas.microsoft.com/office/powerpoint/2010/main" val="39675623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Group 8"/>
          <p:cNvGraphicFramePr>
            <a:graphicFrameLocks noGrp="1"/>
          </p:cNvGraphicFramePr>
          <p:nvPr>
            <p:extLst>
              <p:ext uri="{D42A27DB-BD31-4B8C-83A1-F6EECF244321}">
                <p14:modId xmlns:p14="http://schemas.microsoft.com/office/powerpoint/2010/main" val="2760614382"/>
              </p:ext>
            </p:extLst>
          </p:nvPr>
        </p:nvGraphicFramePr>
        <p:xfrm>
          <a:off x="842390" y="1458180"/>
          <a:ext cx="7859158" cy="4863602"/>
        </p:xfrm>
        <a:graphic>
          <a:graphicData uri="http://schemas.openxmlformats.org/drawingml/2006/table">
            <a:tbl>
              <a:tblPr/>
              <a:tblGrid>
                <a:gridCol w="3473190">
                  <a:extLst>
                    <a:ext uri="{9D8B030D-6E8A-4147-A177-3AD203B41FA5}">
                      <a16:colId xmlns:a16="http://schemas.microsoft.com/office/drawing/2014/main" val="20000"/>
                    </a:ext>
                  </a:extLst>
                </a:gridCol>
                <a:gridCol w="4385968">
                  <a:extLst>
                    <a:ext uri="{9D8B030D-6E8A-4147-A177-3AD203B41FA5}">
                      <a16:colId xmlns:a16="http://schemas.microsoft.com/office/drawing/2014/main" val="20001"/>
                    </a:ext>
                  </a:extLst>
                </a:gridCol>
              </a:tblGrid>
              <a:tr h="344796">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Tipo de Incidente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Accidente Fatal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60187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Empresa (Principal/Colaboradora)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CL" sz="16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Termika Servicios de Mantención S.A</a:t>
                      </a:r>
                      <a:endParaRPr kumimoji="0" lang="es-ES" sz="16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607">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Gerencia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Recursos Humanos (RRHH)</a:t>
                      </a:r>
                    </a:p>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Servicio de Soporte a la Operación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36449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Fecha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15-06-2020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6407">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Hora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kern="1200"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15:40</a:t>
                      </a:r>
                      <a:endParaRPr kumimoji="0" lang="es-CL" sz="1600" b="0" i="0" u="none" strike="noStrike" kern="1200"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r h="72553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Lugar del Incidente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Ruta Planta Concentrados hacia Planta Hidrometalúrgica</a:t>
                      </a:r>
                    </a:p>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(B-229)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0507">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Consecuencia / Lesiones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Muerte – Lesiones Múltiples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453556724"/>
                  </a:ext>
                </a:extLst>
              </a:tr>
              <a:tr h="60187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Estándar de Riesgos de Fatalidad Transversales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ERFT N°1 “Perdida de Control del Vehículo”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6199322"/>
                  </a:ext>
                </a:extLst>
              </a:tr>
              <a:tr h="60187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Libro Estrategia de Controles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 “Operación de Vehículos Livianos”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180803735"/>
                  </a:ext>
                </a:extLst>
              </a:tr>
            </a:tbl>
          </a:graphicData>
        </a:graphic>
      </p:graphicFrame>
      <p:sp>
        <p:nvSpPr>
          <p:cNvPr id="2" name="Rectangle 2">
            <a:extLst>
              <a:ext uri="{FF2B5EF4-FFF2-40B4-BE49-F238E27FC236}">
                <a16:creationId xmlns:a16="http://schemas.microsoft.com/office/drawing/2014/main" id="{60FCF5AB-F36E-4F77-80D4-AFB3FE3FEFF1}"/>
              </a:ext>
            </a:extLst>
          </p:cNvPr>
          <p:cNvSpPr>
            <a:spLocks noChangeArrowheads="1"/>
          </p:cNvSpPr>
          <p:nvPr/>
        </p:nvSpPr>
        <p:spPr bwMode="auto">
          <a:xfrm>
            <a:off x="2473139" y="167150"/>
            <a:ext cx="5197475" cy="774700"/>
          </a:xfrm>
          <a:prstGeom prst="rect">
            <a:avLst/>
          </a:prstGeom>
          <a:solidFill>
            <a:schemeClr val="tx2">
              <a:lumMod val="60000"/>
              <a:lumOff val="40000"/>
            </a:schemeClr>
          </a:solid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nchor="ctr"/>
          <a:lstStyle/>
          <a:p>
            <a:pPr algn="ctr" eaLnBrk="0" fontAlgn="base" hangingPunct="0">
              <a:spcBef>
                <a:spcPct val="0"/>
              </a:spcBef>
              <a:spcAft>
                <a:spcPct val="0"/>
              </a:spcAft>
            </a:pPr>
            <a:r>
              <a:rPr lang="es-ES" sz="2800" b="1" dirty="0">
                <a:solidFill>
                  <a:schemeClr val="bg1"/>
                </a:solidFill>
                <a:latin typeface="Arial" charset="0"/>
                <a:ea typeface="ＭＳ Ｐゴシック" pitchFamily="34" charset="-128"/>
                <a:cs typeface="Arial" charset="0"/>
              </a:rPr>
              <a:t>Identificación del Incidente:</a:t>
            </a:r>
          </a:p>
        </p:txBody>
      </p:sp>
    </p:spTree>
    <p:extLst>
      <p:ext uri="{BB962C8B-B14F-4D97-AF65-F5344CB8AC3E}">
        <p14:creationId xmlns:p14="http://schemas.microsoft.com/office/powerpoint/2010/main" val="41958018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Group 8"/>
          <p:cNvGraphicFramePr>
            <a:graphicFrameLocks noGrp="1"/>
          </p:cNvGraphicFramePr>
          <p:nvPr>
            <p:extLst>
              <p:ext uri="{D42A27DB-BD31-4B8C-83A1-F6EECF244321}">
                <p14:modId xmlns:p14="http://schemas.microsoft.com/office/powerpoint/2010/main" val="4288954686"/>
              </p:ext>
            </p:extLst>
          </p:nvPr>
        </p:nvGraphicFramePr>
        <p:xfrm>
          <a:off x="564294" y="2398965"/>
          <a:ext cx="8177175" cy="3944534"/>
        </p:xfrm>
        <a:graphic>
          <a:graphicData uri="http://schemas.openxmlformats.org/drawingml/2006/table">
            <a:tbl>
              <a:tblPr/>
              <a:tblGrid>
                <a:gridCol w="3613731">
                  <a:extLst>
                    <a:ext uri="{9D8B030D-6E8A-4147-A177-3AD203B41FA5}">
                      <a16:colId xmlns:a16="http://schemas.microsoft.com/office/drawing/2014/main" val="20000"/>
                    </a:ext>
                  </a:extLst>
                </a:gridCol>
                <a:gridCol w="4563444">
                  <a:extLst>
                    <a:ext uri="{9D8B030D-6E8A-4147-A177-3AD203B41FA5}">
                      <a16:colId xmlns:a16="http://schemas.microsoft.com/office/drawing/2014/main" val="20001"/>
                    </a:ext>
                  </a:extLst>
                </a:gridCol>
              </a:tblGrid>
              <a:tr h="345159">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Nombre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Leonardo Patricio Ramírez Campaña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345159">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Fecha de nacimiento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05-03-1986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5159">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Edad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34 años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35733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Cargo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Técnico de Mantenimiento</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783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Rut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CL" sz="1600" b="0" i="0" u="none" strike="noStrike" kern="1200"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16.429.111-1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r h="40244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Nacionalidad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Chilena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244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Estado civil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Soltero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453556724"/>
                  </a:ext>
                </a:extLst>
              </a:tr>
              <a:tr h="48610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Domicilio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Carlos Walker Martínez #5787 San Miguel, Santiago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6199322"/>
                  </a:ext>
                </a:extLst>
              </a:tr>
              <a:tr h="40244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Antigüedad en el cargo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 años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180803735"/>
                  </a:ext>
                </a:extLst>
              </a:tr>
              <a:tr h="2911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Antigüedad en la Empresa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 años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1912943"/>
                  </a:ext>
                </a:extLst>
              </a:tr>
            </a:tbl>
          </a:graphicData>
        </a:graphic>
      </p:graphicFrame>
      <p:sp>
        <p:nvSpPr>
          <p:cNvPr id="14" name="Rectangle 2"/>
          <p:cNvSpPr>
            <a:spLocks noChangeArrowheads="1"/>
          </p:cNvSpPr>
          <p:nvPr/>
        </p:nvSpPr>
        <p:spPr bwMode="auto">
          <a:xfrm>
            <a:off x="402531" y="1236915"/>
            <a:ext cx="5715907"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ES" sz="2000" dirty="0">
                <a:solidFill>
                  <a:srgbClr val="000000"/>
                </a:solidFill>
                <a:latin typeface="Arial" charset="0"/>
                <a:ea typeface="ＭＳ Ｐゴシック" pitchFamily="34" charset="-128"/>
                <a:cs typeface="Arial" charset="0"/>
              </a:rPr>
              <a:t>Antecedentes Generales Personal Accidentado</a:t>
            </a:r>
          </a:p>
        </p:txBody>
      </p:sp>
      <p:sp>
        <p:nvSpPr>
          <p:cNvPr id="2" name="Rectangle 2">
            <a:extLst>
              <a:ext uri="{FF2B5EF4-FFF2-40B4-BE49-F238E27FC236}">
                <a16:creationId xmlns:a16="http://schemas.microsoft.com/office/drawing/2014/main" id="{60FCF5AB-F36E-4F77-80D4-AFB3FE3FEFF1}"/>
              </a:ext>
            </a:extLst>
          </p:cNvPr>
          <p:cNvSpPr>
            <a:spLocks noChangeArrowheads="1"/>
          </p:cNvSpPr>
          <p:nvPr/>
        </p:nvSpPr>
        <p:spPr bwMode="auto">
          <a:xfrm>
            <a:off x="402531" y="1624265"/>
            <a:ext cx="5197475"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ES" sz="2000" dirty="0">
                <a:solidFill>
                  <a:srgbClr val="000000"/>
                </a:solidFill>
                <a:latin typeface="Arial" charset="0"/>
                <a:ea typeface="ＭＳ Ｐゴシック" pitchFamily="34" charset="-128"/>
                <a:cs typeface="Arial" charset="0"/>
              </a:rPr>
              <a:t>Identificación Personal Involucrado:</a:t>
            </a:r>
          </a:p>
        </p:txBody>
      </p:sp>
    </p:spTree>
    <p:extLst>
      <p:ext uri="{BB962C8B-B14F-4D97-AF65-F5344CB8AC3E}">
        <p14:creationId xmlns:p14="http://schemas.microsoft.com/office/powerpoint/2010/main" val="40369399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Group 8"/>
          <p:cNvGraphicFramePr>
            <a:graphicFrameLocks noGrp="1"/>
          </p:cNvGraphicFramePr>
          <p:nvPr>
            <p:extLst>
              <p:ext uri="{D42A27DB-BD31-4B8C-83A1-F6EECF244321}">
                <p14:modId xmlns:p14="http://schemas.microsoft.com/office/powerpoint/2010/main" val="1637589451"/>
              </p:ext>
            </p:extLst>
          </p:nvPr>
        </p:nvGraphicFramePr>
        <p:xfrm>
          <a:off x="647632" y="2102594"/>
          <a:ext cx="7896600" cy="3719138"/>
        </p:xfrm>
        <a:graphic>
          <a:graphicData uri="http://schemas.openxmlformats.org/drawingml/2006/table">
            <a:tbl>
              <a:tblPr/>
              <a:tblGrid>
                <a:gridCol w="3489737">
                  <a:extLst>
                    <a:ext uri="{9D8B030D-6E8A-4147-A177-3AD203B41FA5}">
                      <a16:colId xmlns:a16="http://schemas.microsoft.com/office/drawing/2014/main" val="20000"/>
                    </a:ext>
                  </a:extLst>
                </a:gridCol>
                <a:gridCol w="4406863">
                  <a:extLst>
                    <a:ext uri="{9D8B030D-6E8A-4147-A177-3AD203B41FA5}">
                      <a16:colId xmlns:a16="http://schemas.microsoft.com/office/drawing/2014/main" val="20001"/>
                    </a:ext>
                  </a:extLst>
                </a:gridCol>
              </a:tblGrid>
              <a:tr h="328686">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Nombre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Evaristo del Rosario Henríquez Gallego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327891">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Fecha de nacimiento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30-05-1965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810">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Edad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55 años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345765">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Cargo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Técnico de Mantenimiento</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398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Rut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CL" sz="1600" b="0" i="0" u="none" strike="noStrike" kern="1200"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10.486.458-9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Nacionalidad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Chilena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Estado civil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Soltero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453556724"/>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Domicilio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Pasaje Parga #3292 puente alto, Santiago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6199322"/>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Antigüedad en el cargo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 años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180803735"/>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Antigüedad en la Empresa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 años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1912943"/>
                  </a:ext>
                </a:extLst>
              </a:tr>
            </a:tbl>
          </a:graphicData>
        </a:graphic>
      </p:graphicFrame>
      <p:sp>
        <p:nvSpPr>
          <p:cNvPr id="14" name="Rectangle 2"/>
          <p:cNvSpPr>
            <a:spLocks noChangeArrowheads="1"/>
          </p:cNvSpPr>
          <p:nvPr/>
        </p:nvSpPr>
        <p:spPr bwMode="auto">
          <a:xfrm>
            <a:off x="72059" y="1327894"/>
            <a:ext cx="6859683"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ES" sz="2000" dirty="0">
                <a:solidFill>
                  <a:srgbClr val="000000"/>
                </a:solidFill>
                <a:latin typeface="Arial" charset="0"/>
                <a:ea typeface="ＭＳ Ｐゴシック" pitchFamily="34" charset="-128"/>
                <a:cs typeface="Arial" charset="0"/>
              </a:rPr>
              <a:t>       Antecedentes Generales Personal Accidentado</a:t>
            </a:r>
          </a:p>
        </p:txBody>
      </p:sp>
    </p:spTree>
    <p:extLst>
      <p:ext uri="{BB962C8B-B14F-4D97-AF65-F5344CB8AC3E}">
        <p14:creationId xmlns:p14="http://schemas.microsoft.com/office/powerpoint/2010/main" val="14500550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09122" y="1881997"/>
            <a:ext cx="5715907"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ES" sz="2000" dirty="0">
                <a:solidFill>
                  <a:srgbClr val="000000"/>
                </a:solidFill>
                <a:latin typeface="Arial" charset="0"/>
                <a:ea typeface="ＭＳ Ｐゴシック" pitchFamily="34" charset="-128"/>
                <a:cs typeface="Arial" charset="0"/>
              </a:rPr>
              <a:t>Antecedentes Generales Equipo</a:t>
            </a:r>
          </a:p>
        </p:txBody>
      </p:sp>
      <p:pic>
        <p:nvPicPr>
          <p:cNvPr id="6" name="Imagen 5" descr="Imagen digital de un coche rojo&#10;&#10;Descripción generada automáticamente">
            <a:extLst>
              <a:ext uri="{FF2B5EF4-FFF2-40B4-BE49-F238E27FC236}">
                <a16:creationId xmlns:a16="http://schemas.microsoft.com/office/drawing/2014/main" id="{72190B28-4683-49DE-AE12-303C6C0E7BF1}"/>
              </a:ext>
            </a:extLst>
          </p:cNvPr>
          <p:cNvPicPr>
            <a:picLocks noChangeAspect="1"/>
          </p:cNvPicPr>
          <p:nvPr/>
        </p:nvPicPr>
        <p:blipFill>
          <a:blip r:embed="rId2"/>
          <a:stretch>
            <a:fillRect/>
          </a:stretch>
        </p:blipFill>
        <p:spPr>
          <a:xfrm>
            <a:off x="4572000" y="2753219"/>
            <a:ext cx="4035512" cy="1983790"/>
          </a:xfrm>
          <a:prstGeom prst="rect">
            <a:avLst/>
          </a:prstGeom>
        </p:spPr>
      </p:pic>
      <p:sp>
        <p:nvSpPr>
          <p:cNvPr id="7" name="CuadroTexto 6">
            <a:extLst>
              <a:ext uri="{FF2B5EF4-FFF2-40B4-BE49-F238E27FC236}">
                <a16:creationId xmlns:a16="http://schemas.microsoft.com/office/drawing/2014/main" id="{2D426E3D-FBA9-46B9-A616-F05A2D681759}"/>
              </a:ext>
            </a:extLst>
          </p:cNvPr>
          <p:cNvSpPr txBox="1"/>
          <p:nvPr/>
        </p:nvSpPr>
        <p:spPr>
          <a:xfrm>
            <a:off x="153534" y="3347825"/>
            <a:ext cx="4644571" cy="1292662"/>
          </a:xfrm>
          <a:prstGeom prst="rect">
            <a:avLst/>
          </a:prstGeom>
          <a:noFill/>
        </p:spPr>
        <p:txBody>
          <a:bodyPr wrap="square" rtlCol="0">
            <a:spAutoFit/>
          </a:bodyPr>
          <a:lstStyle/>
          <a:p>
            <a:pPr marL="285750" indent="-285750">
              <a:buFont typeface="Wingdings" panose="05000000000000000000" pitchFamily="2" charset="2"/>
              <a:buChar char="q"/>
            </a:pPr>
            <a:r>
              <a:rPr lang="es-CL" sz="2400" dirty="0">
                <a:latin typeface="Arial" panose="020B0604020202020204" pitchFamily="34" charset="0"/>
                <a:cs typeface="Arial" panose="020B0604020202020204" pitchFamily="34" charset="0"/>
              </a:rPr>
              <a:t>Individualización del equipo</a:t>
            </a:r>
            <a:r>
              <a:rPr lang="es-CL" sz="2400" dirty="0"/>
              <a:t>:</a:t>
            </a:r>
          </a:p>
          <a:p>
            <a:endParaRPr lang="es-CL" dirty="0"/>
          </a:p>
          <a:p>
            <a:endParaRPr lang="es-CL" dirty="0"/>
          </a:p>
          <a:p>
            <a:pPr marL="285750" indent="-285750">
              <a:buFont typeface="Wingdings" panose="05000000000000000000" pitchFamily="2" charset="2"/>
              <a:buChar char="q"/>
            </a:pPr>
            <a:endParaRPr lang="es-CL" dirty="0"/>
          </a:p>
        </p:txBody>
      </p:sp>
      <p:sp>
        <p:nvSpPr>
          <p:cNvPr id="8" name="CuadroTexto 7">
            <a:extLst>
              <a:ext uri="{FF2B5EF4-FFF2-40B4-BE49-F238E27FC236}">
                <a16:creationId xmlns:a16="http://schemas.microsoft.com/office/drawing/2014/main" id="{FE28D167-5743-4321-8D46-CE4364A444ED}"/>
              </a:ext>
            </a:extLst>
          </p:cNvPr>
          <p:cNvSpPr txBox="1"/>
          <p:nvPr/>
        </p:nvSpPr>
        <p:spPr>
          <a:xfrm>
            <a:off x="901491" y="4329333"/>
            <a:ext cx="4220936" cy="1938992"/>
          </a:xfrm>
          <a:prstGeom prst="rect">
            <a:avLst/>
          </a:prstGeom>
          <a:noFill/>
        </p:spPr>
        <p:txBody>
          <a:bodyPr wrap="square" rtlCol="0">
            <a:spAutoFit/>
          </a:bodyPr>
          <a:lstStyle/>
          <a:p>
            <a:pPr marL="285750" indent="-285750">
              <a:buFont typeface="Wingdings" panose="05000000000000000000" pitchFamily="2" charset="2"/>
              <a:buChar char="§"/>
            </a:pPr>
            <a:r>
              <a:rPr lang="es-CL" sz="2400" dirty="0">
                <a:latin typeface="Arial" panose="020B0604020202020204" pitchFamily="34" charset="0"/>
                <a:cs typeface="Arial" panose="020B0604020202020204" pitchFamily="34" charset="0"/>
              </a:rPr>
              <a:t>Camioneta</a:t>
            </a:r>
          </a:p>
          <a:p>
            <a:pPr marL="285750" indent="-285750">
              <a:buFont typeface="Wingdings" panose="05000000000000000000" pitchFamily="2" charset="2"/>
              <a:buChar char="§"/>
            </a:pPr>
            <a:r>
              <a:rPr lang="es-CL" sz="2400" dirty="0">
                <a:latin typeface="Arial" panose="020B0604020202020204" pitchFamily="34" charset="0"/>
                <a:cs typeface="Arial" panose="020B0604020202020204" pitchFamily="34" charset="0"/>
              </a:rPr>
              <a:t>Patente KXHB-49</a:t>
            </a:r>
          </a:p>
          <a:p>
            <a:pPr marL="285750" indent="-285750">
              <a:buFont typeface="Wingdings" panose="05000000000000000000" pitchFamily="2" charset="2"/>
              <a:buChar char="§"/>
            </a:pPr>
            <a:r>
              <a:rPr lang="es-CL" sz="2400" dirty="0">
                <a:latin typeface="Arial" panose="020B0604020202020204" pitchFamily="34" charset="0"/>
                <a:cs typeface="Arial" panose="020B0604020202020204" pitchFamily="34" charset="0"/>
              </a:rPr>
              <a:t>Toyota</a:t>
            </a:r>
          </a:p>
          <a:p>
            <a:pPr marL="285750" indent="-285750">
              <a:buFont typeface="Wingdings" panose="05000000000000000000" pitchFamily="2" charset="2"/>
              <a:buChar char="§"/>
            </a:pPr>
            <a:r>
              <a:rPr lang="es-CL" sz="2400" dirty="0" err="1">
                <a:latin typeface="Arial" panose="020B0604020202020204" pitchFamily="34" charset="0"/>
                <a:cs typeface="Arial" panose="020B0604020202020204" pitchFamily="34" charset="0"/>
              </a:rPr>
              <a:t>All</a:t>
            </a:r>
            <a:r>
              <a:rPr lang="es-CL" sz="2400" dirty="0">
                <a:latin typeface="Arial" panose="020B0604020202020204" pitchFamily="34" charset="0"/>
                <a:cs typeface="Arial" panose="020B0604020202020204" pitchFamily="34" charset="0"/>
              </a:rPr>
              <a:t> New Hilux 4x4</a:t>
            </a:r>
          </a:p>
          <a:p>
            <a:pPr marL="285750" indent="-285750">
              <a:buFont typeface="Wingdings" panose="05000000000000000000" pitchFamily="2" charset="2"/>
              <a:buChar char="§"/>
            </a:pPr>
            <a:r>
              <a:rPr lang="es-CL" sz="2400" dirty="0">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386920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F431-91CB-7469-8182-71D1BBB615D4}"/>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18775A65-B879-46F3-6F7C-01FB06C12331}"/>
              </a:ext>
            </a:extLst>
          </p:cNvPr>
          <p:cNvPicPr>
            <a:picLocks noChangeAspect="1"/>
          </p:cNvPicPr>
          <p:nvPr/>
        </p:nvPicPr>
        <p:blipFill>
          <a:blip r:embed="rId2"/>
          <a:srcRect l="7797" t="16633" r="9026" b="13387"/>
          <a:stretch>
            <a:fillRect/>
          </a:stretch>
        </p:blipFill>
        <p:spPr>
          <a:xfrm>
            <a:off x="0" y="341644"/>
            <a:ext cx="9144000" cy="5265336"/>
          </a:xfrm>
          <a:prstGeom prst="rect">
            <a:avLst/>
          </a:prstGeom>
        </p:spPr>
      </p:pic>
    </p:spTree>
    <p:extLst>
      <p:ext uri="{BB962C8B-B14F-4D97-AF65-F5344CB8AC3E}">
        <p14:creationId xmlns:p14="http://schemas.microsoft.com/office/powerpoint/2010/main" val="21464957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769726" y="1277150"/>
            <a:ext cx="7247469" cy="295255"/>
          </a:xfrm>
          <a:prstGeom prst="rect">
            <a:avLst/>
          </a:prstGeom>
        </p:spPr>
        <p:txBody>
          <a:bodyPr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1600" b="1" dirty="0">
                <a:latin typeface="Arial" panose="020B0604020202020204" pitchFamily="34" charset="0"/>
                <a:cs typeface="Arial" panose="020B0604020202020204" pitchFamily="34" charset="0"/>
              </a:rPr>
              <a:t>ACCIONES INMEDIATAS</a:t>
            </a:r>
          </a:p>
        </p:txBody>
      </p:sp>
      <p:graphicFrame>
        <p:nvGraphicFramePr>
          <p:cNvPr id="7" name="3 Marcador de contenido">
            <a:extLst>
              <a:ext uri="{FF2B5EF4-FFF2-40B4-BE49-F238E27FC236}">
                <a16:creationId xmlns:a16="http://schemas.microsoft.com/office/drawing/2014/main" id="{DEAE8B89-27AA-4284-B704-932503EEB85F}"/>
              </a:ext>
            </a:extLst>
          </p:cNvPr>
          <p:cNvGraphicFramePr>
            <a:graphicFrameLocks/>
          </p:cNvGraphicFramePr>
          <p:nvPr>
            <p:extLst>
              <p:ext uri="{D42A27DB-BD31-4B8C-83A1-F6EECF244321}">
                <p14:modId xmlns:p14="http://schemas.microsoft.com/office/powerpoint/2010/main" val="34274005"/>
              </p:ext>
            </p:extLst>
          </p:nvPr>
        </p:nvGraphicFramePr>
        <p:xfrm>
          <a:off x="179475" y="1797330"/>
          <a:ext cx="8785049" cy="4739522"/>
        </p:xfrm>
        <a:graphic>
          <a:graphicData uri="http://schemas.openxmlformats.org/drawingml/2006/table">
            <a:tbl>
              <a:tblPr firstRow="1" bandRow="1">
                <a:tableStyleId>{93296810-A885-4BE3-A3E7-6D5BEEA58F35}</a:tableStyleId>
              </a:tblPr>
              <a:tblGrid>
                <a:gridCol w="4802985">
                  <a:extLst>
                    <a:ext uri="{9D8B030D-6E8A-4147-A177-3AD203B41FA5}">
                      <a16:colId xmlns:a16="http://schemas.microsoft.com/office/drawing/2014/main" val="20000"/>
                    </a:ext>
                  </a:extLst>
                </a:gridCol>
                <a:gridCol w="2762864">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40773">
                <a:tc>
                  <a:txBody>
                    <a:bodyPr/>
                    <a:lstStyle/>
                    <a:p>
                      <a:pPr algn="ctr"/>
                      <a:r>
                        <a:rPr lang="es-CL" sz="1200" dirty="0">
                          <a:latin typeface="Arial" panose="020B0604020202020204" pitchFamily="34" charset="0"/>
                          <a:cs typeface="Arial" panose="020B0604020202020204" pitchFamily="34" charset="0"/>
                        </a:rPr>
                        <a:t>Acción</a:t>
                      </a:r>
                    </a:p>
                  </a:txBody>
                  <a:tcPr anchor="ct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Responsable</a:t>
                      </a:r>
                    </a:p>
                  </a:txBody>
                  <a:tcPr anchor="ct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Plazo</a:t>
                      </a:r>
                    </a:p>
                  </a:txBody>
                  <a:tcPr anchor="ctr">
                    <a:solidFill>
                      <a:schemeClr val="tx2">
                        <a:lumMod val="40000"/>
                        <a:lumOff val="60000"/>
                      </a:schemeClr>
                    </a:solidFill>
                  </a:tcPr>
                </a:tc>
                <a:extLst>
                  <a:ext uri="{0D108BD9-81ED-4DB2-BD59-A6C34878D82A}">
                    <a16:rowId xmlns:a16="http://schemas.microsoft.com/office/drawing/2014/main" val="10000"/>
                  </a:ext>
                </a:extLst>
              </a:tr>
              <a:tr h="4761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Llamada a brigada de Emergencia y Rescate</a:t>
                      </a:r>
                    </a:p>
                  </a:txBody>
                  <a:tcPr anchor="ctr">
                    <a:noFill/>
                  </a:tcPr>
                </a:tc>
                <a:tc>
                  <a:txBody>
                    <a:bodyPr/>
                    <a:lstStyle/>
                    <a:p>
                      <a:pPr algn="ctr"/>
                      <a:r>
                        <a:rPr lang="es-CL" sz="1200" dirty="0">
                          <a:latin typeface="Arial" panose="020B0604020202020204" pitchFamily="34" charset="0"/>
                          <a:cs typeface="Arial" panose="020B0604020202020204" pitchFamily="34" charset="0"/>
                        </a:rPr>
                        <a:t>Supervisor de turno</a:t>
                      </a:r>
                    </a:p>
                  </a:txBody>
                  <a:tcPr anchor="ctr">
                    <a:noFill/>
                  </a:tcPr>
                </a:tc>
                <a:tc>
                  <a:txBody>
                    <a:bodyPr/>
                    <a:lstStyle/>
                    <a:p>
                      <a:pPr marL="0" marR="0" lvl="0" indent="0" algn="ctr" defTabSz="914400" rtl="0" eaLnBrk="1" fontAlgn="base" latinLnBrk="0" hangingPunct="1">
                        <a:lnSpc>
                          <a:spcPct val="94000"/>
                        </a:lnSpc>
                        <a:spcBef>
                          <a:spcPct val="3000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Inmediato</a:t>
                      </a:r>
                      <a:endPar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1"/>
                  </a:ext>
                </a:extLst>
              </a:tr>
              <a:tr h="8682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 informa lo sucedido a ADC y Asesor SSO de turno (Termika S.A.) aplicando Plan de Emergencia Termika Servicios de mantención S.A.</a:t>
                      </a:r>
                    </a:p>
                  </a:txBody>
                  <a:tcPr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Supervisor de turno</a:t>
                      </a:r>
                    </a:p>
                  </a:txBody>
                  <a:tcPr anchor="ct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Inmediato</a:t>
                      </a:r>
                    </a:p>
                  </a:txBody>
                  <a:tcPr anchor="ctr">
                    <a:solidFill>
                      <a:schemeClr val="tx2">
                        <a:lumMod val="40000"/>
                        <a:lumOff val="60000"/>
                      </a:schemeClr>
                    </a:solidFill>
                  </a:tcPr>
                </a:tc>
                <a:extLst>
                  <a:ext uri="{0D108BD9-81ED-4DB2-BD59-A6C34878D82A}">
                    <a16:rowId xmlns:a16="http://schemas.microsoft.com/office/drawing/2014/main" val="10002"/>
                  </a:ext>
                </a:extLst>
              </a:tr>
              <a:tr h="4761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 informa lo sucedido a ADC y Asesor SSO Minera Centinela.</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ADC Termika S.A.</a:t>
                      </a:r>
                      <a:endParaRPr lang="es-CL" sz="1200" dirty="0">
                        <a:latin typeface="Arial" panose="020B0604020202020204" pitchFamily="34" charset="0"/>
                        <a:cs typeface="Arial" panose="020B0604020202020204" pitchFamily="34" charset="0"/>
                      </a:endParaRPr>
                    </a:p>
                  </a:txBody>
                  <a:tcPr anchor="ctr">
                    <a:noFill/>
                  </a:tcPr>
                </a:tc>
                <a:tc>
                  <a:txBody>
                    <a:bodyPr/>
                    <a:lstStyle/>
                    <a:p>
                      <a:pPr algn="ctr"/>
                      <a:r>
                        <a:rPr lang="es-CL" sz="1200" dirty="0">
                          <a:latin typeface="Arial" panose="020B0604020202020204" pitchFamily="34" charset="0"/>
                          <a:cs typeface="Arial" panose="020B0604020202020204" pitchFamily="34" charset="0"/>
                        </a:rPr>
                        <a:t>Inmediato</a:t>
                      </a:r>
                    </a:p>
                  </a:txBody>
                  <a:tcPr anchor="ctr">
                    <a:noFill/>
                  </a:tcPr>
                </a:tc>
                <a:extLst>
                  <a:ext uri="{0D108BD9-81ED-4DB2-BD59-A6C34878D82A}">
                    <a16:rowId xmlns:a16="http://schemas.microsoft.com/office/drawing/2014/main" val="10003"/>
                  </a:ext>
                </a:extLst>
              </a:tr>
              <a:tr h="4761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Auto suspensión de faena dando aviso a Inspección del Trabajo y SEREMI.</a:t>
                      </a: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Asesor SSO Termika S.A de turno</a:t>
                      </a:r>
                    </a:p>
                  </a:txBody>
                  <a:tcPr anchor="ct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Inmediato</a:t>
                      </a:r>
                    </a:p>
                  </a:txBody>
                  <a:tcPr anchor="ctr">
                    <a:solidFill>
                      <a:schemeClr val="tx2">
                        <a:lumMod val="40000"/>
                        <a:lumOff val="60000"/>
                      </a:schemeClr>
                    </a:solidFill>
                  </a:tcPr>
                </a:tc>
                <a:extLst>
                  <a:ext uri="{0D108BD9-81ED-4DB2-BD59-A6C34878D82A}">
                    <a16:rowId xmlns:a16="http://schemas.microsoft.com/office/drawing/2014/main" val="10004"/>
                  </a:ext>
                </a:extLst>
              </a:tr>
              <a:tr h="42813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u="none" strike="noStrike" cap="none" normalizeH="0" baseline="0" dirty="0">
                          <a:ln>
                            <a:noFill/>
                          </a:ln>
                          <a:effectLst/>
                          <a:latin typeface="Arial" panose="020B0604020202020204" pitchFamily="34" charset="0"/>
                          <a:cs typeface="Arial" panose="020B0604020202020204" pitchFamily="34" charset="0"/>
                        </a:rPr>
                        <a:t>Se informa a SERNAGEOMIN y Carabineros</a:t>
                      </a:r>
                      <a:endPar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Asesor SSO Termika S.A de turno</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u="none" strike="noStrike" cap="none" normalizeH="0" baseline="0" dirty="0">
                          <a:ln>
                            <a:noFill/>
                          </a:ln>
                          <a:effectLst/>
                          <a:latin typeface="Arial" panose="020B0604020202020204" pitchFamily="34" charset="0"/>
                          <a:cs typeface="Arial" panose="020B0604020202020204" pitchFamily="34" charset="0"/>
                        </a:rPr>
                        <a:t>Inmediato</a:t>
                      </a:r>
                      <a:endPar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5"/>
                  </a:ext>
                </a:extLst>
              </a:tr>
              <a:tr h="51542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 traslada al personal afectado a la ACHS de Calama para ingreso y evaluación del personal afectado.</a:t>
                      </a: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Asesor SSO Termika S.A de turno</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Inmediato</a:t>
                      </a:r>
                    </a:p>
                  </a:txBody>
                  <a:tcPr anchor="ctr">
                    <a:solidFill>
                      <a:schemeClr val="tx2">
                        <a:lumMod val="40000"/>
                        <a:lumOff val="60000"/>
                      </a:schemeClr>
                    </a:solidFill>
                  </a:tcPr>
                </a:tc>
                <a:extLst>
                  <a:ext uri="{0D108BD9-81ED-4DB2-BD59-A6C34878D82A}">
                    <a16:rowId xmlns:a16="http://schemas.microsoft.com/office/drawing/2014/main" val="3317229469"/>
                  </a:ext>
                </a:extLst>
              </a:tr>
              <a:tr h="4288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Constitución de Comisión Investigadora</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Termika Servicios de Mantención S.A.</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Inmediato</a:t>
                      </a:r>
                    </a:p>
                  </a:txBody>
                  <a:tcPr anchor="ctr">
                    <a:noFill/>
                  </a:tcPr>
                </a:tc>
                <a:extLst>
                  <a:ext uri="{0D108BD9-81ED-4DB2-BD59-A6C34878D82A}">
                    <a16:rowId xmlns:a16="http://schemas.microsoft.com/office/drawing/2014/main" val="2685595750"/>
                  </a:ext>
                </a:extLst>
              </a:tr>
              <a:tr h="6722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Recopilación de Evidencias</a:t>
                      </a: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Termika Servicios de Mantención S.A.</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Inmediato</a:t>
                      </a:r>
                    </a:p>
                  </a:txBody>
                  <a:tcPr anchor="ctr">
                    <a:solidFill>
                      <a:schemeClr val="accent1">
                        <a:lumMod val="60000"/>
                        <a:lumOff val="40000"/>
                      </a:schemeClr>
                    </a:solidFill>
                  </a:tcPr>
                </a:tc>
                <a:extLst>
                  <a:ext uri="{0D108BD9-81ED-4DB2-BD59-A6C34878D82A}">
                    <a16:rowId xmlns:a16="http://schemas.microsoft.com/office/drawing/2014/main" val="2399112772"/>
                  </a:ext>
                </a:extLst>
              </a:tr>
            </a:tbl>
          </a:graphicData>
        </a:graphic>
      </p:graphicFrame>
    </p:spTree>
    <p:extLst>
      <p:ext uri="{BB962C8B-B14F-4D97-AF65-F5344CB8AC3E}">
        <p14:creationId xmlns:p14="http://schemas.microsoft.com/office/powerpoint/2010/main" val="30496656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65790" y="2052689"/>
            <a:ext cx="7683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595959"/>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CL" sz="2000" dirty="0"/>
              <a:t>  </a:t>
            </a:r>
            <a:r>
              <a:rPr lang="es-CL" sz="2000" b="1" dirty="0"/>
              <a:t>Recopilación de datos : Croquis del lugar del accidente  </a:t>
            </a:r>
          </a:p>
        </p:txBody>
      </p:sp>
      <p:pic>
        <p:nvPicPr>
          <p:cNvPr id="2" name="Imagen 15">
            <a:extLst>
              <a:ext uri="{FF2B5EF4-FFF2-40B4-BE49-F238E27FC236}">
                <a16:creationId xmlns:a16="http://schemas.microsoft.com/office/drawing/2014/main" id="{74472BE8-C7DB-4DBB-9C56-B95D345C00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0704" y="3306397"/>
            <a:ext cx="4980580" cy="266508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587496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36215" y="1871039"/>
            <a:ext cx="7683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595959"/>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CL" sz="2000" dirty="0"/>
              <a:t>  </a:t>
            </a:r>
            <a:r>
              <a:rPr lang="es-CL" sz="2000" b="1" dirty="0"/>
              <a:t>Recopilación de datos : Croquis del lugar del accidente  </a:t>
            </a:r>
          </a:p>
        </p:txBody>
      </p:sp>
      <p:pic>
        <p:nvPicPr>
          <p:cNvPr id="5" name="Imagen 4" descr="Imagen que contiene puesto, montaña, parado, campo&#10;&#10;Descripción generada automáticamente">
            <a:extLst>
              <a:ext uri="{FF2B5EF4-FFF2-40B4-BE49-F238E27FC236}">
                <a16:creationId xmlns:a16="http://schemas.microsoft.com/office/drawing/2014/main" id="{27DB7961-9894-4921-9622-EA00E413898D}"/>
              </a:ext>
            </a:extLst>
          </p:cNvPr>
          <p:cNvPicPr>
            <a:picLocks noChangeAspect="1"/>
          </p:cNvPicPr>
          <p:nvPr/>
        </p:nvPicPr>
        <p:blipFill>
          <a:blip r:embed="rId2"/>
          <a:stretch>
            <a:fillRect/>
          </a:stretch>
        </p:blipFill>
        <p:spPr>
          <a:xfrm>
            <a:off x="2424737" y="2912115"/>
            <a:ext cx="5272302" cy="2503945"/>
          </a:xfrm>
          <a:prstGeom prst="rect">
            <a:avLst/>
          </a:prstGeom>
        </p:spPr>
      </p:pic>
      <p:sp>
        <p:nvSpPr>
          <p:cNvPr id="7" name="Explosión: 8 puntos 6">
            <a:extLst>
              <a:ext uri="{FF2B5EF4-FFF2-40B4-BE49-F238E27FC236}">
                <a16:creationId xmlns:a16="http://schemas.microsoft.com/office/drawing/2014/main" id="{894412F7-2C72-4147-8BAE-215DECB4728B}"/>
              </a:ext>
            </a:extLst>
          </p:cNvPr>
          <p:cNvSpPr/>
          <p:nvPr/>
        </p:nvSpPr>
        <p:spPr>
          <a:xfrm>
            <a:off x="2855406" y="3249687"/>
            <a:ext cx="914400" cy="914400"/>
          </a:xfrm>
          <a:prstGeom prst="irregularSeal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2E7C2D5E-F998-4DC8-8556-D154DB68C2ED}"/>
              </a:ext>
            </a:extLst>
          </p:cNvPr>
          <p:cNvSpPr txBox="1"/>
          <p:nvPr/>
        </p:nvSpPr>
        <p:spPr>
          <a:xfrm>
            <a:off x="4223657" y="5849257"/>
            <a:ext cx="4096058" cy="646331"/>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Lugar de Accidente Fatal : Ruta B-229</a:t>
            </a:r>
          </a:p>
          <a:p>
            <a:r>
              <a:rPr lang="es-CL" dirty="0">
                <a:latin typeface="Arial" panose="020B0604020202020204" pitchFamily="34" charset="0"/>
                <a:cs typeface="Arial" panose="020B0604020202020204" pitchFamily="34" charset="0"/>
              </a:rPr>
              <a:t>(Dirección a Planta Hidrometalúrgica)</a:t>
            </a:r>
          </a:p>
        </p:txBody>
      </p:sp>
    </p:spTree>
    <p:extLst>
      <p:ext uri="{BB962C8B-B14F-4D97-AF65-F5344CB8AC3E}">
        <p14:creationId xmlns:p14="http://schemas.microsoft.com/office/powerpoint/2010/main" val="34016876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33149" y="0"/>
            <a:ext cx="7683500" cy="774700"/>
          </a:xfrm>
          <a:prstGeom prst="rect">
            <a:avLst/>
          </a:prstGeom>
          <a:solidFill>
            <a:srgbClr val="0070C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595959"/>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s-CL" sz="2000" b="1" dirty="0">
                <a:solidFill>
                  <a:schemeClr val="bg1"/>
                </a:solidFill>
              </a:rPr>
              <a:t>  Recopilación de datos : Informe GPS (Simulado)  </a:t>
            </a:r>
          </a:p>
        </p:txBody>
      </p:sp>
      <p:pic>
        <p:nvPicPr>
          <p:cNvPr id="2" name="Imagen 1" descr="Imagen que contiene puesto, montaña, parado, campo&#10;&#10;Descripción generada automáticamente">
            <a:extLst>
              <a:ext uri="{FF2B5EF4-FFF2-40B4-BE49-F238E27FC236}">
                <a16:creationId xmlns:a16="http://schemas.microsoft.com/office/drawing/2014/main" id="{973242EA-6213-4B44-B7B9-80D7F25FA2FB}"/>
              </a:ext>
            </a:extLst>
          </p:cNvPr>
          <p:cNvPicPr>
            <a:picLocks noChangeAspect="1"/>
          </p:cNvPicPr>
          <p:nvPr/>
        </p:nvPicPr>
        <p:blipFill>
          <a:blip r:embed="rId2"/>
          <a:stretch>
            <a:fillRect/>
          </a:stretch>
        </p:blipFill>
        <p:spPr>
          <a:xfrm>
            <a:off x="274388" y="743622"/>
            <a:ext cx="8709955" cy="5628149"/>
          </a:xfrm>
          <a:prstGeom prst="rect">
            <a:avLst/>
          </a:prstGeom>
        </p:spPr>
      </p:pic>
      <p:sp>
        <p:nvSpPr>
          <p:cNvPr id="4" name="Bocadillo: rectángulo 3">
            <a:extLst>
              <a:ext uri="{FF2B5EF4-FFF2-40B4-BE49-F238E27FC236}">
                <a16:creationId xmlns:a16="http://schemas.microsoft.com/office/drawing/2014/main" id="{D5D5E318-6BD1-41C5-9B4F-71D53E47C4EC}"/>
              </a:ext>
            </a:extLst>
          </p:cNvPr>
          <p:cNvSpPr/>
          <p:nvPr/>
        </p:nvSpPr>
        <p:spPr>
          <a:xfrm>
            <a:off x="1372939" y="743622"/>
            <a:ext cx="2560434" cy="962025"/>
          </a:xfrm>
          <a:prstGeom prst="wedgeRectCallou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CL" sz="900" b="1" dirty="0">
                <a:solidFill>
                  <a:srgbClr val="000000"/>
                </a:solidFill>
                <a:latin typeface="Arial" panose="020B0604020202020204" pitchFamily="34" charset="0"/>
                <a:cs typeface="Arial" panose="020B0604020202020204" pitchFamily="34" charset="0"/>
              </a:rPr>
              <a:t>Móvil: KXHB-49</a:t>
            </a:r>
          </a:p>
          <a:p>
            <a:r>
              <a:rPr lang="es-CL" sz="900" b="1" dirty="0">
                <a:solidFill>
                  <a:srgbClr val="000000"/>
                </a:solidFill>
                <a:latin typeface="Arial" panose="020B0604020202020204" pitchFamily="34" charset="0"/>
                <a:cs typeface="Arial" panose="020B0604020202020204" pitchFamily="34" charset="0"/>
              </a:rPr>
              <a:t>Hora:15:35:00</a:t>
            </a:r>
          </a:p>
          <a:p>
            <a:r>
              <a:rPr lang="es-CL" sz="900" b="1" dirty="0">
                <a:solidFill>
                  <a:srgbClr val="000000"/>
                </a:solidFill>
                <a:latin typeface="Arial" panose="020B0604020202020204" pitchFamily="34" charset="0"/>
                <a:cs typeface="Arial" panose="020B0604020202020204" pitchFamily="34" charset="0"/>
              </a:rPr>
              <a:t>Fecha: 15-06-2020</a:t>
            </a:r>
          </a:p>
          <a:p>
            <a:r>
              <a:rPr lang="es-CL" sz="900" b="1" dirty="0">
                <a:solidFill>
                  <a:srgbClr val="000000"/>
                </a:solidFill>
                <a:latin typeface="Arial" panose="020B0604020202020204" pitchFamily="34" charset="0"/>
                <a:cs typeface="Arial" panose="020B0604020202020204" pitchFamily="34" charset="0"/>
              </a:rPr>
              <a:t>Ubicación: B-229,Calama;Antofagata Región, Chile</a:t>
            </a:r>
          </a:p>
          <a:p>
            <a:r>
              <a:rPr lang="es-CL" sz="900" b="1" dirty="0">
                <a:solidFill>
                  <a:srgbClr val="000000"/>
                </a:solidFill>
                <a:latin typeface="Arial" panose="020B0604020202020204" pitchFamily="34" charset="0"/>
                <a:cs typeface="Arial" panose="020B0604020202020204" pitchFamily="34" charset="0"/>
              </a:rPr>
              <a:t>Velocidad: 100 km/hr</a:t>
            </a:r>
          </a:p>
          <a:p>
            <a:r>
              <a:rPr lang="es-CL" sz="900" b="1" dirty="0">
                <a:solidFill>
                  <a:srgbClr val="000000"/>
                </a:solidFill>
                <a:latin typeface="Arial" panose="020B0604020202020204" pitchFamily="34" charset="0"/>
                <a:cs typeface="Arial" panose="020B0604020202020204" pitchFamily="34" charset="0"/>
              </a:rPr>
              <a:t>Eventos: </a:t>
            </a:r>
          </a:p>
        </p:txBody>
      </p:sp>
      <p:sp>
        <p:nvSpPr>
          <p:cNvPr id="11" name="Diagrama de flujo: conector 10">
            <a:extLst>
              <a:ext uri="{FF2B5EF4-FFF2-40B4-BE49-F238E27FC236}">
                <a16:creationId xmlns:a16="http://schemas.microsoft.com/office/drawing/2014/main" id="{2241426F-1C4A-42B8-A93D-B11B961359DD}"/>
              </a:ext>
            </a:extLst>
          </p:cNvPr>
          <p:cNvSpPr/>
          <p:nvPr/>
        </p:nvSpPr>
        <p:spPr>
          <a:xfrm>
            <a:off x="1930399" y="1870065"/>
            <a:ext cx="254000" cy="222932"/>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819119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1480131" y="1387011"/>
            <a:ext cx="11328399"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000" b="1" dirty="0">
                <a:latin typeface="Arial" panose="020B0604020202020204" pitchFamily="34" charset="0"/>
                <a:cs typeface="Arial" panose="020B0604020202020204" pitchFamily="34" charset="0"/>
              </a:rPr>
              <a:t>DOCUMENTACION SOLICITADA POR COMISION INVESTIGADORA</a:t>
            </a:r>
            <a:endParaRPr lang="es-CL" sz="2000"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DA0CFF30-8A5C-4E94-ACDE-6A54DEE8C7A7}"/>
              </a:ext>
            </a:extLst>
          </p:cNvPr>
          <p:cNvSpPr/>
          <p:nvPr/>
        </p:nvSpPr>
        <p:spPr>
          <a:xfrm>
            <a:off x="613187" y="1788723"/>
            <a:ext cx="7653041" cy="461665"/>
          </a:xfrm>
          <a:prstGeom prst="rect">
            <a:avLst/>
          </a:prstGeom>
        </p:spPr>
        <p:txBody>
          <a:bodyPr wrap="square">
            <a:spAutoFit/>
          </a:bodyPr>
          <a:lstStyle/>
          <a:p>
            <a:pPr marL="285750" indent="-285750">
              <a:buFont typeface="Wingdings" panose="05000000000000000000" pitchFamily="2" charset="2"/>
              <a:buChar char="Ø"/>
            </a:pPr>
            <a:r>
              <a:rPr lang="es-CL" sz="2400" b="1" dirty="0">
                <a:latin typeface="Arial" panose="020B0604020202020204" pitchFamily="34" charset="0"/>
                <a:cs typeface="Arial" panose="020B0604020202020204" pitchFamily="34" charset="0"/>
              </a:rPr>
              <a:t>Recopilación de datos: Antecedentes / Evidencia</a:t>
            </a:r>
            <a:endParaRPr lang="es-CL" sz="24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0282E107-4AF9-4C7A-AF00-C01B88A9A449}"/>
              </a:ext>
            </a:extLst>
          </p:cNvPr>
          <p:cNvSpPr/>
          <p:nvPr/>
        </p:nvSpPr>
        <p:spPr>
          <a:xfrm>
            <a:off x="298554" y="2406446"/>
            <a:ext cx="8392815" cy="4154984"/>
          </a:xfrm>
          <a:prstGeom prst="rect">
            <a:avLst/>
          </a:prstGeom>
        </p:spPr>
        <p:txBody>
          <a:bodyPr wrap="square">
            <a:spAutoFit/>
          </a:bodyPr>
          <a:lstStyle/>
          <a:p>
            <a:pPr marL="342900" indent="-342900" algn="just">
              <a:buFont typeface="+mj-lt"/>
              <a:buAutoNum type="arabicPeriod"/>
            </a:pPr>
            <a:r>
              <a:rPr lang="es-CL" sz="2200" dirty="0">
                <a:latin typeface="Calibri" panose="020F0502020204030204" pitchFamily="34" charset="0"/>
                <a:cs typeface="Calibri" panose="020F0502020204030204" pitchFamily="34" charset="0"/>
              </a:rPr>
              <a:t>Reporte GPS (simulado)</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Matriz de Riesgos WRAC, incluyendo la conducción y medidas de control asociadas a ERFT N°1,  Libro de Estrategias de Controles N°1, ESO N°7 (Fatiga &amp; Somnolencia) y Reglamento Transito de vehículos y peatones.</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Procedimiento Seguro de Trabajo “Conducción de Vehículos Livianos”.</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Plan de transito y ruta.</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Control de alcotest y drogas, se realizan de forma periódica y aleatoria a todo el personal.</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Exámenes ocupacionales, todo el personal.</a:t>
            </a:r>
          </a:p>
          <a:p>
            <a:pPr algn="just">
              <a:buFont typeface="Wingdings" panose="05000000000000000000" pitchFamily="2" charset="2"/>
              <a:buChar char="ü"/>
            </a:pPr>
            <a:endParaRPr lang="es-CL"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35752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853D1BE-4C8D-357F-7233-855373F08D88}"/>
              </a:ext>
            </a:extLst>
          </p:cNvPr>
          <p:cNvSpPr>
            <a:spLocks noGrp="1"/>
          </p:cNvSpPr>
          <p:nvPr>
            <p:ph type="body" sz="quarter" idx="11"/>
          </p:nvPr>
        </p:nvSpPr>
        <p:spPr>
          <a:xfrm>
            <a:off x="408039" y="1439526"/>
            <a:ext cx="8327922" cy="5258250"/>
          </a:xfrm>
        </p:spPr>
        <p:txBody>
          <a:bodyPr/>
          <a:lstStyle/>
          <a:p>
            <a:pPr marL="342900" indent="-342900">
              <a:buFont typeface="+mj-lt"/>
              <a:buAutoNum type="arabicPeriod" startAt="7"/>
            </a:pPr>
            <a:r>
              <a:rPr lang="es-CL" sz="2200" dirty="0">
                <a:latin typeface="Calibri" panose="020F0502020204030204" pitchFamily="34" charset="0"/>
                <a:cs typeface="Calibri" panose="020F0502020204030204" pitchFamily="34" charset="0"/>
              </a:rPr>
              <a:t>Control de documentación de conductores (curso manejo a la defensiva, licencias municipales, licencias internas, examen </a:t>
            </a:r>
            <a:r>
              <a:rPr lang="es-CL" sz="2200" dirty="0" err="1">
                <a:latin typeface="Calibri" panose="020F0502020204030204" pitchFamily="34" charset="0"/>
                <a:cs typeface="Calibri" panose="020F0502020204030204" pitchFamily="34" charset="0"/>
              </a:rPr>
              <a:t>psicosensometrico</a:t>
            </a:r>
            <a:r>
              <a:rPr lang="es-CL" sz="2200" dirty="0">
                <a:latin typeface="Calibri" panose="020F0502020204030204" pitchFamily="34" charset="0"/>
                <a:cs typeface="Calibri" panose="020F0502020204030204" pitchFamily="34" charset="0"/>
              </a:rPr>
              <a:t> riguroso), todos los conductores con documentación al día.</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Documentación y mantención de vehículos se lleva al día.</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Se realiza capacitación y evaluación del ERFT N°1, todo el personal que conduce aprueba el curso en plataforma de Centinela (</a:t>
            </a:r>
            <a:r>
              <a:rPr lang="es-CL" sz="2200" dirty="0">
                <a:solidFill>
                  <a:schemeClr val="tx2"/>
                </a:solidFill>
                <a:latin typeface="Calibri" panose="020F0502020204030204" pitchFamily="34" charset="0"/>
                <a:cs typeface="Calibri" panose="020F0502020204030204" pitchFamily="34" charset="0"/>
              </a:rPr>
              <a:t>https://centinela.studianet.cl/login/portada.html</a:t>
            </a:r>
            <a:r>
              <a:rPr lang="es-CL" sz="2200" dirty="0">
                <a:latin typeface="Calibri" panose="020F0502020204030204" pitchFamily="34" charset="0"/>
                <a:cs typeface="Calibri" panose="020F0502020204030204" pitchFamily="34" charset="0"/>
              </a:rPr>
              <a:t>).</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Se realiza inspección de vehículos de forma diaria, sin observaciones.</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Se realiza difusión del ESO N°7 de Fatiga y Somnolencia y se realiza de forma diaria encuesta de F&amp;S, pero se evidencia que algunas no son verificadas por el supervisor.</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Se evidencia control aleatorio de velocidades y sus re instrucciones en caso de excesos de velocidad.</a:t>
            </a:r>
          </a:p>
        </p:txBody>
      </p:sp>
    </p:spTree>
    <p:extLst>
      <p:ext uri="{BB962C8B-B14F-4D97-AF65-F5344CB8AC3E}">
        <p14:creationId xmlns:p14="http://schemas.microsoft.com/office/powerpoint/2010/main" val="244691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1092200" y="1445767"/>
            <a:ext cx="11328399"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000" b="1" dirty="0">
                <a:latin typeface="Arial" panose="020B0604020202020204" pitchFamily="34" charset="0"/>
                <a:cs typeface="Arial" panose="020B0604020202020204" pitchFamily="34" charset="0"/>
              </a:rPr>
              <a:t>DOCUMENTACION SOLICITADA POR COMISION INVESTIGADORA</a:t>
            </a:r>
            <a:endParaRPr lang="es-CL" sz="2000"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DA0CFF30-8A5C-4E94-ACDE-6A54DEE8C7A7}"/>
              </a:ext>
            </a:extLst>
          </p:cNvPr>
          <p:cNvSpPr/>
          <p:nvPr/>
        </p:nvSpPr>
        <p:spPr>
          <a:xfrm>
            <a:off x="703488" y="1847479"/>
            <a:ext cx="8262187" cy="461665"/>
          </a:xfrm>
          <a:prstGeom prst="rect">
            <a:avLst/>
          </a:prstGeom>
        </p:spPr>
        <p:txBody>
          <a:bodyPr wrap="square">
            <a:spAutoFit/>
          </a:bodyPr>
          <a:lstStyle/>
          <a:p>
            <a:pPr marL="285750" indent="-285750">
              <a:buFont typeface="Wingdings" panose="05000000000000000000" pitchFamily="2" charset="2"/>
              <a:buChar char="Ø"/>
            </a:pPr>
            <a:r>
              <a:rPr lang="es-CL" sz="2400" b="1" dirty="0">
                <a:latin typeface="Arial" panose="020B0604020202020204" pitchFamily="34" charset="0"/>
                <a:cs typeface="Arial" panose="020B0604020202020204" pitchFamily="34" charset="0"/>
              </a:rPr>
              <a:t>Recopilación de datos: Antecedentes / Evidencia</a:t>
            </a:r>
            <a:endParaRPr lang="es-CL" sz="24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0282E107-4AF9-4C7A-AF00-C01B88A9A449}"/>
              </a:ext>
            </a:extLst>
          </p:cNvPr>
          <p:cNvSpPr/>
          <p:nvPr/>
        </p:nvSpPr>
        <p:spPr>
          <a:xfrm>
            <a:off x="1333186" y="2504526"/>
            <a:ext cx="7521957" cy="3970318"/>
          </a:xfrm>
          <a:prstGeom prst="rect">
            <a:avLst/>
          </a:prstGeom>
        </p:spPr>
        <p:txBody>
          <a:bodyPr wrap="square">
            <a:spAutoFit/>
          </a:bodyPr>
          <a:lstStyle/>
          <a:p>
            <a:pPr marL="342900" indent="-342900">
              <a:buFont typeface="+mj-lt"/>
              <a:buAutoNum type="arabicPeriod"/>
            </a:pPr>
            <a:r>
              <a:rPr lang="es-CL" dirty="0">
                <a:latin typeface="Arial" panose="020B0604020202020204" pitchFamily="34" charset="0"/>
                <a:cs typeface="Arial" panose="020B0604020202020204" pitchFamily="34" charset="0"/>
              </a:rPr>
              <a:t>Documentación personal Termika Servicios S.A.</a:t>
            </a:r>
          </a:p>
          <a:p>
            <a:pPr marL="342900" indent="-342900">
              <a:buFont typeface="+mj-lt"/>
              <a:buAutoNum type="arabicPeriod"/>
            </a:pPr>
            <a:r>
              <a:rPr lang="es-CL" dirty="0">
                <a:latin typeface="Arial" panose="020B0604020202020204" pitchFamily="34" charset="0"/>
                <a:cs typeface="Arial" panose="020B0604020202020204" pitchFamily="34" charset="0"/>
              </a:rPr>
              <a:t>Obligación de Informar ODI.</a:t>
            </a:r>
          </a:p>
          <a:p>
            <a:pPr marL="342900" indent="-342900">
              <a:buFont typeface="+mj-lt"/>
              <a:buAutoNum type="arabicPeriod"/>
            </a:pPr>
            <a:r>
              <a:rPr lang="es-CL" dirty="0">
                <a:latin typeface="Arial" panose="020B0604020202020204" pitchFamily="34" charset="0"/>
                <a:cs typeface="Arial" panose="020B0604020202020204" pitchFamily="34" charset="0"/>
              </a:rPr>
              <a:t>Curriculum de involucrados (experiencia)</a:t>
            </a:r>
          </a:p>
          <a:p>
            <a:pPr marL="342900" indent="-342900">
              <a:buFont typeface="+mj-lt"/>
              <a:buAutoNum type="arabicPeriod"/>
            </a:pPr>
            <a:r>
              <a:rPr lang="es-CL" dirty="0">
                <a:latin typeface="Arial" panose="020B0604020202020204" pitchFamily="34" charset="0"/>
                <a:cs typeface="Arial" panose="020B0604020202020204" pitchFamily="34" charset="0"/>
              </a:rPr>
              <a:t>Declaraciones</a:t>
            </a:r>
          </a:p>
          <a:p>
            <a:pPr marL="342900" indent="-342900">
              <a:buFont typeface="+mj-lt"/>
              <a:buAutoNum type="arabicPeriod"/>
            </a:pPr>
            <a:r>
              <a:rPr lang="es-CL" dirty="0">
                <a:latin typeface="Arial" panose="020B0604020202020204" pitchFamily="34" charset="0"/>
                <a:cs typeface="Arial" panose="020B0604020202020204" pitchFamily="34" charset="0"/>
              </a:rPr>
              <a:t>HCR en 360°</a:t>
            </a:r>
          </a:p>
          <a:p>
            <a:pPr marL="342900" indent="-342900">
              <a:buFont typeface="+mj-lt"/>
              <a:buAutoNum type="arabicPeriod"/>
            </a:pPr>
            <a:r>
              <a:rPr lang="es-CL" dirty="0">
                <a:latin typeface="Arial" panose="020B0604020202020204" pitchFamily="34" charset="0"/>
                <a:cs typeface="Arial" panose="020B0604020202020204" pitchFamily="34" charset="0"/>
              </a:rPr>
              <a:t>Informe pericial de Mecánico.</a:t>
            </a:r>
          </a:p>
          <a:p>
            <a:pPr marL="342900" indent="-342900">
              <a:buFont typeface="+mj-lt"/>
              <a:buAutoNum type="arabicPeriod"/>
            </a:pPr>
            <a:r>
              <a:rPr lang="es-CL" dirty="0">
                <a:latin typeface="Arial" panose="020B0604020202020204" pitchFamily="34" charset="0"/>
                <a:cs typeface="Arial" panose="020B0604020202020204" pitchFamily="34" charset="0"/>
              </a:rPr>
              <a:t>Documentos Policlínico (primera atención)</a:t>
            </a:r>
          </a:p>
          <a:p>
            <a:pPr marL="342900" indent="-342900">
              <a:buFont typeface="+mj-lt"/>
              <a:buAutoNum type="arabicPeriod"/>
            </a:pPr>
            <a:r>
              <a:rPr lang="es-CL" dirty="0">
                <a:latin typeface="Arial" panose="020B0604020202020204" pitchFamily="34" charset="0"/>
                <a:cs typeface="Arial" panose="020B0604020202020204" pitchFamily="34" charset="0"/>
              </a:rPr>
              <a:t>Documentación Mutualidad ACHS  </a:t>
            </a:r>
          </a:p>
          <a:p>
            <a:pPr marL="342900" indent="-342900">
              <a:buFont typeface="+mj-lt"/>
              <a:buAutoNum type="arabicPeriod"/>
            </a:pPr>
            <a:r>
              <a:rPr lang="es-CL" dirty="0">
                <a:latin typeface="Arial" panose="020B0604020202020204" pitchFamily="34" charset="0"/>
                <a:cs typeface="Arial" panose="020B0604020202020204" pitchFamily="34" charset="0"/>
              </a:rPr>
              <a:t>DIAT</a:t>
            </a:r>
          </a:p>
          <a:p>
            <a:pPr marL="342900" indent="-342900">
              <a:buFont typeface="+mj-lt"/>
              <a:buAutoNum type="arabicPeriod"/>
            </a:pPr>
            <a:r>
              <a:rPr lang="es-CL" dirty="0">
                <a:latin typeface="Arial" panose="020B0604020202020204" pitchFamily="34" charset="0"/>
                <a:cs typeface="Arial" panose="020B0604020202020204" pitchFamily="34" charset="0"/>
              </a:rPr>
              <a:t>Reflexión post incidente</a:t>
            </a:r>
          </a:p>
          <a:p>
            <a:pPr marL="342900" indent="-342900">
              <a:buFont typeface="+mj-lt"/>
              <a:buAutoNum type="arabicPeriod"/>
            </a:pPr>
            <a:r>
              <a:rPr lang="es-CL" dirty="0">
                <a:latin typeface="Arial" panose="020B0604020202020204" pitchFamily="34" charset="0"/>
                <a:cs typeface="Arial" panose="020B0604020202020204" pitchFamily="34" charset="0"/>
              </a:rPr>
              <a:t>Carpeta del personal accidentado.</a:t>
            </a:r>
          </a:p>
          <a:p>
            <a:pPr marL="342900" indent="-342900">
              <a:buFont typeface="+mj-lt"/>
              <a:buAutoNum type="arabicPeriod"/>
            </a:pPr>
            <a:r>
              <a:rPr lang="es-CL" dirty="0">
                <a:latin typeface="Arial" panose="020B0604020202020204" pitchFamily="34" charset="0"/>
                <a:cs typeface="Arial" panose="020B0604020202020204" pitchFamily="34" charset="0"/>
              </a:rPr>
              <a:t>Fotografías.</a:t>
            </a:r>
          </a:p>
          <a:p>
            <a:pPr marL="342900" indent="-342900">
              <a:buFont typeface="+mj-lt"/>
              <a:buAutoNum type="arabicPeriod"/>
            </a:pPr>
            <a:r>
              <a:rPr lang="es-CL" dirty="0">
                <a:latin typeface="Arial" panose="020B0604020202020204" pitchFamily="34" charset="0"/>
                <a:cs typeface="Arial" panose="020B0604020202020204" pitchFamily="34" charset="0"/>
              </a:rPr>
              <a:t>Acta de constitución de comisión investigadora.</a:t>
            </a:r>
          </a:p>
          <a:p>
            <a:pPr marL="342900" indent="-342900">
              <a:buFont typeface="+mj-lt"/>
              <a:buAutoNum type="arabicPeriod"/>
            </a:pPr>
            <a:endParaRPr lang="es-CL" dirty="0"/>
          </a:p>
        </p:txBody>
      </p:sp>
    </p:spTree>
    <p:extLst>
      <p:ext uri="{BB962C8B-B14F-4D97-AF65-F5344CB8AC3E}">
        <p14:creationId xmlns:p14="http://schemas.microsoft.com/office/powerpoint/2010/main" val="34021690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nvPr>
        </p:nvSpPr>
        <p:spPr>
          <a:xfrm>
            <a:off x="299059" y="1361032"/>
            <a:ext cx="6266877" cy="506487"/>
          </a:xfrm>
          <a:prstGeom prst="rect">
            <a:avLst/>
          </a:prstGeom>
        </p:spPr>
        <p:txBody>
          <a:bodyPr/>
          <a:lstStyle/>
          <a:p>
            <a:pPr algn="l"/>
            <a:r>
              <a:rPr lang="es-ES" sz="2000" dirty="0">
                <a:latin typeface="Arial" charset="0"/>
                <a:ea typeface="ＭＳ Ｐゴシック" pitchFamily="34" charset="-128"/>
                <a:cs typeface="Arial" charset="0"/>
              </a:rPr>
              <a:t>Línea de Tiempo </a:t>
            </a:r>
          </a:p>
        </p:txBody>
      </p:sp>
      <p:sp>
        <p:nvSpPr>
          <p:cNvPr id="2" name="35 Rectángulo">
            <a:extLst>
              <a:ext uri="{FF2B5EF4-FFF2-40B4-BE49-F238E27FC236}">
                <a16:creationId xmlns:a16="http://schemas.microsoft.com/office/drawing/2014/main" id="{7BDC970C-E03B-41A4-9409-E6A615319BB3}"/>
              </a:ext>
            </a:extLst>
          </p:cNvPr>
          <p:cNvSpPr/>
          <p:nvPr/>
        </p:nvSpPr>
        <p:spPr>
          <a:xfrm>
            <a:off x="49747" y="1896712"/>
            <a:ext cx="8808131" cy="293688"/>
          </a:xfrm>
          <a:prstGeom prst="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b" hangingPunct="1">
              <a:defRPr/>
            </a:pPr>
            <a:r>
              <a:rPr lang="es-CL" sz="1400" b="1" dirty="0">
                <a:solidFill>
                  <a:srgbClr val="000000"/>
                </a:solidFill>
                <a:latin typeface="Calibri" pitchFamily="34" charset="0"/>
                <a:ea typeface="ＭＳ Ｐゴシック" pitchFamily="34" charset="-128"/>
              </a:rPr>
              <a:t>15-06-2020</a:t>
            </a:r>
          </a:p>
        </p:txBody>
      </p:sp>
      <p:sp>
        <p:nvSpPr>
          <p:cNvPr id="6" name="24 Rectángulo redondeado">
            <a:extLst>
              <a:ext uri="{FF2B5EF4-FFF2-40B4-BE49-F238E27FC236}">
                <a16:creationId xmlns:a16="http://schemas.microsoft.com/office/drawing/2014/main" id="{865E218E-88DB-4489-AEE9-52255C3B298D}"/>
              </a:ext>
            </a:extLst>
          </p:cNvPr>
          <p:cNvSpPr/>
          <p:nvPr/>
        </p:nvSpPr>
        <p:spPr>
          <a:xfrm>
            <a:off x="258404" y="2247893"/>
            <a:ext cx="1013086" cy="292100"/>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7</a:t>
            </a:r>
          </a:p>
        </p:txBody>
      </p:sp>
      <p:sp>
        <p:nvSpPr>
          <p:cNvPr id="8" name="24 Rectángulo redondeado">
            <a:extLst>
              <a:ext uri="{FF2B5EF4-FFF2-40B4-BE49-F238E27FC236}">
                <a16:creationId xmlns:a16="http://schemas.microsoft.com/office/drawing/2014/main" id="{6A73BC46-1EE8-4268-AACC-6943FDD70C7E}"/>
              </a:ext>
            </a:extLst>
          </p:cNvPr>
          <p:cNvSpPr/>
          <p:nvPr/>
        </p:nvSpPr>
        <p:spPr>
          <a:xfrm>
            <a:off x="1336737" y="2247893"/>
            <a:ext cx="968636" cy="292100"/>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6</a:t>
            </a:r>
          </a:p>
        </p:txBody>
      </p:sp>
      <p:sp>
        <p:nvSpPr>
          <p:cNvPr id="9" name="24 Rectángulo redondeado">
            <a:extLst>
              <a:ext uri="{FF2B5EF4-FFF2-40B4-BE49-F238E27FC236}">
                <a16:creationId xmlns:a16="http://schemas.microsoft.com/office/drawing/2014/main" id="{F7FB7998-F0DB-487A-9AD9-B59837A27A73}"/>
              </a:ext>
            </a:extLst>
          </p:cNvPr>
          <p:cNvSpPr/>
          <p:nvPr/>
        </p:nvSpPr>
        <p:spPr>
          <a:xfrm>
            <a:off x="2341886" y="2251068"/>
            <a:ext cx="1090612" cy="288925"/>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5</a:t>
            </a:r>
          </a:p>
        </p:txBody>
      </p:sp>
      <p:sp>
        <p:nvSpPr>
          <p:cNvPr id="24" name="24 Rectángulo redondeado">
            <a:extLst>
              <a:ext uri="{FF2B5EF4-FFF2-40B4-BE49-F238E27FC236}">
                <a16:creationId xmlns:a16="http://schemas.microsoft.com/office/drawing/2014/main" id="{7FC7F19A-76CF-407B-9762-74271F5B66CD}"/>
              </a:ext>
            </a:extLst>
          </p:cNvPr>
          <p:cNvSpPr/>
          <p:nvPr/>
        </p:nvSpPr>
        <p:spPr>
          <a:xfrm>
            <a:off x="3480123" y="2249480"/>
            <a:ext cx="1095375" cy="288925"/>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4</a:t>
            </a:r>
          </a:p>
        </p:txBody>
      </p:sp>
      <p:sp>
        <p:nvSpPr>
          <p:cNvPr id="27" name="18 Rectángulo redondeado">
            <a:extLst>
              <a:ext uri="{FF2B5EF4-FFF2-40B4-BE49-F238E27FC236}">
                <a16:creationId xmlns:a16="http://schemas.microsoft.com/office/drawing/2014/main" id="{C993911A-C0A6-4B1C-94A0-17C4E0BF649B}"/>
              </a:ext>
            </a:extLst>
          </p:cNvPr>
          <p:cNvSpPr/>
          <p:nvPr/>
        </p:nvSpPr>
        <p:spPr>
          <a:xfrm>
            <a:off x="4619948" y="2239955"/>
            <a:ext cx="1082675" cy="288925"/>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3</a:t>
            </a:r>
          </a:p>
        </p:txBody>
      </p:sp>
      <p:sp>
        <p:nvSpPr>
          <p:cNvPr id="41" name="24 Rectángulo redondeado">
            <a:extLst>
              <a:ext uri="{FF2B5EF4-FFF2-40B4-BE49-F238E27FC236}">
                <a16:creationId xmlns:a16="http://schemas.microsoft.com/office/drawing/2014/main" id="{DA8E3FF6-4409-4BE6-A5BF-774364BC3C60}"/>
              </a:ext>
            </a:extLst>
          </p:cNvPr>
          <p:cNvSpPr/>
          <p:nvPr/>
        </p:nvSpPr>
        <p:spPr>
          <a:xfrm>
            <a:off x="5750248" y="2239955"/>
            <a:ext cx="1074738" cy="285750"/>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2</a:t>
            </a:r>
          </a:p>
        </p:txBody>
      </p:sp>
      <p:sp>
        <p:nvSpPr>
          <p:cNvPr id="43" name="16 Rectángulo redondeado">
            <a:extLst>
              <a:ext uri="{FF2B5EF4-FFF2-40B4-BE49-F238E27FC236}">
                <a16:creationId xmlns:a16="http://schemas.microsoft.com/office/drawing/2014/main" id="{5AB50A4D-3172-43BF-B653-32445512870C}"/>
              </a:ext>
            </a:extLst>
          </p:cNvPr>
          <p:cNvSpPr/>
          <p:nvPr/>
        </p:nvSpPr>
        <p:spPr>
          <a:xfrm>
            <a:off x="6874198" y="2241543"/>
            <a:ext cx="1071563" cy="288925"/>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1</a:t>
            </a:r>
          </a:p>
        </p:txBody>
      </p:sp>
      <p:sp>
        <p:nvSpPr>
          <p:cNvPr id="45" name="15 Rectángulo redondeado">
            <a:extLst>
              <a:ext uri="{FF2B5EF4-FFF2-40B4-BE49-F238E27FC236}">
                <a16:creationId xmlns:a16="http://schemas.microsoft.com/office/drawing/2014/main" id="{6E849DE2-CE04-4A78-B4D5-56CE34BE4E93}"/>
              </a:ext>
            </a:extLst>
          </p:cNvPr>
          <p:cNvSpPr/>
          <p:nvPr/>
        </p:nvSpPr>
        <p:spPr>
          <a:xfrm>
            <a:off x="7994973" y="2235443"/>
            <a:ext cx="1071563" cy="287338"/>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200" dirty="0">
                <a:solidFill>
                  <a:schemeClr val="tx1"/>
                </a:solidFill>
                <a:latin typeface="Calibri" pitchFamily="34" charset="0"/>
              </a:rPr>
              <a:t>INCIDENTE</a:t>
            </a:r>
            <a:endParaRPr lang="es-CL" sz="1800" dirty="0">
              <a:solidFill>
                <a:schemeClr val="tx1"/>
              </a:solidFill>
              <a:latin typeface="Calibri" pitchFamily="34" charset="0"/>
            </a:endParaRPr>
          </a:p>
        </p:txBody>
      </p:sp>
      <p:sp>
        <p:nvSpPr>
          <p:cNvPr id="47" name="AutoShape 5">
            <a:extLst>
              <a:ext uri="{FF2B5EF4-FFF2-40B4-BE49-F238E27FC236}">
                <a16:creationId xmlns:a16="http://schemas.microsoft.com/office/drawing/2014/main" id="{2566DC67-5EE2-4CEC-A878-39E1103AA4A5}"/>
              </a:ext>
            </a:extLst>
          </p:cNvPr>
          <p:cNvSpPr>
            <a:spLocks noChangeArrowheads="1"/>
          </p:cNvSpPr>
          <p:nvPr/>
        </p:nvSpPr>
        <p:spPr bwMode="auto">
          <a:xfrm>
            <a:off x="258404" y="2717793"/>
            <a:ext cx="1013086" cy="1160462"/>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95000"/>
              </a:lnSpc>
              <a:defRPr/>
            </a:pPr>
            <a:r>
              <a:rPr lang="es-MX" sz="800" b="1" dirty="0">
                <a:solidFill>
                  <a:schemeClr val="tx1"/>
                </a:solidFill>
                <a:latin typeface="Calibri" panose="020F0502020204030204" pitchFamily="34" charset="0"/>
                <a:cs typeface="Arial" panose="020B0604020202020204" pitchFamily="34" charset="0"/>
              </a:rPr>
              <a:t>Se entrega planificación de actividades para el día 15-06-2020, considerando actividad después de horario colación.</a:t>
            </a:r>
            <a:endParaRPr lang="es-CL" sz="800" b="1" dirty="0">
              <a:latin typeface="Calibri" pitchFamily="34" charset="0"/>
            </a:endParaRPr>
          </a:p>
        </p:txBody>
      </p:sp>
      <p:sp>
        <p:nvSpPr>
          <p:cNvPr id="49" name="AutoShape 5">
            <a:extLst>
              <a:ext uri="{FF2B5EF4-FFF2-40B4-BE49-F238E27FC236}">
                <a16:creationId xmlns:a16="http://schemas.microsoft.com/office/drawing/2014/main" id="{3D63EE74-973C-4CC8-A309-A52E93EAE165}"/>
              </a:ext>
            </a:extLst>
          </p:cNvPr>
          <p:cNvSpPr>
            <a:spLocks noChangeArrowheads="1"/>
          </p:cNvSpPr>
          <p:nvPr/>
        </p:nvSpPr>
        <p:spPr bwMode="auto">
          <a:xfrm>
            <a:off x="1322676" y="2717793"/>
            <a:ext cx="1013086" cy="1433512"/>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95000"/>
              </a:lnSpc>
              <a:defRPr/>
            </a:pPr>
            <a:r>
              <a:rPr lang="es-MX" altLang="es-CL" sz="800" b="1" dirty="0">
                <a:solidFill>
                  <a:schemeClr val="tx1"/>
                </a:solidFill>
                <a:latin typeface="Calibri" panose="020F0502020204030204" pitchFamily="34" charset="0"/>
                <a:cs typeface="Arial" panose="020B0604020202020204" pitchFamily="34" charset="0"/>
              </a:rPr>
              <a:t>Supervisor entrega actividad a trabajadores de la mantención de equipo de aire acondicionado en planta hidrometalúrgica sector proyectos.</a:t>
            </a:r>
            <a:endParaRPr lang="es-CL" sz="800" b="1" dirty="0">
              <a:latin typeface="Calibri" pitchFamily="34" charset="0"/>
            </a:endParaRPr>
          </a:p>
        </p:txBody>
      </p:sp>
      <p:sp>
        <p:nvSpPr>
          <p:cNvPr id="51" name="AutoShape 5">
            <a:extLst>
              <a:ext uri="{FF2B5EF4-FFF2-40B4-BE49-F238E27FC236}">
                <a16:creationId xmlns:a16="http://schemas.microsoft.com/office/drawing/2014/main" id="{C767490F-03D3-4088-91EF-34A0E6A23D46}"/>
              </a:ext>
            </a:extLst>
          </p:cNvPr>
          <p:cNvSpPr>
            <a:spLocks noChangeArrowheads="1"/>
          </p:cNvSpPr>
          <p:nvPr/>
        </p:nvSpPr>
        <p:spPr bwMode="auto">
          <a:xfrm>
            <a:off x="2386949" y="2717793"/>
            <a:ext cx="1045550" cy="668338"/>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95000"/>
              </a:lnSpc>
              <a:defRPr/>
            </a:pPr>
            <a:r>
              <a:rPr lang="es-MX" altLang="es-CL" sz="800" b="1" dirty="0">
                <a:solidFill>
                  <a:schemeClr val="tx1"/>
                </a:solidFill>
                <a:latin typeface="Calibri" panose="020F0502020204030204" pitchFamily="34" charset="0"/>
                <a:cs typeface="Arial" panose="020B0604020202020204" pitchFamily="34" charset="0"/>
              </a:rPr>
              <a:t>13:00</a:t>
            </a:r>
          </a:p>
          <a:p>
            <a:pPr algn="ctr">
              <a:lnSpc>
                <a:spcPct val="95000"/>
              </a:lnSpc>
              <a:defRPr/>
            </a:pPr>
            <a:r>
              <a:rPr lang="es-MX" altLang="es-CL" sz="800" b="1" dirty="0">
                <a:solidFill>
                  <a:schemeClr val="tx1"/>
                </a:solidFill>
                <a:latin typeface="Calibri" panose="020F0502020204030204" pitchFamily="34" charset="0"/>
                <a:cs typeface="Arial" panose="020B0604020202020204" pitchFamily="34" charset="0"/>
              </a:rPr>
              <a:t>Personal realiza colación retirándose a las 14:00</a:t>
            </a:r>
          </a:p>
        </p:txBody>
      </p:sp>
      <p:sp>
        <p:nvSpPr>
          <p:cNvPr id="53" name="AutoShape 5">
            <a:extLst>
              <a:ext uri="{FF2B5EF4-FFF2-40B4-BE49-F238E27FC236}">
                <a16:creationId xmlns:a16="http://schemas.microsoft.com/office/drawing/2014/main" id="{1CAB3D22-C1E4-4062-A02E-8AAA11AA8AAD}"/>
              </a:ext>
            </a:extLst>
          </p:cNvPr>
          <p:cNvSpPr>
            <a:spLocks noChangeArrowheads="1"/>
          </p:cNvSpPr>
          <p:nvPr/>
        </p:nvSpPr>
        <p:spPr bwMode="auto">
          <a:xfrm>
            <a:off x="3483687" y="2699198"/>
            <a:ext cx="1085462" cy="850900"/>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lnSpc>
                <a:spcPct val="95000"/>
              </a:lnSpc>
              <a:defRPr/>
            </a:pPr>
            <a:r>
              <a:rPr lang="es-MX" altLang="es-CL" sz="800" b="1" dirty="0">
                <a:latin typeface="Calibri" panose="020F0502020204030204" pitchFamily="34" charset="0"/>
              </a:rPr>
              <a:t>14:50</a:t>
            </a:r>
          </a:p>
          <a:p>
            <a:pPr algn="ctr">
              <a:lnSpc>
                <a:spcPct val="95000"/>
              </a:lnSpc>
              <a:defRPr/>
            </a:pPr>
            <a:r>
              <a:rPr lang="es-MX" altLang="es-CL" sz="800" b="1" dirty="0">
                <a:latin typeface="Calibri" panose="020F0502020204030204" pitchFamily="34" charset="0"/>
              </a:rPr>
              <a:t>Conductor realiza check-list de camioneta Patente  KXHB-49</a:t>
            </a:r>
          </a:p>
        </p:txBody>
      </p:sp>
      <p:sp>
        <p:nvSpPr>
          <p:cNvPr id="55" name="AutoShape 5">
            <a:extLst>
              <a:ext uri="{FF2B5EF4-FFF2-40B4-BE49-F238E27FC236}">
                <a16:creationId xmlns:a16="http://schemas.microsoft.com/office/drawing/2014/main" id="{2138CF3D-28C2-4172-BF37-9878B828656E}"/>
              </a:ext>
            </a:extLst>
          </p:cNvPr>
          <p:cNvSpPr>
            <a:spLocks noChangeArrowheads="1"/>
          </p:cNvSpPr>
          <p:nvPr/>
        </p:nvSpPr>
        <p:spPr bwMode="auto">
          <a:xfrm>
            <a:off x="4662469" y="2699198"/>
            <a:ext cx="1074737" cy="909637"/>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defRPr/>
            </a:pPr>
            <a:r>
              <a:rPr lang="es-MX" altLang="es-CL" sz="800" b="1" dirty="0">
                <a:latin typeface="Calibri" panose="020F0502020204030204" pitchFamily="34" charset="0"/>
              </a:rPr>
              <a:t>15:00</a:t>
            </a:r>
          </a:p>
          <a:p>
            <a:pPr algn="ctr" eaLnBrk="1" hangingPunct="1">
              <a:defRPr/>
            </a:pPr>
            <a:r>
              <a:rPr lang="es-MX" altLang="es-CL" sz="800" b="1" dirty="0">
                <a:latin typeface="Calibri" panose="020F0502020204030204" pitchFamily="34" charset="0"/>
              </a:rPr>
              <a:t>Trabajadores inician conducción de Instalaciones Termika S.A., a Planta Hidrometalúrgica.</a:t>
            </a:r>
          </a:p>
        </p:txBody>
      </p:sp>
      <p:sp>
        <p:nvSpPr>
          <p:cNvPr id="57" name="AutoShape 5">
            <a:extLst>
              <a:ext uri="{FF2B5EF4-FFF2-40B4-BE49-F238E27FC236}">
                <a16:creationId xmlns:a16="http://schemas.microsoft.com/office/drawing/2014/main" id="{9B6C86CD-AB5D-4A9D-ADFF-2A06AE54EF60}"/>
              </a:ext>
            </a:extLst>
          </p:cNvPr>
          <p:cNvSpPr>
            <a:spLocks noChangeArrowheads="1"/>
          </p:cNvSpPr>
          <p:nvPr/>
        </p:nvSpPr>
        <p:spPr bwMode="auto">
          <a:xfrm>
            <a:off x="5799461" y="2686042"/>
            <a:ext cx="1025525" cy="1305605"/>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defRPr/>
            </a:pPr>
            <a:r>
              <a:rPr lang="es-MX" altLang="es-CL" sz="800" b="1" dirty="0">
                <a:latin typeface="Calibri" panose="020F0502020204030204" pitchFamily="34" charset="0"/>
              </a:rPr>
              <a:t>15:30</a:t>
            </a:r>
          </a:p>
          <a:p>
            <a:pPr algn="ctr" eaLnBrk="1" hangingPunct="1">
              <a:defRPr/>
            </a:pPr>
            <a:r>
              <a:rPr lang="es-MX" altLang="es-CL" sz="800" b="1" dirty="0">
                <a:latin typeface="Calibri" panose="020F0502020204030204" pitchFamily="34" charset="0"/>
              </a:rPr>
              <a:t>Trabajadores transitan de Garita Centinela a sector Planta Hidrometalúrgica</a:t>
            </a:r>
          </a:p>
        </p:txBody>
      </p:sp>
      <p:sp>
        <p:nvSpPr>
          <p:cNvPr id="59" name="AutoShape 5">
            <a:extLst>
              <a:ext uri="{FF2B5EF4-FFF2-40B4-BE49-F238E27FC236}">
                <a16:creationId xmlns:a16="http://schemas.microsoft.com/office/drawing/2014/main" id="{869DDB54-7A87-4641-A533-5C6A1E6AAABE}"/>
              </a:ext>
            </a:extLst>
          </p:cNvPr>
          <p:cNvSpPr>
            <a:spLocks noChangeArrowheads="1"/>
          </p:cNvSpPr>
          <p:nvPr/>
        </p:nvSpPr>
        <p:spPr bwMode="auto">
          <a:xfrm>
            <a:off x="6898011" y="2686043"/>
            <a:ext cx="910529" cy="930274"/>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defRPr/>
            </a:pPr>
            <a:r>
              <a:rPr lang="es-MX" altLang="es-CL" sz="800" b="1" dirty="0">
                <a:latin typeface="Calibri" panose="020F0502020204030204" pitchFamily="34" charset="0"/>
              </a:rPr>
              <a:t>15:40Hrs Conductor cruza sin respetar el signo ceda el Paso</a:t>
            </a:r>
          </a:p>
        </p:txBody>
      </p:sp>
      <p:sp>
        <p:nvSpPr>
          <p:cNvPr id="61" name="Explosión 1 2">
            <a:extLst>
              <a:ext uri="{FF2B5EF4-FFF2-40B4-BE49-F238E27FC236}">
                <a16:creationId xmlns:a16="http://schemas.microsoft.com/office/drawing/2014/main" id="{AFDA1C78-7EE6-485C-A522-DF1232ABC63B}"/>
              </a:ext>
            </a:extLst>
          </p:cNvPr>
          <p:cNvSpPr/>
          <p:nvPr/>
        </p:nvSpPr>
        <p:spPr>
          <a:xfrm>
            <a:off x="7899401" y="2128447"/>
            <a:ext cx="1244599" cy="2266724"/>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63" name="CuadroTexto 62">
            <a:extLst>
              <a:ext uri="{FF2B5EF4-FFF2-40B4-BE49-F238E27FC236}">
                <a16:creationId xmlns:a16="http://schemas.microsoft.com/office/drawing/2014/main" id="{B4C91808-FB9C-4FBD-9EC7-7AE09B6E7B92}"/>
              </a:ext>
            </a:extLst>
          </p:cNvPr>
          <p:cNvSpPr txBox="1"/>
          <p:nvPr/>
        </p:nvSpPr>
        <p:spPr>
          <a:xfrm>
            <a:off x="8002448" y="2632626"/>
            <a:ext cx="1056611" cy="1042593"/>
          </a:xfrm>
          <a:prstGeom prst="rect">
            <a:avLst/>
          </a:prstGeom>
          <a:noFill/>
        </p:spPr>
        <p:txBody>
          <a:bodyPr wrap="square">
            <a:spAutoFit/>
          </a:bodyPr>
          <a:lstStyle/>
          <a:p>
            <a:pPr algn="ctr">
              <a:lnSpc>
                <a:spcPct val="95000"/>
              </a:lnSpc>
              <a:defRPr/>
            </a:pPr>
            <a:r>
              <a:rPr lang="es-MX" altLang="es-CL" sz="1100" b="1" dirty="0">
                <a:solidFill>
                  <a:schemeClr val="bg1"/>
                </a:solidFill>
                <a:latin typeface="Calibri" panose="020F0502020204030204" pitchFamily="34" charset="0"/>
              </a:rPr>
              <a:t>Choque Frontal Entre Camioneta Con Camión Aljibe </a:t>
            </a:r>
            <a:r>
              <a:rPr lang="es-MX" altLang="es-CL" sz="1000" b="1" dirty="0">
                <a:solidFill>
                  <a:schemeClr val="bg1"/>
                </a:solidFill>
                <a:latin typeface="Calibri" panose="020F0502020204030204" pitchFamily="34" charset="0"/>
              </a:rPr>
              <a:t>(Simulacro)</a:t>
            </a:r>
          </a:p>
        </p:txBody>
      </p:sp>
      <p:sp>
        <p:nvSpPr>
          <p:cNvPr id="65" name="AutoShape 7">
            <a:extLst>
              <a:ext uri="{FF2B5EF4-FFF2-40B4-BE49-F238E27FC236}">
                <a16:creationId xmlns:a16="http://schemas.microsoft.com/office/drawing/2014/main" id="{BA81DD5C-074B-49E1-8BAC-A59C22039539}"/>
              </a:ext>
            </a:extLst>
          </p:cNvPr>
          <p:cNvSpPr>
            <a:spLocks noChangeArrowheads="1"/>
          </p:cNvSpPr>
          <p:nvPr/>
        </p:nvSpPr>
        <p:spPr bwMode="auto">
          <a:xfrm>
            <a:off x="247939" y="3987794"/>
            <a:ext cx="1023551" cy="792162"/>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Se encuentra dentro de los alcances del contrato.</a:t>
            </a:r>
          </a:p>
        </p:txBody>
      </p:sp>
      <p:sp>
        <p:nvSpPr>
          <p:cNvPr id="67" name="AutoShape 7">
            <a:extLst>
              <a:ext uri="{FF2B5EF4-FFF2-40B4-BE49-F238E27FC236}">
                <a16:creationId xmlns:a16="http://schemas.microsoft.com/office/drawing/2014/main" id="{E49061B5-04A0-4FE6-A9D4-CBAD1134A587}"/>
              </a:ext>
            </a:extLst>
          </p:cNvPr>
          <p:cNvSpPr>
            <a:spLocks noChangeArrowheads="1"/>
          </p:cNvSpPr>
          <p:nvPr/>
        </p:nvSpPr>
        <p:spPr bwMode="auto">
          <a:xfrm>
            <a:off x="230412" y="4894942"/>
            <a:ext cx="1041060" cy="1055688"/>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Empresa Termika S.A planifica actividad para las 15:00 horas. Del día 15-06-2020</a:t>
            </a:r>
          </a:p>
        </p:txBody>
      </p:sp>
      <p:sp>
        <p:nvSpPr>
          <p:cNvPr id="69" name="AutoShape 7">
            <a:extLst>
              <a:ext uri="{FF2B5EF4-FFF2-40B4-BE49-F238E27FC236}">
                <a16:creationId xmlns:a16="http://schemas.microsoft.com/office/drawing/2014/main" id="{095E0E35-A8BB-44CB-A7D2-939896FD557C}"/>
              </a:ext>
            </a:extLst>
          </p:cNvPr>
          <p:cNvSpPr>
            <a:spLocks noChangeArrowheads="1"/>
          </p:cNvSpPr>
          <p:nvPr/>
        </p:nvSpPr>
        <p:spPr bwMode="auto">
          <a:xfrm>
            <a:off x="1322676" y="4225124"/>
            <a:ext cx="1023551" cy="913152"/>
          </a:xfrm>
          <a:prstGeom prst="roundRect">
            <a:avLst>
              <a:gd name="adj" fmla="val 16667"/>
            </a:avLst>
          </a:prstGeom>
          <a:solidFill>
            <a:srgbClr val="FFC00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Empresa Termika entrega actividad a conductor nuevo.</a:t>
            </a:r>
          </a:p>
        </p:txBody>
      </p:sp>
      <p:sp>
        <p:nvSpPr>
          <p:cNvPr id="73" name="AutoShape 7">
            <a:extLst>
              <a:ext uri="{FF2B5EF4-FFF2-40B4-BE49-F238E27FC236}">
                <a16:creationId xmlns:a16="http://schemas.microsoft.com/office/drawing/2014/main" id="{CFACB50E-34A3-494A-9769-04889996FEBD}"/>
              </a:ext>
            </a:extLst>
          </p:cNvPr>
          <p:cNvSpPr>
            <a:spLocks noChangeArrowheads="1"/>
          </p:cNvSpPr>
          <p:nvPr/>
        </p:nvSpPr>
        <p:spPr bwMode="auto">
          <a:xfrm>
            <a:off x="1341894" y="5371094"/>
            <a:ext cx="1023552" cy="856885"/>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MX" sz="900" b="1" dirty="0">
                <a:latin typeface="Calibri" pitchFamily="34" charset="0"/>
              </a:rPr>
              <a:t>PTS no considera controles de conducción.</a:t>
            </a:r>
            <a:endParaRPr lang="es-CL" sz="900" b="1" dirty="0">
              <a:latin typeface="Calibri" pitchFamily="34" charset="0"/>
            </a:endParaRPr>
          </a:p>
        </p:txBody>
      </p:sp>
      <p:sp>
        <p:nvSpPr>
          <p:cNvPr id="75" name="AutoShape 7">
            <a:extLst>
              <a:ext uri="{FF2B5EF4-FFF2-40B4-BE49-F238E27FC236}">
                <a16:creationId xmlns:a16="http://schemas.microsoft.com/office/drawing/2014/main" id="{5C25C72A-1675-4F49-9DC6-96FECA00A4E5}"/>
              </a:ext>
            </a:extLst>
          </p:cNvPr>
          <p:cNvSpPr>
            <a:spLocks noChangeArrowheads="1"/>
          </p:cNvSpPr>
          <p:nvPr/>
        </p:nvSpPr>
        <p:spPr bwMode="auto">
          <a:xfrm>
            <a:off x="2400848" y="3467204"/>
            <a:ext cx="1031651" cy="1019175"/>
          </a:xfrm>
          <a:prstGeom prst="roundRect">
            <a:avLst>
              <a:gd name="adj" fmla="val 16667"/>
            </a:avLst>
          </a:prstGeom>
          <a:solidFill>
            <a:srgbClr val="FFC00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Empresa Termika planifica actividad después de su horario de colación.</a:t>
            </a:r>
          </a:p>
        </p:txBody>
      </p:sp>
      <p:sp>
        <p:nvSpPr>
          <p:cNvPr id="77" name="AutoShape 7">
            <a:extLst>
              <a:ext uri="{FF2B5EF4-FFF2-40B4-BE49-F238E27FC236}">
                <a16:creationId xmlns:a16="http://schemas.microsoft.com/office/drawing/2014/main" id="{36B0ECC1-57E4-465A-85CA-237EF49061DE}"/>
              </a:ext>
            </a:extLst>
          </p:cNvPr>
          <p:cNvSpPr>
            <a:spLocks noChangeArrowheads="1"/>
          </p:cNvSpPr>
          <p:nvPr/>
        </p:nvSpPr>
        <p:spPr bwMode="auto">
          <a:xfrm>
            <a:off x="3529335" y="3616316"/>
            <a:ext cx="1023939" cy="1500718"/>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Conductor Termika no realiza encuesta de fatiga y somnolencia después del almuerzo, porque no es una obligación</a:t>
            </a:r>
            <a:endParaRPr lang="es-ES" sz="900" b="1" dirty="0">
              <a:latin typeface="Calibri" pitchFamily="34" charset="0"/>
            </a:endParaRPr>
          </a:p>
        </p:txBody>
      </p:sp>
      <p:sp>
        <p:nvSpPr>
          <p:cNvPr id="79" name="AutoShape 7">
            <a:extLst>
              <a:ext uri="{FF2B5EF4-FFF2-40B4-BE49-F238E27FC236}">
                <a16:creationId xmlns:a16="http://schemas.microsoft.com/office/drawing/2014/main" id="{EB9DB900-5278-4845-B0C7-F53E102D6724}"/>
              </a:ext>
            </a:extLst>
          </p:cNvPr>
          <p:cNvSpPr>
            <a:spLocks noChangeArrowheads="1"/>
          </p:cNvSpPr>
          <p:nvPr/>
        </p:nvSpPr>
        <p:spPr bwMode="auto">
          <a:xfrm>
            <a:off x="3480123" y="5138275"/>
            <a:ext cx="1227404" cy="1488713"/>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Supervisión Termika no verifica que conductor realice encuesta de fatiga y somnolencia Y CheckList Vehículo.</a:t>
            </a:r>
          </a:p>
        </p:txBody>
      </p:sp>
      <p:sp>
        <p:nvSpPr>
          <p:cNvPr id="83" name="AutoShape 7">
            <a:extLst>
              <a:ext uri="{FF2B5EF4-FFF2-40B4-BE49-F238E27FC236}">
                <a16:creationId xmlns:a16="http://schemas.microsoft.com/office/drawing/2014/main" id="{3E54D1CA-114D-4EFA-BF83-EBE4B9148CF0}"/>
              </a:ext>
            </a:extLst>
          </p:cNvPr>
          <p:cNvSpPr>
            <a:spLocks noChangeArrowheads="1"/>
          </p:cNvSpPr>
          <p:nvPr/>
        </p:nvSpPr>
        <p:spPr bwMode="auto">
          <a:xfrm>
            <a:off x="4663977" y="3663263"/>
            <a:ext cx="1086271" cy="1152525"/>
          </a:xfrm>
          <a:prstGeom prst="roundRect">
            <a:avLst>
              <a:gd name="adj" fmla="val 16667"/>
            </a:avLst>
          </a:prstGeom>
          <a:solidFill>
            <a:srgbClr val="FFC00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Debían realizar actividad programada “</a:t>
            </a:r>
            <a:r>
              <a:rPr lang="es-MX" altLang="es-MX" sz="900" b="1" dirty="0">
                <a:solidFill>
                  <a:srgbClr val="000000"/>
                </a:solidFill>
                <a:latin typeface="Calibri" panose="020F0502020204030204" pitchFamily="34" charset="0"/>
              </a:rPr>
              <a:t>mantención de equipo de aire acondicionado”</a:t>
            </a:r>
            <a:endParaRPr lang="es-CL" sz="900" b="1" dirty="0">
              <a:latin typeface="Calibri" pitchFamily="34" charset="0"/>
            </a:endParaRPr>
          </a:p>
        </p:txBody>
      </p:sp>
      <p:sp>
        <p:nvSpPr>
          <p:cNvPr id="85" name="AutoShape 7">
            <a:extLst>
              <a:ext uri="{FF2B5EF4-FFF2-40B4-BE49-F238E27FC236}">
                <a16:creationId xmlns:a16="http://schemas.microsoft.com/office/drawing/2014/main" id="{674A5828-2A39-4C47-8A4D-E8FDE5E15C62}"/>
              </a:ext>
            </a:extLst>
          </p:cNvPr>
          <p:cNvSpPr>
            <a:spLocks noChangeArrowheads="1"/>
          </p:cNvSpPr>
          <p:nvPr/>
        </p:nvSpPr>
        <p:spPr bwMode="auto">
          <a:xfrm>
            <a:off x="4706400" y="4900946"/>
            <a:ext cx="1049987" cy="622300"/>
          </a:xfrm>
          <a:prstGeom prst="roundRect">
            <a:avLst>
              <a:gd name="adj" fmla="val 16667"/>
            </a:avLst>
          </a:prstGeom>
          <a:solidFill>
            <a:srgbClr val="FFC00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Trabajo programado por cliente.</a:t>
            </a:r>
          </a:p>
        </p:txBody>
      </p:sp>
      <p:sp>
        <p:nvSpPr>
          <p:cNvPr id="87" name="AutoShape 7">
            <a:extLst>
              <a:ext uri="{FF2B5EF4-FFF2-40B4-BE49-F238E27FC236}">
                <a16:creationId xmlns:a16="http://schemas.microsoft.com/office/drawing/2014/main" id="{FAFBDDED-FA35-49A7-890B-C5545F8B2111}"/>
              </a:ext>
            </a:extLst>
          </p:cNvPr>
          <p:cNvSpPr>
            <a:spLocks noChangeArrowheads="1"/>
          </p:cNvSpPr>
          <p:nvPr/>
        </p:nvSpPr>
        <p:spPr bwMode="auto">
          <a:xfrm>
            <a:off x="5832799" y="4151305"/>
            <a:ext cx="1006636" cy="892175"/>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Trabajador presenta síntomas de somnolencia después del almuerzo.</a:t>
            </a:r>
          </a:p>
        </p:txBody>
      </p:sp>
      <p:sp>
        <p:nvSpPr>
          <p:cNvPr id="89" name="AutoShape 7">
            <a:extLst>
              <a:ext uri="{FF2B5EF4-FFF2-40B4-BE49-F238E27FC236}">
                <a16:creationId xmlns:a16="http://schemas.microsoft.com/office/drawing/2014/main" id="{8E538CA0-6518-4F40-BF82-69F97D45BA12}"/>
              </a:ext>
            </a:extLst>
          </p:cNvPr>
          <p:cNvSpPr>
            <a:spLocks noChangeArrowheads="1"/>
          </p:cNvSpPr>
          <p:nvPr/>
        </p:nvSpPr>
        <p:spPr bwMode="auto">
          <a:xfrm>
            <a:off x="5843051" y="5138275"/>
            <a:ext cx="992187" cy="877433"/>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Trabajador Termika S.A no descansa al presentar somnolencia.</a:t>
            </a:r>
          </a:p>
        </p:txBody>
      </p:sp>
      <p:sp>
        <p:nvSpPr>
          <p:cNvPr id="93" name="AutoShape 7">
            <a:extLst>
              <a:ext uri="{FF2B5EF4-FFF2-40B4-BE49-F238E27FC236}">
                <a16:creationId xmlns:a16="http://schemas.microsoft.com/office/drawing/2014/main" id="{25550606-2A18-4EDB-A05F-76DF42E88969}"/>
              </a:ext>
            </a:extLst>
          </p:cNvPr>
          <p:cNvSpPr>
            <a:spLocks noChangeArrowheads="1"/>
          </p:cNvSpPr>
          <p:nvPr/>
        </p:nvSpPr>
        <p:spPr bwMode="auto">
          <a:xfrm>
            <a:off x="6935109" y="3747162"/>
            <a:ext cx="892693" cy="664550"/>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Pierde control del vehículo.</a:t>
            </a:r>
          </a:p>
        </p:txBody>
      </p:sp>
      <p:sp>
        <p:nvSpPr>
          <p:cNvPr id="104" name="Rectángulo: esquinas redondeadas 103">
            <a:extLst>
              <a:ext uri="{FF2B5EF4-FFF2-40B4-BE49-F238E27FC236}">
                <a16:creationId xmlns:a16="http://schemas.microsoft.com/office/drawing/2014/main" id="{4FE8C5EF-9B5D-454D-9B72-82D17A6BE5A8}"/>
              </a:ext>
            </a:extLst>
          </p:cNvPr>
          <p:cNvSpPr/>
          <p:nvPr/>
        </p:nvSpPr>
        <p:spPr>
          <a:xfrm>
            <a:off x="6907640" y="4479187"/>
            <a:ext cx="1071563" cy="892175"/>
          </a:xfrm>
          <a:prstGeom prst="round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800" b="1" dirty="0">
                <a:solidFill>
                  <a:schemeClr val="tx1"/>
                </a:solidFill>
              </a:rPr>
              <a:t>Copiloto avisa a  CECOM,  indicando ubicación y estado del primer mantenedor  afectado.</a:t>
            </a:r>
          </a:p>
          <a:p>
            <a:pPr algn="ctr"/>
            <a:endParaRPr lang="es-CL" dirty="0"/>
          </a:p>
        </p:txBody>
      </p:sp>
      <p:sp>
        <p:nvSpPr>
          <p:cNvPr id="106" name="Rectángulo: esquinas redondeadas 105">
            <a:extLst>
              <a:ext uri="{FF2B5EF4-FFF2-40B4-BE49-F238E27FC236}">
                <a16:creationId xmlns:a16="http://schemas.microsoft.com/office/drawing/2014/main" id="{12EACE5F-E9CB-4EFC-A27B-066ADAF7AC71}"/>
              </a:ext>
            </a:extLst>
          </p:cNvPr>
          <p:cNvSpPr/>
          <p:nvPr/>
        </p:nvSpPr>
        <p:spPr>
          <a:xfrm>
            <a:off x="6996689" y="5472817"/>
            <a:ext cx="1045909" cy="955625"/>
          </a:xfrm>
          <a:prstGeom prst="round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900" b="1" dirty="0">
                <a:solidFill>
                  <a:schemeClr val="tx1"/>
                </a:solidFill>
              </a:rPr>
              <a:t>Copiloto es trasladado Grave al Hospital de Calama.</a:t>
            </a:r>
          </a:p>
        </p:txBody>
      </p:sp>
    </p:spTree>
    <p:extLst>
      <p:ext uri="{BB962C8B-B14F-4D97-AF65-F5344CB8AC3E}">
        <p14:creationId xmlns:p14="http://schemas.microsoft.com/office/powerpoint/2010/main" val="7269075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54"/>
          <p:cNvSpPr txBox="1">
            <a:spLocks noChangeArrowheads="1"/>
          </p:cNvSpPr>
          <p:nvPr/>
        </p:nvSpPr>
        <p:spPr bwMode="auto">
          <a:xfrm>
            <a:off x="6971373" y="5674208"/>
            <a:ext cx="172194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MX" altLang="es-CL" sz="2000" dirty="0">
                <a:solidFill>
                  <a:schemeClr val="accent3">
                    <a:lumMod val="50000"/>
                  </a:schemeClr>
                </a:solidFill>
                <a:latin typeface="Arial" panose="020B0604020202020204" pitchFamily="34" charset="0"/>
                <a:cs typeface="Arial" panose="020B0604020202020204" pitchFamily="34" charset="0"/>
              </a:rPr>
              <a:t>Grafico ICAM</a:t>
            </a:r>
            <a:endParaRPr lang="es-ES" altLang="es-CL" sz="2000" dirty="0">
              <a:solidFill>
                <a:schemeClr val="accent3">
                  <a:lumMod val="50000"/>
                </a:schemeClr>
              </a:solidFill>
              <a:latin typeface="Arial" panose="020B0604020202020204" pitchFamily="34" charset="0"/>
              <a:cs typeface="Arial" panose="020B0604020202020204" pitchFamily="34" charset="0"/>
            </a:endParaRPr>
          </a:p>
        </p:txBody>
      </p:sp>
      <p:sp>
        <p:nvSpPr>
          <p:cNvPr id="3" name="AutoShape 11"/>
          <p:cNvSpPr>
            <a:spLocks noChangeArrowheads="1"/>
          </p:cNvSpPr>
          <p:nvPr/>
        </p:nvSpPr>
        <p:spPr bwMode="auto">
          <a:xfrm>
            <a:off x="159913" y="1427556"/>
            <a:ext cx="1525395" cy="576263"/>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u="none" strike="noStrike" kern="0" cap="none" spc="0" normalizeH="0" baseline="0" noProof="0" dirty="0">
                <a:ln>
                  <a:noFill/>
                </a:ln>
                <a:solidFill>
                  <a:srgbClr val="000000"/>
                </a:solidFill>
                <a:effectLst/>
                <a:uLnTx/>
                <a:uFillTx/>
                <a:latin typeface="Arial" charset="0"/>
              </a:rPr>
              <a:t>Factores Organizacionales</a:t>
            </a:r>
          </a:p>
        </p:txBody>
      </p:sp>
      <p:sp>
        <p:nvSpPr>
          <p:cNvPr id="4" name="AutoShape 12"/>
          <p:cNvSpPr>
            <a:spLocks noChangeArrowheads="1"/>
          </p:cNvSpPr>
          <p:nvPr/>
        </p:nvSpPr>
        <p:spPr bwMode="auto">
          <a:xfrm>
            <a:off x="2036388" y="1427556"/>
            <a:ext cx="1678779" cy="576263"/>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u="none" strike="noStrike" kern="0" cap="none" spc="0" normalizeH="0" baseline="0" noProof="0" dirty="0">
                <a:ln>
                  <a:noFill/>
                </a:ln>
                <a:solidFill>
                  <a:srgbClr val="000000"/>
                </a:solidFill>
                <a:effectLst/>
                <a:uLnTx/>
                <a:uFillTx/>
                <a:latin typeface="Arial" charset="0"/>
              </a:rPr>
              <a:t>Condiciones de Tarea / entorno.</a:t>
            </a:r>
          </a:p>
        </p:txBody>
      </p:sp>
      <p:sp>
        <p:nvSpPr>
          <p:cNvPr id="5" name="AutoShape 13"/>
          <p:cNvSpPr>
            <a:spLocks noChangeArrowheads="1"/>
          </p:cNvSpPr>
          <p:nvPr/>
        </p:nvSpPr>
        <p:spPr bwMode="auto">
          <a:xfrm>
            <a:off x="4053795" y="1432320"/>
            <a:ext cx="1637867" cy="571500"/>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u="none" strike="noStrike" kern="0" cap="none" spc="0" normalizeH="0" baseline="0" noProof="0">
                <a:ln>
                  <a:noFill/>
                </a:ln>
                <a:solidFill>
                  <a:srgbClr val="000000"/>
                </a:solidFill>
                <a:effectLst/>
                <a:uLnTx/>
                <a:uFillTx/>
                <a:latin typeface="Arial" charset="0"/>
              </a:rPr>
              <a:t>Acciones Individuales / Equipo</a:t>
            </a:r>
          </a:p>
        </p:txBody>
      </p:sp>
      <p:sp>
        <p:nvSpPr>
          <p:cNvPr id="6" name="AutoShape 14"/>
          <p:cNvSpPr>
            <a:spLocks noChangeArrowheads="1"/>
          </p:cNvSpPr>
          <p:nvPr/>
        </p:nvSpPr>
        <p:spPr bwMode="auto">
          <a:xfrm>
            <a:off x="5948808" y="1427557"/>
            <a:ext cx="1555667" cy="576263"/>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strike="noStrike" kern="0" cap="none" spc="0" normalizeH="0" baseline="0" noProof="0">
                <a:ln>
                  <a:noFill/>
                </a:ln>
                <a:solidFill>
                  <a:srgbClr val="000000"/>
                </a:solidFill>
                <a:effectLst/>
                <a:uLnTx/>
                <a:uFillTx/>
                <a:latin typeface="Arial" charset="0"/>
              </a:rPr>
              <a:t>Defensas ausentes/ Fallidas</a:t>
            </a:r>
          </a:p>
        </p:txBody>
      </p:sp>
      <p:sp>
        <p:nvSpPr>
          <p:cNvPr id="7" name="AutoShape 15"/>
          <p:cNvSpPr>
            <a:spLocks noChangeArrowheads="1"/>
          </p:cNvSpPr>
          <p:nvPr/>
        </p:nvSpPr>
        <p:spPr bwMode="auto">
          <a:xfrm>
            <a:off x="7715859" y="1427557"/>
            <a:ext cx="1085851" cy="576263"/>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u="none" strike="noStrike" kern="0" cap="none" spc="0" normalizeH="0" baseline="0" noProof="0" dirty="0">
                <a:ln>
                  <a:noFill/>
                </a:ln>
                <a:solidFill>
                  <a:srgbClr val="000000"/>
                </a:solidFill>
                <a:effectLst/>
                <a:uLnTx/>
                <a:uFillTx/>
                <a:latin typeface="Arial" charset="0"/>
              </a:rPr>
              <a:t>INCIDENTE</a:t>
            </a:r>
          </a:p>
        </p:txBody>
      </p:sp>
      <p:sp>
        <p:nvSpPr>
          <p:cNvPr id="52" name="AutoShape 172"/>
          <p:cNvSpPr>
            <a:spLocks noChangeArrowheads="1"/>
          </p:cNvSpPr>
          <p:nvPr/>
        </p:nvSpPr>
        <p:spPr bwMode="auto">
          <a:xfrm>
            <a:off x="7715860" y="3448831"/>
            <a:ext cx="1085850" cy="1867936"/>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s-CL" sz="1000" dirty="0"/>
          </a:p>
          <a:p>
            <a:pPr algn="ctr">
              <a:lnSpc>
                <a:spcPct val="95000"/>
              </a:lnSpc>
              <a:defRPr/>
            </a:pPr>
            <a:r>
              <a:rPr lang="es-MX" altLang="es-CL" sz="1000" b="1" dirty="0">
                <a:solidFill>
                  <a:schemeClr val="bg1"/>
                </a:solidFill>
                <a:latin typeface="Calibri" panose="020F0502020204030204" pitchFamily="34" charset="0"/>
              </a:rPr>
              <a:t>Choque Frontal Entre Camioneta Con Camión Aljibe (Simulacro)</a:t>
            </a:r>
          </a:p>
          <a:p>
            <a:endParaRPr lang="es-CL" sz="1000" b="1" dirty="0">
              <a:solidFill>
                <a:schemeClr val="bg1"/>
              </a:solidFill>
            </a:endParaRPr>
          </a:p>
          <a:p>
            <a:r>
              <a:rPr lang="es-CL" sz="1000" b="1" dirty="0">
                <a:solidFill>
                  <a:schemeClr val="bg1"/>
                </a:solidFill>
              </a:rPr>
              <a:t>FALLECIDO EN FORMA INMEDIATA</a:t>
            </a:r>
          </a:p>
          <a:p>
            <a:endParaRPr lang="es-CL" sz="1000" b="1" dirty="0">
              <a:solidFill>
                <a:schemeClr val="bg1"/>
              </a:solidFill>
            </a:endParaRPr>
          </a:p>
        </p:txBody>
      </p:sp>
      <p:sp>
        <p:nvSpPr>
          <p:cNvPr id="42" name="AutoShape 207"/>
          <p:cNvSpPr>
            <a:spLocks noChangeArrowheads="1"/>
          </p:cNvSpPr>
          <p:nvPr/>
        </p:nvSpPr>
        <p:spPr bwMode="auto">
          <a:xfrm>
            <a:off x="5983680" y="2123762"/>
            <a:ext cx="1520796" cy="126127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algn="ctr" defTabSz="914400" eaLnBrk="0" fontAlgn="base" hangingPunct="0">
              <a:spcBef>
                <a:spcPct val="0"/>
              </a:spcBef>
              <a:spcAft>
                <a:spcPct val="0"/>
              </a:spcAft>
              <a:defRPr/>
            </a:pPr>
            <a:endParaRPr lang="es-CL" sz="800" kern="0" dirty="0">
              <a:solidFill>
                <a:srgbClr val="000000"/>
              </a:solidFill>
              <a:latin typeface="+mj-lt"/>
            </a:endParaRPr>
          </a:p>
        </p:txBody>
      </p:sp>
      <p:sp>
        <p:nvSpPr>
          <p:cNvPr id="81" name="AutoShape 61"/>
          <p:cNvSpPr>
            <a:spLocks noChangeArrowheads="1"/>
          </p:cNvSpPr>
          <p:nvPr/>
        </p:nvSpPr>
        <p:spPr bwMode="auto">
          <a:xfrm>
            <a:off x="5983680" y="3526043"/>
            <a:ext cx="1524995" cy="1111844"/>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r>
              <a:rPr lang="es-MX" sz="900" b="1" dirty="0">
                <a:solidFill>
                  <a:srgbClr val="000000"/>
                </a:solidFill>
                <a:latin typeface="Calibri" pitchFamily="34" charset="0"/>
              </a:rPr>
              <a:t>Falta de rigurosidad en el control y cumplimiento de las normas de seguridad existentes</a:t>
            </a:r>
            <a:r>
              <a:rPr lang="es-ES" sz="900" b="1" dirty="0">
                <a:solidFill>
                  <a:srgbClr val="000000"/>
                </a:solidFill>
                <a:latin typeface="Calibri" pitchFamily="34" charset="0"/>
              </a:rPr>
              <a:t> (Evaluación de entendimiento)</a:t>
            </a:r>
          </a:p>
          <a:p>
            <a:pPr lvl="0" algn="ctr" defTabSz="914400" eaLnBrk="0" fontAlgn="base" hangingPunct="0">
              <a:spcBef>
                <a:spcPct val="0"/>
              </a:spcBef>
              <a:spcAft>
                <a:spcPct val="0"/>
              </a:spcAft>
            </a:pPr>
            <a:endParaRPr lang="es-CL" altLang="es-CL" sz="900" b="1" kern="0" dirty="0">
              <a:solidFill>
                <a:srgbClr val="000000"/>
              </a:solidFill>
              <a:latin typeface="Arial" charset="0"/>
            </a:endParaRPr>
          </a:p>
        </p:txBody>
      </p:sp>
      <p:sp>
        <p:nvSpPr>
          <p:cNvPr id="83" name="AutoShape 10"/>
          <p:cNvSpPr>
            <a:spLocks noChangeArrowheads="1"/>
          </p:cNvSpPr>
          <p:nvPr/>
        </p:nvSpPr>
        <p:spPr bwMode="auto">
          <a:xfrm>
            <a:off x="2026743" y="3552609"/>
            <a:ext cx="1624431" cy="1096733"/>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r>
              <a:rPr lang="es-MX" sz="900" b="1" dirty="0">
                <a:solidFill>
                  <a:srgbClr val="000000"/>
                </a:solidFill>
                <a:latin typeface="Calibri" pitchFamily="34" charset="0"/>
              </a:rPr>
              <a:t>PTS no considera controles de conducción.</a:t>
            </a:r>
            <a:endParaRPr lang="es-CL" sz="900" b="1" dirty="0">
              <a:solidFill>
                <a:srgbClr val="000000"/>
              </a:solidFill>
              <a:latin typeface="Calibri" pitchFamily="34" charset="0"/>
            </a:endParaRPr>
          </a:p>
          <a:p>
            <a:pPr algn="ctr" defTabSz="914400" eaLnBrk="0" fontAlgn="base" hangingPunct="0">
              <a:spcBef>
                <a:spcPct val="0"/>
              </a:spcBef>
              <a:spcAft>
                <a:spcPct val="0"/>
              </a:spcAft>
            </a:pPr>
            <a:endParaRPr lang="es-CL" sz="900" b="1" kern="0" dirty="0">
              <a:solidFill>
                <a:srgbClr val="000000"/>
              </a:solidFill>
            </a:endParaRPr>
          </a:p>
        </p:txBody>
      </p:sp>
      <p:sp>
        <p:nvSpPr>
          <p:cNvPr id="50" name="AutoShape 61"/>
          <p:cNvSpPr>
            <a:spLocks noChangeArrowheads="1"/>
          </p:cNvSpPr>
          <p:nvPr/>
        </p:nvSpPr>
        <p:spPr bwMode="auto">
          <a:xfrm>
            <a:off x="4012883" y="2193196"/>
            <a:ext cx="1637866" cy="1211492"/>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endParaRPr lang="es-CL" sz="1000" dirty="0">
              <a:solidFill>
                <a:srgbClr val="000000"/>
              </a:solidFill>
            </a:endParaRPr>
          </a:p>
        </p:txBody>
      </p:sp>
      <p:sp>
        <p:nvSpPr>
          <p:cNvPr id="55" name="AutoShape 10"/>
          <p:cNvSpPr>
            <a:spLocks noChangeArrowheads="1"/>
          </p:cNvSpPr>
          <p:nvPr/>
        </p:nvSpPr>
        <p:spPr bwMode="auto">
          <a:xfrm>
            <a:off x="177527" y="2177114"/>
            <a:ext cx="1502707" cy="1207921"/>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algn="ctr" defTabSz="914400" eaLnBrk="0" fontAlgn="base" hangingPunct="0">
              <a:spcBef>
                <a:spcPct val="0"/>
              </a:spcBef>
              <a:spcAft>
                <a:spcPct val="0"/>
              </a:spcAft>
              <a:defRPr/>
            </a:pPr>
            <a:endParaRPr lang="es-CL" sz="800" kern="0" dirty="0">
              <a:solidFill>
                <a:srgbClr val="000000"/>
              </a:solidFill>
              <a:latin typeface="Arial" charset="0"/>
            </a:endParaRPr>
          </a:p>
        </p:txBody>
      </p:sp>
      <p:sp>
        <p:nvSpPr>
          <p:cNvPr id="75" name="AutoShape 61"/>
          <p:cNvSpPr>
            <a:spLocks noChangeArrowheads="1"/>
          </p:cNvSpPr>
          <p:nvPr/>
        </p:nvSpPr>
        <p:spPr bwMode="auto">
          <a:xfrm>
            <a:off x="4027273" y="3549940"/>
            <a:ext cx="1637866" cy="1114132"/>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endParaRPr lang="es-CL" sz="1000" dirty="0">
              <a:solidFill>
                <a:srgbClr val="000000"/>
              </a:solidFill>
            </a:endParaRPr>
          </a:p>
        </p:txBody>
      </p:sp>
      <p:sp>
        <p:nvSpPr>
          <p:cNvPr id="77" name="AutoShape 10"/>
          <p:cNvSpPr>
            <a:spLocks noChangeArrowheads="1"/>
          </p:cNvSpPr>
          <p:nvPr/>
        </p:nvSpPr>
        <p:spPr bwMode="auto">
          <a:xfrm>
            <a:off x="167712" y="3542711"/>
            <a:ext cx="1528397" cy="1337267"/>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endParaRPr lang="es-CL" sz="900" kern="0" dirty="0">
              <a:solidFill>
                <a:srgbClr val="000000"/>
              </a:solidFill>
              <a:latin typeface="Arial" charset="0"/>
            </a:endParaRPr>
          </a:p>
          <a:p>
            <a:pPr algn="ctr" defTabSz="914400" eaLnBrk="0" fontAlgn="base" hangingPunct="0">
              <a:spcBef>
                <a:spcPct val="0"/>
              </a:spcBef>
              <a:spcAft>
                <a:spcPct val="0"/>
              </a:spcAft>
            </a:pPr>
            <a:r>
              <a:rPr lang="es-CL" sz="900" kern="0" dirty="0">
                <a:solidFill>
                  <a:srgbClr val="000000"/>
                </a:solidFill>
                <a:latin typeface="Arial" charset="0"/>
              </a:rPr>
              <a:t> </a:t>
            </a:r>
          </a:p>
        </p:txBody>
      </p:sp>
      <p:sp>
        <p:nvSpPr>
          <p:cNvPr id="56" name="AutoShape 10"/>
          <p:cNvSpPr>
            <a:spLocks noChangeArrowheads="1"/>
          </p:cNvSpPr>
          <p:nvPr/>
        </p:nvSpPr>
        <p:spPr bwMode="auto">
          <a:xfrm>
            <a:off x="4012882" y="5037655"/>
            <a:ext cx="1678780" cy="1114132"/>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endParaRPr lang="es-CL" sz="1000" kern="0" dirty="0">
              <a:solidFill>
                <a:srgbClr val="000000"/>
              </a:solidFill>
              <a:latin typeface="Arial" charset="0"/>
            </a:endParaRPr>
          </a:p>
        </p:txBody>
      </p:sp>
      <p:sp>
        <p:nvSpPr>
          <p:cNvPr id="94" name="AutoShape 61"/>
          <p:cNvSpPr>
            <a:spLocks noChangeArrowheads="1"/>
          </p:cNvSpPr>
          <p:nvPr/>
        </p:nvSpPr>
        <p:spPr bwMode="auto">
          <a:xfrm>
            <a:off x="2033631" y="2177114"/>
            <a:ext cx="1646322" cy="1227574"/>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s-MX" sz="900" b="1" dirty="0">
                <a:solidFill>
                  <a:srgbClr val="000000"/>
                </a:solidFill>
                <a:latin typeface="Calibri" pitchFamily="34" charset="0"/>
              </a:rPr>
              <a:t>Programa de fatiga y somnolencia no esta definido.</a:t>
            </a:r>
            <a:endParaRPr lang="es-CL" sz="900" b="1" dirty="0">
              <a:solidFill>
                <a:srgbClr val="000000"/>
              </a:solidFill>
              <a:latin typeface="Calibri" pitchFamily="34" charset="0"/>
            </a:endParaRPr>
          </a:p>
        </p:txBody>
      </p:sp>
      <p:sp>
        <p:nvSpPr>
          <p:cNvPr id="48" name="Rectángulo 47"/>
          <p:cNvSpPr/>
          <p:nvPr/>
        </p:nvSpPr>
        <p:spPr>
          <a:xfrm>
            <a:off x="4119177" y="3638989"/>
            <a:ext cx="1489495" cy="553998"/>
          </a:xfrm>
          <a:prstGeom prst="rect">
            <a:avLst/>
          </a:prstGeom>
        </p:spPr>
        <p:txBody>
          <a:bodyPr wrap="square">
            <a:spAutoFit/>
          </a:bodyPr>
          <a:lstStyle/>
          <a:p>
            <a:pPr algn="ctr" eaLnBrk="1" hangingPunct="1">
              <a:defRPr/>
            </a:pPr>
            <a:r>
              <a:rPr lang="es-CL" sz="1000" b="1" dirty="0">
                <a:solidFill>
                  <a:srgbClr val="000000"/>
                </a:solidFill>
                <a:latin typeface="Calibri" pitchFamily="34" charset="0"/>
              </a:rPr>
              <a:t>Conductor Termika S.A no realiza encuesta de fatiga y somnolencia</a:t>
            </a:r>
            <a:r>
              <a:rPr lang="es-CL" sz="1000" b="1" dirty="0">
                <a:latin typeface="Calibri" pitchFamily="34" charset="0"/>
              </a:rPr>
              <a:t>.</a:t>
            </a:r>
            <a:endParaRPr lang="es-ES" sz="1000" b="1" dirty="0">
              <a:latin typeface="Calibri" pitchFamily="34" charset="0"/>
            </a:endParaRPr>
          </a:p>
        </p:txBody>
      </p:sp>
      <p:sp>
        <p:nvSpPr>
          <p:cNvPr id="59" name="Rectángulo 58"/>
          <p:cNvSpPr/>
          <p:nvPr/>
        </p:nvSpPr>
        <p:spPr>
          <a:xfrm>
            <a:off x="6192649" y="2383790"/>
            <a:ext cx="1557448" cy="553998"/>
          </a:xfrm>
          <a:prstGeom prst="rect">
            <a:avLst/>
          </a:prstGeom>
        </p:spPr>
        <p:txBody>
          <a:bodyPr wrap="square">
            <a:spAutoFit/>
          </a:bodyPr>
          <a:lstStyle/>
          <a:p>
            <a:r>
              <a:rPr lang="es-ES" sz="1000" b="1" dirty="0">
                <a:solidFill>
                  <a:srgbClr val="000000"/>
                </a:solidFill>
                <a:latin typeface="Calibri" pitchFamily="34" charset="0"/>
              </a:rPr>
              <a:t>Controles de Fatiga y Somnolencia no son rigurosos</a:t>
            </a:r>
            <a:endParaRPr lang="es-CL" sz="1000" dirty="0">
              <a:solidFill>
                <a:srgbClr val="000000"/>
              </a:solidFill>
            </a:endParaRPr>
          </a:p>
        </p:txBody>
      </p:sp>
      <p:sp>
        <p:nvSpPr>
          <p:cNvPr id="65" name="Rectángulo 64"/>
          <p:cNvSpPr/>
          <p:nvPr/>
        </p:nvSpPr>
        <p:spPr>
          <a:xfrm>
            <a:off x="4036568" y="2313636"/>
            <a:ext cx="1586325" cy="553998"/>
          </a:xfrm>
          <a:prstGeom prst="rect">
            <a:avLst/>
          </a:prstGeom>
        </p:spPr>
        <p:txBody>
          <a:bodyPr wrap="square">
            <a:spAutoFit/>
          </a:bodyPr>
          <a:lstStyle/>
          <a:p>
            <a:pPr algn="ctr" eaLnBrk="1" hangingPunct="1">
              <a:defRPr/>
            </a:pPr>
            <a:r>
              <a:rPr lang="es-ES" sz="1000" b="1" dirty="0">
                <a:solidFill>
                  <a:srgbClr val="000000"/>
                </a:solidFill>
                <a:latin typeface="Calibri" pitchFamily="34" charset="0"/>
              </a:rPr>
              <a:t>Trabajador presenta síntomas de somnolencia, y sigue conduciendo.</a:t>
            </a:r>
          </a:p>
        </p:txBody>
      </p:sp>
      <p:sp>
        <p:nvSpPr>
          <p:cNvPr id="102" name="Rectángulo 101"/>
          <p:cNvSpPr/>
          <p:nvPr/>
        </p:nvSpPr>
        <p:spPr>
          <a:xfrm>
            <a:off x="4073980" y="5165306"/>
            <a:ext cx="1569077" cy="1015663"/>
          </a:xfrm>
          <a:prstGeom prst="rect">
            <a:avLst/>
          </a:prstGeom>
        </p:spPr>
        <p:txBody>
          <a:bodyPr wrap="square">
            <a:spAutoFit/>
          </a:bodyPr>
          <a:lstStyle/>
          <a:p>
            <a:pPr algn="ctr" eaLnBrk="1" hangingPunct="1">
              <a:defRPr/>
            </a:pPr>
            <a:r>
              <a:rPr lang="es-CL" sz="1000" b="1" dirty="0">
                <a:solidFill>
                  <a:srgbClr val="000000"/>
                </a:solidFill>
                <a:latin typeface="Calibri" pitchFamily="34" charset="0"/>
              </a:rPr>
              <a:t>Verificación y control insuficiente del Supervisor Termika al controlar estado de Fatiga y Somnolencia del conductor.</a:t>
            </a:r>
          </a:p>
        </p:txBody>
      </p:sp>
      <p:sp>
        <p:nvSpPr>
          <p:cNvPr id="104" name="Rectángulo 103"/>
          <p:cNvSpPr/>
          <p:nvPr/>
        </p:nvSpPr>
        <p:spPr>
          <a:xfrm>
            <a:off x="347903" y="3556539"/>
            <a:ext cx="1360299" cy="1323439"/>
          </a:xfrm>
          <a:prstGeom prst="rect">
            <a:avLst/>
          </a:prstGeom>
        </p:spPr>
        <p:txBody>
          <a:bodyPr wrap="square">
            <a:spAutoFit/>
          </a:bodyPr>
          <a:lstStyle/>
          <a:p>
            <a:pPr algn="ctr" eaLnBrk="1" hangingPunct="1">
              <a:defRPr/>
            </a:pPr>
            <a:r>
              <a:rPr lang="es-ES" sz="1000" b="1" dirty="0">
                <a:solidFill>
                  <a:srgbClr val="000000"/>
                </a:solidFill>
                <a:latin typeface="Calibri" pitchFamily="34" charset="0"/>
              </a:rPr>
              <a:t>Empresa Termika S.A. no considera en el procedimiento de la actividad de conducción, si se considera la conducción en general.</a:t>
            </a:r>
          </a:p>
        </p:txBody>
      </p:sp>
      <p:sp>
        <p:nvSpPr>
          <p:cNvPr id="105" name="Rectángulo 104"/>
          <p:cNvSpPr/>
          <p:nvPr/>
        </p:nvSpPr>
        <p:spPr>
          <a:xfrm>
            <a:off x="216503" y="2215484"/>
            <a:ext cx="1372642" cy="1169551"/>
          </a:xfrm>
          <a:prstGeom prst="rect">
            <a:avLst/>
          </a:prstGeom>
        </p:spPr>
        <p:txBody>
          <a:bodyPr wrap="square">
            <a:spAutoFit/>
          </a:bodyPr>
          <a:lstStyle/>
          <a:p>
            <a:pPr algn="ctr" eaLnBrk="1" hangingPunct="1">
              <a:defRPr/>
            </a:pPr>
            <a:r>
              <a:rPr lang="es-ES" sz="1000" b="1" dirty="0">
                <a:solidFill>
                  <a:srgbClr val="000000"/>
                </a:solidFill>
                <a:latin typeface="Calibri" pitchFamily="34" charset="0"/>
              </a:rPr>
              <a:t>Empresa Termika S.A. si bien realiza controles de Fatiga y Somnolencia, no existe un Programa Definido.</a:t>
            </a:r>
          </a:p>
          <a:p>
            <a:pPr algn="ctr"/>
            <a:r>
              <a:rPr lang="es-CL" sz="1000" b="1" dirty="0">
                <a:solidFill>
                  <a:srgbClr val="000000"/>
                </a:solidFill>
              </a:rPr>
              <a:t>. </a:t>
            </a:r>
          </a:p>
        </p:txBody>
      </p:sp>
      <p:sp>
        <p:nvSpPr>
          <p:cNvPr id="134" name="AutoShape 10"/>
          <p:cNvSpPr>
            <a:spLocks noChangeArrowheads="1"/>
          </p:cNvSpPr>
          <p:nvPr/>
        </p:nvSpPr>
        <p:spPr bwMode="auto">
          <a:xfrm>
            <a:off x="206512" y="5037654"/>
            <a:ext cx="1489597" cy="1782838"/>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es-ES" sz="900" b="1" dirty="0">
              <a:solidFill>
                <a:srgbClr val="000000"/>
              </a:solidFill>
              <a:latin typeface="Calibri" pitchFamily="34" charset="0"/>
            </a:endParaRPr>
          </a:p>
          <a:p>
            <a:pPr algn="ctr" eaLnBrk="1" hangingPunct="1">
              <a:defRPr/>
            </a:pPr>
            <a:endParaRPr lang="es-ES" sz="900" b="1" dirty="0">
              <a:solidFill>
                <a:srgbClr val="000000"/>
              </a:solidFill>
              <a:latin typeface="Calibri" pitchFamily="34" charset="0"/>
            </a:endParaRPr>
          </a:p>
          <a:p>
            <a:pPr algn="ctr" eaLnBrk="1" hangingPunct="1">
              <a:defRPr/>
            </a:pPr>
            <a:r>
              <a:rPr lang="es-ES" sz="900" b="1" dirty="0">
                <a:solidFill>
                  <a:srgbClr val="000000"/>
                </a:solidFill>
                <a:latin typeface="Calibri" pitchFamily="34" charset="0"/>
              </a:rPr>
              <a:t>Empresa Termika S.A  no aseguro el 100% de la evaluación de entendimiento y capacitación sobre PTS Vehículos Livianos,</a:t>
            </a:r>
          </a:p>
          <a:p>
            <a:pPr algn="ctr" eaLnBrk="1" hangingPunct="1">
              <a:defRPr/>
            </a:pPr>
            <a:r>
              <a:rPr lang="es-ES" sz="900" b="1" dirty="0">
                <a:solidFill>
                  <a:srgbClr val="000000"/>
                </a:solidFill>
                <a:latin typeface="Calibri" pitchFamily="34" charset="0"/>
              </a:rPr>
              <a:t>, Programa F&amp;S, ESO 7, Ley 18.290, Reglamento de Transito de Vehículos y peatones y ERFT N °1.  </a:t>
            </a:r>
          </a:p>
          <a:p>
            <a:pPr algn="ctr" defTabSz="914400" eaLnBrk="0" fontAlgn="base" hangingPunct="0">
              <a:spcBef>
                <a:spcPct val="0"/>
              </a:spcBef>
              <a:spcAft>
                <a:spcPct val="0"/>
              </a:spcAft>
            </a:pPr>
            <a:endParaRPr lang="es-CL" sz="900" kern="0" dirty="0">
              <a:solidFill>
                <a:srgbClr val="000000"/>
              </a:solidFill>
              <a:latin typeface="Arial" charset="0"/>
            </a:endParaRPr>
          </a:p>
          <a:p>
            <a:pPr algn="ctr" defTabSz="914400" eaLnBrk="0" fontAlgn="base" hangingPunct="0">
              <a:spcBef>
                <a:spcPct val="0"/>
              </a:spcBef>
              <a:spcAft>
                <a:spcPct val="0"/>
              </a:spcAft>
            </a:pPr>
            <a:r>
              <a:rPr lang="es-CL" sz="900" kern="0" dirty="0">
                <a:solidFill>
                  <a:srgbClr val="000000"/>
                </a:solidFill>
                <a:latin typeface="Arial" charset="0"/>
              </a:rPr>
              <a:t> </a:t>
            </a:r>
          </a:p>
        </p:txBody>
      </p:sp>
      <p:sp>
        <p:nvSpPr>
          <p:cNvPr id="8" name="AutoShape 10">
            <a:extLst>
              <a:ext uri="{FF2B5EF4-FFF2-40B4-BE49-F238E27FC236}">
                <a16:creationId xmlns:a16="http://schemas.microsoft.com/office/drawing/2014/main" id="{240C6142-9455-48DB-91F0-DEDD210E5DFC}"/>
              </a:ext>
            </a:extLst>
          </p:cNvPr>
          <p:cNvSpPr>
            <a:spLocks noChangeArrowheads="1"/>
          </p:cNvSpPr>
          <p:nvPr/>
        </p:nvSpPr>
        <p:spPr bwMode="auto">
          <a:xfrm>
            <a:off x="2055522" y="5037654"/>
            <a:ext cx="1602540" cy="1096733"/>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r>
              <a:rPr lang="es-MX" sz="900" b="1" dirty="0">
                <a:solidFill>
                  <a:srgbClr val="000000"/>
                </a:solidFill>
                <a:latin typeface="Calibri" pitchFamily="34" charset="0"/>
              </a:rPr>
              <a:t>Falta actualización del plan de rutas criticas</a:t>
            </a:r>
            <a:endParaRPr lang="es-CL" sz="900" b="1" kern="0" dirty="0">
              <a:solidFill>
                <a:srgbClr val="000000"/>
              </a:solidFill>
            </a:endParaRPr>
          </a:p>
        </p:txBody>
      </p:sp>
    </p:spTree>
    <p:extLst>
      <p:ext uri="{BB962C8B-B14F-4D97-AF65-F5344CB8AC3E}">
        <p14:creationId xmlns:p14="http://schemas.microsoft.com/office/powerpoint/2010/main" val="3476071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2986319" y="1871562"/>
            <a:ext cx="3171361" cy="461665"/>
          </a:xfrm>
          <a:prstGeom prst="rect">
            <a:avLst/>
          </a:prstGeom>
          <a:noFill/>
        </p:spPr>
        <p:txBody>
          <a:bodyPr wrap="square" rtlCol="0">
            <a:spAutoFit/>
          </a:bodyPr>
          <a:lstStyle/>
          <a:p>
            <a:pPr algn="ctr"/>
            <a:r>
              <a:rPr lang="es-CL" sz="2400" b="1" dirty="0">
                <a:solidFill>
                  <a:srgbClr val="002060"/>
                </a:solidFill>
                <a:latin typeface="Calibri" panose="020F0502020204030204" pitchFamily="34" charset="0"/>
                <a:cs typeface="Calibri" panose="020F0502020204030204" pitchFamily="34" charset="0"/>
              </a:rPr>
              <a:t>¿Qué sucedió ?</a:t>
            </a:r>
            <a:endParaRPr lang="es-CL" sz="2400" b="1" dirty="0">
              <a:latin typeface="Calibri" panose="020F0502020204030204" pitchFamily="34" charset="0"/>
              <a:cs typeface="Calibri" panose="020F0502020204030204" pitchFamily="34" charset="0"/>
            </a:endParaRPr>
          </a:p>
        </p:txBody>
      </p:sp>
      <p:sp>
        <p:nvSpPr>
          <p:cNvPr id="3" name="Rectángulo 2"/>
          <p:cNvSpPr/>
          <p:nvPr/>
        </p:nvSpPr>
        <p:spPr>
          <a:xfrm>
            <a:off x="687531" y="2490543"/>
            <a:ext cx="7965584" cy="2462213"/>
          </a:xfrm>
          <a:prstGeom prst="rect">
            <a:avLst/>
          </a:prstGeom>
        </p:spPr>
        <p:txBody>
          <a:bodyPr wrap="square">
            <a:spAutoFit/>
          </a:bodyPr>
          <a:lstStyle/>
          <a:p>
            <a:endParaRPr lang="es-CL" sz="2200" b="1" dirty="0">
              <a:solidFill>
                <a:srgbClr val="000000"/>
              </a:solidFill>
              <a:latin typeface="Calibri" panose="020F0502020204030204" pitchFamily="34" charset="0"/>
              <a:cs typeface="Calibri" panose="020F0502020204030204" pitchFamily="34" charset="0"/>
            </a:endParaRPr>
          </a:p>
          <a:p>
            <a:pPr algn="just"/>
            <a:r>
              <a:rPr lang="es-CL" sz="2200" b="1" dirty="0">
                <a:solidFill>
                  <a:srgbClr val="000000"/>
                </a:solidFill>
                <a:latin typeface="Calibri" panose="020F0502020204030204" pitchFamily="34" charset="0"/>
                <a:cs typeface="Calibri" panose="020F0502020204030204" pitchFamily="34" charset="0"/>
              </a:rPr>
              <a:t>Conductor de la Camioneta Leonardo Ramírez , se dirigía a Planta Hidrometalúrgica para realizar mantenimiento de equipo de Aire Acondicionado en Proyectos, al llegar al cruce no reduce velocidad ni se detiene en la señalización de Ceda el Paso.</a:t>
            </a:r>
          </a:p>
          <a:p>
            <a:pPr algn="just"/>
            <a:r>
              <a:rPr lang="es-CL" sz="2200" b="1" dirty="0">
                <a:solidFill>
                  <a:srgbClr val="000000"/>
                </a:solidFill>
                <a:latin typeface="Calibri" panose="020F0502020204030204" pitchFamily="34" charset="0"/>
                <a:cs typeface="Calibri" panose="020F0502020204030204" pitchFamily="34" charset="0"/>
              </a:rPr>
              <a:t>Trabajador presenta síntomas de Fatiga &amp; Somnolencia después del almuerzo.</a:t>
            </a:r>
          </a:p>
        </p:txBody>
      </p:sp>
    </p:spTree>
    <p:extLst>
      <p:ext uri="{BB962C8B-B14F-4D97-AF65-F5344CB8AC3E}">
        <p14:creationId xmlns:p14="http://schemas.microsoft.com/office/powerpoint/2010/main" val="210830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48F28-57C7-0CBE-C003-EBCAD4BE622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184D336-29A7-741D-934D-AC691578DB8C}"/>
              </a:ext>
            </a:extLst>
          </p:cNvPr>
          <p:cNvPicPr>
            <a:picLocks noChangeAspect="1"/>
          </p:cNvPicPr>
          <p:nvPr/>
        </p:nvPicPr>
        <p:blipFill>
          <a:blip r:embed="rId2"/>
          <a:srcRect l="8588" t="25984" r="9031" b="5709"/>
          <a:stretch>
            <a:fillRect/>
          </a:stretch>
        </p:blipFill>
        <p:spPr>
          <a:xfrm>
            <a:off x="49161" y="1482185"/>
            <a:ext cx="9048734" cy="5124659"/>
          </a:xfrm>
          <a:prstGeom prst="rect">
            <a:avLst/>
          </a:prstGeom>
        </p:spPr>
      </p:pic>
    </p:spTree>
    <p:extLst>
      <p:ext uri="{BB962C8B-B14F-4D97-AF65-F5344CB8AC3E}">
        <p14:creationId xmlns:p14="http://schemas.microsoft.com/office/powerpoint/2010/main" val="41450120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p:cNvSpPr/>
          <p:nvPr/>
        </p:nvSpPr>
        <p:spPr>
          <a:xfrm>
            <a:off x="619674" y="2188152"/>
            <a:ext cx="7836796" cy="3816429"/>
          </a:xfrm>
          <a:prstGeom prst="rect">
            <a:avLst/>
          </a:prstGeom>
        </p:spPr>
        <p:txBody>
          <a:bodyPr wrap="square">
            <a:spAutoFit/>
          </a:bodyPr>
          <a:lstStyle/>
          <a:p>
            <a:pPr marL="285750" indent="-285750">
              <a:buFont typeface="Wingdings" panose="05000000000000000000" pitchFamily="2" charset="2"/>
              <a:buChar char="ü"/>
            </a:pPr>
            <a:r>
              <a:rPr lang="es-CL" sz="2200" b="1" dirty="0">
                <a:solidFill>
                  <a:srgbClr val="000000"/>
                </a:solidFill>
                <a:latin typeface="Calibri" panose="020F0502020204030204" pitchFamily="34" charset="0"/>
                <a:cs typeface="Calibri" panose="020F0502020204030204" pitchFamily="34" charset="0"/>
              </a:rPr>
              <a:t>Empresa Termika S.A. no considera en su procedimiento de trabajo seguro la actividad de conducción.</a:t>
            </a:r>
          </a:p>
          <a:p>
            <a:pPr marL="285750" indent="-285750">
              <a:buFont typeface="Wingdings" panose="05000000000000000000" pitchFamily="2" charset="2"/>
              <a:buChar char="ü"/>
            </a:pPr>
            <a:r>
              <a:rPr lang="es-CL" sz="2200" b="1" dirty="0">
                <a:solidFill>
                  <a:srgbClr val="000000"/>
                </a:solidFill>
                <a:latin typeface="Calibri" panose="020F0502020204030204" pitchFamily="34" charset="0"/>
                <a:cs typeface="Calibri" panose="020F0502020204030204" pitchFamily="34" charset="0"/>
              </a:rPr>
              <a:t>Empresa Termika S.A. falta actualizar el procedimiento de vehículos livianos, plan de rutas criticas y Programa de Fatiga &amp; Somnolencia.</a:t>
            </a:r>
          </a:p>
          <a:p>
            <a:pPr marL="285750" indent="-285750">
              <a:buFont typeface="Wingdings" panose="05000000000000000000" pitchFamily="2" charset="2"/>
              <a:buChar char="ü"/>
            </a:pPr>
            <a:r>
              <a:rPr lang="es-CL" sz="2200" b="1" dirty="0">
                <a:solidFill>
                  <a:srgbClr val="000000"/>
                </a:solidFill>
                <a:latin typeface="Calibri" panose="020F0502020204030204" pitchFamily="34" charset="0"/>
                <a:cs typeface="Calibri" panose="020F0502020204030204" pitchFamily="34" charset="0"/>
              </a:rPr>
              <a:t>Empresa Termika S.A. no aseguro el 100% de la evaluación de entendimiento y capacitación sobre procedimiento de trabajo “Vehículos Livianos”, ley 18.290, Reglamento Transito de Vehículos y Peatones, ERFT N°1 y ESO N°7.</a:t>
            </a:r>
          </a:p>
          <a:p>
            <a:pPr marL="285750" indent="-285750">
              <a:buFont typeface="Wingdings" panose="05000000000000000000" pitchFamily="2" charset="2"/>
              <a:buChar char="ü"/>
            </a:pPr>
            <a:r>
              <a:rPr lang="es-CL" sz="2200" b="1" dirty="0">
                <a:solidFill>
                  <a:srgbClr val="000000"/>
                </a:solidFill>
                <a:latin typeface="Calibri" panose="020F0502020204030204" pitchFamily="34" charset="0"/>
                <a:cs typeface="Calibri" panose="020F0502020204030204" pitchFamily="34" charset="0"/>
              </a:rPr>
              <a:t>Verificación y control insuficiente del Supervisor Termika S.A. al controlar estado de Fatiga &amp; Somnolencia.</a:t>
            </a:r>
          </a:p>
        </p:txBody>
      </p:sp>
      <p:sp>
        <p:nvSpPr>
          <p:cNvPr id="6" name="3 CuadroTexto"/>
          <p:cNvSpPr txBox="1"/>
          <p:nvPr/>
        </p:nvSpPr>
        <p:spPr>
          <a:xfrm>
            <a:off x="3404827" y="1621371"/>
            <a:ext cx="3171361" cy="430887"/>
          </a:xfrm>
          <a:prstGeom prst="rect">
            <a:avLst/>
          </a:prstGeom>
          <a:noFill/>
        </p:spPr>
        <p:txBody>
          <a:bodyPr wrap="square" rtlCol="0">
            <a:spAutoFit/>
          </a:bodyPr>
          <a:lstStyle/>
          <a:p>
            <a:r>
              <a:rPr lang="es-CL" sz="2200" dirty="0">
                <a:solidFill>
                  <a:srgbClr val="002060"/>
                </a:solidFill>
                <a:latin typeface="Calibri" panose="020F0502020204030204" pitchFamily="34" charset="0"/>
                <a:cs typeface="Calibri" panose="020F0502020204030204" pitchFamily="34" charset="0"/>
              </a:rPr>
              <a:t>¿Porque Ocurrió  ?</a:t>
            </a:r>
            <a:endParaRPr lang="es-CL"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87994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26339" y="1474939"/>
            <a:ext cx="6107482" cy="400110"/>
          </a:xfrm>
          <a:prstGeom prst="rect">
            <a:avLst/>
          </a:prstGeom>
          <a:noFill/>
        </p:spPr>
        <p:txBody>
          <a:bodyPr wrap="square" rtlCol="0">
            <a:spAutoFit/>
          </a:bodyPr>
          <a:lstStyle/>
          <a:p>
            <a:r>
              <a:rPr lang="es-CL" sz="2000" dirty="0">
                <a:solidFill>
                  <a:srgbClr val="002060"/>
                </a:solidFill>
                <a:latin typeface="Arial" panose="020B0604020202020204" pitchFamily="34" charset="0"/>
                <a:cs typeface="Arial" panose="020B0604020202020204" pitchFamily="34" charset="0"/>
              </a:rPr>
              <a:t>¿Qué Evitara que vuelva a ocurrir ?</a:t>
            </a:r>
            <a:endParaRPr lang="es-CL" sz="2000" dirty="0">
              <a:latin typeface="Arial" panose="020B0604020202020204" pitchFamily="34" charset="0"/>
              <a:cs typeface="Arial" panose="020B0604020202020204" pitchFamily="34" charset="0"/>
            </a:endParaRPr>
          </a:p>
        </p:txBody>
      </p:sp>
      <p:sp>
        <p:nvSpPr>
          <p:cNvPr id="3" name="Rectángulo 2"/>
          <p:cNvSpPr/>
          <p:nvPr/>
        </p:nvSpPr>
        <p:spPr>
          <a:xfrm>
            <a:off x="244207" y="2141819"/>
            <a:ext cx="8745955" cy="4832092"/>
          </a:xfrm>
          <a:prstGeom prst="rect">
            <a:avLst/>
          </a:prstGeom>
        </p:spPr>
        <p:txBody>
          <a:bodyPr wrap="square">
            <a:spAutoFit/>
          </a:bodyPr>
          <a:lstStyle/>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Empresa Termika S.A debe modificar su Procedimiento de Trabajo, para incluir en esta actividad el riesgo de conducción y sus controles asociados a la Ley 18.290, Reglamento Transito de Vehículos y Peatones, ERFT N°1 y ESO N°7.</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Empresa Termika S.A debe actualizar el Procedimiento de Trabajo Vehículos Livianos, Plan de rutas Criticas y Fatiga &amp; Somnolencia, difundiendo y asegurando la Evaluación de Entendimiento.</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Empresa Termika S.A. debe asegurar la efectividad en el control a través de las herramientas implementadas (encuesta Fatiga Somnolencia): Re instrucción a los Supervisores.</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Cumplimento riguroso de la difusión y asegurar el 100% de aprobación en la evaluación de sus conductores, en relación a los Procedimientos de trabajo y la normativa aplicables Ley 18.290, Reglamento Transito de Vehículos y Peatones, ERFT N°1 y ESO N°7.</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Verificación y control en cuanto a las responsabilidades y funciones para la línea de Supervisión de la Empresa Termika S.A., descritas en el PTS y Planes asociados a Ley 18.290, Reglamento Transito de Vehículos y Peatones, ERFT N°1 y ESO N°7.</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La empresa Termika S.A, Contrato N° 4540000428 y 4540000699, hará la difusión de investigación del accidente fatal.</a:t>
            </a:r>
          </a:p>
          <a:p>
            <a:pPr marL="285750" indent="-285750" algn="just">
              <a:buFont typeface="Wingdings" panose="05000000000000000000" pitchFamily="2" charset="2"/>
              <a:buChar char="Ø"/>
            </a:pPr>
            <a:endParaRPr lang="es-CL" sz="1400" b="1" dirty="0">
              <a:solidFill>
                <a:srgbClr val="000000"/>
              </a:solidFill>
            </a:endParaRPr>
          </a:p>
          <a:p>
            <a:pPr algn="just"/>
            <a:endParaRPr lang="es-CL" sz="1400" dirty="0">
              <a:solidFill>
                <a:srgbClr val="000000"/>
              </a:solidFill>
              <a:latin typeface="Calibri" panose="020F0502020204030204" pitchFamily="34" charset="0"/>
            </a:endParaRPr>
          </a:p>
        </p:txBody>
      </p:sp>
      <p:sp>
        <p:nvSpPr>
          <p:cNvPr id="5" name="Rectángulo 4"/>
          <p:cNvSpPr/>
          <p:nvPr/>
        </p:nvSpPr>
        <p:spPr>
          <a:xfrm>
            <a:off x="153838" y="2275250"/>
            <a:ext cx="7493995" cy="307777"/>
          </a:xfrm>
          <a:prstGeom prst="rect">
            <a:avLst/>
          </a:prstGeom>
        </p:spPr>
        <p:txBody>
          <a:bodyPr wrap="square">
            <a:spAutoFit/>
          </a:bodyPr>
          <a:lstStyle/>
          <a:p>
            <a:r>
              <a:rPr lang="es-CL" sz="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1553984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2672147" y="271539"/>
            <a:ext cx="4171104" cy="400110"/>
          </a:xfrm>
          <a:prstGeom prst="rect">
            <a:avLst/>
          </a:prstGeom>
          <a:solidFill>
            <a:srgbClr val="0070C0"/>
          </a:solidFill>
        </p:spPr>
        <p:txBody>
          <a:bodyPr wrap="square" rtlCol="0">
            <a:spAutoFit/>
          </a:bodyPr>
          <a:lstStyle/>
          <a:p>
            <a:r>
              <a:rPr lang="es-CL" sz="2000" b="1" dirty="0">
                <a:solidFill>
                  <a:schemeClr val="bg1"/>
                </a:solidFill>
                <a:latin typeface="Arial" panose="020B0604020202020204" pitchFamily="34" charset="0"/>
                <a:cs typeface="Arial" panose="020B0604020202020204" pitchFamily="34" charset="0"/>
              </a:rPr>
              <a:t>Planes de acción recomendados </a:t>
            </a:r>
          </a:p>
        </p:txBody>
      </p:sp>
      <p:graphicFrame>
        <p:nvGraphicFramePr>
          <p:cNvPr id="10" name="Tabla 9"/>
          <p:cNvGraphicFramePr>
            <a:graphicFrameLocks noGrp="1"/>
          </p:cNvGraphicFramePr>
          <p:nvPr>
            <p:extLst>
              <p:ext uri="{D42A27DB-BD31-4B8C-83A1-F6EECF244321}">
                <p14:modId xmlns:p14="http://schemas.microsoft.com/office/powerpoint/2010/main" val="1384131420"/>
              </p:ext>
            </p:extLst>
          </p:nvPr>
        </p:nvGraphicFramePr>
        <p:xfrm>
          <a:off x="283044" y="1208103"/>
          <a:ext cx="8467666" cy="5468001"/>
        </p:xfrm>
        <a:graphic>
          <a:graphicData uri="http://schemas.openxmlformats.org/drawingml/2006/table">
            <a:tbl>
              <a:tblPr firstRow="1" bandRow="1">
                <a:tableStyleId>{BDBED569-4797-4DF1-A0F4-6AAB3CD982D8}</a:tableStyleId>
              </a:tblPr>
              <a:tblGrid>
                <a:gridCol w="2339391">
                  <a:extLst>
                    <a:ext uri="{9D8B030D-6E8A-4147-A177-3AD203B41FA5}">
                      <a16:colId xmlns:a16="http://schemas.microsoft.com/office/drawing/2014/main" val="20000"/>
                    </a:ext>
                  </a:extLst>
                </a:gridCol>
                <a:gridCol w="2380973">
                  <a:extLst>
                    <a:ext uri="{9D8B030D-6E8A-4147-A177-3AD203B41FA5}">
                      <a16:colId xmlns:a16="http://schemas.microsoft.com/office/drawing/2014/main" val="20001"/>
                    </a:ext>
                  </a:extLst>
                </a:gridCol>
                <a:gridCol w="1405868">
                  <a:extLst>
                    <a:ext uri="{9D8B030D-6E8A-4147-A177-3AD203B41FA5}">
                      <a16:colId xmlns:a16="http://schemas.microsoft.com/office/drawing/2014/main" val="20002"/>
                    </a:ext>
                  </a:extLst>
                </a:gridCol>
                <a:gridCol w="1199876">
                  <a:extLst>
                    <a:ext uri="{9D8B030D-6E8A-4147-A177-3AD203B41FA5}">
                      <a16:colId xmlns:a16="http://schemas.microsoft.com/office/drawing/2014/main" val="20003"/>
                    </a:ext>
                  </a:extLst>
                </a:gridCol>
                <a:gridCol w="1141558">
                  <a:extLst>
                    <a:ext uri="{9D8B030D-6E8A-4147-A177-3AD203B41FA5}">
                      <a16:colId xmlns:a16="http://schemas.microsoft.com/office/drawing/2014/main" val="631615117"/>
                    </a:ext>
                  </a:extLst>
                </a:gridCol>
              </a:tblGrid>
              <a:tr h="681640">
                <a:tc>
                  <a:txBody>
                    <a:bodyPr/>
                    <a:lstStyle/>
                    <a:p>
                      <a:r>
                        <a:rPr lang="es-CL" dirty="0">
                          <a:solidFill>
                            <a:srgbClr val="000000"/>
                          </a:solidFill>
                        </a:rPr>
                        <a:t>Factor Organizacional  </a:t>
                      </a:r>
                    </a:p>
                  </a:txBody>
                  <a:tcPr>
                    <a:solidFill>
                      <a:srgbClr val="00B0F0"/>
                    </a:solidFill>
                  </a:tcPr>
                </a:tc>
                <a:tc>
                  <a:txBody>
                    <a:bodyPr/>
                    <a:lstStyle/>
                    <a:p>
                      <a:r>
                        <a:rPr lang="es-CL" dirty="0">
                          <a:solidFill>
                            <a:srgbClr val="000000"/>
                          </a:solidFill>
                        </a:rPr>
                        <a:t>Acción Preventiva</a:t>
                      </a:r>
                    </a:p>
                  </a:txBody>
                  <a:tcPr>
                    <a:solidFill>
                      <a:srgbClr val="00B0F0"/>
                    </a:solidFill>
                  </a:tcPr>
                </a:tc>
                <a:tc>
                  <a:txBody>
                    <a:bodyPr/>
                    <a:lstStyle/>
                    <a:p>
                      <a:r>
                        <a:rPr lang="es-CL" dirty="0">
                          <a:solidFill>
                            <a:srgbClr val="000000"/>
                          </a:solidFill>
                        </a:rPr>
                        <a:t>Jerarquía de Control</a:t>
                      </a:r>
                    </a:p>
                  </a:txBody>
                  <a:tcPr>
                    <a:solidFill>
                      <a:srgbClr val="00B0F0"/>
                    </a:solidFill>
                  </a:tcPr>
                </a:tc>
                <a:tc>
                  <a:txBody>
                    <a:bodyPr/>
                    <a:lstStyle/>
                    <a:p>
                      <a:r>
                        <a:rPr lang="es-CL" dirty="0">
                          <a:solidFill>
                            <a:srgbClr val="000000"/>
                          </a:solidFill>
                        </a:rPr>
                        <a:t>Responsable</a:t>
                      </a:r>
                    </a:p>
                  </a:txBody>
                  <a:tcPr>
                    <a:solidFill>
                      <a:srgbClr val="00B0F0"/>
                    </a:solidFill>
                  </a:tcPr>
                </a:tc>
                <a:tc>
                  <a:txBody>
                    <a:bodyPr/>
                    <a:lstStyle/>
                    <a:p>
                      <a:r>
                        <a:rPr lang="es-CL" dirty="0">
                          <a:solidFill>
                            <a:srgbClr val="000000"/>
                          </a:solidFill>
                        </a:rPr>
                        <a:t>Fecha </a:t>
                      </a:r>
                    </a:p>
                  </a:txBody>
                  <a:tcPr>
                    <a:solidFill>
                      <a:srgbClr val="00B0F0"/>
                    </a:solidFill>
                  </a:tcPr>
                </a:tc>
                <a:extLst>
                  <a:ext uri="{0D108BD9-81ED-4DB2-BD59-A6C34878D82A}">
                    <a16:rowId xmlns:a16="http://schemas.microsoft.com/office/drawing/2014/main" val="10000"/>
                  </a:ext>
                </a:extLst>
              </a:tr>
              <a:tr h="1530282">
                <a:tc>
                  <a:txBody>
                    <a:bodyPr/>
                    <a:lstStyle/>
                    <a:p>
                      <a:pPr algn="just"/>
                      <a:endParaRPr lang="es-CL" sz="1000" dirty="0">
                        <a:solidFill>
                          <a:srgbClr val="000000"/>
                        </a:solidFill>
                        <a:latin typeface="+mj-lt"/>
                      </a:endParaRPr>
                    </a:p>
                    <a:p>
                      <a:pPr algn="just"/>
                      <a:r>
                        <a:rPr lang="es-CL" sz="1000" b="1" dirty="0">
                          <a:solidFill>
                            <a:srgbClr val="000000"/>
                          </a:solidFill>
                          <a:latin typeface="+mj-lt"/>
                        </a:rPr>
                        <a:t>FO 02 EVALUACIÓN DEFICIENTE DE NECESIDADES DE CAPACITACIÓN</a:t>
                      </a:r>
                    </a:p>
                    <a:p>
                      <a:pPr algn="just"/>
                      <a:r>
                        <a:rPr lang="es-CL" sz="1000" dirty="0">
                          <a:solidFill>
                            <a:srgbClr val="000000"/>
                          </a:solidFill>
                          <a:latin typeface="+mj-lt"/>
                        </a:rPr>
                        <a:t>No se asegura el 100% de la evaluación de entendimiento y capacitación sobre PTS vehículos livianos, Programa F&amp;S, ESO 7 , ERFT 1 , Ley 18.290, Reglamento de Transito de vehículos y Peatones.</a:t>
                      </a:r>
                    </a:p>
                  </a:txBody>
                  <a:tcPr>
                    <a:noFill/>
                  </a:tcPr>
                </a:tc>
                <a:tc>
                  <a:txBody>
                    <a:bodyPr/>
                    <a:lstStyle/>
                    <a:p>
                      <a:pPr algn="just"/>
                      <a:r>
                        <a:rPr lang="es-CL" sz="1000" dirty="0">
                          <a:solidFill>
                            <a:srgbClr val="000000"/>
                          </a:solidFill>
                          <a:latin typeface="+mj-lt"/>
                        </a:rPr>
                        <a:t>Cumplimiento  riguroso de la difusión y asegurar el 100% de aprobación en la evaluación de entendimiento de sus conductores , en relación a los procedimientos de trabajo y la normativa aplicable ESO 7 , ERFT 1 , Ley 18.290, Reglamento de Transito de vehículos y Peatones.</a:t>
                      </a:r>
                      <a:endParaRPr lang="es-CL" sz="1000" dirty="0">
                        <a:solidFill>
                          <a:srgbClr val="FF0000"/>
                        </a:solidFill>
                        <a:latin typeface="+mj-lt"/>
                      </a:endParaRPr>
                    </a:p>
                  </a:txBody>
                  <a:tcPr>
                    <a:noFill/>
                  </a:tcPr>
                </a:tc>
                <a:tc>
                  <a:txBody>
                    <a:bodyPr/>
                    <a:lstStyle/>
                    <a:p>
                      <a:pPr algn="ctr"/>
                      <a:r>
                        <a:rPr lang="es-CL" sz="800" b="1" dirty="0">
                          <a:solidFill>
                            <a:srgbClr val="000000"/>
                          </a:solidFill>
                        </a:rPr>
                        <a:t>Administración</a:t>
                      </a:r>
                    </a:p>
                  </a:txBody>
                  <a:tcPr>
                    <a:noFill/>
                  </a:tcPr>
                </a:tc>
                <a:tc>
                  <a:txBody>
                    <a:bodyPr/>
                    <a:lstStyle/>
                    <a:p>
                      <a:r>
                        <a:rPr lang="es-CL" sz="800" dirty="0">
                          <a:solidFill>
                            <a:srgbClr val="000000"/>
                          </a:solidFill>
                        </a:rPr>
                        <a:t>Pedro Arancibia M</a:t>
                      </a:r>
                    </a:p>
                  </a:txBody>
                  <a:tcPr>
                    <a:noFill/>
                  </a:tcPr>
                </a:tc>
                <a:tc>
                  <a:txBody>
                    <a:bodyPr/>
                    <a:lstStyle/>
                    <a:p>
                      <a:r>
                        <a:rPr lang="es-CL" sz="800" dirty="0">
                          <a:solidFill>
                            <a:srgbClr val="000000"/>
                          </a:solidFill>
                        </a:rPr>
                        <a:t>Septiembre 2020</a:t>
                      </a:r>
                    </a:p>
                  </a:txBody>
                  <a:tcPr>
                    <a:noFill/>
                  </a:tcPr>
                </a:tc>
                <a:extLst>
                  <a:ext uri="{0D108BD9-81ED-4DB2-BD59-A6C34878D82A}">
                    <a16:rowId xmlns:a16="http://schemas.microsoft.com/office/drawing/2014/main" val="10001"/>
                  </a:ext>
                </a:extLst>
              </a:tr>
              <a:tr h="906892">
                <a:tc rowSpan="2">
                  <a:txBody>
                    <a:bodyPr/>
                    <a:lstStyle/>
                    <a:p>
                      <a:r>
                        <a:rPr lang="es-CL" sz="1000" b="1" dirty="0">
                          <a:solidFill>
                            <a:srgbClr val="000000"/>
                          </a:solidFill>
                          <a:latin typeface="+mj-lt"/>
                        </a:rPr>
                        <a:t>FO09: GESTIÓN DE RIESGOS </a:t>
                      </a:r>
                    </a:p>
                    <a:p>
                      <a:r>
                        <a:rPr lang="es-CL" sz="1000" dirty="0">
                          <a:solidFill>
                            <a:srgbClr val="000000"/>
                          </a:solidFill>
                          <a:latin typeface="+mj-lt"/>
                        </a:rPr>
                        <a:t>No se evidencia una actualización de PTS y Programas.</a:t>
                      </a:r>
                    </a:p>
                    <a:p>
                      <a:endParaRPr lang="es-CL" sz="1000" dirty="0">
                        <a:solidFill>
                          <a:srgbClr val="000000"/>
                        </a:solidFill>
                        <a:latin typeface="+mj-lt"/>
                      </a:endParaRPr>
                    </a:p>
                    <a:p>
                      <a:endParaRPr lang="es-CL" sz="1000" dirty="0">
                        <a:solidFill>
                          <a:srgbClr val="000000"/>
                        </a:solidFill>
                        <a:latin typeface="+mj-lt"/>
                      </a:endParaRPr>
                    </a:p>
                    <a:p>
                      <a:endParaRPr lang="es-CL" sz="1000" dirty="0">
                        <a:solidFill>
                          <a:srgbClr val="000000"/>
                        </a:solidFill>
                        <a:latin typeface="+mj-lt"/>
                      </a:endParaRPr>
                    </a:p>
                    <a:p>
                      <a:r>
                        <a:rPr lang="es-CL" sz="1000" dirty="0">
                          <a:solidFill>
                            <a:srgbClr val="000000"/>
                          </a:solidFill>
                          <a:latin typeface="+mj-lt"/>
                        </a:rPr>
                        <a:t>Supervisor no verifica las encuestas de F&amp;S de los conductores.</a:t>
                      </a:r>
                    </a:p>
                    <a:p>
                      <a:endParaRPr lang="es-CL" sz="1000" dirty="0">
                        <a:solidFill>
                          <a:srgbClr val="000000"/>
                        </a:solidFill>
                        <a:latin typeface="+mj-lt"/>
                      </a:endParaRPr>
                    </a:p>
                  </a:txBody>
                  <a:tcPr>
                    <a:noFill/>
                  </a:tcPr>
                </a:tc>
                <a:tc>
                  <a:txBody>
                    <a:bodyPr/>
                    <a:lstStyle/>
                    <a:p>
                      <a:pPr algn="just"/>
                      <a:r>
                        <a:rPr lang="es-CL" sz="1000" dirty="0">
                          <a:solidFill>
                            <a:srgbClr val="000000"/>
                          </a:solidFill>
                          <a:latin typeface="+mj-lt"/>
                        </a:rPr>
                        <a:t>Empresa Termika S.A. debe actualizar el Procedimiento de trabajo Vehículos livianos, Plan de rutas criticas y Programa de fatiga &amp; Somnolencia.</a:t>
                      </a:r>
                    </a:p>
                  </a:txBody>
                  <a:tcPr>
                    <a:noFill/>
                  </a:tcPr>
                </a:tc>
                <a:tc>
                  <a:txBody>
                    <a:bodyPr/>
                    <a:lstStyle/>
                    <a:p>
                      <a:pPr algn="ctr"/>
                      <a:r>
                        <a:rPr lang="es-CL" sz="800" b="1" dirty="0">
                          <a:solidFill>
                            <a:srgbClr val="000000"/>
                          </a:solidFill>
                        </a:rPr>
                        <a:t>Administración</a:t>
                      </a:r>
                    </a:p>
                  </a:txBody>
                  <a:tcPr>
                    <a:noFill/>
                  </a:tcPr>
                </a:tc>
                <a:tc>
                  <a:txBody>
                    <a:bodyPr/>
                    <a:lstStyle/>
                    <a:p>
                      <a:r>
                        <a:rPr lang="es-CL" sz="800" dirty="0">
                          <a:solidFill>
                            <a:srgbClr val="000000"/>
                          </a:solidFill>
                        </a:rPr>
                        <a:t>Alejandra Alano</a:t>
                      </a:r>
                    </a:p>
                    <a:p>
                      <a:r>
                        <a:rPr lang="es-CL" sz="800" dirty="0">
                          <a:solidFill>
                            <a:srgbClr val="000000"/>
                          </a:solidFill>
                        </a:rPr>
                        <a:t>Victor Barrios</a:t>
                      </a:r>
                    </a:p>
                  </a:txBody>
                  <a:tcPr>
                    <a:noFill/>
                  </a:tcPr>
                </a:tc>
                <a:tc>
                  <a:txBody>
                    <a:bodyPr/>
                    <a:lstStyle/>
                    <a:p>
                      <a:r>
                        <a:rPr lang="es-CL" sz="800" dirty="0">
                          <a:solidFill>
                            <a:srgbClr val="000000"/>
                          </a:solidFill>
                        </a:rPr>
                        <a:t>Septiembre 2020</a:t>
                      </a:r>
                    </a:p>
                  </a:txBody>
                  <a:tcPr>
                    <a:noFill/>
                  </a:tcPr>
                </a:tc>
                <a:extLst>
                  <a:ext uri="{0D108BD9-81ED-4DB2-BD59-A6C34878D82A}">
                    <a16:rowId xmlns:a16="http://schemas.microsoft.com/office/drawing/2014/main" val="10003"/>
                  </a:ext>
                </a:extLst>
              </a:tr>
              <a:tr h="892665">
                <a:tc vMerge="1">
                  <a:txBody>
                    <a:bodyPr/>
                    <a:lstStyle/>
                    <a:p>
                      <a:endParaRPr lang="es-CL"/>
                    </a:p>
                  </a:txBody>
                  <a:tcPr/>
                </a:tc>
                <a:tc>
                  <a:txBody>
                    <a:bodyPr/>
                    <a:lstStyle/>
                    <a:p>
                      <a:r>
                        <a:rPr lang="es-CL" sz="1000" dirty="0">
                          <a:solidFill>
                            <a:srgbClr val="000000"/>
                          </a:solidFill>
                          <a:latin typeface="+mj-lt"/>
                        </a:rPr>
                        <a:t>Empresa Termika S.A., debe asegurar la efectividad en el control a través de las herramientas implementadas (encuesta Fatiga &amp; Somnolencia):Re instrucción a los Supervisores</a:t>
                      </a:r>
                    </a:p>
                  </a:txBody>
                  <a:tcPr>
                    <a:noFill/>
                  </a:tcPr>
                </a:tc>
                <a:tc>
                  <a:txBody>
                    <a:bodyPr/>
                    <a:lstStyle/>
                    <a:p>
                      <a:pPr algn="ctr"/>
                      <a:r>
                        <a:rPr lang="es-CL" sz="800" b="1" dirty="0">
                          <a:solidFill>
                            <a:srgbClr val="000000"/>
                          </a:solidFill>
                        </a:rPr>
                        <a:t>Administración</a:t>
                      </a:r>
                    </a:p>
                  </a:txBody>
                  <a:tcPr>
                    <a:noFill/>
                  </a:tcPr>
                </a:tc>
                <a:tc>
                  <a:txBody>
                    <a:bodyPr/>
                    <a:lstStyle/>
                    <a:p>
                      <a:r>
                        <a:rPr lang="es-CL" sz="800" dirty="0">
                          <a:solidFill>
                            <a:srgbClr val="000000"/>
                          </a:solidFill>
                        </a:rPr>
                        <a:t>Alejandra Alano</a:t>
                      </a:r>
                    </a:p>
                    <a:p>
                      <a:r>
                        <a:rPr lang="es-CL" sz="800" dirty="0">
                          <a:solidFill>
                            <a:srgbClr val="000000"/>
                          </a:solidFill>
                        </a:rPr>
                        <a:t>Victor Barrios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Septiembre 2020</a:t>
                      </a:r>
                    </a:p>
                  </a:txBody>
                  <a:tcPr>
                    <a:noFill/>
                  </a:tcPr>
                </a:tc>
                <a:extLst>
                  <a:ext uri="{0D108BD9-81ED-4DB2-BD59-A6C34878D82A}">
                    <a16:rowId xmlns:a16="http://schemas.microsoft.com/office/drawing/2014/main" val="10004"/>
                  </a:ext>
                </a:extLst>
              </a:tr>
              <a:tr h="1456522">
                <a:tc>
                  <a:txBody>
                    <a:bodyPr/>
                    <a:lstStyle/>
                    <a:p>
                      <a:r>
                        <a:rPr lang="es-CL" sz="1000" b="1" dirty="0">
                          <a:solidFill>
                            <a:srgbClr val="000000"/>
                          </a:solidFill>
                          <a:latin typeface="+mj-lt"/>
                        </a:rPr>
                        <a:t>F003: ORGANIZACIÓN/  FALLA LIDERAZGO SEGURIDAD</a:t>
                      </a:r>
                    </a:p>
                    <a:p>
                      <a:r>
                        <a:rPr lang="es-CL" sz="1000" dirty="0">
                          <a:solidFill>
                            <a:srgbClr val="000000"/>
                          </a:solidFill>
                          <a:latin typeface="+mj-lt"/>
                        </a:rPr>
                        <a:t>Liderazgo deficiente al no verificar las encuestas de fatiga &amp; Somnolencia</a:t>
                      </a:r>
                    </a:p>
                  </a:txBody>
                  <a:tcPr/>
                </a:tc>
                <a:tc>
                  <a:txBody>
                    <a:bodyPr/>
                    <a:lstStyle/>
                    <a:p>
                      <a:r>
                        <a:rPr lang="es-CL" sz="1000" baseline="0" dirty="0">
                          <a:solidFill>
                            <a:srgbClr val="000000"/>
                          </a:solidFill>
                          <a:latin typeface="+mj-lt"/>
                        </a:rPr>
                        <a:t>Verificación y control en cuenta a las responsabilidades y funciones para la línea de Supervisión de la empresa Termika S.A., descritas en el PTS y programas asociados a</a:t>
                      </a:r>
                    </a:p>
                    <a:p>
                      <a:r>
                        <a:rPr lang="es-CL" sz="1000" dirty="0">
                          <a:solidFill>
                            <a:srgbClr val="000000"/>
                          </a:solidFill>
                          <a:latin typeface="+mj-lt"/>
                        </a:rPr>
                        <a:t>ESO 7 , ERFT 1 , Ley 18.290, Reglamento de Transito de vehículos y Peatones.</a:t>
                      </a:r>
                      <a:r>
                        <a:rPr lang="es-CL" sz="1000" baseline="0" dirty="0">
                          <a:solidFill>
                            <a:srgbClr val="000000"/>
                          </a:solidFill>
                          <a:latin typeface="+mj-lt"/>
                        </a:rPr>
                        <a:t> </a:t>
                      </a:r>
                    </a:p>
                  </a:txBody>
                  <a:tcPr/>
                </a:tc>
                <a:tc>
                  <a:txBody>
                    <a:bodyPr/>
                    <a:lstStyle/>
                    <a:p>
                      <a:pPr algn="ctr"/>
                      <a:r>
                        <a:rPr lang="es-CL" sz="800" b="1" dirty="0">
                          <a:solidFill>
                            <a:srgbClr val="000000"/>
                          </a:solidFill>
                        </a:rPr>
                        <a:t>Administración</a:t>
                      </a:r>
                    </a:p>
                  </a:txBody>
                  <a:tcPr/>
                </a:tc>
                <a:tc>
                  <a:txBody>
                    <a:bodyPr/>
                    <a:lstStyle/>
                    <a:p>
                      <a:r>
                        <a:rPr lang="es-CL" sz="800" dirty="0">
                          <a:solidFill>
                            <a:srgbClr val="000000"/>
                          </a:solidFill>
                        </a:rPr>
                        <a:t>Alejandra Alano</a:t>
                      </a:r>
                    </a:p>
                    <a:p>
                      <a:r>
                        <a:rPr lang="es-CL" sz="800" dirty="0">
                          <a:solidFill>
                            <a:srgbClr val="000000"/>
                          </a:solidFill>
                        </a:rPr>
                        <a:t>Victor Barrios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Septiembre 2020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99919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1053068" y="1393900"/>
            <a:ext cx="6107482" cy="400110"/>
          </a:xfrm>
          <a:prstGeom prst="rect">
            <a:avLst/>
          </a:prstGeom>
          <a:noFill/>
        </p:spPr>
        <p:txBody>
          <a:bodyPr wrap="square" rtlCol="0">
            <a:spAutoFit/>
          </a:bodyPr>
          <a:lstStyle/>
          <a:p>
            <a:r>
              <a:rPr lang="es-CL" sz="2000" dirty="0">
                <a:solidFill>
                  <a:srgbClr val="002060"/>
                </a:solidFill>
                <a:latin typeface="Arial" panose="020B0604020202020204" pitchFamily="34" charset="0"/>
                <a:cs typeface="Arial" panose="020B0604020202020204" pitchFamily="34" charset="0"/>
              </a:rPr>
              <a:t>Planes de acción recomendados </a:t>
            </a:r>
            <a:endParaRPr lang="es-CL" sz="2000" dirty="0">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241348142"/>
              </p:ext>
            </p:extLst>
          </p:nvPr>
        </p:nvGraphicFramePr>
        <p:xfrm>
          <a:off x="530554" y="1795661"/>
          <a:ext cx="8082506" cy="4282043"/>
        </p:xfrm>
        <a:graphic>
          <a:graphicData uri="http://schemas.openxmlformats.org/drawingml/2006/table">
            <a:tbl>
              <a:tblPr firstRow="1" bandRow="1">
                <a:tableStyleId>{BDBED569-4797-4DF1-A0F4-6AAB3CD982D8}</a:tableStyleId>
              </a:tblPr>
              <a:tblGrid>
                <a:gridCol w="1807237">
                  <a:extLst>
                    <a:ext uri="{9D8B030D-6E8A-4147-A177-3AD203B41FA5}">
                      <a16:colId xmlns:a16="http://schemas.microsoft.com/office/drawing/2014/main" val="20000"/>
                    </a:ext>
                  </a:extLst>
                </a:gridCol>
                <a:gridCol w="1496979">
                  <a:extLst>
                    <a:ext uri="{9D8B030D-6E8A-4147-A177-3AD203B41FA5}">
                      <a16:colId xmlns:a16="http://schemas.microsoft.com/office/drawing/2014/main" val="20001"/>
                    </a:ext>
                  </a:extLst>
                </a:gridCol>
                <a:gridCol w="2232462">
                  <a:extLst>
                    <a:ext uri="{9D8B030D-6E8A-4147-A177-3AD203B41FA5}">
                      <a16:colId xmlns:a16="http://schemas.microsoft.com/office/drawing/2014/main" val="20002"/>
                    </a:ext>
                  </a:extLst>
                </a:gridCol>
                <a:gridCol w="1457325">
                  <a:extLst>
                    <a:ext uri="{9D8B030D-6E8A-4147-A177-3AD203B41FA5}">
                      <a16:colId xmlns:a16="http://schemas.microsoft.com/office/drawing/2014/main" val="20003"/>
                    </a:ext>
                  </a:extLst>
                </a:gridCol>
                <a:gridCol w="1088503">
                  <a:extLst>
                    <a:ext uri="{9D8B030D-6E8A-4147-A177-3AD203B41FA5}">
                      <a16:colId xmlns:a16="http://schemas.microsoft.com/office/drawing/2014/main" val="631615117"/>
                    </a:ext>
                  </a:extLst>
                </a:gridCol>
              </a:tblGrid>
              <a:tr h="719925">
                <a:tc>
                  <a:txBody>
                    <a:bodyPr/>
                    <a:lstStyle/>
                    <a:p>
                      <a:r>
                        <a:rPr lang="es-CL" dirty="0">
                          <a:solidFill>
                            <a:srgbClr val="000000"/>
                          </a:solidFill>
                        </a:rPr>
                        <a:t>Barreras Ausentes o Fallidas</a:t>
                      </a:r>
                    </a:p>
                  </a:txBody>
                  <a:tcPr>
                    <a:solidFill>
                      <a:srgbClr val="00B0F0"/>
                    </a:solidFill>
                  </a:tcPr>
                </a:tc>
                <a:tc>
                  <a:txBody>
                    <a:bodyPr/>
                    <a:lstStyle/>
                    <a:p>
                      <a:r>
                        <a:rPr lang="es-CL" dirty="0">
                          <a:solidFill>
                            <a:srgbClr val="000000"/>
                          </a:solidFill>
                        </a:rPr>
                        <a:t>Acción Preventiva</a:t>
                      </a:r>
                    </a:p>
                  </a:txBody>
                  <a:tcPr>
                    <a:solidFill>
                      <a:srgbClr val="00B0F0"/>
                    </a:solidFill>
                  </a:tcPr>
                </a:tc>
                <a:tc>
                  <a:txBody>
                    <a:bodyPr/>
                    <a:lstStyle/>
                    <a:p>
                      <a:r>
                        <a:rPr lang="es-CL" dirty="0">
                          <a:solidFill>
                            <a:srgbClr val="000000"/>
                          </a:solidFill>
                        </a:rPr>
                        <a:t>Jerarquía de Control</a:t>
                      </a:r>
                    </a:p>
                  </a:txBody>
                  <a:tcPr>
                    <a:solidFill>
                      <a:srgbClr val="00B0F0"/>
                    </a:solidFill>
                  </a:tcPr>
                </a:tc>
                <a:tc>
                  <a:txBody>
                    <a:bodyPr/>
                    <a:lstStyle/>
                    <a:p>
                      <a:r>
                        <a:rPr lang="es-CL" dirty="0">
                          <a:solidFill>
                            <a:srgbClr val="000000"/>
                          </a:solidFill>
                        </a:rPr>
                        <a:t>Responsable</a:t>
                      </a:r>
                    </a:p>
                  </a:txBody>
                  <a:tcPr>
                    <a:solidFill>
                      <a:srgbClr val="00B0F0"/>
                    </a:solidFill>
                  </a:tcPr>
                </a:tc>
                <a:tc>
                  <a:txBody>
                    <a:bodyPr/>
                    <a:lstStyle/>
                    <a:p>
                      <a:r>
                        <a:rPr lang="es-CL" dirty="0">
                          <a:solidFill>
                            <a:srgbClr val="000000"/>
                          </a:solidFill>
                        </a:rPr>
                        <a:t>Fecha </a:t>
                      </a:r>
                    </a:p>
                  </a:txBody>
                  <a:tcPr>
                    <a:solidFill>
                      <a:srgbClr val="00B0F0"/>
                    </a:solidFill>
                  </a:tcPr>
                </a:tc>
                <a:extLst>
                  <a:ext uri="{0D108BD9-81ED-4DB2-BD59-A6C34878D82A}">
                    <a16:rowId xmlns:a16="http://schemas.microsoft.com/office/drawing/2014/main" val="10000"/>
                  </a:ext>
                </a:extLst>
              </a:tr>
              <a:tr h="623623">
                <a:tc rowSpan="2">
                  <a:txBody>
                    <a:bodyPr/>
                    <a:lstStyle/>
                    <a:p>
                      <a:endParaRPr lang="es-CL" sz="800" b="1" dirty="0">
                        <a:solidFill>
                          <a:srgbClr val="000000"/>
                        </a:solidFill>
                      </a:endParaRPr>
                    </a:p>
                    <a:p>
                      <a:endParaRPr lang="es-CL" sz="800" b="1" dirty="0">
                        <a:solidFill>
                          <a:srgbClr val="000000"/>
                        </a:solidFill>
                      </a:endParaRPr>
                    </a:p>
                    <a:p>
                      <a:endParaRPr lang="es-CL" sz="800" b="1" dirty="0">
                        <a:solidFill>
                          <a:srgbClr val="000000"/>
                        </a:solidFill>
                      </a:endParaRPr>
                    </a:p>
                    <a:p>
                      <a:endParaRPr lang="es-CL" sz="800" b="1" dirty="0">
                        <a:solidFill>
                          <a:srgbClr val="000000"/>
                        </a:solidFill>
                      </a:endParaRPr>
                    </a:p>
                    <a:p>
                      <a:r>
                        <a:rPr lang="es-CL" sz="800" b="1" dirty="0">
                          <a:solidFill>
                            <a:srgbClr val="000000"/>
                          </a:solidFill>
                        </a:rPr>
                        <a:t>DF10: IDENTIFICACIÓN DE RIESGOS</a:t>
                      </a:r>
                    </a:p>
                    <a:p>
                      <a:r>
                        <a:rPr lang="es-CL" sz="800" dirty="0">
                          <a:solidFill>
                            <a:srgbClr val="000000"/>
                          </a:solidFill>
                        </a:rPr>
                        <a:t> No se evidencia un buen control del supervisor en las normas que se aplican .</a:t>
                      </a:r>
                    </a:p>
                    <a:p>
                      <a:pPr algn="just"/>
                      <a:endParaRPr lang="es-CL" sz="800" dirty="0">
                        <a:solidFill>
                          <a:srgbClr val="000000"/>
                        </a:solidFill>
                      </a:endParaRP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CL" sz="800" dirty="0">
                          <a:solidFill>
                            <a:srgbClr val="000000"/>
                          </a:solidFill>
                        </a:rPr>
                        <a:t>Generar evaluaciones de desempeño quincenales del personal enfocado en temas de SSO Centinela y Termika S.A.</a:t>
                      </a:r>
                    </a:p>
                    <a:p>
                      <a:pPr algn="just"/>
                      <a:endParaRPr lang="es-CL" sz="800" dirty="0">
                        <a:solidFill>
                          <a:srgbClr val="FF0000"/>
                        </a:solidFill>
                      </a:endParaRPr>
                    </a:p>
                  </a:txBody>
                  <a:tcPr>
                    <a:noFill/>
                  </a:tcPr>
                </a:tc>
                <a:tc>
                  <a:txBody>
                    <a:bodyPr/>
                    <a:lstStyle/>
                    <a:p>
                      <a:pPr algn="ctr"/>
                      <a:r>
                        <a:rPr lang="es-CL" sz="800" b="1" dirty="0">
                          <a:solidFill>
                            <a:srgbClr val="000000"/>
                          </a:solidFill>
                        </a:rPr>
                        <a:t>Administración</a:t>
                      </a:r>
                    </a:p>
                  </a:txBody>
                  <a:tcPr>
                    <a:noFill/>
                  </a:tcPr>
                </a:tc>
                <a:tc>
                  <a:txBody>
                    <a:bodyPr/>
                    <a:lstStyle/>
                    <a:p>
                      <a:r>
                        <a:rPr lang="es-CL" sz="800" dirty="0">
                          <a:solidFill>
                            <a:srgbClr val="000000"/>
                          </a:solidFill>
                        </a:rPr>
                        <a:t>Alejandra Alano</a:t>
                      </a:r>
                    </a:p>
                    <a:p>
                      <a:r>
                        <a:rPr lang="es-CL" sz="800" dirty="0">
                          <a:solidFill>
                            <a:srgbClr val="000000"/>
                          </a:solidFill>
                        </a:rPr>
                        <a:t>Victor Barrios</a:t>
                      </a:r>
                    </a:p>
                    <a:p>
                      <a:endParaRPr lang="es-CL" sz="800" dirty="0">
                        <a:solidFill>
                          <a:srgbClr val="000000"/>
                        </a:solidFill>
                      </a:endParaRPr>
                    </a:p>
                  </a:txBody>
                  <a:tcPr>
                    <a:noFill/>
                  </a:tcPr>
                </a:tc>
                <a:tc>
                  <a:txBody>
                    <a:bodyPr/>
                    <a:lstStyle/>
                    <a:p>
                      <a:r>
                        <a:rPr lang="es-CL" sz="800" dirty="0">
                          <a:solidFill>
                            <a:srgbClr val="000000"/>
                          </a:solidFill>
                        </a:rPr>
                        <a:t>Octubre 2020</a:t>
                      </a:r>
                    </a:p>
                  </a:txBody>
                  <a:tcPr>
                    <a:noFill/>
                  </a:tcPr>
                </a:tc>
                <a:extLst>
                  <a:ext uri="{0D108BD9-81ED-4DB2-BD59-A6C34878D82A}">
                    <a16:rowId xmlns:a16="http://schemas.microsoft.com/office/drawing/2014/main" val="10001"/>
                  </a:ext>
                </a:extLst>
              </a:tr>
              <a:tr h="1096360">
                <a:tc vMerge="1">
                  <a:txBody>
                    <a:bodyPr/>
                    <a:lstStyle/>
                    <a:p>
                      <a:endParaRPr lang="es-CL" sz="800" dirty="0">
                        <a:solidFill>
                          <a:srgbClr val="00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800" dirty="0">
                          <a:solidFill>
                            <a:srgbClr val="000000"/>
                          </a:solidFill>
                        </a:rPr>
                        <a:t>Realizar taller “Identificación de peligros” con apoyo de metodología Lego </a:t>
                      </a:r>
                      <a:r>
                        <a:rPr lang="es-CL" sz="800" dirty="0" err="1">
                          <a:solidFill>
                            <a:srgbClr val="000000"/>
                          </a:solidFill>
                        </a:rPr>
                        <a:t>Serious</a:t>
                      </a:r>
                      <a:r>
                        <a:rPr lang="es-CL" sz="800" dirty="0">
                          <a:solidFill>
                            <a:srgbClr val="000000"/>
                          </a:solidFill>
                        </a:rPr>
                        <a:t> Play</a:t>
                      </a:r>
                    </a:p>
                    <a:p>
                      <a:endParaRPr lang="es-CL" sz="800" baseline="0" dirty="0">
                        <a:solidFill>
                          <a:srgbClr val="00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800" b="1" dirty="0">
                          <a:solidFill>
                            <a:srgbClr val="000000"/>
                          </a:solidFill>
                        </a:rPr>
                        <a:t>Administración</a:t>
                      </a:r>
                    </a:p>
                    <a:p>
                      <a:pPr algn="ctr"/>
                      <a:endParaRPr lang="es-CL" sz="800" b="1" dirty="0">
                        <a:solidFill>
                          <a:srgbClr val="000000"/>
                        </a:solidFill>
                      </a:endParaRPr>
                    </a:p>
                  </a:txBody>
                  <a:tcPr/>
                </a:tc>
                <a:tc>
                  <a:txBody>
                    <a:bodyPr/>
                    <a:lstStyle/>
                    <a:p>
                      <a:r>
                        <a:rPr lang="es-CL" sz="800" dirty="0">
                          <a:solidFill>
                            <a:srgbClr val="000000"/>
                          </a:solidFill>
                        </a:rPr>
                        <a:t>Pedro Arancibia 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Octubre 2020</a:t>
                      </a:r>
                    </a:p>
                  </a:txBody>
                  <a:tcPr/>
                </a:tc>
                <a:extLst>
                  <a:ext uri="{0D108BD9-81ED-4DB2-BD59-A6C34878D82A}">
                    <a16:rowId xmlns:a16="http://schemas.microsoft.com/office/drawing/2014/main" val="10005"/>
                  </a:ext>
                </a:extLst>
              </a:tr>
              <a:tr h="747283">
                <a:tc rowSpan="2">
                  <a:txBody>
                    <a:bodyPr/>
                    <a:lstStyle/>
                    <a:p>
                      <a:endParaRPr lang="es-CL" sz="800" b="1" dirty="0">
                        <a:solidFill>
                          <a:srgbClr val="000000"/>
                        </a:solidFill>
                      </a:endParaRPr>
                    </a:p>
                    <a:p>
                      <a:endParaRPr lang="es-CL" sz="800" b="1" dirty="0">
                        <a:solidFill>
                          <a:srgbClr val="000000"/>
                        </a:solidFill>
                      </a:endParaRPr>
                    </a:p>
                    <a:p>
                      <a:r>
                        <a:rPr lang="es-CL" sz="800" b="1" dirty="0">
                          <a:solidFill>
                            <a:srgbClr val="000000"/>
                          </a:solidFill>
                        </a:rPr>
                        <a:t>HF03: FATIGA </a:t>
                      </a:r>
                    </a:p>
                    <a:p>
                      <a:r>
                        <a:rPr lang="es-CL" sz="800" dirty="0">
                          <a:solidFill>
                            <a:srgbClr val="000000"/>
                          </a:solidFill>
                        </a:rPr>
                        <a:t>Trabajador Termika S.A.,  presenta síntomas de somnolencia.</a:t>
                      </a:r>
                    </a:p>
                    <a:p>
                      <a:r>
                        <a:rPr lang="es-CL" sz="800" dirty="0">
                          <a:solidFill>
                            <a:srgbClr val="000000"/>
                          </a:solidFill>
                        </a:rPr>
                        <a:t>Trabajador Termika S.A., no descansa al presentar somnolencia</a:t>
                      </a:r>
                    </a:p>
                    <a:p>
                      <a:pPr algn="just"/>
                      <a:endParaRPr lang="es-CL" sz="800" dirty="0">
                        <a:solidFill>
                          <a:srgbClr val="000000"/>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800" dirty="0">
                          <a:solidFill>
                            <a:srgbClr val="000000"/>
                          </a:solidFill>
                        </a:rPr>
                        <a:t>Generar Campaña  sobre la Fatiga y Somnolencia  </a:t>
                      </a:r>
                      <a:r>
                        <a:rPr lang="es-CL" sz="800" b="1" dirty="0">
                          <a:solidFill>
                            <a:srgbClr val="000000"/>
                          </a:solidFill>
                        </a:rPr>
                        <a:t>“LA FATIGA MATA” </a:t>
                      </a:r>
                      <a:r>
                        <a:rPr lang="es-CL" sz="800" dirty="0">
                          <a:solidFill>
                            <a:srgbClr val="000000"/>
                          </a:solidFill>
                        </a:rPr>
                        <a:t>:Descansa, no arriesgues tu vida la fatiga mata</a:t>
                      </a:r>
                    </a:p>
                    <a:p>
                      <a:endParaRPr lang="es-CL" sz="800" baseline="0" dirty="0">
                        <a:solidFill>
                          <a:srgbClr val="000000"/>
                        </a:solidFill>
                      </a:endParaRPr>
                    </a:p>
                  </a:txBody>
                  <a:tcPr>
                    <a:noFill/>
                  </a:tcPr>
                </a:tc>
                <a:tc>
                  <a:txBody>
                    <a:bodyPr/>
                    <a:lstStyle/>
                    <a:p>
                      <a:pPr algn="ctr"/>
                      <a:r>
                        <a:rPr lang="es-CL" sz="800" b="1" dirty="0">
                          <a:solidFill>
                            <a:srgbClr val="000000"/>
                          </a:solidFill>
                        </a:rPr>
                        <a:t>Administración </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800" b="1" dirty="0">
                          <a:solidFill>
                            <a:srgbClr val="000000"/>
                          </a:solidFill>
                        </a:rPr>
                        <a:t>COMITÉ PARITARIO DE ORDEN , HIGIENE Y SEGURIDAD TERMIKA S.A</a:t>
                      </a:r>
                    </a:p>
                    <a:p>
                      <a:endParaRPr lang="es-CL" sz="800" dirty="0">
                        <a:solidFill>
                          <a:srgbClr val="000000"/>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Octubre 2020</a:t>
                      </a:r>
                    </a:p>
                  </a:txBody>
                  <a:tcPr>
                    <a:noFill/>
                  </a:tcPr>
                </a:tc>
                <a:extLst>
                  <a:ext uri="{0D108BD9-81ED-4DB2-BD59-A6C34878D82A}">
                    <a16:rowId xmlns:a16="http://schemas.microsoft.com/office/drawing/2014/main" val="2267824843"/>
                  </a:ext>
                </a:extLst>
              </a:tr>
              <a:tr h="747283">
                <a:tc vMerge="1">
                  <a:txBody>
                    <a:bodyPr/>
                    <a:lstStyle/>
                    <a:p>
                      <a:pPr algn="just"/>
                      <a:endParaRPr lang="es-CL" sz="800" dirty="0">
                        <a:solidFill>
                          <a:srgbClr val="000000"/>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800" dirty="0">
                          <a:solidFill>
                            <a:srgbClr val="000000"/>
                          </a:solidFill>
                        </a:rPr>
                        <a:t>Implementar sensor de fatiga y distracción (Sensor de fatiga plus)</a:t>
                      </a:r>
                      <a:endParaRPr lang="es-CL" sz="800" dirty="0">
                        <a:solidFill>
                          <a:srgbClr val="000000"/>
                        </a:solidFill>
                      </a:endParaRPr>
                    </a:p>
                    <a:p>
                      <a:endParaRPr lang="es-CL" sz="800" baseline="0" dirty="0">
                        <a:solidFill>
                          <a:srgbClr val="000000"/>
                        </a:solidFill>
                      </a:endParaRPr>
                    </a:p>
                  </a:txBody>
                  <a:tcPr>
                    <a:noFill/>
                  </a:tcPr>
                </a:tc>
                <a:tc>
                  <a:txBody>
                    <a:bodyPr/>
                    <a:lstStyle/>
                    <a:p>
                      <a:pPr algn="ctr"/>
                      <a:r>
                        <a:rPr lang="es-CL" sz="800" b="1" dirty="0">
                          <a:solidFill>
                            <a:srgbClr val="000000"/>
                          </a:solidFill>
                        </a:rPr>
                        <a:t>Ingeniería</a:t>
                      </a:r>
                    </a:p>
                  </a:txBody>
                  <a:tcPr>
                    <a:noFill/>
                  </a:tcPr>
                </a:tc>
                <a:tc>
                  <a:txBody>
                    <a:bodyPr/>
                    <a:lstStyle/>
                    <a:p>
                      <a:r>
                        <a:rPr lang="es-CL" sz="800" dirty="0">
                          <a:solidFill>
                            <a:srgbClr val="000000"/>
                          </a:solidFill>
                        </a:rPr>
                        <a:t>Pedro Arancibia M</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Noviembre 2020</a:t>
                      </a:r>
                    </a:p>
                  </a:txBody>
                  <a:tcPr>
                    <a:noFill/>
                  </a:tcPr>
                </a:tc>
                <a:extLst>
                  <a:ext uri="{0D108BD9-81ED-4DB2-BD59-A6C34878D82A}">
                    <a16:rowId xmlns:a16="http://schemas.microsoft.com/office/drawing/2014/main" val="630154932"/>
                  </a:ext>
                </a:extLst>
              </a:tr>
            </a:tbl>
          </a:graphicData>
        </a:graphic>
      </p:graphicFrame>
    </p:spTree>
    <p:extLst>
      <p:ext uri="{BB962C8B-B14F-4D97-AF65-F5344CB8AC3E}">
        <p14:creationId xmlns:p14="http://schemas.microsoft.com/office/powerpoint/2010/main" val="34937958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1634322" y="1623656"/>
            <a:ext cx="6107482" cy="461665"/>
          </a:xfrm>
          <a:prstGeom prst="rect">
            <a:avLst/>
          </a:prstGeom>
          <a:noFill/>
        </p:spPr>
        <p:txBody>
          <a:bodyPr wrap="square" rtlCol="0">
            <a:spAutoFit/>
          </a:bodyPr>
          <a:lstStyle/>
          <a:p>
            <a:pPr algn="ctr"/>
            <a:r>
              <a:rPr lang="es-CL" sz="2400" b="1" dirty="0">
                <a:solidFill>
                  <a:srgbClr val="002060"/>
                </a:solidFill>
                <a:latin typeface="Calibri" panose="020F0502020204030204" pitchFamily="34" charset="0"/>
                <a:cs typeface="Calibri" panose="020F0502020204030204" pitchFamily="34" charset="0"/>
              </a:rPr>
              <a:t>CONCLUSION DE LA INVESTIGACION</a:t>
            </a:r>
            <a:endParaRPr lang="es-CL" sz="2400" b="1" dirty="0">
              <a:latin typeface="Calibri" panose="020F0502020204030204" pitchFamily="34" charset="0"/>
              <a:cs typeface="Calibri" panose="020F0502020204030204" pitchFamily="34" charset="0"/>
            </a:endParaRPr>
          </a:p>
        </p:txBody>
      </p:sp>
      <p:sp>
        <p:nvSpPr>
          <p:cNvPr id="3" name="Rectángulo 2"/>
          <p:cNvSpPr/>
          <p:nvPr/>
        </p:nvSpPr>
        <p:spPr>
          <a:xfrm>
            <a:off x="595920" y="2269243"/>
            <a:ext cx="8184286" cy="3139321"/>
          </a:xfrm>
          <a:prstGeom prst="rect">
            <a:avLst/>
          </a:prstGeom>
        </p:spPr>
        <p:txBody>
          <a:bodyPr wrap="square">
            <a:spAutoFit/>
          </a:bodyPr>
          <a:lstStyle/>
          <a:p>
            <a:pPr algn="just"/>
            <a:r>
              <a:rPr lang="es-CL" sz="2200" b="1" dirty="0">
                <a:solidFill>
                  <a:srgbClr val="000000"/>
                </a:solidFill>
                <a:latin typeface="Calibri" panose="020F0502020204030204" pitchFamily="34" charset="0"/>
                <a:cs typeface="Calibri" panose="020F0502020204030204" pitchFamily="34" charset="0"/>
              </a:rPr>
              <a:t>Revisada la información, antecedentes, declaraciones y terminado el proceso de análisis de la investigación, se puede concluir que el accidente se debe a la fatiga y somnolencia del conductor que se produjo después del horario del almuerzo.</a:t>
            </a:r>
          </a:p>
          <a:p>
            <a:pPr algn="just"/>
            <a:endParaRPr lang="es-CL" sz="2200" b="1" dirty="0">
              <a:solidFill>
                <a:srgbClr val="000000"/>
              </a:solidFill>
              <a:latin typeface="Calibri" panose="020F0502020204030204" pitchFamily="34" charset="0"/>
              <a:cs typeface="Calibri" panose="020F0502020204030204" pitchFamily="34" charset="0"/>
            </a:endParaRPr>
          </a:p>
          <a:p>
            <a:pPr algn="just"/>
            <a:r>
              <a:rPr lang="es-CL" sz="2200" b="1" dirty="0">
                <a:solidFill>
                  <a:srgbClr val="000000"/>
                </a:solidFill>
                <a:latin typeface="Calibri" panose="020F0502020204030204" pitchFamily="34" charset="0"/>
                <a:cs typeface="Calibri" panose="020F0502020204030204" pitchFamily="34" charset="0"/>
              </a:rPr>
              <a:t>Copiloto no estuvo atento a las condiciones del entorno y al estado del conductor.</a:t>
            </a:r>
          </a:p>
          <a:p>
            <a:pPr algn="just"/>
            <a:endParaRPr lang="es-CL" sz="2200" b="1" dirty="0">
              <a:solidFill>
                <a:srgbClr val="000000"/>
              </a:solidFill>
              <a:latin typeface="Calibri" panose="020F0502020204030204" pitchFamily="34" charset="0"/>
              <a:cs typeface="Calibri" panose="020F0502020204030204" pitchFamily="34" charset="0"/>
            </a:endParaRPr>
          </a:p>
          <a:p>
            <a:pPr algn="just"/>
            <a:r>
              <a:rPr lang="es-CL" sz="2200" b="1" dirty="0">
                <a:solidFill>
                  <a:srgbClr val="000000"/>
                </a:solidFill>
                <a:latin typeface="Calibri" panose="020F0502020204030204" pitchFamily="34" charset="0"/>
                <a:cs typeface="Calibri" panose="020F0502020204030204" pitchFamily="34" charset="0"/>
              </a:rPr>
              <a:t>Esta conjunción de errores y omisiones llevo al accidente fatal.</a:t>
            </a:r>
          </a:p>
        </p:txBody>
      </p:sp>
    </p:spTree>
    <p:extLst>
      <p:ext uri="{BB962C8B-B14F-4D97-AF65-F5344CB8AC3E}">
        <p14:creationId xmlns:p14="http://schemas.microsoft.com/office/powerpoint/2010/main" val="239280698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59942" y="1528232"/>
            <a:ext cx="6107482" cy="400110"/>
          </a:xfrm>
          <a:prstGeom prst="rect">
            <a:avLst/>
          </a:prstGeom>
          <a:noFill/>
        </p:spPr>
        <p:txBody>
          <a:bodyPr wrap="square" rtlCol="0">
            <a:spAutoFit/>
          </a:bodyPr>
          <a:lstStyle/>
          <a:p>
            <a:r>
              <a:rPr lang="es-CL" sz="2000" dirty="0">
                <a:solidFill>
                  <a:srgbClr val="002060"/>
                </a:solidFill>
                <a:latin typeface="Arial" panose="020B0604020202020204" pitchFamily="34" charset="0"/>
                <a:cs typeface="Arial" panose="020B0604020202020204" pitchFamily="34" charset="0"/>
              </a:rPr>
              <a:t>APRENDIZAJES </a:t>
            </a:r>
            <a:endParaRPr lang="es-CL" sz="2000" dirty="0">
              <a:latin typeface="Arial" panose="020B0604020202020204" pitchFamily="34" charset="0"/>
              <a:cs typeface="Arial" panose="020B0604020202020204" pitchFamily="34" charset="0"/>
            </a:endParaRPr>
          </a:p>
        </p:txBody>
      </p:sp>
      <p:sp>
        <p:nvSpPr>
          <p:cNvPr id="3" name="Rectángulo 2"/>
          <p:cNvSpPr/>
          <p:nvPr/>
        </p:nvSpPr>
        <p:spPr>
          <a:xfrm>
            <a:off x="559942" y="1143618"/>
            <a:ext cx="7493995" cy="2031325"/>
          </a:xfrm>
          <a:prstGeom prst="rect">
            <a:avLst/>
          </a:prstGeom>
        </p:spPr>
        <p:txBody>
          <a:bodyPr wrap="square">
            <a:spAutoFit/>
          </a:bodyPr>
          <a:lstStyle/>
          <a:p>
            <a:pPr algn="just"/>
            <a:endParaRPr lang="es-CL" sz="1400" b="1" dirty="0">
              <a:solidFill>
                <a:srgbClr val="000000"/>
              </a:solidFill>
            </a:endParaRPr>
          </a:p>
          <a:p>
            <a:pPr algn="ctr"/>
            <a:endParaRPr lang="es-CL" sz="1400" dirty="0">
              <a:solidFill>
                <a:srgbClr val="000000"/>
              </a:solidFill>
            </a:endParaRPr>
          </a:p>
          <a:p>
            <a:pPr marL="285750" indent="-285750" algn="just">
              <a:buFont typeface="Wingdings" panose="05000000000000000000" pitchFamily="2" charset="2"/>
              <a:buChar char="Ø"/>
            </a:pPr>
            <a:endParaRPr lang="es-CL" sz="1400" b="1" dirty="0">
              <a:solidFill>
                <a:srgbClr val="000000"/>
              </a:solidFill>
              <a:latin typeface="Arial" panose="020B0604020202020204" pitchFamily="34" charset="0"/>
              <a:cs typeface="Arial" panose="020B0604020202020204" pitchFamily="34" charset="0"/>
            </a:endParaRP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s-CL" sz="1400" dirty="0">
              <a:solidFill>
                <a:srgbClr val="000000"/>
              </a:solidFill>
              <a:latin typeface="Arial" panose="020B0604020202020204" pitchFamily="34" charset="0"/>
              <a:cs typeface="Arial" panose="020B0604020202020204" pitchFamily="34" charset="0"/>
            </a:endParaRPr>
          </a:p>
          <a:p>
            <a:pPr algn="just"/>
            <a:r>
              <a:rPr lang="es-CL" sz="1400" dirty="0">
                <a:solidFill>
                  <a:srgbClr val="000000"/>
                </a:solidFill>
                <a:latin typeface="Arial" panose="020B0604020202020204" pitchFamily="34" charset="0"/>
                <a:cs typeface="Arial" panose="020B0604020202020204" pitchFamily="34" charset="0"/>
              </a:rPr>
              <a:t>VERIFICAR QUE LOS CONDUCTORES REALICEN EL CHECK LIST DE FATIGA Y SOMNOLENCIA AL INICIO DE SUS ACTIVIDADES Y QUE REALICE EL CHECK LIST DE F&amp;S DESPUES DE ALMUERZO PARA DETECTAR LAS CONDICIONES DEL CONDUCTOR AL CONTINUAR SUS ACTIVIDADES DE LA TARDE.</a:t>
            </a:r>
          </a:p>
        </p:txBody>
      </p:sp>
      <p:sp>
        <p:nvSpPr>
          <p:cNvPr id="2" name="CuadroTexto 1">
            <a:extLst>
              <a:ext uri="{FF2B5EF4-FFF2-40B4-BE49-F238E27FC236}">
                <a16:creationId xmlns:a16="http://schemas.microsoft.com/office/drawing/2014/main" id="{2FC943BF-7CCE-4C5C-AACF-FFFFD41DECFB}"/>
              </a:ext>
            </a:extLst>
          </p:cNvPr>
          <p:cNvSpPr txBox="1"/>
          <p:nvPr/>
        </p:nvSpPr>
        <p:spPr>
          <a:xfrm>
            <a:off x="559942" y="3405668"/>
            <a:ext cx="7493995" cy="523220"/>
          </a:xfrm>
          <a:prstGeom prst="rect">
            <a:avLst/>
          </a:prstGeom>
          <a:noFill/>
        </p:spPr>
        <p:txBody>
          <a:bodyPr wrap="square" rtlCol="0">
            <a:spAutoFit/>
          </a:bodyPr>
          <a:lstStyle/>
          <a:p>
            <a:r>
              <a:rPr lang="es-CL" sz="1400" dirty="0">
                <a:solidFill>
                  <a:srgbClr val="000000"/>
                </a:solidFill>
                <a:latin typeface="Arial" panose="020B0604020202020204" pitchFamily="34" charset="0"/>
                <a:cs typeface="Arial" panose="020B0604020202020204" pitchFamily="34" charset="0"/>
              </a:rPr>
              <a:t>ESTAR SIEMRE ATENTO A LAS CONDICIONES DEL TRANSITO TANTO CONDUCTOR COMO PASAJEROS </a:t>
            </a:r>
          </a:p>
        </p:txBody>
      </p:sp>
      <p:sp>
        <p:nvSpPr>
          <p:cNvPr id="6" name="CuadroTexto 5">
            <a:extLst>
              <a:ext uri="{FF2B5EF4-FFF2-40B4-BE49-F238E27FC236}">
                <a16:creationId xmlns:a16="http://schemas.microsoft.com/office/drawing/2014/main" id="{4F70813C-55E8-44A2-8935-2B5EBC58474E}"/>
              </a:ext>
            </a:extLst>
          </p:cNvPr>
          <p:cNvSpPr txBox="1"/>
          <p:nvPr/>
        </p:nvSpPr>
        <p:spPr>
          <a:xfrm>
            <a:off x="559941" y="4213095"/>
            <a:ext cx="7493995" cy="1815882"/>
          </a:xfrm>
          <a:prstGeom prst="rect">
            <a:avLst/>
          </a:prstGeom>
          <a:noFill/>
        </p:spPr>
        <p:txBody>
          <a:bodyPr wrap="square" rtlCol="0">
            <a:spAutoFit/>
          </a:bodyPr>
          <a:lstStyle/>
          <a:p>
            <a:r>
              <a:rPr lang="es-CL" sz="1400" dirty="0">
                <a:solidFill>
                  <a:srgbClr val="000000"/>
                </a:solidFill>
                <a:latin typeface="Arial" panose="020B0604020202020204" pitchFamily="34" charset="0"/>
                <a:cs typeface="Arial" panose="020B0604020202020204" pitchFamily="34" charset="0"/>
              </a:rPr>
              <a:t>ASEGURARSE QUE CADA CONDUCTOR QUE INGRESE SE CAPACITE EN NORMATIVA APLICABLE ESO 7, ERFT 1, LEY 18.290 Y REGLAMENTO DE TRANSITO DE VEHICULOS Y PEATONES Y ASEGURARSE DEL CABAL CONOCIMIENTO DE LO IMPARTIDO</a:t>
            </a:r>
          </a:p>
          <a:p>
            <a:endParaRPr lang="es-CL" sz="1400" dirty="0">
              <a:solidFill>
                <a:srgbClr val="000000"/>
              </a:solidFill>
              <a:latin typeface="Arial" panose="020B0604020202020204" pitchFamily="34" charset="0"/>
              <a:cs typeface="Arial" panose="020B0604020202020204" pitchFamily="34" charset="0"/>
            </a:endParaRPr>
          </a:p>
          <a:p>
            <a:r>
              <a:rPr lang="es-CL" sz="1400" dirty="0">
                <a:solidFill>
                  <a:srgbClr val="000000"/>
                </a:solidFill>
                <a:latin typeface="Arial" panose="020B0604020202020204" pitchFamily="34" charset="0"/>
                <a:cs typeface="Arial" panose="020B0604020202020204" pitchFamily="34" charset="0"/>
              </a:rPr>
              <a:t>LA ORGANIZACIÓN DEBE SER MAS RIGUROSO EN EL CUMPLIMIENTO E IMPLEMENTACION DEL ESTANDAR DE RIESGOS DE FATALIDAD “PERDIDA DE CONTROL DEL VEHICULO” Y ESTRATEGIAS DE CONTROL “VEHICULO LIVIANO”.</a:t>
            </a:r>
          </a:p>
        </p:txBody>
      </p:sp>
    </p:spTree>
    <p:extLst>
      <p:ext uri="{BB962C8B-B14F-4D97-AF65-F5344CB8AC3E}">
        <p14:creationId xmlns:p14="http://schemas.microsoft.com/office/powerpoint/2010/main" val="41222319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3036518" y="1251185"/>
            <a:ext cx="6107482" cy="400110"/>
          </a:xfrm>
          <a:prstGeom prst="rect">
            <a:avLst/>
          </a:prstGeom>
          <a:noFill/>
        </p:spPr>
        <p:txBody>
          <a:bodyPr wrap="square" rtlCol="0">
            <a:spAutoFit/>
          </a:bodyPr>
          <a:lstStyle/>
          <a:p>
            <a:r>
              <a:rPr lang="es-CL" sz="2000" dirty="0">
                <a:solidFill>
                  <a:srgbClr val="002060"/>
                </a:solidFill>
                <a:latin typeface="Arial" panose="020B0604020202020204" pitchFamily="34" charset="0"/>
                <a:cs typeface="Arial" panose="020B0604020202020204" pitchFamily="34" charset="0"/>
              </a:rPr>
              <a:t>Firma Comité Investigador.-  </a:t>
            </a:r>
            <a:endParaRPr lang="es-CL" sz="2000" dirty="0">
              <a:latin typeface="Arial" panose="020B0604020202020204" pitchFamily="34" charset="0"/>
              <a:cs typeface="Arial" panose="020B0604020202020204" pitchFamily="34" charset="0"/>
            </a:endParaRPr>
          </a:p>
        </p:txBody>
      </p:sp>
      <p:sp>
        <p:nvSpPr>
          <p:cNvPr id="3" name="Rectángulo 2"/>
          <p:cNvSpPr/>
          <p:nvPr/>
        </p:nvSpPr>
        <p:spPr>
          <a:xfrm>
            <a:off x="756695" y="1651295"/>
            <a:ext cx="7493995" cy="1384995"/>
          </a:xfrm>
          <a:prstGeom prst="rect">
            <a:avLst/>
          </a:prstGeom>
        </p:spPr>
        <p:txBody>
          <a:bodyPr wrap="square">
            <a:spAutoFit/>
          </a:bodyPr>
          <a:lstStyle/>
          <a:p>
            <a:pPr algn="just"/>
            <a:endParaRPr lang="es-CL" sz="1400" b="1" dirty="0">
              <a:solidFill>
                <a:srgbClr val="000000"/>
              </a:solidFill>
            </a:endParaRPr>
          </a:p>
          <a:p>
            <a:pPr algn="just"/>
            <a:endParaRPr lang="es-CL" sz="1400" b="1" dirty="0">
              <a:solidFill>
                <a:srgbClr val="000000"/>
              </a:solidFill>
            </a:endParaRPr>
          </a:p>
          <a:p>
            <a:pPr marL="285750" indent="-285750" algn="just">
              <a:buFont typeface="Wingdings" panose="05000000000000000000" pitchFamily="2" charset="2"/>
              <a:buChar char="Ø"/>
            </a:pPr>
            <a:endParaRPr lang="es-CL" sz="1400" b="1" dirty="0">
              <a:solidFill>
                <a:srgbClr val="000000"/>
              </a:solidFill>
            </a:endParaRPr>
          </a:p>
          <a:p>
            <a:pPr algn="just"/>
            <a:endParaRPr lang="es-CL" sz="1400" b="1" dirty="0">
              <a:solidFill>
                <a:srgbClr val="000000"/>
              </a:solidFill>
              <a:latin typeface="Calibri" panose="020F0502020204030204" pitchFamily="34" charset="0"/>
            </a:endParaRPr>
          </a:p>
          <a:p>
            <a:pPr marL="285750" indent="-285750" algn="just">
              <a:buFont typeface="Wingdings" panose="05000000000000000000" pitchFamily="2" charset="2"/>
              <a:buChar char="Ø"/>
            </a:pPr>
            <a:endParaRPr lang="es-CL" sz="1400" b="1" dirty="0">
              <a:solidFill>
                <a:srgbClr val="000000"/>
              </a:solidFill>
              <a:latin typeface="Calibri" panose="020F0502020204030204" pitchFamily="34" charset="0"/>
            </a:endParaRPr>
          </a:p>
          <a:p>
            <a:pPr algn="just"/>
            <a:endParaRPr lang="es-CL" sz="1400" dirty="0">
              <a:solidFill>
                <a:srgbClr val="000000"/>
              </a:solidFill>
              <a:latin typeface="Calibri" panose="020F0502020204030204" pitchFamily="34" charset="0"/>
            </a:endParaRPr>
          </a:p>
        </p:txBody>
      </p:sp>
      <p:graphicFrame>
        <p:nvGraphicFramePr>
          <p:cNvPr id="6" name="Tabla 6">
            <a:extLst>
              <a:ext uri="{FF2B5EF4-FFF2-40B4-BE49-F238E27FC236}">
                <a16:creationId xmlns:a16="http://schemas.microsoft.com/office/drawing/2014/main" id="{07C36A22-5564-4331-B0BB-AE05BC1868C2}"/>
              </a:ext>
            </a:extLst>
          </p:cNvPr>
          <p:cNvGraphicFramePr>
            <a:graphicFrameLocks noGrp="1"/>
          </p:cNvGraphicFramePr>
          <p:nvPr>
            <p:extLst>
              <p:ext uri="{D42A27DB-BD31-4B8C-83A1-F6EECF244321}">
                <p14:modId xmlns:p14="http://schemas.microsoft.com/office/powerpoint/2010/main" val="432547921"/>
              </p:ext>
            </p:extLst>
          </p:nvPr>
        </p:nvGraphicFramePr>
        <p:xfrm>
          <a:off x="593182" y="1881151"/>
          <a:ext cx="8323263" cy="3881120"/>
        </p:xfrm>
        <a:graphic>
          <a:graphicData uri="http://schemas.openxmlformats.org/drawingml/2006/table">
            <a:tbl>
              <a:tblPr firstRow="1" bandRow="1">
                <a:tableStyleId>{00A15C55-8517-42AA-B614-E9B94910E393}</a:tableStyleId>
              </a:tblPr>
              <a:tblGrid>
                <a:gridCol w="2380457">
                  <a:extLst>
                    <a:ext uri="{9D8B030D-6E8A-4147-A177-3AD203B41FA5}">
                      <a16:colId xmlns:a16="http://schemas.microsoft.com/office/drawing/2014/main" val="3543201314"/>
                    </a:ext>
                  </a:extLst>
                </a:gridCol>
                <a:gridCol w="3852748">
                  <a:extLst>
                    <a:ext uri="{9D8B030D-6E8A-4147-A177-3AD203B41FA5}">
                      <a16:colId xmlns:a16="http://schemas.microsoft.com/office/drawing/2014/main" val="3586377422"/>
                    </a:ext>
                  </a:extLst>
                </a:gridCol>
                <a:gridCol w="2090058">
                  <a:extLst>
                    <a:ext uri="{9D8B030D-6E8A-4147-A177-3AD203B41FA5}">
                      <a16:colId xmlns:a16="http://schemas.microsoft.com/office/drawing/2014/main" val="1438402343"/>
                    </a:ext>
                  </a:extLst>
                </a:gridCol>
              </a:tblGrid>
              <a:tr h="370840">
                <a:tc>
                  <a:txBody>
                    <a:bodyPr/>
                    <a:lstStyle/>
                    <a:p>
                      <a:pPr algn="ctr"/>
                      <a:r>
                        <a:rPr lang="es-CL" dirty="0">
                          <a:solidFill>
                            <a:srgbClr val="000000"/>
                          </a:solidFill>
                          <a:latin typeface="Arial" panose="020B0604020202020204" pitchFamily="34" charset="0"/>
                          <a:cs typeface="Arial" panose="020B0604020202020204" pitchFamily="34" charset="0"/>
                        </a:rPr>
                        <a:t>NOMBRE</a:t>
                      </a:r>
                    </a:p>
                  </a:txBody>
                  <a:tcPr>
                    <a:solidFill>
                      <a:srgbClr val="00B0F0"/>
                    </a:solidFill>
                  </a:tcPr>
                </a:tc>
                <a:tc>
                  <a:txBody>
                    <a:bodyPr/>
                    <a:lstStyle/>
                    <a:p>
                      <a:pPr algn="ctr"/>
                      <a:r>
                        <a:rPr lang="es-CL" dirty="0">
                          <a:solidFill>
                            <a:srgbClr val="000000"/>
                          </a:solidFill>
                          <a:latin typeface="Arial" panose="020B0604020202020204" pitchFamily="34" charset="0"/>
                          <a:cs typeface="Arial" panose="020B0604020202020204" pitchFamily="34" charset="0"/>
                        </a:rPr>
                        <a:t>CARGO</a:t>
                      </a:r>
                    </a:p>
                  </a:txBody>
                  <a:tcPr>
                    <a:solidFill>
                      <a:srgbClr val="00B0F0"/>
                    </a:solidFill>
                  </a:tcPr>
                </a:tc>
                <a:tc>
                  <a:txBody>
                    <a:bodyPr/>
                    <a:lstStyle/>
                    <a:p>
                      <a:pPr algn="ctr"/>
                      <a:r>
                        <a:rPr lang="es-CL" dirty="0">
                          <a:solidFill>
                            <a:srgbClr val="000000"/>
                          </a:solidFill>
                          <a:latin typeface="Arial" panose="020B0604020202020204" pitchFamily="34" charset="0"/>
                          <a:cs typeface="Arial" panose="020B0604020202020204" pitchFamily="34" charset="0"/>
                        </a:rPr>
                        <a:t>FIRMA</a:t>
                      </a:r>
                    </a:p>
                  </a:txBody>
                  <a:tcPr>
                    <a:solidFill>
                      <a:srgbClr val="00B0F0"/>
                    </a:solidFill>
                  </a:tcPr>
                </a:tc>
                <a:extLst>
                  <a:ext uri="{0D108BD9-81ED-4DB2-BD59-A6C34878D82A}">
                    <a16:rowId xmlns:a16="http://schemas.microsoft.com/office/drawing/2014/main" val="1068720056"/>
                  </a:ext>
                </a:extLst>
              </a:tr>
              <a:tr h="370840">
                <a:tc>
                  <a:txBody>
                    <a:bodyPr/>
                    <a:lstStyle/>
                    <a:p>
                      <a:r>
                        <a:rPr lang="es-CL" dirty="0">
                          <a:solidFill>
                            <a:srgbClr val="000000"/>
                          </a:solidFill>
                          <a:latin typeface="Arial" panose="020B0604020202020204" pitchFamily="34" charset="0"/>
                          <a:cs typeface="Arial" panose="020B0604020202020204" pitchFamily="34" charset="0"/>
                        </a:rPr>
                        <a:t>Felipe Salamanca S</a:t>
                      </a:r>
                    </a:p>
                  </a:txBody>
                  <a:tcPr/>
                </a:tc>
                <a:tc>
                  <a:txBody>
                    <a:bodyPr/>
                    <a:lstStyle/>
                    <a:p>
                      <a:r>
                        <a:rPr lang="es-CL" dirty="0">
                          <a:solidFill>
                            <a:srgbClr val="000000"/>
                          </a:solidFill>
                          <a:latin typeface="Arial" panose="020B0604020202020204" pitchFamily="34" charset="0"/>
                          <a:cs typeface="Arial" panose="020B0604020202020204" pitchFamily="34" charset="0"/>
                        </a:rPr>
                        <a:t>CPH&amp;S Trabajadores</a:t>
                      </a:r>
                    </a:p>
                  </a:txBody>
                  <a:tcPr/>
                </a:tc>
                <a:tc>
                  <a:txBody>
                    <a:bodyPr/>
                    <a:lstStyle/>
                    <a:p>
                      <a:endParaRPr lang="es-CL" dirty="0">
                        <a:solidFill>
                          <a:srgbClr val="000000"/>
                        </a:solidFill>
                      </a:endParaRPr>
                    </a:p>
                  </a:txBody>
                  <a:tcPr/>
                </a:tc>
                <a:extLst>
                  <a:ext uri="{0D108BD9-81ED-4DB2-BD59-A6C34878D82A}">
                    <a16:rowId xmlns:a16="http://schemas.microsoft.com/office/drawing/2014/main" val="2035335855"/>
                  </a:ext>
                </a:extLst>
              </a:tr>
              <a:tr h="370840">
                <a:tc>
                  <a:txBody>
                    <a:bodyPr/>
                    <a:lstStyle/>
                    <a:p>
                      <a:r>
                        <a:rPr lang="es-CL" dirty="0">
                          <a:solidFill>
                            <a:srgbClr val="000000"/>
                          </a:solidFill>
                          <a:latin typeface="Arial" panose="020B0604020202020204" pitchFamily="34" charset="0"/>
                          <a:cs typeface="Arial" panose="020B0604020202020204" pitchFamily="34" charset="0"/>
                        </a:rPr>
                        <a:t>Diego Gallardo G</a:t>
                      </a:r>
                    </a:p>
                  </a:txBody>
                  <a:tcPr/>
                </a:tc>
                <a:tc>
                  <a:txBody>
                    <a:bodyPr/>
                    <a:lstStyle/>
                    <a:p>
                      <a:r>
                        <a:rPr lang="es-CL" dirty="0">
                          <a:solidFill>
                            <a:srgbClr val="000000"/>
                          </a:solidFill>
                          <a:latin typeface="Arial" panose="020B0604020202020204" pitchFamily="34" charset="0"/>
                          <a:cs typeface="Arial" panose="020B0604020202020204" pitchFamily="34" charset="0"/>
                        </a:rPr>
                        <a:t>CPH&amp;S Empresa</a:t>
                      </a:r>
                    </a:p>
                  </a:txBody>
                  <a:tcPr/>
                </a:tc>
                <a:tc>
                  <a:txBody>
                    <a:bodyPr/>
                    <a:lstStyle/>
                    <a:p>
                      <a:endParaRPr lang="es-CL">
                        <a:solidFill>
                          <a:srgbClr val="000000"/>
                        </a:solidFill>
                      </a:endParaRPr>
                    </a:p>
                  </a:txBody>
                  <a:tcPr/>
                </a:tc>
                <a:extLst>
                  <a:ext uri="{0D108BD9-81ED-4DB2-BD59-A6C34878D82A}">
                    <a16:rowId xmlns:a16="http://schemas.microsoft.com/office/drawing/2014/main" val="1999577697"/>
                  </a:ext>
                </a:extLst>
              </a:tr>
              <a:tr h="370840">
                <a:tc>
                  <a:txBody>
                    <a:bodyPr/>
                    <a:lstStyle/>
                    <a:p>
                      <a:r>
                        <a:rPr lang="es-CL" dirty="0">
                          <a:solidFill>
                            <a:srgbClr val="000000"/>
                          </a:solidFill>
                          <a:latin typeface="Arial" panose="020B0604020202020204" pitchFamily="34" charset="0"/>
                          <a:cs typeface="Arial" panose="020B0604020202020204" pitchFamily="34" charset="0"/>
                        </a:rPr>
                        <a:t>Pedro Arancibia M</a:t>
                      </a:r>
                    </a:p>
                  </a:txBody>
                  <a:tcPr/>
                </a:tc>
                <a:tc>
                  <a:txBody>
                    <a:bodyPr/>
                    <a:lstStyle/>
                    <a:p>
                      <a:r>
                        <a:rPr lang="es-CL" dirty="0">
                          <a:solidFill>
                            <a:srgbClr val="000000"/>
                          </a:solidFill>
                          <a:latin typeface="Arial" panose="020B0604020202020204" pitchFamily="34" charset="0"/>
                          <a:cs typeface="Arial" panose="020B0604020202020204" pitchFamily="34" charset="0"/>
                        </a:rPr>
                        <a:t>ADC Contrato Termika S.A.</a:t>
                      </a:r>
                    </a:p>
                  </a:txBody>
                  <a:tcPr/>
                </a:tc>
                <a:tc>
                  <a:txBody>
                    <a:bodyPr/>
                    <a:lstStyle/>
                    <a:p>
                      <a:endParaRPr lang="es-CL">
                        <a:solidFill>
                          <a:srgbClr val="000000"/>
                        </a:solidFill>
                      </a:endParaRPr>
                    </a:p>
                  </a:txBody>
                  <a:tcPr/>
                </a:tc>
                <a:extLst>
                  <a:ext uri="{0D108BD9-81ED-4DB2-BD59-A6C34878D82A}">
                    <a16:rowId xmlns:a16="http://schemas.microsoft.com/office/drawing/2014/main" val="1855150437"/>
                  </a:ext>
                </a:extLst>
              </a:tr>
              <a:tr h="370840">
                <a:tc>
                  <a:txBody>
                    <a:bodyPr/>
                    <a:lstStyle/>
                    <a:p>
                      <a:r>
                        <a:rPr lang="es-CL" dirty="0">
                          <a:solidFill>
                            <a:srgbClr val="000000"/>
                          </a:solidFill>
                          <a:latin typeface="Arial" panose="020B0604020202020204" pitchFamily="34" charset="0"/>
                          <a:cs typeface="Arial" panose="020B0604020202020204" pitchFamily="34" charset="0"/>
                        </a:rPr>
                        <a:t>Alejandra Alano V</a:t>
                      </a:r>
                    </a:p>
                  </a:txBody>
                  <a:tcPr/>
                </a:tc>
                <a:tc>
                  <a:txBody>
                    <a:bodyPr/>
                    <a:lstStyle/>
                    <a:p>
                      <a:r>
                        <a:rPr lang="es-CL" dirty="0">
                          <a:solidFill>
                            <a:srgbClr val="000000"/>
                          </a:solidFill>
                          <a:latin typeface="Arial" panose="020B0604020202020204" pitchFamily="34" charset="0"/>
                          <a:cs typeface="Arial" panose="020B0604020202020204" pitchFamily="34" charset="0"/>
                        </a:rPr>
                        <a:t>Asesor SSO Termika S.A.</a:t>
                      </a:r>
                    </a:p>
                  </a:txBody>
                  <a:tcPr/>
                </a:tc>
                <a:tc>
                  <a:txBody>
                    <a:bodyPr/>
                    <a:lstStyle/>
                    <a:p>
                      <a:endParaRPr lang="es-CL">
                        <a:solidFill>
                          <a:srgbClr val="000000"/>
                        </a:solidFill>
                      </a:endParaRPr>
                    </a:p>
                  </a:txBody>
                  <a:tcPr/>
                </a:tc>
                <a:extLst>
                  <a:ext uri="{0D108BD9-81ED-4DB2-BD59-A6C34878D82A}">
                    <a16:rowId xmlns:a16="http://schemas.microsoft.com/office/drawing/2014/main" val="2204619619"/>
                  </a:ext>
                </a:extLst>
              </a:tr>
              <a:tr h="370840">
                <a:tc>
                  <a:txBody>
                    <a:bodyPr/>
                    <a:lstStyle/>
                    <a:p>
                      <a:r>
                        <a:rPr lang="es-CL" dirty="0">
                          <a:solidFill>
                            <a:srgbClr val="000000"/>
                          </a:solidFill>
                          <a:latin typeface="Arial" panose="020B0604020202020204" pitchFamily="34" charset="0"/>
                          <a:cs typeface="Arial" panose="020B0604020202020204" pitchFamily="34" charset="0"/>
                        </a:rPr>
                        <a:t>Luis Flores D</a:t>
                      </a:r>
                    </a:p>
                  </a:txBody>
                  <a:tcPr/>
                </a:tc>
                <a:tc>
                  <a:txBody>
                    <a:bodyPr/>
                    <a:lstStyle/>
                    <a:p>
                      <a:r>
                        <a:rPr lang="es-CL" dirty="0">
                          <a:solidFill>
                            <a:srgbClr val="000000"/>
                          </a:solidFill>
                          <a:latin typeface="Arial" panose="020B0604020202020204" pitchFamily="34" charset="0"/>
                          <a:cs typeface="Arial" panose="020B0604020202020204" pitchFamily="34" charset="0"/>
                        </a:rPr>
                        <a:t>ADC </a:t>
                      </a:r>
                      <a:r>
                        <a:rPr lang="es-CL" sz="1800" dirty="0">
                          <a:solidFill>
                            <a:srgbClr val="000000"/>
                          </a:solidFill>
                          <a:latin typeface="Arial" panose="020B0604020202020204" pitchFamily="34" charset="0"/>
                          <a:cs typeface="Arial" panose="020B0604020202020204" pitchFamily="34" charset="0"/>
                        </a:rPr>
                        <a:t>SI Servicio a las Personas</a:t>
                      </a:r>
                      <a:endParaRPr lang="es-CL" dirty="0">
                        <a:solidFill>
                          <a:srgbClr val="000000"/>
                        </a:solidFill>
                        <a:latin typeface="Arial" panose="020B0604020202020204" pitchFamily="34" charset="0"/>
                        <a:cs typeface="Arial" panose="020B0604020202020204" pitchFamily="34" charset="0"/>
                      </a:endParaRPr>
                    </a:p>
                  </a:txBody>
                  <a:tcPr/>
                </a:tc>
                <a:tc>
                  <a:txBody>
                    <a:bodyPr/>
                    <a:lstStyle/>
                    <a:p>
                      <a:endParaRPr lang="es-CL" dirty="0">
                        <a:solidFill>
                          <a:srgbClr val="000000"/>
                        </a:solidFill>
                      </a:endParaRPr>
                    </a:p>
                  </a:txBody>
                  <a:tcPr/>
                </a:tc>
                <a:extLst>
                  <a:ext uri="{0D108BD9-81ED-4DB2-BD59-A6C34878D82A}">
                    <a16:rowId xmlns:a16="http://schemas.microsoft.com/office/drawing/2014/main" val="263610230"/>
                  </a:ext>
                </a:extLst>
              </a:tr>
              <a:tr h="370840">
                <a:tc>
                  <a:txBody>
                    <a:bodyPr/>
                    <a:lstStyle/>
                    <a:p>
                      <a:r>
                        <a:rPr lang="es-CL" dirty="0">
                          <a:solidFill>
                            <a:srgbClr val="000000"/>
                          </a:solidFill>
                          <a:latin typeface="Arial" panose="020B0604020202020204" pitchFamily="34" charset="0"/>
                          <a:cs typeface="Arial" panose="020B0604020202020204" pitchFamily="34" charset="0"/>
                        </a:rPr>
                        <a:t>Mauricio Ortiz 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800" dirty="0">
                          <a:solidFill>
                            <a:srgbClr val="000000"/>
                          </a:solidFill>
                          <a:latin typeface="Arial" panose="020B0604020202020204" pitchFamily="34" charset="0"/>
                          <a:cs typeface="Arial" panose="020B0604020202020204" pitchFamily="34" charset="0"/>
                        </a:rPr>
                        <a:t>ADC Centinela SI de Servicios Transversales</a:t>
                      </a:r>
                    </a:p>
                    <a:p>
                      <a:endParaRPr lang="es-CL" dirty="0">
                        <a:solidFill>
                          <a:srgbClr val="000000"/>
                        </a:solidFill>
                        <a:latin typeface="Arial" panose="020B0604020202020204" pitchFamily="34" charset="0"/>
                        <a:cs typeface="Arial" panose="020B0604020202020204" pitchFamily="34" charset="0"/>
                      </a:endParaRPr>
                    </a:p>
                  </a:txBody>
                  <a:tcPr/>
                </a:tc>
                <a:tc>
                  <a:txBody>
                    <a:bodyPr/>
                    <a:lstStyle/>
                    <a:p>
                      <a:endParaRPr lang="es-CL">
                        <a:solidFill>
                          <a:srgbClr val="000000"/>
                        </a:solidFill>
                      </a:endParaRPr>
                    </a:p>
                  </a:txBody>
                  <a:tcPr/>
                </a:tc>
                <a:extLst>
                  <a:ext uri="{0D108BD9-81ED-4DB2-BD59-A6C34878D82A}">
                    <a16:rowId xmlns:a16="http://schemas.microsoft.com/office/drawing/2014/main" val="15496598"/>
                  </a:ext>
                </a:extLst>
              </a:tr>
              <a:tr h="370840">
                <a:tc>
                  <a:txBody>
                    <a:bodyPr/>
                    <a:lstStyle/>
                    <a:p>
                      <a:r>
                        <a:rPr lang="es-CL" dirty="0">
                          <a:solidFill>
                            <a:srgbClr val="000000"/>
                          </a:solidFill>
                          <a:latin typeface="Arial" panose="020B0604020202020204" pitchFamily="34" charset="0"/>
                          <a:cs typeface="Arial" panose="020B0604020202020204" pitchFamily="34" charset="0"/>
                        </a:rPr>
                        <a:t>Maryori González R</a:t>
                      </a:r>
                    </a:p>
                  </a:txBody>
                  <a:tcPr/>
                </a:tc>
                <a:tc>
                  <a:txBody>
                    <a:bodyPr/>
                    <a:lstStyle/>
                    <a:p>
                      <a:r>
                        <a:rPr lang="es-CL" dirty="0">
                          <a:solidFill>
                            <a:srgbClr val="000000"/>
                          </a:solidFill>
                          <a:latin typeface="Arial" panose="020B0604020202020204" pitchFamily="34" charset="0"/>
                          <a:cs typeface="Arial" panose="020B0604020202020204" pitchFamily="34" charset="0"/>
                        </a:rPr>
                        <a:t>Ingeniero Seguridad GSSO</a:t>
                      </a:r>
                    </a:p>
                  </a:txBody>
                  <a:tcPr/>
                </a:tc>
                <a:tc>
                  <a:txBody>
                    <a:bodyPr/>
                    <a:lstStyle/>
                    <a:p>
                      <a:endParaRPr lang="es-CL" dirty="0">
                        <a:solidFill>
                          <a:srgbClr val="000000"/>
                        </a:solidFill>
                      </a:endParaRPr>
                    </a:p>
                  </a:txBody>
                  <a:tcPr/>
                </a:tc>
                <a:extLst>
                  <a:ext uri="{0D108BD9-81ED-4DB2-BD59-A6C34878D82A}">
                    <a16:rowId xmlns:a16="http://schemas.microsoft.com/office/drawing/2014/main" val="481412053"/>
                  </a:ext>
                </a:extLst>
              </a:tr>
              <a:tr h="370840">
                <a:tc>
                  <a:txBody>
                    <a:bodyPr/>
                    <a:lstStyle/>
                    <a:p>
                      <a:r>
                        <a:rPr lang="es-CL" dirty="0">
                          <a:solidFill>
                            <a:srgbClr val="000000"/>
                          </a:solidFill>
                          <a:latin typeface="Arial" panose="020B0604020202020204" pitchFamily="34" charset="0"/>
                          <a:cs typeface="Arial" panose="020B0604020202020204" pitchFamily="34" charset="0"/>
                        </a:rPr>
                        <a:t>Carlos Meléndez Q</a:t>
                      </a:r>
                    </a:p>
                  </a:txBody>
                  <a:tcPr/>
                </a:tc>
                <a:tc>
                  <a:txBody>
                    <a:bodyPr/>
                    <a:lstStyle/>
                    <a:p>
                      <a:r>
                        <a:rPr lang="es-CL" dirty="0">
                          <a:solidFill>
                            <a:srgbClr val="000000"/>
                          </a:solidFill>
                          <a:latin typeface="Arial" panose="020B0604020202020204" pitchFamily="34" charset="0"/>
                          <a:cs typeface="Arial" panose="020B0604020202020204" pitchFamily="34" charset="0"/>
                        </a:rPr>
                        <a:t>Presidente CPH&amp;S Centinela</a:t>
                      </a:r>
                    </a:p>
                  </a:txBody>
                  <a:tcPr/>
                </a:tc>
                <a:tc>
                  <a:txBody>
                    <a:bodyPr/>
                    <a:lstStyle/>
                    <a:p>
                      <a:endParaRPr lang="es-CL" dirty="0">
                        <a:solidFill>
                          <a:srgbClr val="000000"/>
                        </a:solidFill>
                      </a:endParaRPr>
                    </a:p>
                  </a:txBody>
                  <a:tcPr/>
                </a:tc>
                <a:extLst>
                  <a:ext uri="{0D108BD9-81ED-4DB2-BD59-A6C34878D82A}">
                    <a16:rowId xmlns:a16="http://schemas.microsoft.com/office/drawing/2014/main" val="1995366635"/>
                  </a:ext>
                </a:extLst>
              </a:tr>
            </a:tbl>
          </a:graphicData>
        </a:graphic>
      </p:graphicFrame>
    </p:spTree>
    <p:extLst>
      <p:ext uri="{BB962C8B-B14F-4D97-AF65-F5344CB8AC3E}">
        <p14:creationId xmlns:p14="http://schemas.microsoft.com/office/powerpoint/2010/main" val="17571225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7AB65-E364-C500-8065-37DCFAAA8FFB}"/>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DA9442FD-7909-322E-D6A3-954F5182E3C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
        <p:nvSpPr>
          <p:cNvPr id="3" name="CuadroTexto 2">
            <a:extLst>
              <a:ext uri="{FF2B5EF4-FFF2-40B4-BE49-F238E27FC236}">
                <a16:creationId xmlns:a16="http://schemas.microsoft.com/office/drawing/2014/main" id="{8FB409F4-3719-81D8-9D13-7FD81ED92FD5}"/>
              </a:ext>
            </a:extLst>
          </p:cNvPr>
          <p:cNvSpPr txBox="1"/>
          <p:nvPr/>
        </p:nvSpPr>
        <p:spPr>
          <a:xfrm>
            <a:off x="2420397" y="3395142"/>
            <a:ext cx="4531806" cy="707886"/>
          </a:xfrm>
          <a:prstGeom prst="rect">
            <a:avLst/>
          </a:prstGeom>
          <a:noFill/>
        </p:spPr>
        <p:txBody>
          <a:bodyPr wrap="square" rtlCol="0">
            <a:spAutoFit/>
          </a:bodyPr>
          <a:lstStyle/>
          <a:p>
            <a:pPr algn="ctr"/>
            <a:r>
              <a:rPr lang="es-MX" sz="4000" dirty="0"/>
              <a:t>F I N</a:t>
            </a:r>
            <a:endParaRPr lang="es-CL" sz="4000" dirty="0"/>
          </a:p>
        </p:txBody>
      </p:sp>
    </p:spTree>
    <p:extLst>
      <p:ext uri="{BB962C8B-B14F-4D97-AF65-F5344CB8AC3E}">
        <p14:creationId xmlns:p14="http://schemas.microsoft.com/office/powerpoint/2010/main" val="2651444398"/>
      </p:ext>
    </p:extLst>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3DBA-631A-7ED0-BD98-708A77448F2C}"/>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633B3026-C0A4-2E3B-2F04-0AE1FDF05CE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581688847"/>
      </p:ext>
    </p:extLst>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77C8F-37B3-3CE3-7B95-89C43EB126C1}"/>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35AD46D2-FD41-15C4-7E92-4D3C5129CDB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81263534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D7B40-F77A-A379-56B1-D1333F8EBB2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6EFB977-1BE4-8C5E-80C4-E24407A217A6}"/>
              </a:ext>
            </a:extLst>
          </p:cNvPr>
          <p:cNvPicPr>
            <a:picLocks noChangeAspect="1"/>
          </p:cNvPicPr>
          <p:nvPr/>
        </p:nvPicPr>
        <p:blipFill>
          <a:blip r:embed="rId2"/>
          <a:srcRect l="8156" t="19404" r="8827" b="5313"/>
          <a:stretch>
            <a:fillRect/>
          </a:stretch>
        </p:blipFill>
        <p:spPr>
          <a:xfrm>
            <a:off x="62758" y="1254529"/>
            <a:ext cx="9081242" cy="5295481"/>
          </a:xfrm>
          <a:prstGeom prst="rect">
            <a:avLst/>
          </a:prstGeom>
        </p:spPr>
      </p:pic>
    </p:spTree>
    <p:extLst>
      <p:ext uri="{BB962C8B-B14F-4D97-AF65-F5344CB8AC3E}">
        <p14:creationId xmlns:p14="http://schemas.microsoft.com/office/powerpoint/2010/main" val="14613122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0E866-8410-7159-6FA1-3460C0E083F6}"/>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40AD6A6-B9E6-BE77-237C-B754DE4B23A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414116149"/>
      </p:ext>
    </p:extLst>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3190-C814-680D-51CA-6DB53C1C4A9D}"/>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BCD4BBCE-C7AC-E194-635A-C45485A336D0}"/>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017683708"/>
      </p:ext>
    </p:extLst>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3D189-D3E3-A0AA-F2AF-A2D47535402A}"/>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8EA40C62-2DBF-2DB9-45CB-DA3C34F01C24}"/>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909620003"/>
      </p:ext>
    </p:extLst>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2F18F-2F51-4E1D-44F0-BEB8C60BE8E3}"/>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9CE3E00F-D7DC-1EA0-BCE2-26F6C300C83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462716876"/>
      </p:ext>
    </p:extLst>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D183-D1E7-4793-E075-376733A05AEC}"/>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3762D966-8CFE-9CA8-86E4-3650F8E80F0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650206455"/>
      </p:ext>
    </p:extLst>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A41F-A5BB-8BDB-EE5A-7909AC909C13}"/>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F5105D7A-0357-75EA-D40D-0F26F8F39AE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4083071527"/>
      </p:ext>
    </p:extLst>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FE065-FD90-C885-1B57-9BCA2E220E7D}"/>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B5CBDB22-AF74-0B47-8389-2122020F074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97053183"/>
      </p:ext>
    </p:extLst>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2426-6C79-54F2-4527-E499663B6B95}"/>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72BBA4C0-D49C-2D00-4AEE-6A33216AF5C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84242417"/>
      </p:ext>
    </p:extLst>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CEF47-0F11-2E0E-D726-D85AC86245E8}"/>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03A26C4A-9AAD-D471-1EB6-96AF56296A26}"/>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403517280"/>
      </p:ext>
    </p:extLst>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83E7-0556-0975-D1B6-472D8865B264}"/>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A04F189D-3221-2E8C-2ED3-74BB2DA33415}"/>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90646950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3945B-94A7-1FD9-BDF4-1F95E804B4F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343EEF9-19F9-F845-EF95-EC3FD22F1D9D}"/>
              </a:ext>
            </a:extLst>
          </p:cNvPr>
          <p:cNvPicPr>
            <a:picLocks noChangeAspect="1"/>
          </p:cNvPicPr>
          <p:nvPr/>
        </p:nvPicPr>
        <p:blipFill>
          <a:blip r:embed="rId2"/>
          <a:srcRect l="7802" t="22405" r="9121" b="5311"/>
          <a:stretch>
            <a:fillRect/>
          </a:stretch>
        </p:blipFill>
        <p:spPr>
          <a:xfrm>
            <a:off x="166652" y="1165067"/>
            <a:ext cx="8977348" cy="5692933"/>
          </a:xfrm>
          <a:prstGeom prst="rect">
            <a:avLst/>
          </a:prstGeom>
        </p:spPr>
      </p:pic>
    </p:spTree>
    <p:extLst>
      <p:ext uri="{BB962C8B-B14F-4D97-AF65-F5344CB8AC3E}">
        <p14:creationId xmlns:p14="http://schemas.microsoft.com/office/powerpoint/2010/main" val="15877574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4BDB-9F58-C83E-4D46-D90E163F2E47}"/>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3E1B58D-9F82-B3C7-996C-031751E2BC42}"/>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715279066"/>
      </p:ext>
    </p:extLst>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6C0F0-6835-090D-A1E8-67C8B84F28D6}"/>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B68901D5-CFB4-54D2-5381-939634C1AD3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738593520"/>
      </p:ext>
    </p:extLst>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C77E-196B-77E9-F2CE-7EF00F401F25}"/>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A1D0D1B7-2341-7BCE-1480-3FFE2D41D029}"/>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410452913"/>
      </p:ext>
    </p:extLst>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80B0-C081-FA27-44B3-713472E1BDE7}"/>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F9376C04-E6EA-970D-5FE0-968AF47402D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628087879"/>
      </p:ext>
    </p:extLst>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6AC6-D448-E090-9006-389FBD7F75D3}"/>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B1FACCD1-7D96-CE72-F9A3-CC3FA65B52F8}"/>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488316423"/>
      </p:ext>
    </p:extLst>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47F77-CEF8-820B-7A85-56A31B8A893A}"/>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550C703B-D666-FCEC-AFDE-3E3103F148D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701680147"/>
      </p:ext>
    </p:extLst>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F3ED8-CE71-0E2E-2521-43992D6F36CA}"/>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409DD93C-3C18-6873-CB04-D27C48221A3A}"/>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827847036"/>
      </p:ext>
    </p:extLst>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81681-E882-48A1-E8A3-65D3BCF85D5C}"/>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97E08566-87E4-B9B4-9812-F5756B3CA115}"/>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296693591"/>
      </p:ext>
    </p:extLst>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CCEC-4444-1387-DD2A-8EF08DDABE7D}"/>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D41B3821-C173-824B-3939-E39C7B886679}"/>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529414540"/>
      </p:ext>
    </p:extLst>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5281-27C9-A4FD-256D-3B0C48A9364B}"/>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FE7B4004-F715-BFED-0586-78B2B5F4D6C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62882691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3201-A793-7C54-B8E0-F80F6C679C1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9774D0D-3E08-7370-91AB-FC0A44F37D8E}"/>
              </a:ext>
            </a:extLst>
          </p:cNvPr>
          <p:cNvPicPr>
            <a:picLocks noChangeAspect="1"/>
          </p:cNvPicPr>
          <p:nvPr/>
        </p:nvPicPr>
        <p:blipFill>
          <a:blip r:embed="rId2"/>
          <a:srcRect l="8023" t="18216" r="9039" b="9266"/>
          <a:stretch>
            <a:fillRect/>
          </a:stretch>
        </p:blipFill>
        <p:spPr>
          <a:xfrm>
            <a:off x="137652" y="1428120"/>
            <a:ext cx="9006348" cy="4938645"/>
          </a:xfrm>
          <a:prstGeom prst="rect">
            <a:avLst/>
          </a:prstGeom>
        </p:spPr>
      </p:pic>
    </p:spTree>
    <p:extLst>
      <p:ext uri="{BB962C8B-B14F-4D97-AF65-F5344CB8AC3E}">
        <p14:creationId xmlns:p14="http://schemas.microsoft.com/office/powerpoint/2010/main" val="382762031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87BE-0007-0984-4530-5D11A587AF68}"/>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4FF497BA-9C8D-6ABC-F641-DE9C813BE310}"/>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754603703"/>
      </p:ext>
    </p:extLst>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4F16A-DAEC-F288-ADB1-C7B981BA5385}"/>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1D281A4-5FC1-B74C-8F62-6A89B3AEA6E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272725810"/>
      </p:ext>
    </p:extLst>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C8034-FD68-64D0-145F-5457E83A33A3}"/>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E14AD046-88E5-106A-2F98-A61EDA4EBFC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648100450"/>
      </p:ext>
    </p:extLst>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B151E-D971-9C9A-645F-15E2B711C898}"/>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D897F653-6AC5-25A3-CA49-7EFDD8BAAA9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204667584"/>
      </p:ext>
    </p:extLst>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9C5DB-3A36-ED5A-D488-094DE8B16144}"/>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C7DFBE0-AD24-8770-EA71-4118B5B3E194}"/>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709689891"/>
      </p:ext>
    </p:extLst>
  </p:cSld>
  <p:clrMapOvr>
    <a:masterClrMapping/>
  </p:clrMapOvr>
  <p:transition spd="slow"/>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0D6EE-8CD3-03C0-BEAF-2C6F654C1168}"/>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ECC25473-7688-8990-E310-6E667BAEC2C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010663989"/>
      </p:ext>
    </p:extLst>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A56B6-28AC-DC4D-727D-95935F40938F}"/>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348D095-2E5E-8237-B3BB-5E5228683F38}"/>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69807928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FA04-71B9-B67F-4543-9B1F9484E70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230F9B2-6F0B-1920-A9A8-151FA885AD7B}"/>
              </a:ext>
            </a:extLst>
          </p:cNvPr>
          <p:cNvPicPr>
            <a:picLocks noChangeAspect="1"/>
          </p:cNvPicPr>
          <p:nvPr/>
        </p:nvPicPr>
        <p:blipFill>
          <a:blip r:embed="rId2"/>
          <a:srcRect l="7912" t="17911" r="8901" b="7070"/>
          <a:stretch>
            <a:fillRect/>
          </a:stretch>
        </p:blipFill>
        <p:spPr>
          <a:xfrm>
            <a:off x="-88490" y="1097647"/>
            <a:ext cx="9144000" cy="5094514"/>
          </a:xfrm>
          <a:prstGeom prst="rect">
            <a:avLst/>
          </a:prstGeom>
        </p:spPr>
      </p:pic>
    </p:spTree>
    <p:extLst>
      <p:ext uri="{BB962C8B-B14F-4D97-AF65-F5344CB8AC3E}">
        <p14:creationId xmlns:p14="http://schemas.microsoft.com/office/powerpoint/2010/main" val="170796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08878-0B49-3055-D6B1-4F414F2DEE4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BD478BA-72F0-6938-4081-6EA656CCE4DA}"/>
              </a:ext>
            </a:extLst>
          </p:cNvPr>
          <p:cNvSpPr txBox="1"/>
          <p:nvPr/>
        </p:nvSpPr>
        <p:spPr>
          <a:xfrm>
            <a:off x="983227" y="2096583"/>
            <a:ext cx="7688825" cy="2862322"/>
          </a:xfrm>
          <a:prstGeom prst="rect">
            <a:avLst/>
          </a:prstGeom>
          <a:noFill/>
        </p:spPr>
        <p:txBody>
          <a:bodyPr wrap="square">
            <a:spAutoFit/>
          </a:bodyPr>
          <a:lstStyle/>
          <a:p>
            <a:endParaRPr lang="es-MX" dirty="0"/>
          </a:p>
          <a:p>
            <a:r>
              <a:rPr lang="es-MX" b="1" dirty="0"/>
              <a:t>Objetivos de la investigación de Accidentes</a:t>
            </a:r>
          </a:p>
          <a:p>
            <a:endParaRPr lang="es-MX" dirty="0"/>
          </a:p>
          <a:p>
            <a:pPr algn="just"/>
            <a:r>
              <a:rPr lang="es-MX" dirty="0"/>
              <a:t> Investigar los accidentes permite identificar todas aquellas causas que los originaron y, que potencialmente, podrían ser la fuente de origen de otros accidentes, posibilitando gestionar de mejor forma la eliminación de los riesgos y, por ende, prevenir que éstos puedan dañar la seguridad y salud de los trabajadores. Por tanto, se hace fundamental el poder contar con un “Procedimiento de Investigación de Accidentes” objetivo y veraz que permita la obtención de tales metas1. </a:t>
            </a:r>
            <a:endParaRPr lang="es-CL" dirty="0"/>
          </a:p>
        </p:txBody>
      </p:sp>
    </p:spTree>
    <p:extLst>
      <p:ext uri="{BB962C8B-B14F-4D97-AF65-F5344CB8AC3E}">
        <p14:creationId xmlns:p14="http://schemas.microsoft.com/office/powerpoint/2010/main" val="578296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54C1-C8E8-30C6-DFB6-939589915AC9}"/>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AD56A8F-158D-3026-41C0-DC886A9053CD}"/>
              </a:ext>
            </a:extLst>
          </p:cNvPr>
          <p:cNvPicPr>
            <a:picLocks noChangeAspect="1"/>
          </p:cNvPicPr>
          <p:nvPr/>
        </p:nvPicPr>
        <p:blipFill>
          <a:blip r:embed="rId2"/>
          <a:srcRect l="8000" t="17619" r="8929" b="11654"/>
          <a:stretch>
            <a:fillRect/>
          </a:stretch>
        </p:blipFill>
        <p:spPr>
          <a:xfrm>
            <a:off x="-1" y="331594"/>
            <a:ext cx="9189959" cy="5285433"/>
          </a:xfrm>
          <a:prstGeom prst="rect">
            <a:avLst/>
          </a:prstGeom>
        </p:spPr>
      </p:pic>
    </p:spTree>
    <p:extLst>
      <p:ext uri="{BB962C8B-B14F-4D97-AF65-F5344CB8AC3E}">
        <p14:creationId xmlns:p14="http://schemas.microsoft.com/office/powerpoint/2010/main" val="51388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3C255-122A-7719-D1DF-08EC730162E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06DF4D5-B0D2-5233-AFC1-B7216F04F490}"/>
              </a:ext>
            </a:extLst>
          </p:cNvPr>
          <p:cNvSpPr txBox="1"/>
          <p:nvPr/>
        </p:nvSpPr>
        <p:spPr>
          <a:xfrm>
            <a:off x="460609" y="1097592"/>
            <a:ext cx="8160877" cy="5170646"/>
          </a:xfrm>
          <a:prstGeom prst="rect">
            <a:avLst/>
          </a:prstGeom>
          <a:noFill/>
        </p:spPr>
        <p:txBody>
          <a:bodyPr wrap="square">
            <a:spAutoFit/>
          </a:bodyPr>
          <a:lstStyle/>
          <a:p>
            <a:pPr defTabSz="342900"/>
            <a:endParaRPr lang="es-MX" sz="2200" dirty="0">
              <a:solidFill>
                <a:prstClr val="black"/>
              </a:solidFill>
              <a:latin typeface="Calibri" panose="020F0502020204030204" pitchFamily="34" charset="0"/>
              <a:cs typeface="Calibri" panose="020F0502020204030204" pitchFamily="34" charset="0"/>
            </a:endParaRPr>
          </a:p>
          <a:p>
            <a:pPr defTabSz="342900"/>
            <a:endParaRPr lang="es-MX" sz="2200" b="1" dirty="0">
              <a:solidFill>
                <a:prstClr val="black"/>
              </a:solidFill>
              <a:latin typeface="Calibri" panose="020F0502020204030204" pitchFamily="34" charset="0"/>
              <a:cs typeface="Calibri" panose="020F0502020204030204" pitchFamily="34" charset="0"/>
            </a:endParaRPr>
          </a:p>
          <a:p>
            <a:pPr defTabSz="342900"/>
            <a:r>
              <a:rPr lang="es-MX" sz="2200" b="1" dirty="0">
                <a:solidFill>
                  <a:prstClr val="black"/>
                </a:solidFill>
                <a:latin typeface="Calibri" panose="020F0502020204030204" pitchFamily="34" charset="0"/>
                <a:cs typeface="Calibri" panose="020F0502020204030204" pitchFamily="34" charset="0"/>
              </a:rPr>
              <a:t>QUE INDICA SUSESO EN ESTE TEMA</a:t>
            </a:r>
          </a:p>
          <a:p>
            <a:pPr defTabSz="342900"/>
            <a:endParaRPr lang="es-MX" sz="2200" dirty="0">
              <a:solidFill>
                <a:prstClr val="black"/>
              </a:solidFill>
              <a:latin typeface="Calibri" panose="020F0502020204030204" pitchFamily="34" charset="0"/>
              <a:cs typeface="Calibri" panose="020F0502020204030204" pitchFamily="34" charset="0"/>
            </a:endParaRPr>
          </a:p>
          <a:p>
            <a:pPr defTabSz="342900"/>
            <a:r>
              <a:rPr lang="es-MX" sz="2200" b="1" dirty="0">
                <a:solidFill>
                  <a:prstClr val="black"/>
                </a:solidFill>
                <a:latin typeface="Calibri" panose="020F0502020204030204" pitchFamily="34" charset="0"/>
                <a:cs typeface="Calibri" panose="020F0502020204030204" pitchFamily="34" charset="0"/>
              </a:rPr>
              <a:t>CAPÍTULO II. Investigación del accidente fatal o grave</a:t>
            </a:r>
          </a:p>
          <a:p>
            <a:pPr defTabSz="342900"/>
            <a:endParaRPr lang="es-MX" sz="2200" dirty="0">
              <a:solidFill>
                <a:prstClr val="black"/>
              </a:solidFill>
              <a:latin typeface="Calibri" panose="020F0502020204030204" pitchFamily="34" charset="0"/>
              <a:cs typeface="Calibri" panose="020F0502020204030204" pitchFamily="34" charset="0"/>
            </a:endParaRPr>
          </a:p>
          <a:p>
            <a:pPr defTabSz="342900"/>
            <a:endParaRPr lang="es-MX" sz="2200" dirty="0">
              <a:solidFill>
                <a:prstClr val="black"/>
              </a:solidFill>
              <a:latin typeface="Calibri" panose="020F0502020204030204" pitchFamily="34" charset="0"/>
              <a:cs typeface="Calibri" panose="020F0502020204030204" pitchFamily="34" charset="0"/>
            </a:endParaRPr>
          </a:p>
          <a:p>
            <a:pPr algn="just" defTabSz="342900"/>
            <a:r>
              <a:rPr lang="es-MX" sz="2200" dirty="0">
                <a:solidFill>
                  <a:prstClr val="black"/>
                </a:solidFill>
                <a:latin typeface="Calibri" panose="020F0502020204030204" pitchFamily="34" charset="0"/>
                <a:cs typeface="Calibri" panose="020F0502020204030204" pitchFamily="34" charset="0"/>
              </a:rPr>
              <a:t>El organismo administrador deberá prescribir a la entidad empleadora que realice una investigación del accidente fatal o grave mediante su Comité Paritario de Higiene y Seguridad o Comité Paritario de Faena, cuando corresponda. Asimismo, deberá prestar asistencia técnica al Comité Paritario de Higiene y Seguridad de la entidad empleadora o Comité Paritario de Faena, cuando la entidad empleadora no cuente con Departamento de Prevención, para que este comité pueda desarrollar una adecuada investigación del accidente fatal o grave.</a:t>
            </a:r>
            <a:endParaRPr lang="es-CL" sz="22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93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87C98-4BB7-370B-1852-4DEFC0B52D3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89656B9-FF59-F5CA-AFFE-45839F4A2DCB}"/>
              </a:ext>
            </a:extLst>
          </p:cNvPr>
          <p:cNvSpPr txBox="1"/>
          <p:nvPr/>
        </p:nvSpPr>
        <p:spPr>
          <a:xfrm>
            <a:off x="466710" y="1618709"/>
            <a:ext cx="8210579" cy="4154984"/>
          </a:xfrm>
          <a:prstGeom prst="rect">
            <a:avLst/>
          </a:prstGeom>
          <a:noFill/>
        </p:spPr>
        <p:txBody>
          <a:bodyPr wrap="square">
            <a:spAutoFit/>
          </a:bodyPr>
          <a:lstStyle/>
          <a:p>
            <a:pPr marL="257175" indent="-257175" algn="just" defTabSz="342900">
              <a:buFontTx/>
              <a:buAutoNum type="arabicPlain" startAt="2"/>
            </a:pPr>
            <a:r>
              <a:rPr lang="es-MX" sz="2200" dirty="0">
                <a:solidFill>
                  <a:prstClr val="black"/>
                </a:solidFill>
                <a:latin typeface="Calibri" panose="020F0502020204030204"/>
              </a:rPr>
              <a:t>El organismo administrador deberá efectuar una investigación para cada accidente fatal, independiente del tamaño de la entidad empleadora y la existencia de Comité Paritario de Higiene y Seguridad, Comité Paritario de Faena o Departamento de Prevención de Riesgos.</a:t>
            </a:r>
          </a:p>
          <a:p>
            <a:pPr marL="257175" indent="-257175" algn="just" defTabSz="342900">
              <a:buFontTx/>
              <a:buAutoNum type="arabicPlain" startAt="2"/>
            </a:pPr>
            <a:endParaRPr lang="es-MX" sz="2200" dirty="0">
              <a:solidFill>
                <a:prstClr val="black"/>
              </a:solidFill>
              <a:latin typeface="Calibri" panose="020F0502020204030204"/>
            </a:endParaRPr>
          </a:p>
          <a:p>
            <a:pPr marL="257175" indent="-257175" algn="just" defTabSz="342900">
              <a:buFontTx/>
              <a:buAutoNum type="arabicPlain" startAt="2"/>
            </a:pPr>
            <a:endParaRPr lang="es-MX" sz="2200" dirty="0">
              <a:solidFill>
                <a:prstClr val="black"/>
              </a:solidFill>
              <a:latin typeface="Calibri" panose="020F0502020204030204"/>
            </a:endParaRPr>
          </a:p>
          <a:p>
            <a:pPr algn="just" defTabSz="342900"/>
            <a:r>
              <a:rPr lang="es-MX" sz="2200" dirty="0">
                <a:solidFill>
                  <a:prstClr val="black"/>
                </a:solidFill>
                <a:latin typeface="Calibri" panose="020F0502020204030204"/>
              </a:rPr>
              <a:t> La investigación de los accidentes fatales por parte del organismo administrador deberá iniciarse inmediatamente de haber tomado conocimiento de éste. En los casos excepcionales en que ello no fuese posible, deberá informar de esta situación a la Superintendencia de Seguridad Social, mediante correo electrónico a accidentes@suseso.cl.</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293335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3E1D-2429-D7C6-5774-5657FEF2AD9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32FF870-3459-7AB3-25D0-6EE47A06E19A}"/>
              </a:ext>
            </a:extLst>
          </p:cNvPr>
          <p:cNvSpPr txBox="1"/>
          <p:nvPr/>
        </p:nvSpPr>
        <p:spPr>
          <a:xfrm>
            <a:off x="345861" y="2604777"/>
            <a:ext cx="8506737" cy="1446550"/>
          </a:xfrm>
          <a:prstGeom prst="rect">
            <a:avLst/>
          </a:prstGeom>
          <a:noFill/>
        </p:spPr>
        <p:txBody>
          <a:bodyPr wrap="square">
            <a:spAutoFit/>
          </a:bodyPr>
          <a:lstStyle/>
          <a:p>
            <a:pPr algn="just" defTabSz="342900"/>
            <a:r>
              <a:rPr lang="es-MX" sz="2200" dirty="0">
                <a:solidFill>
                  <a:prstClr val="black"/>
                </a:solidFill>
                <a:latin typeface="Calibri" panose="020F0502020204030204"/>
              </a:rPr>
              <a:t>3 Del igual modo, los organismos administradores deberán efectuar la investigación de los accidentes del trabajo graves, independientemente de que la entidad empleadora o el centro de trabajo cuente o no con Comité Paritario de Higiene y Seguridad o Comité Paritario de Faena</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359535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70934-32BE-9825-3107-4362D0D782C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C04F755-0DC4-A687-D131-F2DC6F0C7018}"/>
              </a:ext>
            </a:extLst>
          </p:cNvPr>
          <p:cNvSpPr txBox="1"/>
          <p:nvPr/>
        </p:nvSpPr>
        <p:spPr>
          <a:xfrm>
            <a:off x="605950" y="2367171"/>
            <a:ext cx="8025583" cy="2123658"/>
          </a:xfrm>
          <a:prstGeom prst="rect">
            <a:avLst/>
          </a:prstGeom>
          <a:noFill/>
        </p:spPr>
        <p:txBody>
          <a:bodyPr wrap="square">
            <a:spAutoFit/>
          </a:bodyPr>
          <a:lstStyle/>
          <a:p>
            <a:pPr algn="just" defTabSz="342900"/>
            <a:r>
              <a:rPr lang="es-MX" sz="2200" dirty="0">
                <a:solidFill>
                  <a:prstClr val="black"/>
                </a:solidFill>
                <a:latin typeface="Calibri" panose="020F0502020204030204"/>
              </a:rPr>
              <a:t>4   Sin embargo, en el caso específico de los accidentes del trabajo graves por caída de altura de más de 1,8 metros, los organismos administradores solo deberán investigar aquellos que ocasionen una fractura, un traumatismo intracraneal o cualquier otra lesión calificada como grave por el médico de urgencias. En estos casos, deberán enviar al módulo RALF los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141 al 147.</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43884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F3CE-3BA6-C685-4C22-4EF2E699C0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D222794-8E80-5F56-6EEB-157B7AA8A8AA}"/>
              </a:ext>
            </a:extLst>
          </p:cNvPr>
          <p:cNvSpPr txBox="1"/>
          <p:nvPr/>
        </p:nvSpPr>
        <p:spPr>
          <a:xfrm>
            <a:off x="555169" y="1682390"/>
            <a:ext cx="8116557" cy="3816429"/>
          </a:xfrm>
          <a:prstGeom prst="rect">
            <a:avLst/>
          </a:prstGeom>
          <a:noFill/>
        </p:spPr>
        <p:txBody>
          <a:bodyPr wrap="square">
            <a:spAutoFit/>
          </a:bodyPr>
          <a:lstStyle/>
          <a:p>
            <a:pPr algn="just" defTabSz="342900"/>
            <a:r>
              <a:rPr lang="es-MX" sz="2200" dirty="0">
                <a:solidFill>
                  <a:prstClr val="black"/>
                </a:solidFill>
                <a:latin typeface="Calibri" panose="020F0502020204030204"/>
              </a:rPr>
              <a:t>Si el accidente grave por caída de altura no ocasiona una lesión de esa gravedad, los organismos administradores solo deberán efectuar su notificación provisoria, mediante el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141 y prescribir medidas inmediatas e informarlas a través del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142, el cual cerrará el proceso para estos casos, </a:t>
            </a:r>
          </a:p>
          <a:p>
            <a:pPr algn="just" defTabSz="342900"/>
            <a:endParaRPr lang="es-MX" sz="2200" dirty="0">
              <a:solidFill>
                <a:prstClr val="black"/>
              </a:solidFill>
              <a:latin typeface="Calibri" panose="020F0502020204030204"/>
            </a:endParaRPr>
          </a:p>
          <a:p>
            <a:pPr algn="just" defTabSz="342900"/>
            <a:r>
              <a:rPr lang="es-MX" sz="2200" dirty="0">
                <a:solidFill>
                  <a:prstClr val="black"/>
                </a:solidFill>
                <a:latin typeface="Calibri" panose="020F0502020204030204"/>
              </a:rPr>
              <a:t>todo ello, conforme a lo instruido en la Letra C, del Título I, del Libro IX. En estos casos, deberán enviar en el documento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141, consignando en el campo "Descripción inicial del accidente", junto con la descripción propiamente tal, la siguiente glosa "caída de altura sin criterio de gravedad médico"</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123260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51D03-D90B-324A-7383-7D8F1236478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FCDA634-3A01-91ED-2230-77513E088EFD}"/>
              </a:ext>
            </a:extLst>
          </p:cNvPr>
          <p:cNvSpPr txBox="1"/>
          <p:nvPr/>
        </p:nvSpPr>
        <p:spPr>
          <a:xfrm>
            <a:off x="486089" y="1833115"/>
            <a:ext cx="8245929" cy="4154984"/>
          </a:xfrm>
          <a:prstGeom prst="rect">
            <a:avLst/>
          </a:prstGeom>
          <a:noFill/>
        </p:spPr>
        <p:txBody>
          <a:bodyPr wrap="square">
            <a:spAutoFit/>
          </a:bodyPr>
          <a:lstStyle/>
          <a:p>
            <a:pPr algn="just" defTabSz="342900"/>
            <a:r>
              <a:rPr lang="es-MX" sz="2200" dirty="0">
                <a:solidFill>
                  <a:prstClr val="black"/>
                </a:solidFill>
                <a:latin typeface="Calibri" panose="020F0502020204030204"/>
              </a:rPr>
              <a:t>6  Las investigaciones de los accidentes fatales y graves pueden ser realizadas en forma conjunta por el organismo administrador y el Comité Paritario de Higiene y Seguridad o Comité Paritario de Faena.</a:t>
            </a:r>
          </a:p>
          <a:p>
            <a:pPr algn="just" defTabSz="342900"/>
            <a:endParaRPr lang="es-MX" sz="2200" dirty="0">
              <a:solidFill>
                <a:prstClr val="black"/>
              </a:solidFill>
              <a:latin typeface="Calibri" panose="020F0502020204030204"/>
            </a:endParaRPr>
          </a:p>
          <a:p>
            <a:pPr algn="just" defTabSz="342900"/>
            <a:r>
              <a:rPr lang="es-MX" sz="2200" dirty="0">
                <a:solidFill>
                  <a:prstClr val="black"/>
                </a:solidFill>
                <a:latin typeface="Calibri" panose="020F0502020204030204"/>
              </a:rPr>
              <a:t>Si opta por realizar la investigación en forma conjunta, la investigación que se envíe a la Superintendencia de Seguridad Social deberá cumplir con la metodología del árbol de causas, prevista en la "Guía para la investigación de accidentes. </a:t>
            </a:r>
            <a:r>
              <a:rPr lang="es-MX" sz="2200" b="1" dirty="0">
                <a:solidFill>
                  <a:prstClr val="black"/>
                </a:solidFill>
                <a:latin typeface="Calibri" panose="020F0502020204030204"/>
              </a:rPr>
              <a:t>Metodología del árbol de causas</a:t>
            </a:r>
            <a:r>
              <a:rPr lang="es-MX" sz="2200" dirty="0">
                <a:solidFill>
                  <a:prstClr val="black"/>
                </a:solidFill>
                <a:latin typeface="Calibri" panose="020F0502020204030204"/>
              </a:rPr>
              <a:t>", del Instituto de Salud Pública, y el "</a:t>
            </a:r>
            <a:r>
              <a:rPr lang="es-MX" sz="2200" b="1" dirty="0">
                <a:solidFill>
                  <a:prstClr val="black"/>
                </a:solidFill>
                <a:latin typeface="Calibri" panose="020F0502020204030204"/>
              </a:rPr>
              <a:t>Manual de formación para investigadores. Investigación de accidentes del trabajo a través del método del árbol de causas",</a:t>
            </a:r>
            <a:r>
              <a:rPr lang="es-MX" sz="2200" dirty="0">
                <a:solidFill>
                  <a:prstClr val="black"/>
                </a:solidFill>
                <a:latin typeface="Calibri" panose="020F0502020204030204"/>
              </a:rPr>
              <a:t> de la Organización Internacional del Trabajo (OIT).</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246302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EFCD-4B83-69AC-8083-C0C5898C9F6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AEC97FE-1405-C6F3-FFEF-0CE13DB063BB}"/>
              </a:ext>
            </a:extLst>
          </p:cNvPr>
          <p:cNvSpPr txBox="1"/>
          <p:nvPr/>
        </p:nvSpPr>
        <p:spPr>
          <a:xfrm>
            <a:off x="440332" y="1678873"/>
            <a:ext cx="8191202" cy="4493538"/>
          </a:xfrm>
          <a:prstGeom prst="rect">
            <a:avLst/>
          </a:prstGeom>
          <a:noFill/>
        </p:spPr>
        <p:txBody>
          <a:bodyPr wrap="square">
            <a:spAutoFit/>
          </a:bodyPr>
          <a:lstStyle/>
          <a:p>
            <a:pPr algn="just" defTabSz="342900"/>
            <a:r>
              <a:rPr lang="es-MX" sz="2200" dirty="0">
                <a:solidFill>
                  <a:prstClr val="black"/>
                </a:solidFill>
                <a:latin typeface="Calibri" panose="020F0502020204030204"/>
              </a:rPr>
              <a:t>Por el contrario, cuando el organismo administrador no opte por realizar la investigación en forma conjunta, su investigación deberá igualmente cumplir con la metodología del árbol de causas. Sin perjuicio de lo anterior, deberá requerir a la entidad empleadora la remisión de la investigación del accidente fatal o grave realizada por el Comité Paritario de Higiene y Seguridad, la que deberá enviar como un documento anexo al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143.</a:t>
            </a:r>
          </a:p>
          <a:p>
            <a:pPr algn="just" defTabSz="342900"/>
            <a:endParaRPr lang="es-MX" sz="2200" dirty="0">
              <a:solidFill>
                <a:prstClr val="black"/>
              </a:solidFill>
              <a:latin typeface="Calibri" panose="020F0502020204030204"/>
            </a:endParaRPr>
          </a:p>
          <a:p>
            <a:pPr algn="just" defTabSz="342900"/>
            <a:r>
              <a:rPr lang="es-MX" sz="2200" dirty="0">
                <a:solidFill>
                  <a:prstClr val="black"/>
                </a:solidFill>
                <a:latin typeface="Calibri" panose="020F0502020204030204"/>
              </a:rPr>
              <a:t>Durante la etapa de recolección de la información, que forma parte de la metodología del árbol de causas, la entrevista de testigos deberá efectuarse utilizando </a:t>
            </a:r>
            <a:r>
              <a:rPr lang="es-MX" sz="2200" b="1" dirty="0">
                <a:solidFill>
                  <a:prstClr val="black"/>
                </a:solidFill>
                <a:latin typeface="Calibri" panose="020F0502020204030204"/>
              </a:rPr>
              <a:t>la guía del Instituto de Salud Pública, denominada "Aportes metodológicos para la realización de entrevistas en la investigación de accidentes graves y fatales</a:t>
            </a:r>
            <a:r>
              <a:rPr lang="es-MX" sz="2200" dirty="0">
                <a:solidFill>
                  <a:prstClr val="black"/>
                </a:solidFill>
                <a:latin typeface="Calibri" panose="020F0502020204030204"/>
              </a:rPr>
              <a:t>".</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1340098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06DE-E9FE-BAD6-F83E-83B9C2EDED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0204F0A-6911-C3CF-438F-DEFAD692EDA0}"/>
              </a:ext>
            </a:extLst>
          </p:cNvPr>
          <p:cNvSpPr txBox="1"/>
          <p:nvPr/>
        </p:nvSpPr>
        <p:spPr>
          <a:xfrm>
            <a:off x="609352" y="2306319"/>
            <a:ext cx="8200891" cy="3139321"/>
          </a:xfrm>
          <a:prstGeom prst="rect">
            <a:avLst/>
          </a:prstGeom>
          <a:noFill/>
        </p:spPr>
        <p:txBody>
          <a:bodyPr wrap="square">
            <a:spAutoFit/>
          </a:bodyPr>
          <a:lstStyle/>
          <a:p>
            <a:pPr algn="just" defTabSz="342900"/>
            <a:r>
              <a:rPr lang="es-MX" sz="2200" dirty="0">
                <a:solidFill>
                  <a:prstClr val="black"/>
                </a:solidFill>
                <a:latin typeface="Calibri" panose="020F0502020204030204"/>
              </a:rPr>
              <a:t>6  En los casos de los accidentes del trabajo de tránsito, deberán investigarse las circunstancias que eventualmente hayan incidido en su ocurrencia, tales como aquellos factores relacionados con la organización del trabajo, planificación de los desplazamientos, rutas e itinerarios asignados, horarios, turnos a realizar u otros aspectos relacionados con los protocolos de mantención de vehículos y la información y capacitación de los conductores, adjuntándose la correspondiente información de respaldo, mediante el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143.</a:t>
            </a:r>
          </a:p>
          <a:p>
            <a:pPr defTabSz="342900"/>
            <a:endParaRPr lang="es-MX" sz="2200" dirty="0">
              <a:solidFill>
                <a:prstClr val="black"/>
              </a:solidFill>
              <a:latin typeface="Calibri" panose="020F0502020204030204"/>
            </a:endParaRPr>
          </a:p>
        </p:txBody>
      </p:sp>
    </p:spTree>
    <p:extLst>
      <p:ext uri="{BB962C8B-B14F-4D97-AF65-F5344CB8AC3E}">
        <p14:creationId xmlns:p14="http://schemas.microsoft.com/office/powerpoint/2010/main" val="18977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576C8-FFE1-B976-82D0-A7A7A5708AB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25AA1E1-9CFB-ACB3-D25A-A2F39D917456}"/>
              </a:ext>
            </a:extLst>
          </p:cNvPr>
          <p:cNvSpPr txBox="1"/>
          <p:nvPr/>
        </p:nvSpPr>
        <p:spPr>
          <a:xfrm>
            <a:off x="742179" y="2492742"/>
            <a:ext cx="7939705" cy="3139321"/>
          </a:xfrm>
          <a:prstGeom prst="rect">
            <a:avLst/>
          </a:prstGeom>
          <a:noFill/>
        </p:spPr>
        <p:txBody>
          <a:bodyPr wrap="square">
            <a:spAutoFit/>
          </a:bodyPr>
          <a:lstStyle/>
          <a:p>
            <a:pPr marL="257175" indent="-257175" algn="just" defTabSz="342900">
              <a:buFontTx/>
              <a:buAutoNum type="arabicPlain" startAt="7"/>
            </a:pPr>
            <a:r>
              <a:rPr lang="es-MX" sz="2200" dirty="0">
                <a:solidFill>
                  <a:prstClr val="black"/>
                </a:solidFill>
                <a:latin typeface="Calibri" panose="020F0502020204030204"/>
              </a:rPr>
              <a:t>Si como resultado del proceso de investigación de un accidente del trabajo fatal se concluye que éste se originó por falta de medidas preventivas que de haber sido tomadas por el empleador hubieran evitado el accidente, se deberá remitir al empleador, dentro de los 5 días hábiles siguientes al término de ese proceso, una comunicación señalando que la cotización adicional diferenciada que resulte del próximo proceso de evaluación por siniestralidad efectiva, </a:t>
            </a:r>
          </a:p>
          <a:p>
            <a:pPr algn="just" defTabSz="342900"/>
            <a:endParaRPr lang="es-MX" sz="2200" dirty="0">
              <a:solidFill>
                <a:prstClr val="black"/>
              </a:solidFill>
              <a:latin typeface="Calibri" panose="020F0502020204030204"/>
            </a:endParaRPr>
          </a:p>
        </p:txBody>
      </p:sp>
    </p:spTree>
    <p:extLst>
      <p:ext uri="{BB962C8B-B14F-4D97-AF65-F5344CB8AC3E}">
        <p14:creationId xmlns:p14="http://schemas.microsoft.com/office/powerpoint/2010/main" val="238431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E7E8-3EE5-ECFF-73FA-E746B0DA4F4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21DC6E-5D1F-3A67-058C-D5B5493934CB}"/>
              </a:ext>
            </a:extLst>
          </p:cNvPr>
          <p:cNvSpPr txBox="1"/>
          <p:nvPr/>
        </p:nvSpPr>
        <p:spPr>
          <a:xfrm>
            <a:off x="1445344" y="2676180"/>
            <a:ext cx="6912076" cy="2031325"/>
          </a:xfrm>
          <a:prstGeom prst="rect">
            <a:avLst/>
          </a:prstGeom>
          <a:noFill/>
        </p:spPr>
        <p:txBody>
          <a:bodyPr wrap="square">
            <a:spAutoFit/>
          </a:bodyPr>
          <a:lstStyle/>
          <a:p>
            <a:pPr algn="just"/>
            <a:r>
              <a:rPr lang="es-MX" dirty="0"/>
              <a:t>En Chile la recomendación tiene carácter de obligatoria investigar para accidentes del tipo grave o fatal, dicha investigación deberá realizarse según la metodología del “árbol de causas”, la cual deberá ser notificada, por parte de los Organismos Administradores de la Ley </a:t>
            </a:r>
            <a:r>
              <a:rPr lang="es-MX" dirty="0" err="1"/>
              <a:t>N°</a:t>
            </a:r>
            <a:r>
              <a:rPr lang="es-MX" dirty="0"/>
              <a:t> 16.744 (OAL), a través del formato implementado para tal fin en el Sistema Nacional de Información de Seguridad y Salud en el Trabajo (SISESAT).</a:t>
            </a:r>
            <a:endParaRPr lang="es-CL" dirty="0"/>
          </a:p>
        </p:txBody>
      </p:sp>
    </p:spTree>
    <p:extLst>
      <p:ext uri="{BB962C8B-B14F-4D97-AF65-F5344CB8AC3E}">
        <p14:creationId xmlns:p14="http://schemas.microsoft.com/office/powerpoint/2010/main" val="1976493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175C0-7F67-FFAC-9280-A342BE0D883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8D16F6F-051B-AF2E-85A2-FA555826193B}"/>
              </a:ext>
            </a:extLst>
          </p:cNvPr>
          <p:cNvSpPr txBox="1"/>
          <p:nvPr/>
        </p:nvSpPr>
        <p:spPr>
          <a:xfrm>
            <a:off x="629150" y="2615987"/>
            <a:ext cx="8368122" cy="2462213"/>
          </a:xfrm>
          <a:prstGeom prst="rect">
            <a:avLst/>
          </a:prstGeom>
          <a:noFill/>
        </p:spPr>
        <p:txBody>
          <a:bodyPr wrap="square">
            <a:spAutoFit/>
          </a:bodyPr>
          <a:lstStyle/>
          <a:p>
            <a:pPr algn="just" defTabSz="342900"/>
            <a:r>
              <a:rPr lang="es-MX" sz="2200" dirty="0">
                <a:solidFill>
                  <a:prstClr val="black"/>
                </a:solidFill>
                <a:latin typeface="Calibri" panose="020F0502020204030204"/>
              </a:rPr>
              <a:t>8  En aquellos accidentes calificados como de origen no laboral, el documento de investigación del accidente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143) cerrará el proceso. Además, se deberá justificar la calificación de origen efectuada en el campo correspondiente del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143 y se deberán enumerar los antecedentes considerados para la calificación (campo de antecedentes considerados en la investigación) y adjuntarlos en el campo correspondiente (documentos anexos que acompañan la investigación). </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110947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0F7C4-4D85-3E6C-B83C-52796832B6C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712DF96-974F-1D52-7142-B854E00B6DFD}"/>
              </a:ext>
            </a:extLst>
          </p:cNvPr>
          <p:cNvSpPr txBox="1"/>
          <p:nvPr/>
        </p:nvSpPr>
        <p:spPr>
          <a:xfrm>
            <a:off x="471947" y="2881458"/>
            <a:ext cx="8013291" cy="1785104"/>
          </a:xfrm>
          <a:prstGeom prst="rect">
            <a:avLst/>
          </a:prstGeom>
          <a:noFill/>
        </p:spPr>
        <p:txBody>
          <a:bodyPr wrap="square">
            <a:spAutoFit/>
          </a:bodyPr>
          <a:lstStyle/>
          <a:p>
            <a:pPr algn="just" defTabSz="342900"/>
            <a:r>
              <a:rPr lang="es-MX" sz="2200" dirty="0">
                <a:solidFill>
                  <a:prstClr val="black"/>
                </a:solidFill>
                <a:latin typeface="Calibri" panose="020F0502020204030204"/>
              </a:rPr>
              <a:t>Si la Superintendencia de Seguridad Social, dentro de los 6 meses siguientes a la ocurrencia del accidente, modifica la calificación común del organismo administrador e instruye calificarlo como de origen laboral, se deberá revisar y/o complementar la investigación ya realizada o rehacerla, de ser necesario</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3597832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527AB-A23F-E3C9-9410-325D2EE1FED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F540657-D74C-2E30-419A-BC0C69272E8D}"/>
              </a:ext>
            </a:extLst>
          </p:cNvPr>
          <p:cNvSpPr txBox="1"/>
          <p:nvPr/>
        </p:nvSpPr>
        <p:spPr>
          <a:xfrm>
            <a:off x="844062" y="2397948"/>
            <a:ext cx="7606602" cy="2062103"/>
          </a:xfrm>
          <a:prstGeom prst="rect">
            <a:avLst/>
          </a:prstGeom>
          <a:noFill/>
        </p:spPr>
        <p:txBody>
          <a:bodyPr wrap="square">
            <a:spAutoFit/>
          </a:bodyPr>
          <a:lstStyle/>
          <a:p>
            <a:pPr algn="ctr" defTabSz="342900"/>
            <a:r>
              <a:rPr lang="es-MX" sz="3200" b="1" dirty="0">
                <a:solidFill>
                  <a:prstClr val="black"/>
                </a:solidFill>
                <a:latin typeface="Calibri" panose="020F0502020204030204"/>
              </a:rPr>
              <a:t>9  LOS ADMINISTRADORES DELEGADOS DEBERÁN EFECTUAR LA INVESTIGACIÓN DE TODOS LOS ACCIDENTES FATALES Y ACCIDENTES GRAVES.</a:t>
            </a:r>
            <a:endParaRPr lang="es-CL" sz="3200" b="1" dirty="0">
              <a:solidFill>
                <a:prstClr val="black"/>
              </a:solidFill>
              <a:latin typeface="Calibri" panose="020F0502020204030204"/>
            </a:endParaRPr>
          </a:p>
        </p:txBody>
      </p:sp>
    </p:spTree>
    <p:extLst>
      <p:ext uri="{BB962C8B-B14F-4D97-AF65-F5344CB8AC3E}">
        <p14:creationId xmlns:p14="http://schemas.microsoft.com/office/powerpoint/2010/main" val="20985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B55E1CB0-A653-419D-A631-0F198B3830A3}"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86EBDE80-6CCE-41A8-8997-4DEFF53A2EA4}" type="slidenum">
              <a:rPr lang="es-ES"/>
              <a:pPr/>
              <a:t>33</a:t>
            </a:fld>
            <a:endParaRPr lang="es-ES"/>
          </a:p>
        </p:txBody>
      </p:sp>
      <p:sp>
        <p:nvSpPr>
          <p:cNvPr id="10" name="Rectangle 2"/>
          <p:cNvSpPr txBox="1">
            <a:spLocks noChangeArrowheads="1"/>
          </p:cNvSpPr>
          <p:nvPr/>
        </p:nvSpPr>
        <p:spPr bwMode="black">
          <a:xfrm>
            <a:off x="1964593" y="2530793"/>
            <a:ext cx="6963507" cy="2424665"/>
          </a:xfrm>
          <a:prstGeom prst="rect">
            <a:avLst/>
          </a:prstGeom>
          <a:noFill/>
          <a:ln/>
        </p:spPr>
        <p:txBody>
          <a:bodyPr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28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Módulo 2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CL" sz="2800" kern="0" dirty="0">
              <a:effectLst>
                <a:outerShdw blurRad="38100" dist="38100" dir="2700000" algn="tl">
                  <a:srgbClr val="C0C0C0"/>
                </a:outerShdw>
              </a:effectLst>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L"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Los </a:t>
            </a:r>
            <a:r>
              <a:rPr lang="es-CL" sz="2800" kern="0" dirty="0">
                <a:effectLst>
                  <a:outerShdw blurRad="38100" dist="38100" dir="2700000" algn="tl">
                    <a:srgbClr val="C0C0C0"/>
                  </a:outerShdw>
                </a:effectLst>
                <a:latin typeface="+mj-lt"/>
                <a:ea typeface="+mj-ea"/>
                <a:cs typeface="+mj-cs"/>
              </a:rPr>
              <a:t>E</a:t>
            </a:r>
            <a:r>
              <a:rPr kumimoji="0" lang="es-CL" sz="2800" b="0" i="0" u="none" strike="noStrike" kern="0" cap="none" spc="0" normalizeH="0" baseline="0" noProof="0" dirty="0" err="1">
                <a:ln>
                  <a:noFill/>
                </a:ln>
                <a:solidFill>
                  <a:schemeClr val="tx1"/>
                </a:solidFill>
                <a:effectLst>
                  <a:outerShdw blurRad="38100" dist="38100" dir="2700000" algn="tl">
                    <a:srgbClr val="C0C0C0"/>
                  </a:outerShdw>
                </a:effectLst>
                <a:uLnTx/>
                <a:uFillTx/>
                <a:latin typeface="+mj-lt"/>
                <a:ea typeface="+mj-ea"/>
                <a:cs typeface="+mj-cs"/>
              </a:rPr>
              <a:t>rrores</a:t>
            </a:r>
            <a:r>
              <a:rPr kumimoji="0" lang="es-CL"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 Humanos</a:t>
            </a:r>
          </a:p>
        </p:txBody>
      </p:sp>
    </p:spTree>
  </p:cSld>
  <p:clrMapOvr>
    <a:masterClrMapping/>
  </p:clrMapOvr>
  <p:transition spd="slow">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CDC8-8822-595B-60C5-DF07A7E7E75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A3FB7CE-DF6B-B377-00A0-BCB3BE387E86}"/>
              </a:ext>
            </a:extLst>
          </p:cNvPr>
          <p:cNvSpPr txBox="1"/>
          <p:nvPr/>
        </p:nvSpPr>
        <p:spPr>
          <a:xfrm>
            <a:off x="2286000" y="3244334"/>
            <a:ext cx="4572000" cy="461665"/>
          </a:xfrm>
          <a:prstGeom prst="rect">
            <a:avLst/>
          </a:prstGeom>
          <a:noFill/>
        </p:spPr>
        <p:txBody>
          <a:bodyPr wrap="square">
            <a:spAutoFit/>
          </a:bodyPr>
          <a:lstStyle/>
          <a:p>
            <a:r>
              <a:rPr lang="es-CL" sz="2400" b="1" dirty="0"/>
              <a:t>ACCIDENTES Y FACTOR HUMANO</a:t>
            </a:r>
          </a:p>
        </p:txBody>
      </p:sp>
    </p:spTree>
    <p:extLst>
      <p:ext uri="{BB962C8B-B14F-4D97-AF65-F5344CB8AC3E}">
        <p14:creationId xmlns:p14="http://schemas.microsoft.com/office/powerpoint/2010/main" val="136234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F35A-310B-4E0D-6F5C-B256CDBBFCF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C387DA4-57C2-10D6-1027-625780E2C64B}"/>
              </a:ext>
            </a:extLst>
          </p:cNvPr>
          <p:cNvSpPr txBox="1"/>
          <p:nvPr/>
        </p:nvSpPr>
        <p:spPr>
          <a:xfrm>
            <a:off x="806245" y="3429000"/>
            <a:ext cx="7669162" cy="1477328"/>
          </a:xfrm>
          <a:prstGeom prst="rect">
            <a:avLst/>
          </a:prstGeom>
          <a:noFill/>
        </p:spPr>
        <p:txBody>
          <a:bodyPr wrap="square">
            <a:spAutoFit/>
          </a:bodyPr>
          <a:lstStyle/>
          <a:p>
            <a:pPr algn="just"/>
            <a:r>
              <a:rPr lang="es-MX" dirty="0"/>
              <a:t>El factor humano es la primera y principal causa de accidentes, tanto laborales como catastróficos. </a:t>
            </a:r>
          </a:p>
          <a:p>
            <a:pPr algn="just"/>
            <a:endParaRPr lang="es-MX" dirty="0"/>
          </a:p>
          <a:p>
            <a:pPr algn="just"/>
            <a:r>
              <a:rPr lang="es-MX" dirty="0"/>
              <a:t>Algunos ejemplos los encontramos en accidentes como </a:t>
            </a:r>
            <a:r>
              <a:rPr lang="es-MX" dirty="0" err="1"/>
              <a:t>Flixborough</a:t>
            </a:r>
            <a:r>
              <a:rPr lang="es-MX" dirty="0"/>
              <a:t> (1974),</a:t>
            </a:r>
          </a:p>
          <a:p>
            <a:endParaRPr lang="es-MX" dirty="0"/>
          </a:p>
        </p:txBody>
      </p:sp>
      <p:pic>
        <p:nvPicPr>
          <p:cNvPr id="4" name="Imagen 3">
            <a:extLst>
              <a:ext uri="{FF2B5EF4-FFF2-40B4-BE49-F238E27FC236}">
                <a16:creationId xmlns:a16="http://schemas.microsoft.com/office/drawing/2014/main" id="{D4C19627-2E2E-39F8-093E-B8E15D00441E}"/>
              </a:ext>
            </a:extLst>
          </p:cNvPr>
          <p:cNvPicPr>
            <a:picLocks noChangeAspect="1"/>
          </p:cNvPicPr>
          <p:nvPr/>
        </p:nvPicPr>
        <p:blipFill>
          <a:blip r:embed="rId2"/>
          <a:stretch>
            <a:fillRect/>
          </a:stretch>
        </p:blipFill>
        <p:spPr>
          <a:xfrm>
            <a:off x="2445022" y="1810529"/>
            <a:ext cx="4621169" cy="774259"/>
          </a:xfrm>
          <a:prstGeom prst="rect">
            <a:avLst/>
          </a:prstGeom>
        </p:spPr>
      </p:pic>
    </p:spTree>
    <p:extLst>
      <p:ext uri="{BB962C8B-B14F-4D97-AF65-F5344CB8AC3E}">
        <p14:creationId xmlns:p14="http://schemas.microsoft.com/office/powerpoint/2010/main" val="3876223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3D1F-3F87-8D42-9305-F54E7A32EFC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0400D5-9B15-AA69-573A-06490DA7197D}"/>
              </a:ext>
            </a:extLst>
          </p:cNvPr>
          <p:cNvSpPr txBox="1"/>
          <p:nvPr/>
        </p:nvSpPr>
        <p:spPr>
          <a:xfrm>
            <a:off x="1671483" y="2586616"/>
            <a:ext cx="6371304" cy="1754326"/>
          </a:xfrm>
          <a:prstGeom prst="rect">
            <a:avLst/>
          </a:prstGeom>
          <a:noFill/>
        </p:spPr>
        <p:txBody>
          <a:bodyPr wrap="square">
            <a:spAutoFit/>
          </a:bodyPr>
          <a:lstStyle/>
          <a:p>
            <a:pPr algn="just"/>
            <a:r>
              <a:rPr lang="es-MX" dirty="0"/>
              <a:t>Si aceptamos que errar es algo intrínseco al ser humano, ¿qué podemos hacer entonces?</a:t>
            </a:r>
          </a:p>
          <a:p>
            <a:pPr algn="just"/>
            <a:endParaRPr lang="es-MX" dirty="0"/>
          </a:p>
          <a:p>
            <a:pPr algn="just"/>
            <a:r>
              <a:rPr lang="es-MX" dirty="0"/>
              <a:t>¿Qué actuaciones se pueden adoptar para minimizar los errores que suelen preceder a los accidentes, tanto laborales como catastróficos o sus consecuencias?</a:t>
            </a:r>
            <a:endParaRPr lang="es-CL" dirty="0"/>
          </a:p>
        </p:txBody>
      </p:sp>
    </p:spTree>
    <p:extLst>
      <p:ext uri="{BB962C8B-B14F-4D97-AF65-F5344CB8AC3E}">
        <p14:creationId xmlns:p14="http://schemas.microsoft.com/office/powerpoint/2010/main" val="260958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A6AB1-5DED-80A2-11B6-8CAFA8F3A3F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5FFCE42-61BC-771A-B782-4D4AB71C8F80}"/>
              </a:ext>
            </a:extLst>
          </p:cNvPr>
          <p:cNvSpPr txBox="1"/>
          <p:nvPr/>
        </p:nvSpPr>
        <p:spPr>
          <a:xfrm>
            <a:off x="953729" y="2143583"/>
            <a:ext cx="7236542" cy="2862322"/>
          </a:xfrm>
          <a:prstGeom prst="rect">
            <a:avLst/>
          </a:prstGeom>
          <a:noFill/>
        </p:spPr>
        <p:txBody>
          <a:bodyPr wrap="square">
            <a:spAutoFit/>
          </a:bodyPr>
          <a:lstStyle/>
          <a:p>
            <a:pPr algn="just"/>
            <a:r>
              <a:rPr lang="es-MX" dirty="0">
                <a:solidFill>
                  <a:srgbClr val="FF0000"/>
                </a:solidFill>
              </a:rPr>
              <a:t>El error humano </a:t>
            </a:r>
            <a:r>
              <a:rPr lang="es-MX" dirty="0"/>
              <a:t>suele tener una serie de características propias: </a:t>
            </a:r>
          </a:p>
          <a:p>
            <a:pPr algn="just"/>
            <a:endParaRPr lang="es-MX" dirty="0"/>
          </a:p>
          <a:p>
            <a:pPr algn="just"/>
            <a:r>
              <a:rPr lang="es-MX" dirty="0"/>
              <a:t>en primer lugar, suele ser muy cercano temporalmente al accidente ,lo que aparentemente otorga muy poco margen de maniobra para evitarlo o prevenirlo.</a:t>
            </a:r>
          </a:p>
          <a:p>
            <a:pPr algn="just"/>
            <a:endParaRPr lang="es-MX" dirty="0"/>
          </a:p>
          <a:p>
            <a:pPr algn="just"/>
            <a:endParaRPr lang="es-MX" dirty="0"/>
          </a:p>
          <a:p>
            <a:pPr algn="just"/>
            <a:r>
              <a:rPr lang="es-MX" dirty="0"/>
              <a:t>En segundo lugar, que suele ser muy dependiente de la voluntad o acierto del trabajador. Es decir, el trabajador tiene la posibilidad de evitarlo, si toma las decisiones adecuadas, ya sean éstas voluntarias o involuntarias.</a:t>
            </a:r>
            <a:endParaRPr lang="es-CL" dirty="0"/>
          </a:p>
        </p:txBody>
      </p:sp>
    </p:spTree>
    <p:extLst>
      <p:ext uri="{BB962C8B-B14F-4D97-AF65-F5344CB8AC3E}">
        <p14:creationId xmlns:p14="http://schemas.microsoft.com/office/powerpoint/2010/main" val="968283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B6884-0795-FF18-4F0C-FD00E97F737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BD4123-77F5-A4D2-DEA6-1DC71E1BE771}"/>
              </a:ext>
            </a:extLst>
          </p:cNvPr>
          <p:cNvSpPr txBox="1"/>
          <p:nvPr/>
        </p:nvSpPr>
        <p:spPr>
          <a:xfrm>
            <a:off x="698090" y="2952416"/>
            <a:ext cx="7836310" cy="1477328"/>
          </a:xfrm>
          <a:prstGeom prst="rect">
            <a:avLst/>
          </a:prstGeom>
          <a:noFill/>
        </p:spPr>
        <p:txBody>
          <a:bodyPr wrap="square">
            <a:spAutoFit/>
          </a:bodyPr>
          <a:lstStyle/>
          <a:p>
            <a:r>
              <a:rPr lang="es-MX" dirty="0"/>
              <a:t>En este ámbito, cabe preguntarse si, en el fondo, </a:t>
            </a:r>
            <a:r>
              <a:rPr lang="es-MX" dirty="0">
                <a:solidFill>
                  <a:srgbClr val="FF0000"/>
                </a:solidFill>
              </a:rPr>
              <a:t>¿todos los accidentes no deberían ser considerados como errores humanos de uno u otro modo? </a:t>
            </a:r>
            <a:r>
              <a:rPr lang="es-MX" dirty="0"/>
              <a:t>En este sentido, hay que tener en cuenta que, si se analiza de manera adecuada, todo accidente tiene su origen en algún error cometido durante alguna de las</a:t>
            </a:r>
          </a:p>
          <a:p>
            <a:r>
              <a:rPr lang="es-MX" dirty="0"/>
              <a:t>fases del proceso (diseño, supervisión, ejecución, mantenimiento, etc.)</a:t>
            </a:r>
            <a:endParaRPr lang="es-CL" dirty="0"/>
          </a:p>
        </p:txBody>
      </p:sp>
    </p:spTree>
    <p:extLst>
      <p:ext uri="{BB962C8B-B14F-4D97-AF65-F5344CB8AC3E}">
        <p14:creationId xmlns:p14="http://schemas.microsoft.com/office/powerpoint/2010/main" val="2276877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D113D-59E9-D3B6-E2AC-10495808E9D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6284FEA-C57D-5F43-B96E-9C74051A124C}"/>
              </a:ext>
            </a:extLst>
          </p:cNvPr>
          <p:cNvSpPr txBox="1"/>
          <p:nvPr/>
        </p:nvSpPr>
        <p:spPr>
          <a:xfrm>
            <a:off x="1240972" y="2646031"/>
            <a:ext cx="6848669" cy="2862322"/>
          </a:xfrm>
          <a:prstGeom prst="rect">
            <a:avLst/>
          </a:prstGeom>
          <a:noFill/>
        </p:spPr>
        <p:txBody>
          <a:bodyPr wrap="square">
            <a:spAutoFit/>
          </a:bodyPr>
          <a:lstStyle/>
          <a:p>
            <a:pPr algn="just"/>
            <a:r>
              <a:rPr lang="es-MX" dirty="0"/>
              <a:t>Esto, lejos de ser una mala noticia, nos otorga la oportunidad de corregirlos también en cualquiera de estas fases, algunas de ellas muy anteriores al accidente, lo que nos hace recuperar margen de maniobra para evitarlos.</a:t>
            </a:r>
          </a:p>
          <a:p>
            <a:pPr algn="just"/>
            <a:endParaRPr lang="es-MX" dirty="0"/>
          </a:p>
          <a:p>
            <a:pPr algn="just"/>
            <a:r>
              <a:rPr lang="es-MX" dirty="0"/>
              <a:t>En cualquier caso, gestionar el error humano debe partir de una premisa: asumir que los errores o se han producido o se van a producir,  ante lo que se deben adoptar medidas, bien para minimizar su probabilidad/frecuencia como para minimizar sus repercusiones, cuando estos lleguen a acontecer.</a:t>
            </a:r>
            <a:endParaRPr lang="es-CL" dirty="0"/>
          </a:p>
        </p:txBody>
      </p:sp>
    </p:spTree>
    <p:extLst>
      <p:ext uri="{BB962C8B-B14F-4D97-AF65-F5344CB8AC3E}">
        <p14:creationId xmlns:p14="http://schemas.microsoft.com/office/powerpoint/2010/main" val="60749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B724B-2403-F78D-D185-E020063A30BF}"/>
            </a:ext>
          </a:extLst>
        </p:cNvPr>
        <p:cNvGrpSpPr/>
        <p:nvPr/>
      </p:nvGrpSpPr>
      <p:grpSpPr>
        <a:xfrm>
          <a:off x="0" y="0"/>
          <a:ext cx="0" cy="0"/>
          <a:chOff x="0" y="0"/>
          <a:chExt cx="0" cy="0"/>
        </a:xfrm>
      </p:grpSpPr>
    </p:spTree>
    <p:extLst>
      <p:ext uri="{BB962C8B-B14F-4D97-AF65-F5344CB8AC3E}">
        <p14:creationId xmlns:p14="http://schemas.microsoft.com/office/powerpoint/2010/main" val="1801247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7DE51-FC86-C8AB-D35B-51A630F47A9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AE73882E-901D-828F-D348-B166F091637A}"/>
              </a:ext>
            </a:extLst>
          </p:cNvPr>
          <p:cNvSpPr txBox="1"/>
          <p:nvPr/>
        </p:nvSpPr>
        <p:spPr>
          <a:xfrm>
            <a:off x="943896" y="2532603"/>
            <a:ext cx="7069393" cy="2308324"/>
          </a:xfrm>
          <a:prstGeom prst="rect">
            <a:avLst/>
          </a:prstGeom>
          <a:noFill/>
        </p:spPr>
        <p:txBody>
          <a:bodyPr wrap="square">
            <a:spAutoFit/>
          </a:bodyPr>
          <a:lstStyle/>
          <a:p>
            <a:pPr algn="just"/>
            <a:r>
              <a:rPr lang="es-MX" dirty="0"/>
              <a:t>Este planteamiento nos invita a explorar tanto el enfoque individual, centrado en minimizar la probabilidad o frecuencia de errores (con aplicación, por ejemplo, de iniciativas como los Programas de Seguridad Basada en el Comportamiento, SBC o la mejora en la formación), como el enfoque sistémico, más centrado en cómo evitar que los errores </a:t>
            </a:r>
            <a:r>
              <a:rPr lang="es-MX" dirty="0" err="1"/>
              <a:t>seconviertan</a:t>
            </a:r>
            <a:r>
              <a:rPr lang="es-MX" dirty="0"/>
              <a:t> en accidentes, así como a revisarlas condiciones en las que se hace el trabajo, para minimizar los accidentes ocasionados por factor humano (HOP). </a:t>
            </a:r>
            <a:endParaRPr lang="es-CL" dirty="0"/>
          </a:p>
        </p:txBody>
      </p:sp>
    </p:spTree>
    <p:extLst>
      <p:ext uri="{BB962C8B-B14F-4D97-AF65-F5344CB8AC3E}">
        <p14:creationId xmlns:p14="http://schemas.microsoft.com/office/powerpoint/2010/main" val="3450473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7F56E-EAB1-B6B1-A4B6-50DD575AA16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7CC8507-C232-28F4-9B8F-A267609F8BB2}"/>
              </a:ext>
            </a:extLst>
          </p:cNvPr>
          <p:cNvSpPr txBox="1"/>
          <p:nvPr/>
        </p:nvSpPr>
        <p:spPr>
          <a:xfrm>
            <a:off x="979714" y="2906715"/>
            <a:ext cx="7679094" cy="3139321"/>
          </a:xfrm>
          <a:prstGeom prst="rect">
            <a:avLst/>
          </a:prstGeom>
          <a:noFill/>
        </p:spPr>
        <p:txBody>
          <a:bodyPr wrap="square">
            <a:spAutoFit/>
          </a:bodyPr>
          <a:lstStyle/>
          <a:p>
            <a:pPr algn="just"/>
            <a:r>
              <a:rPr lang="es-MX" dirty="0"/>
              <a:t>El enfoque individual ha sido el enfoque tradicional. Centra la atención en el individuo, que comete actos inseguros bien por errores voluntarios o involuntarios, diferenciando entre descuidos (manipular la válvula equivocada), lapsus (saltarse inadvertidamente un paso dentro de una secuencia), equivocaciones) (realizar una operación que no debe realizarse por desconocimiento) o errores intencionados (violaciones, según terminología anglosajona). </a:t>
            </a:r>
          </a:p>
          <a:p>
            <a:pPr algn="just"/>
            <a:endParaRPr lang="es-MX" dirty="0"/>
          </a:p>
          <a:p>
            <a:pPr algn="just"/>
            <a:r>
              <a:rPr lang="es-MX" dirty="0"/>
              <a:t>Es decir, desde el enfoque individual, los esfuerzos se centran en controlar los descuidos, el olvido, la falta de concentración, la negligencia o la imprudencia, así como la falta de conocimiento por parte del trabajador. </a:t>
            </a:r>
            <a:endParaRPr lang="es-CL" dirty="0"/>
          </a:p>
        </p:txBody>
      </p:sp>
      <p:sp>
        <p:nvSpPr>
          <p:cNvPr id="5" name="CuadroTexto 4">
            <a:extLst>
              <a:ext uri="{FF2B5EF4-FFF2-40B4-BE49-F238E27FC236}">
                <a16:creationId xmlns:a16="http://schemas.microsoft.com/office/drawing/2014/main" id="{F899B6B5-E3D4-C0F5-FCEE-73C4457AC356}"/>
              </a:ext>
            </a:extLst>
          </p:cNvPr>
          <p:cNvSpPr txBox="1"/>
          <p:nvPr/>
        </p:nvSpPr>
        <p:spPr>
          <a:xfrm>
            <a:off x="1306287" y="2014353"/>
            <a:ext cx="2901820" cy="646331"/>
          </a:xfrm>
          <a:prstGeom prst="rect">
            <a:avLst/>
          </a:prstGeom>
          <a:noFill/>
        </p:spPr>
        <p:txBody>
          <a:bodyPr wrap="square">
            <a:spAutoFit/>
          </a:bodyPr>
          <a:lstStyle/>
          <a:p>
            <a:pPr algn="ctr"/>
            <a:r>
              <a:rPr lang="es-MX" dirty="0"/>
              <a:t>ERROR Y FACTOR HUMANO:</a:t>
            </a:r>
          </a:p>
          <a:p>
            <a:pPr algn="ctr"/>
            <a:r>
              <a:rPr lang="es-MX" dirty="0"/>
              <a:t>MODELO SKR</a:t>
            </a:r>
            <a:endParaRPr lang="es-CL" dirty="0"/>
          </a:p>
        </p:txBody>
      </p:sp>
    </p:spTree>
    <p:extLst>
      <p:ext uri="{BB962C8B-B14F-4D97-AF65-F5344CB8AC3E}">
        <p14:creationId xmlns:p14="http://schemas.microsoft.com/office/powerpoint/2010/main" val="382310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CBC3F-4280-794C-B928-54CFFBC8EF8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8AF7AEE-EB23-42FC-2DD8-5FBAA7CAEADC}"/>
              </a:ext>
            </a:extLst>
          </p:cNvPr>
          <p:cNvSpPr txBox="1"/>
          <p:nvPr/>
        </p:nvSpPr>
        <p:spPr>
          <a:xfrm>
            <a:off x="1170039" y="2274838"/>
            <a:ext cx="6617110" cy="2308324"/>
          </a:xfrm>
          <a:prstGeom prst="rect">
            <a:avLst/>
          </a:prstGeom>
          <a:noFill/>
        </p:spPr>
        <p:txBody>
          <a:bodyPr wrap="square">
            <a:spAutoFit/>
          </a:bodyPr>
          <a:lstStyle/>
          <a:p>
            <a:pPr algn="just"/>
            <a:r>
              <a:rPr lang="es-MX" dirty="0"/>
              <a:t>Es decir, desde el enfoque individual, los esfuerzos se centran en controlar los descuidos, el olvido, la falta de concentración, la negligencia o la imprudencia, así como la falta de conocimiento por parte del trabajador. </a:t>
            </a:r>
            <a:endParaRPr lang="es-CL" dirty="0"/>
          </a:p>
          <a:p>
            <a:pPr algn="just"/>
            <a:endParaRPr lang="es-MX" dirty="0"/>
          </a:p>
          <a:p>
            <a:pPr algn="just"/>
            <a:r>
              <a:rPr lang="es-MX" dirty="0"/>
              <a:t>Este enfoque cristaliza en el denominado Modelo SKR. El Modelo SKR toma su nombre del inglés (</a:t>
            </a:r>
            <a:r>
              <a:rPr lang="es-MX" dirty="0" err="1"/>
              <a:t>Skill</a:t>
            </a:r>
            <a:r>
              <a:rPr lang="es-MX" dirty="0"/>
              <a:t>, </a:t>
            </a:r>
            <a:r>
              <a:rPr lang="es-MX" dirty="0" err="1"/>
              <a:t>Knowledge</a:t>
            </a:r>
            <a:r>
              <a:rPr lang="es-MX" dirty="0"/>
              <a:t>, Rule), donde cada uno de estos elementos es un aspecto fundamental del mismo. </a:t>
            </a:r>
            <a:endParaRPr lang="es-CL" dirty="0"/>
          </a:p>
        </p:txBody>
      </p:sp>
    </p:spTree>
    <p:extLst>
      <p:ext uri="{BB962C8B-B14F-4D97-AF65-F5344CB8AC3E}">
        <p14:creationId xmlns:p14="http://schemas.microsoft.com/office/powerpoint/2010/main" val="1623993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1BA04-7312-70BE-2769-920133C2E1A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892F3EB-DC6B-467D-0074-65FFFEE48121}"/>
              </a:ext>
            </a:extLst>
          </p:cNvPr>
          <p:cNvSpPr txBox="1"/>
          <p:nvPr/>
        </p:nvSpPr>
        <p:spPr>
          <a:xfrm>
            <a:off x="1324948" y="1913829"/>
            <a:ext cx="6727370" cy="3693319"/>
          </a:xfrm>
          <a:prstGeom prst="rect">
            <a:avLst/>
          </a:prstGeom>
          <a:noFill/>
        </p:spPr>
        <p:txBody>
          <a:bodyPr wrap="square">
            <a:spAutoFit/>
          </a:bodyPr>
          <a:lstStyle/>
          <a:p>
            <a:r>
              <a:rPr lang="es-MX" b="1" dirty="0"/>
              <a:t>MODO SKILL </a:t>
            </a:r>
          </a:p>
          <a:p>
            <a:endParaRPr lang="es-MX" dirty="0"/>
          </a:p>
          <a:p>
            <a:pPr algn="just"/>
            <a:r>
              <a:rPr lang="es-MX" dirty="0"/>
              <a:t>Característico de tareas que se ejecutan “de forma automática”, sin que el trabajador repare en la acción que está realizando. Los errores trabajados en modo </a:t>
            </a:r>
            <a:r>
              <a:rPr lang="es-MX" dirty="0" err="1"/>
              <a:t>skill</a:t>
            </a:r>
            <a:r>
              <a:rPr lang="es-MX" dirty="0"/>
              <a:t> son los característicos del personal experimentado haciendo algo habitual, motivado por la falta de atención y ante la ausencia de señales de que algo raro está pasando... </a:t>
            </a:r>
          </a:p>
          <a:p>
            <a:pPr algn="just"/>
            <a:endParaRPr lang="es-MX" dirty="0"/>
          </a:p>
          <a:p>
            <a:pPr algn="just"/>
            <a:r>
              <a:rPr lang="es-MX" dirty="0"/>
              <a:t>hasta que es demasiado tarde. Se pueden contrarrestar minimizando la probabilidad de fallo de los equipos o sistemas, así como mejorando la detección temprana de la situación inesperada o del error cometido. </a:t>
            </a:r>
            <a:endParaRPr lang="es-CL" dirty="0"/>
          </a:p>
        </p:txBody>
      </p:sp>
    </p:spTree>
    <p:extLst>
      <p:ext uri="{BB962C8B-B14F-4D97-AF65-F5344CB8AC3E}">
        <p14:creationId xmlns:p14="http://schemas.microsoft.com/office/powerpoint/2010/main" val="1944993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C7154-BB19-1EDB-5D81-9BB7B9F066A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E4102B6-08DA-2DA6-D624-C1839641A5C8}"/>
              </a:ext>
            </a:extLst>
          </p:cNvPr>
          <p:cNvSpPr txBox="1"/>
          <p:nvPr/>
        </p:nvSpPr>
        <p:spPr>
          <a:xfrm>
            <a:off x="1140541" y="2348911"/>
            <a:ext cx="6892413" cy="2862322"/>
          </a:xfrm>
          <a:prstGeom prst="rect">
            <a:avLst/>
          </a:prstGeom>
          <a:noFill/>
        </p:spPr>
        <p:txBody>
          <a:bodyPr wrap="square">
            <a:spAutoFit/>
          </a:bodyPr>
          <a:lstStyle/>
          <a:p>
            <a:r>
              <a:rPr lang="es-MX" b="1" dirty="0"/>
              <a:t>MODO KNOWLEDGE</a:t>
            </a:r>
          </a:p>
          <a:p>
            <a:endParaRPr lang="es-MX" dirty="0"/>
          </a:p>
          <a:p>
            <a:pPr algn="just"/>
            <a:r>
              <a:rPr lang="es-MX" dirty="0"/>
              <a:t>En este caso, la tarea se realiza de forma minuciosa y consciente, y es el modo típico de fallo que tiene lugar en el personal inexperto en la tarea. Sus causas pueden deberse, por tanto, a la falta de conocimiento de la operación, a un bloqueo mental o a la falta de conocimiento de la actuaciones concretas a acometer ante ciertas situaciones. La mejor forma de evitarlo pasa por mejorar la formación en situaciones no habituales pero posibles, mejorar la alerta, así como minimizar las repercusiones de este tipo de errores. </a:t>
            </a:r>
            <a:endParaRPr lang="es-CL" dirty="0"/>
          </a:p>
        </p:txBody>
      </p:sp>
    </p:spTree>
    <p:extLst>
      <p:ext uri="{BB962C8B-B14F-4D97-AF65-F5344CB8AC3E}">
        <p14:creationId xmlns:p14="http://schemas.microsoft.com/office/powerpoint/2010/main" val="459132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DA27-02ED-DFA1-2081-0E3EF132D3F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36A1CF9-064A-891A-B0AC-3A0393F9D705}"/>
              </a:ext>
            </a:extLst>
          </p:cNvPr>
          <p:cNvPicPr>
            <a:picLocks noChangeAspect="1"/>
          </p:cNvPicPr>
          <p:nvPr/>
        </p:nvPicPr>
        <p:blipFill>
          <a:blip r:embed="rId2"/>
          <a:srcRect l="11429" t="15956" r="13673" b="6877"/>
          <a:stretch>
            <a:fillRect/>
          </a:stretch>
        </p:blipFill>
        <p:spPr>
          <a:xfrm>
            <a:off x="216310" y="1474845"/>
            <a:ext cx="8927690" cy="5169302"/>
          </a:xfrm>
          <a:prstGeom prst="rect">
            <a:avLst/>
          </a:prstGeom>
        </p:spPr>
      </p:pic>
    </p:spTree>
    <p:extLst>
      <p:ext uri="{BB962C8B-B14F-4D97-AF65-F5344CB8AC3E}">
        <p14:creationId xmlns:p14="http://schemas.microsoft.com/office/powerpoint/2010/main" val="4132368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F7F95-B2BE-E8CA-3F68-48D3EEB333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F2C369A-94FF-FDC6-2CD5-92F1DBF97D3E}"/>
              </a:ext>
            </a:extLst>
          </p:cNvPr>
          <p:cNvSpPr txBox="1"/>
          <p:nvPr/>
        </p:nvSpPr>
        <p:spPr>
          <a:xfrm>
            <a:off x="1474839" y="2136339"/>
            <a:ext cx="6184489" cy="2308324"/>
          </a:xfrm>
          <a:prstGeom prst="rect">
            <a:avLst/>
          </a:prstGeom>
          <a:noFill/>
        </p:spPr>
        <p:txBody>
          <a:bodyPr wrap="square">
            <a:spAutoFit/>
          </a:bodyPr>
          <a:lstStyle/>
          <a:p>
            <a:r>
              <a:rPr lang="es-MX" b="1" dirty="0"/>
              <a:t>MODO RULE</a:t>
            </a:r>
          </a:p>
          <a:p>
            <a:endParaRPr lang="es-MX" dirty="0"/>
          </a:p>
          <a:p>
            <a:pPr algn="just"/>
            <a:r>
              <a:rPr lang="es-MX" dirty="0"/>
              <a:t>El Modo Rule se caracteriza por que la tarea se realiza siguiendo una secuencia de pasos ya conocida, prestando atención a la culminación de un paso para empezar con el siguiente. </a:t>
            </a:r>
          </a:p>
          <a:p>
            <a:pPr algn="just"/>
            <a:endParaRPr lang="es-MX" dirty="0"/>
          </a:p>
          <a:p>
            <a:pPr algn="just"/>
            <a:r>
              <a:rPr lang="es-MX" dirty="0"/>
              <a:t>Requiere un esfuerzo mental y rapidez intermedia entre </a:t>
            </a:r>
            <a:r>
              <a:rPr lang="es-MX" dirty="0" err="1"/>
              <a:t>skill</a:t>
            </a:r>
            <a:r>
              <a:rPr lang="es-MX" dirty="0"/>
              <a:t> y </a:t>
            </a:r>
            <a:r>
              <a:rPr lang="es-MX" dirty="0" err="1"/>
              <a:t>knowledge</a:t>
            </a:r>
            <a:r>
              <a:rPr lang="es-MX" dirty="0"/>
              <a:t>, y suele prestar cierta atención al </a:t>
            </a:r>
            <a:r>
              <a:rPr lang="es-MX" dirty="0" err="1"/>
              <a:t>feedback</a:t>
            </a:r>
            <a:endParaRPr lang="es-CL" dirty="0"/>
          </a:p>
        </p:txBody>
      </p:sp>
    </p:spTree>
    <p:extLst>
      <p:ext uri="{BB962C8B-B14F-4D97-AF65-F5344CB8AC3E}">
        <p14:creationId xmlns:p14="http://schemas.microsoft.com/office/powerpoint/2010/main" val="2189257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2AF08-AA1E-AA7E-1118-B6F27AC49E4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9B105ED-75CA-4E81-ACD2-7DFA9D4961DB}"/>
              </a:ext>
            </a:extLst>
          </p:cNvPr>
          <p:cNvSpPr txBox="1"/>
          <p:nvPr/>
        </p:nvSpPr>
        <p:spPr>
          <a:xfrm>
            <a:off x="727788" y="2731465"/>
            <a:ext cx="7445829" cy="2031325"/>
          </a:xfrm>
          <a:prstGeom prst="rect">
            <a:avLst/>
          </a:prstGeom>
          <a:noFill/>
        </p:spPr>
        <p:txBody>
          <a:bodyPr wrap="square">
            <a:spAutoFit/>
          </a:bodyPr>
          <a:lstStyle/>
          <a:p>
            <a:pPr algn="just"/>
            <a:r>
              <a:rPr lang="es-MX" dirty="0"/>
              <a:t> Las causas más comunes se encuentran en los errores en la identificación de la situación a la que se enfrenta el trabajador, a la falta de conocimiento de cuáles son las acciones a acometer ante </a:t>
            </a:r>
            <a:r>
              <a:rPr lang="es-MX" dirty="0" err="1"/>
              <a:t>feedbacks</a:t>
            </a:r>
            <a:r>
              <a:rPr lang="es-MX" dirty="0"/>
              <a:t> no previstos, y a la excesiva mecanización mental del proceso. Se puede solucionar mejorando la identificación de la fidelización de cada paso, la forma de detectar las diferentes evoluciones posibles, así como capacitando a los trabajadores sobre cómo actuar ante cada una de estas evoluciones. </a:t>
            </a:r>
          </a:p>
        </p:txBody>
      </p:sp>
      <p:sp>
        <p:nvSpPr>
          <p:cNvPr id="5" name="CuadroTexto 4">
            <a:extLst>
              <a:ext uri="{FF2B5EF4-FFF2-40B4-BE49-F238E27FC236}">
                <a16:creationId xmlns:a16="http://schemas.microsoft.com/office/drawing/2014/main" id="{1384C6A7-6663-64BC-EE0D-67E1342DA90B}"/>
              </a:ext>
            </a:extLst>
          </p:cNvPr>
          <p:cNvSpPr txBox="1"/>
          <p:nvPr/>
        </p:nvSpPr>
        <p:spPr>
          <a:xfrm>
            <a:off x="2286000" y="1919387"/>
            <a:ext cx="4572000" cy="369332"/>
          </a:xfrm>
          <a:prstGeom prst="rect">
            <a:avLst/>
          </a:prstGeom>
          <a:noFill/>
        </p:spPr>
        <p:txBody>
          <a:bodyPr wrap="square">
            <a:spAutoFit/>
          </a:bodyPr>
          <a:lstStyle/>
          <a:p>
            <a:r>
              <a:rPr lang="es-CL" b="1" dirty="0"/>
              <a:t>MODO RULE   (continuación)</a:t>
            </a:r>
          </a:p>
        </p:txBody>
      </p:sp>
    </p:spTree>
    <p:extLst>
      <p:ext uri="{BB962C8B-B14F-4D97-AF65-F5344CB8AC3E}">
        <p14:creationId xmlns:p14="http://schemas.microsoft.com/office/powerpoint/2010/main" val="965773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7185-39E8-A337-1662-81F9D38E45C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A06C3AC2-D5AD-475E-88A7-F2A8C3F3CEDB}"/>
              </a:ext>
            </a:extLst>
          </p:cNvPr>
          <p:cNvSpPr txBox="1"/>
          <p:nvPr/>
        </p:nvSpPr>
        <p:spPr>
          <a:xfrm>
            <a:off x="2178698" y="2476906"/>
            <a:ext cx="4786604" cy="923330"/>
          </a:xfrm>
          <a:prstGeom prst="rect">
            <a:avLst/>
          </a:prstGeom>
          <a:noFill/>
        </p:spPr>
        <p:txBody>
          <a:bodyPr wrap="square">
            <a:spAutoFit/>
          </a:bodyPr>
          <a:lstStyle/>
          <a:p>
            <a:r>
              <a:rPr lang="es-MX" b="1" dirty="0"/>
              <a:t>ERROR Y FACTOR HUMANO:</a:t>
            </a:r>
          </a:p>
          <a:p>
            <a:endParaRPr lang="es-MX" b="1" dirty="0"/>
          </a:p>
          <a:p>
            <a:r>
              <a:rPr lang="es-MX" b="1" dirty="0"/>
              <a:t> MODELO DEL QUESO SUIZO Y MODELO HOP</a:t>
            </a:r>
            <a:endParaRPr lang="es-CL" b="1" dirty="0"/>
          </a:p>
        </p:txBody>
      </p:sp>
      <p:sp>
        <p:nvSpPr>
          <p:cNvPr id="9" name="CuadroTexto 8">
            <a:extLst>
              <a:ext uri="{FF2B5EF4-FFF2-40B4-BE49-F238E27FC236}">
                <a16:creationId xmlns:a16="http://schemas.microsoft.com/office/drawing/2014/main" id="{5C642DFB-8875-8DD5-1514-DF1FAF5E9E66}"/>
              </a:ext>
            </a:extLst>
          </p:cNvPr>
          <p:cNvSpPr txBox="1"/>
          <p:nvPr/>
        </p:nvSpPr>
        <p:spPr>
          <a:xfrm>
            <a:off x="1101011" y="3870372"/>
            <a:ext cx="7268547" cy="1754326"/>
          </a:xfrm>
          <a:prstGeom prst="rect">
            <a:avLst/>
          </a:prstGeom>
          <a:noFill/>
        </p:spPr>
        <p:txBody>
          <a:bodyPr wrap="square">
            <a:spAutoFit/>
          </a:bodyPr>
          <a:lstStyle/>
          <a:p>
            <a:pPr algn="just"/>
            <a:r>
              <a:rPr lang="es-MX" dirty="0"/>
              <a:t>Como complemento al enfoque individual, se encuentra el enfoque sistémico, que asume que el ser humano comete errores que deben ser vistos como consecuencias y no como causas. En este caso, el enfoque sistémico está representado por el denominado Modelo del queso suizo y, modernamente, con el Modelo HOP (Human and </a:t>
            </a:r>
            <a:r>
              <a:rPr lang="es-MX" dirty="0" err="1"/>
              <a:t>Organizational</a:t>
            </a:r>
            <a:r>
              <a:rPr lang="es-MX" dirty="0"/>
              <a:t> Performance). </a:t>
            </a:r>
            <a:endParaRPr lang="es-CL" dirty="0"/>
          </a:p>
        </p:txBody>
      </p:sp>
    </p:spTree>
    <p:extLst>
      <p:ext uri="{BB962C8B-B14F-4D97-AF65-F5344CB8AC3E}">
        <p14:creationId xmlns:p14="http://schemas.microsoft.com/office/powerpoint/2010/main" val="3189186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BA3EF-0F27-54AD-8FFA-D4B9A20B0D5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B71754A-ED9E-EB4E-62F6-A9359EAEBF7E}"/>
              </a:ext>
            </a:extLst>
          </p:cNvPr>
          <p:cNvSpPr txBox="1"/>
          <p:nvPr/>
        </p:nvSpPr>
        <p:spPr>
          <a:xfrm>
            <a:off x="872412" y="2274753"/>
            <a:ext cx="7399175" cy="3416320"/>
          </a:xfrm>
          <a:prstGeom prst="rect">
            <a:avLst/>
          </a:prstGeom>
          <a:noFill/>
        </p:spPr>
        <p:txBody>
          <a:bodyPr wrap="square">
            <a:spAutoFit/>
          </a:bodyPr>
          <a:lstStyle/>
          <a:p>
            <a:pPr algn="just"/>
            <a:r>
              <a:rPr lang="es-MX" dirty="0"/>
              <a:t>Teniendo en cuenta que el </a:t>
            </a:r>
            <a:r>
              <a:rPr lang="es-MX" b="1" dirty="0">
                <a:solidFill>
                  <a:srgbClr val="FF0000"/>
                </a:solidFill>
              </a:rPr>
              <a:t>enfoque sistémico aborda el error humano como consecuencias y no como causas</a:t>
            </a:r>
            <a:r>
              <a:rPr lang="es-MX" dirty="0"/>
              <a:t>, como se ha indicado, es necesario retrotraerse a la gestión de riesgos para asumir varios postulados: </a:t>
            </a:r>
          </a:p>
          <a:p>
            <a:pPr algn="just"/>
            <a:endParaRPr lang="es-MX" dirty="0"/>
          </a:p>
          <a:p>
            <a:pPr algn="just"/>
            <a:r>
              <a:rPr lang="es-MX" dirty="0"/>
              <a:t>→ No se puede cambiar la condición humana, aunque sí mejorarla.</a:t>
            </a:r>
          </a:p>
          <a:p>
            <a:pPr algn="just"/>
            <a:endParaRPr lang="es-MX" dirty="0"/>
          </a:p>
          <a:p>
            <a:pPr algn="just"/>
            <a:r>
              <a:rPr lang="es-MX" dirty="0"/>
              <a:t> → Las condiciones en las que el trabajador realiza sus funciones sí que se pueden cambiar.</a:t>
            </a:r>
          </a:p>
          <a:p>
            <a:pPr algn="just"/>
            <a:endParaRPr lang="es-MX" dirty="0"/>
          </a:p>
          <a:p>
            <a:r>
              <a:rPr lang="es-MX" dirty="0"/>
              <a:t>→ </a:t>
            </a:r>
            <a:r>
              <a:rPr lang="es-MX" b="1" dirty="0"/>
              <a:t>Introducir salvaguardas, </a:t>
            </a:r>
            <a:r>
              <a:rPr lang="es-MX" dirty="0"/>
              <a:t> barreras y defensas permitirá minimizar el error humano en todos los niveles, así como sus consecuencias, en muchos casos. </a:t>
            </a:r>
            <a:endParaRPr lang="es-CL" dirty="0"/>
          </a:p>
          <a:p>
            <a:pPr algn="just"/>
            <a:r>
              <a:rPr lang="es-MX" dirty="0"/>
              <a:t> </a:t>
            </a:r>
            <a:endParaRPr lang="es-CL" dirty="0"/>
          </a:p>
        </p:txBody>
      </p:sp>
    </p:spTree>
    <p:extLst>
      <p:ext uri="{BB962C8B-B14F-4D97-AF65-F5344CB8AC3E}">
        <p14:creationId xmlns:p14="http://schemas.microsoft.com/office/powerpoint/2010/main" val="175946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F56E-93EB-5ADA-FAAB-F2515A86183E}"/>
            </a:ext>
          </a:extLst>
        </p:cNvPr>
        <p:cNvGrpSpPr/>
        <p:nvPr/>
      </p:nvGrpSpPr>
      <p:grpSpPr>
        <a:xfrm>
          <a:off x="0" y="0"/>
          <a:ext cx="0" cy="0"/>
          <a:chOff x="0" y="0"/>
          <a:chExt cx="0" cy="0"/>
        </a:xfrm>
      </p:grpSpPr>
    </p:spTree>
    <p:extLst>
      <p:ext uri="{BB962C8B-B14F-4D97-AF65-F5344CB8AC3E}">
        <p14:creationId xmlns:p14="http://schemas.microsoft.com/office/powerpoint/2010/main" val="4085041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58DA-4849-B297-8108-5E58C74BFE1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9EF2D7B-3816-43D9-22B0-3EFD09CF3A76}"/>
              </a:ext>
            </a:extLst>
          </p:cNvPr>
          <p:cNvSpPr txBox="1"/>
          <p:nvPr/>
        </p:nvSpPr>
        <p:spPr>
          <a:xfrm>
            <a:off x="1334277" y="2226153"/>
            <a:ext cx="7165911" cy="3693319"/>
          </a:xfrm>
          <a:prstGeom prst="rect">
            <a:avLst/>
          </a:prstGeom>
          <a:noFill/>
        </p:spPr>
        <p:txBody>
          <a:bodyPr wrap="square">
            <a:spAutoFit/>
          </a:bodyPr>
          <a:lstStyle/>
          <a:p>
            <a:r>
              <a:rPr lang="es-MX" b="1" dirty="0"/>
              <a:t>MODELO DEL QUESO SUIZO</a:t>
            </a:r>
          </a:p>
          <a:p>
            <a:endParaRPr lang="es-MX" dirty="0"/>
          </a:p>
          <a:p>
            <a:pPr algn="just"/>
            <a:r>
              <a:rPr lang="es-MX" dirty="0"/>
              <a:t> El Modelo del queso suizo se denomina así haciendo referencia a sus característicos agujeros, que se asemejan a los diferentes agujeros que presenta el sistema de seguridad. </a:t>
            </a:r>
          </a:p>
          <a:p>
            <a:pPr algn="just"/>
            <a:endParaRPr lang="es-MX" dirty="0"/>
          </a:p>
          <a:p>
            <a:pPr algn="just"/>
            <a:r>
              <a:rPr lang="es-MX" dirty="0"/>
              <a:t>De este modo, se asume que los sistemas de seguridad que presenten agujeros permitirán que, una vez cometido el error, sus consecuencias atraviesen el sistema, produciéndose el accidente. </a:t>
            </a:r>
          </a:p>
          <a:p>
            <a:pPr algn="just"/>
            <a:endParaRPr lang="es-MX" dirty="0"/>
          </a:p>
          <a:p>
            <a:pPr algn="just"/>
            <a:r>
              <a:rPr lang="es-MX" dirty="0"/>
              <a:t>De este modo, es importante localizar las carencias o agujeros del sistema y, a continuación, solventarlos. ¿Qué tipo de carencias o fallos puede presentar el sistema?</a:t>
            </a:r>
            <a:endParaRPr lang="es-CL" dirty="0"/>
          </a:p>
        </p:txBody>
      </p:sp>
    </p:spTree>
    <p:extLst>
      <p:ext uri="{BB962C8B-B14F-4D97-AF65-F5344CB8AC3E}">
        <p14:creationId xmlns:p14="http://schemas.microsoft.com/office/powerpoint/2010/main" val="306751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969DD-A97B-303F-D8BE-5E7B4839E7E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2AE1D0-A1B8-DA27-40C1-8FA283545903}"/>
              </a:ext>
            </a:extLst>
          </p:cNvPr>
          <p:cNvSpPr txBox="1"/>
          <p:nvPr/>
        </p:nvSpPr>
        <p:spPr>
          <a:xfrm>
            <a:off x="573681" y="2155595"/>
            <a:ext cx="7828384" cy="3139321"/>
          </a:xfrm>
          <a:prstGeom prst="rect">
            <a:avLst/>
          </a:prstGeom>
          <a:noFill/>
        </p:spPr>
        <p:txBody>
          <a:bodyPr wrap="square">
            <a:spAutoFit/>
          </a:bodyPr>
          <a:lstStyle/>
          <a:p>
            <a:r>
              <a:rPr lang="es-MX" b="1" dirty="0"/>
              <a:t>→ Fallos del sistema: </a:t>
            </a:r>
          </a:p>
          <a:p>
            <a:endParaRPr lang="es-MX" dirty="0"/>
          </a:p>
          <a:p>
            <a:pPr algn="just"/>
            <a:r>
              <a:rPr lang="es-MX" dirty="0"/>
              <a:t>En este caso se trata de fallos o carencias debidas a condiciones latentes del propio sistema (diseño inadecuado, sistemas de control y de seguridad o salvaguardas insuficientes, organigramas y funciones no optimizados, procedimientos inadecuados, dotación de personal insuficiente, etc.). </a:t>
            </a:r>
          </a:p>
          <a:p>
            <a:pPr algn="just"/>
            <a:endParaRPr lang="es-MX" dirty="0"/>
          </a:p>
          <a:p>
            <a:pPr algn="just"/>
            <a:r>
              <a:rPr lang="es-MX" dirty="0"/>
              <a:t>Pueden pasar desapercibidos hasta el accidente, pero si son analizables, predecibles y gestionables antes del accidente, lo que se llevará a cabo aplicando distintas metodologías, como el Human HAZOP, Análisis de Tareas Críticas (SCT) o según el Modelo HOP. </a:t>
            </a:r>
            <a:endParaRPr lang="es-CL" dirty="0"/>
          </a:p>
        </p:txBody>
      </p:sp>
    </p:spTree>
    <p:extLst>
      <p:ext uri="{BB962C8B-B14F-4D97-AF65-F5344CB8AC3E}">
        <p14:creationId xmlns:p14="http://schemas.microsoft.com/office/powerpoint/2010/main" val="1861178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3007E-588C-C307-1E79-EDCD30D7ED9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244916E-45A4-3CFF-8ACF-99B32A3F5D4E}"/>
              </a:ext>
            </a:extLst>
          </p:cNvPr>
          <p:cNvSpPr txBox="1"/>
          <p:nvPr/>
        </p:nvSpPr>
        <p:spPr>
          <a:xfrm>
            <a:off x="867747" y="2411095"/>
            <a:ext cx="7156579" cy="2308324"/>
          </a:xfrm>
          <a:prstGeom prst="rect">
            <a:avLst/>
          </a:prstGeom>
          <a:noFill/>
        </p:spPr>
        <p:txBody>
          <a:bodyPr wrap="square">
            <a:spAutoFit/>
          </a:bodyPr>
          <a:lstStyle/>
          <a:p>
            <a:pPr algn="just"/>
            <a:r>
              <a:rPr lang="es-MX" b="1" dirty="0"/>
              <a:t>MODELO HOP </a:t>
            </a:r>
          </a:p>
          <a:p>
            <a:pPr algn="just"/>
            <a:endParaRPr lang="es-MX" dirty="0"/>
          </a:p>
          <a:p>
            <a:pPr algn="just"/>
            <a:r>
              <a:rPr lang="es-MX" dirty="0"/>
              <a:t>Como se ha visto, dentro del enfoque sistémico, el modelo del queso suizo va a permitir identificar los fallos o agujeros del sistema en general. Sin embargo, gracias a la aplicación del Modelo HOP (Human and </a:t>
            </a:r>
            <a:r>
              <a:rPr lang="es-MX" dirty="0" err="1"/>
              <a:t>Organizational</a:t>
            </a:r>
            <a:r>
              <a:rPr lang="es-MX" dirty="0"/>
              <a:t> Performance) se va a poder identificar dónde se localizan los errores humanos más relevantes, así como los puntos concretos donde el sistema falla y, sobre todo, lo que lleva a esos fallos. </a:t>
            </a:r>
            <a:endParaRPr lang="es-CL" dirty="0"/>
          </a:p>
        </p:txBody>
      </p:sp>
    </p:spTree>
    <p:extLst>
      <p:ext uri="{BB962C8B-B14F-4D97-AF65-F5344CB8AC3E}">
        <p14:creationId xmlns:p14="http://schemas.microsoft.com/office/powerpoint/2010/main" val="2154823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85387-F133-ECBA-1137-91FCA470C1E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C83756-F31E-4EF0-ABA1-609D030E90BA}"/>
              </a:ext>
            </a:extLst>
          </p:cNvPr>
          <p:cNvSpPr txBox="1"/>
          <p:nvPr/>
        </p:nvSpPr>
        <p:spPr>
          <a:xfrm>
            <a:off x="1632857" y="2605789"/>
            <a:ext cx="6214188" cy="2585323"/>
          </a:xfrm>
          <a:prstGeom prst="rect">
            <a:avLst/>
          </a:prstGeom>
          <a:noFill/>
        </p:spPr>
        <p:txBody>
          <a:bodyPr wrap="square">
            <a:spAutoFit/>
          </a:bodyPr>
          <a:lstStyle/>
          <a:p>
            <a:pPr algn="just"/>
            <a:r>
              <a:rPr lang="es-MX" dirty="0"/>
              <a:t>En este sentido, el Modelo HOP permite localizar qué tareas son susceptibles de provocar accidentes, cuáles de dichos accidentes son o pueden ser graves y en qué modo se produce el error o violación para provocar el accidente. </a:t>
            </a:r>
          </a:p>
          <a:p>
            <a:pPr algn="just"/>
            <a:endParaRPr lang="es-MX" dirty="0"/>
          </a:p>
          <a:p>
            <a:pPr algn="just"/>
            <a:r>
              <a:rPr lang="es-MX" dirty="0"/>
              <a:t>Además, el Modelo HOP permite identificar qué condiciones se deben cambiar para minimizar los errores y qué barreras o defensas se deben adoptar para que los errores no lleven finalmente a que acontezca el accidente. </a:t>
            </a:r>
            <a:endParaRPr lang="es-CL" dirty="0"/>
          </a:p>
        </p:txBody>
      </p:sp>
    </p:spTree>
    <p:extLst>
      <p:ext uri="{BB962C8B-B14F-4D97-AF65-F5344CB8AC3E}">
        <p14:creationId xmlns:p14="http://schemas.microsoft.com/office/powerpoint/2010/main" val="156649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D4855-DAC0-481C-DE27-E975FECAFE0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1396AE0-285B-D365-E0AE-EC3BB8C7D1EB}"/>
              </a:ext>
            </a:extLst>
          </p:cNvPr>
          <p:cNvSpPr txBox="1"/>
          <p:nvPr/>
        </p:nvSpPr>
        <p:spPr>
          <a:xfrm>
            <a:off x="2183364" y="2266080"/>
            <a:ext cx="4572000" cy="923330"/>
          </a:xfrm>
          <a:prstGeom prst="rect">
            <a:avLst/>
          </a:prstGeom>
          <a:noFill/>
        </p:spPr>
        <p:txBody>
          <a:bodyPr wrap="square">
            <a:spAutoFit/>
          </a:bodyPr>
          <a:lstStyle/>
          <a:p>
            <a:r>
              <a:rPr lang="es-MX" b="1" dirty="0"/>
              <a:t>ERROR Y FACTOR HUMANO: </a:t>
            </a:r>
          </a:p>
          <a:p>
            <a:endParaRPr lang="es-MX" b="1" dirty="0"/>
          </a:p>
          <a:p>
            <a:r>
              <a:rPr lang="es-MX" b="1" dirty="0"/>
              <a:t>Como se pueden reducir?</a:t>
            </a:r>
            <a:endParaRPr lang="es-CL" b="1" dirty="0"/>
          </a:p>
        </p:txBody>
      </p:sp>
      <p:sp>
        <p:nvSpPr>
          <p:cNvPr id="5" name="CuadroTexto 4">
            <a:extLst>
              <a:ext uri="{FF2B5EF4-FFF2-40B4-BE49-F238E27FC236}">
                <a16:creationId xmlns:a16="http://schemas.microsoft.com/office/drawing/2014/main" id="{D891746A-5FB9-CC43-3846-289077BD860A}"/>
              </a:ext>
            </a:extLst>
          </p:cNvPr>
          <p:cNvSpPr txBox="1"/>
          <p:nvPr/>
        </p:nvSpPr>
        <p:spPr>
          <a:xfrm>
            <a:off x="1520891" y="3616987"/>
            <a:ext cx="5803640" cy="1477328"/>
          </a:xfrm>
          <a:prstGeom prst="rect">
            <a:avLst/>
          </a:prstGeom>
          <a:noFill/>
        </p:spPr>
        <p:txBody>
          <a:bodyPr wrap="square">
            <a:spAutoFit/>
          </a:bodyPr>
          <a:lstStyle/>
          <a:p>
            <a:pPr algn="just"/>
            <a:r>
              <a:rPr lang="es-MX" dirty="0"/>
              <a:t>Según la</a:t>
            </a:r>
            <a:r>
              <a:rPr lang="es-MX" b="1" dirty="0"/>
              <a:t> taxonomía </a:t>
            </a:r>
            <a:r>
              <a:rPr lang="es-MX" dirty="0"/>
              <a:t>del fallo humano de Reason recogida en el cuadro anterior, se puede concluir que las mejoras que se deben llevar a cabo para minimizar el error humano y la probabilidad de que éstas lleven al accidente, pueden acometerse en algunos de los siguientes ámbitos:</a:t>
            </a:r>
            <a:endParaRPr lang="es-CL" dirty="0"/>
          </a:p>
        </p:txBody>
      </p:sp>
    </p:spTree>
    <p:extLst>
      <p:ext uri="{BB962C8B-B14F-4D97-AF65-F5344CB8AC3E}">
        <p14:creationId xmlns:p14="http://schemas.microsoft.com/office/powerpoint/2010/main" val="1667349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5A1E1-1298-62CF-1C73-A6A5AE6F863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272E523-C80F-C007-DF8C-BB67BE02BCEE}"/>
              </a:ext>
            </a:extLst>
          </p:cNvPr>
          <p:cNvSpPr txBox="1"/>
          <p:nvPr/>
        </p:nvSpPr>
        <p:spPr>
          <a:xfrm>
            <a:off x="1073020" y="2390297"/>
            <a:ext cx="6792686" cy="1200329"/>
          </a:xfrm>
          <a:prstGeom prst="rect">
            <a:avLst/>
          </a:prstGeom>
          <a:noFill/>
        </p:spPr>
        <p:txBody>
          <a:bodyPr wrap="square">
            <a:spAutoFit/>
          </a:bodyPr>
          <a:lstStyle/>
          <a:p>
            <a:r>
              <a:rPr lang="es-MX" b="1" dirty="0"/>
              <a:t>→ Diseño físico del equipo:</a:t>
            </a:r>
          </a:p>
          <a:p>
            <a:endParaRPr lang="es-MX" dirty="0"/>
          </a:p>
          <a:p>
            <a:r>
              <a:rPr lang="es-MX" dirty="0"/>
              <a:t>mejoras en la accesibilidad de mandos, mejora en las indicaciones del estado del proceso, en la integridad mecánica, etc.</a:t>
            </a:r>
            <a:endParaRPr lang="es-CL" dirty="0"/>
          </a:p>
        </p:txBody>
      </p:sp>
      <p:sp>
        <p:nvSpPr>
          <p:cNvPr id="5" name="CuadroTexto 4">
            <a:extLst>
              <a:ext uri="{FF2B5EF4-FFF2-40B4-BE49-F238E27FC236}">
                <a16:creationId xmlns:a16="http://schemas.microsoft.com/office/drawing/2014/main" id="{FE6890FC-286F-EAE1-B54D-194D72C40128}"/>
              </a:ext>
            </a:extLst>
          </p:cNvPr>
          <p:cNvSpPr txBox="1"/>
          <p:nvPr/>
        </p:nvSpPr>
        <p:spPr>
          <a:xfrm>
            <a:off x="1175657" y="4142992"/>
            <a:ext cx="6792685" cy="1200329"/>
          </a:xfrm>
          <a:prstGeom prst="rect">
            <a:avLst/>
          </a:prstGeom>
          <a:noFill/>
        </p:spPr>
        <p:txBody>
          <a:bodyPr wrap="square">
            <a:spAutoFit/>
          </a:bodyPr>
          <a:lstStyle/>
          <a:p>
            <a:r>
              <a:rPr lang="es-MX" b="1" dirty="0"/>
              <a:t>→ Sistemas de seguridad: </a:t>
            </a:r>
          </a:p>
          <a:p>
            <a:endParaRPr lang="es-MX" b="1" dirty="0"/>
          </a:p>
          <a:p>
            <a:r>
              <a:rPr lang="es-MX" dirty="0"/>
              <a:t>indicadores, alarmas, enclavamientos, o cualquier otro sistema de control y seguridad.</a:t>
            </a:r>
            <a:endParaRPr lang="es-CL" dirty="0"/>
          </a:p>
        </p:txBody>
      </p:sp>
    </p:spTree>
    <p:extLst>
      <p:ext uri="{BB962C8B-B14F-4D97-AF65-F5344CB8AC3E}">
        <p14:creationId xmlns:p14="http://schemas.microsoft.com/office/powerpoint/2010/main" val="3078773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D6994-716D-BEC4-8818-99D371B4151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634DD6C6-2F65-5E30-B5C5-D91A5D623486}"/>
              </a:ext>
            </a:extLst>
          </p:cNvPr>
          <p:cNvSpPr txBox="1"/>
          <p:nvPr/>
        </p:nvSpPr>
        <p:spPr>
          <a:xfrm>
            <a:off x="1436915" y="2786562"/>
            <a:ext cx="7221894" cy="2585323"/>
          </a:xfrm>
          <a:prstGeom prst="rect">
            <a:avLst/>
          </a:prstGeom>
          <a:noFill/>
        </p:spPr>
        <p:txBody>
          <a:bodyPr wrap="square">
            <a:spAutoFit/>
          </a:bodyPr>
          <a:lstStyle/>
          <a:p>
            <a:r>
              <a:rPr lang="es-MX" b="1" dirty="0"/>
              <a:t>Rediseño de la tarea:</a:t>
            </a:r>
          </a:p>
          <a:p>
            <a:endParaRPr lang="es-MX" dirty="0"/>
          </a:p>
          <a:p>
            <a:r>
              <a:rPr lang="es-MX" dirty="0"/>
              <a:t> mejora de la tarea incluyendo el chequeo interno para pasar a la siguiente tarea o el uso de realidad aumentada en la ejecución de las tareas. </a:t>
            </a:r>
          </a:p>
          <a:p>
            <a:endParaRPr lang="es-MX" dirty="0"/>
          </a:p>
          <a:p>
            <a:r>
              <a:rPr lang="es-MX" dirty="0"/>
              <a:t>→ </a:t>
            </a:r>
            <a:r>
              <a:rPr lang="es-MX" b="1" dirty="0"/>
              <a:t>Diseño del ambiente de trabajo: </a:t>
            </a:r>
          </a:p>
          <a:p>
            <a:endParaRPr lang="es-MX" dirty="0"/>
          </a:p>
          <a:p>
            <a:r>
              <a:rPr lang="es-MX" dirty="0"/>
              <a:t>mejora del ambiente en el que se desarrollan las tareas para minimizar el error humano. </a:t>
            </a:r>
            <a:endParaRPr lang="es-CL" dirty="0"/>
          </a:p>
        </p:txBody>
      </p:sp>
    </p:spTree>
    <p:extLst>
      <p:ext uri="{BB962C8B-B14F-4D97-AF65-F5344CB8AC3E}">
        <p14:creationId xmlns:p14="http://schemas.microsoft.com/office/powerpoint/2010/main" val="850283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5746E-A4CE-56C8-F01B-CDA555A07D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15355A-C510-6BEF-D57F-2C4736EA223F}"/>
              </a:ext>
            </a:extLst>
          </p:cNvPr>
          <p:cNvSpPr txBox="1"/>
          <p:nvPr/>
        </p:nvSpPr>
        <p:spPr>
          <a:xfrm>
            <a:off x="1268963" y="2954513"/>
            <a:ext cx="6951306" cy="2031325"/>
          </a:xfrm>
          <a:prstGeom prst="rect">
            <a:avLst/>
          </a:prstGeom>
          <a:noFill/>
        </p:spPr>
        <p:txBody>
          <a:bodyPr wrap="square">
            <a:spAutoFit/>
          </a:bodyPr>
          <a:lstStyle/>
          <a:p>
            <a:r>
              <a:rPr lang="es-MX" b="1" dirty="0"/>
              <a:t>→ Procedimientos: </a:t>
            </a:r>
          </a:p>
          <a:p>
            <a:endParaRPr lang="es-MX" dirty="0"/>
          </a:p>
          <a:p>
            <a:r>
              <a:rPr lang="es-MX" dirty="0"/>
              <a:t>procedimientos revisados con la finalidad de minimizar tanto el error como las consecuencias del mismo, así como ayudas digitales. →</a:t>
            </a:r>
          </a:p>
          <a:p>
            <a:endParaRPr lang="es-MX" dirty="0"/>
          </a:p>
          <a:p>
            <a:r>
              <a:rPr lang="es-MX" dirty="0"/>
              <a:t> Formación: mejora de la formación de los trabajadores, tanto en operación normal como ante ciertas desviaciones. </a:t>
            </a:r>
            <a:endParaRPr lang="es-CL" dirty="0"/>
          </a:p>
        </p:txBody>
      </p:sp>
    </p:spTree>
    <p:extLst>
      <p:ext uri="{BB962C8B-B14F-4D97-AF65-F5344CB8AC3E}">
        <p14:creationId xmlns:p14="http://schemas.microsoft.com/office/powerpoint/2010/main" val="1201695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93CDB-29E7-0F3C-29F7-7E9159BD5AED}"/>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8F7ADE39-BD0B-F2A5-E9FD-40DA309716F0}"/>
              </a:ext>
            </a:extLst>
          </p:cNvPr>
          <p:cNvSpPr txBox="1"/>
          <p:nvPr/>
        </p:nvSpPr>
        <p:spPr>
          <a:xfrm>
            <a:off x="1045029" y="3281085"/>
            <a:ext cx="7109925" cy="1477328"/>
          </a:xfrm>
          <a:prstGeom prst="rect">
            <a:avLst/>
          </a:prstGeom>
          <a:noFill/>
        </p:spPr>
        <p:txBody>
          <a:bodyPr wrap="square">
            <a:spAutoFit/>
          </a:bodyPr>
          <a:lstStyle/>
          <a:p>
            <a:r>
              <a:rPr lang="es-MX" dirty="0"/>
              <a:t>En conclusión, el análisis del fallo humano no implica únicamente mejoras en el ámbito humano, sino que se trata de una tarea transversal que deberá incluir todos los elementos necesarios que incluyen en la posibilidad de que lleguen a tener lugar los accidentes que se quieren evitar</a:t>
            </a:r>
            <a:endParaRPr lang="es-CL" dirty="0"/>
          </a:p>
        </p:txBody>
      </p:sp>
    </p:spTree>
    <p:extLst>
      <p:ext uri="{BB962C8B-B14F-4D97-AF65-F5344CB8AC3E}">
        <p14:creationId xmlns:p14="http://schemas.microsoft.com/office/powerpoint/2010/main" val="2932971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0E40-D2D6-DAD9-E26B-C29BA8E0406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E6AE1AE-74BA-DED2-D510-2D7856F0E462}"/>
              </a:ext>
            </a:extLst>
          </p:cNvPr>
          <p:cNvSpPr txBox="1"/>
          <p:nvPr/>
        </p:nvSpPr>
        <p:spPr>
          <a:xfrm>
            <a:off x="1483567" y="2397948"/>
            <a:ext cx="6223519" cy="2062103"/>
          </a:xfrm>
          <a:prstGeom prst="rect">
            <a:avLst/>
          </a:prstGeom>
          <a:noFill/>
        </p:spPr>
        <p:txBody>
          <a:bodyPr wrap="square">
            <a:spAutoFit/>
          </a:bodyPr>
          <a:lstStyle/>
          <a:p>
            <a:pPr algn="ctr"/>
            <a:r>
              <a:rPr lang="es-MX" sz="3200" b="1" dirty="0"/>
              <a:t>Módulo 3</a:t>
            </a:r>
          </a:p>
          <a:p>
            <a:pPr algn="ctr"/>
            <a:endParaRPr lang="es-MX" sz="3200" b="1" dirty="0"/>
          </a:p>
          <a:p>
            <a:pPr algn="ctr"/>
            <a:r>
              <a:rPr lang="es-MX" sz="3200" b="1" dirty="0"/>
              <a:t>Método de Análisis de Causas de Incidentes  ICAM</a:t>
            </a:r>
          </a:p>
        </p:txBody>
      </p:sp>
    </p:spTree>
    <p:extLst>
      <p:ext uri="{BB962C8B-B14F-4D97-AF65-F5344CB8AC3E}">
        <p14:creationId xmlns:p14="http://schemas.microsoft.com/office/powerpoint/2010/main" val="394736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924D5-427A-91E4-B128-EAB53106CC3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7747AF7-AA21-1C8A-21AC-448E6EC2C99E}"/>
              </a:ext>
            </a:extLst>
          </p:cNvPr>
          <p:cNvSpPr txBox="1"/>
          <p:nvPr/>
        </p:nvSpPr>
        <p:spPr>
          <a:xfrm>
            <a:off x="2040178" y="2829206"/>
            <a:ext cx="3957500" cy="3539430"/>
          </a:xfrm>
          <a:prstGeom prst="rect">
            <a:avLst/>
          </a:prstGeom>
          <a:noFill/>
        </p:spPr>
        <p:txBody>
          <a:bodyPr wrap="square">
            <a:spAutoFit/>
          </a:bodyPr>
          <a:lstStyle/>
          <a:p>
            <a:r>
              <a:rPr lang="es-MX" b="1" dirty="0"/>
              <a:t>Módulo 1</a:t>
            </a:r>
            <a:r>
              <a:rPr lang="es-MX" dirty="0"/>
              <a:t>: Normativas que aplican</a:t>
            </a:r>
          </a:p>
          <a:p>
            <a:r>
              <a:rPr lang="es-MX" b="1" dirty="0"/>
              <a:t>Módulo 2</a:t>
            </a:r>
            <a:r>
              <a:rPr lang="es-MX" dirty="0"/>
              <a:t>:  Los Errores Humanos</a:t>
            </a:r>
          </a:p>
          <a:p>
            <a:r>
              <a:rPr lang="es-MX" b="1" dirty="0"/>
              <a:t>Módulo 3</a:t>
            </a:r>
            <a:r>
              <a:rPr lang="es-MX" dirty="0"/>
              <a:t>:  Método ICAM</a:t>
            </a:r>
          </a:p>
          <a:p>
            <a:pPr marL="285750" indent="-285750">
              <a:buFont typeface="Arial" panose="020B0604020202020204" pitchFamily="34" charset="0"/>
              <a:buChar char="•"/>
            </a:pPr>
            <a:r>
              <a:rPr lang="es-MX" sz="1600" dirty="0"/>
              <a:t>Acciones inmediatas</a:t>
            </a:r>
          </a:p>
          <a:p>
            <a:pPr marL="285750" indent="-285750">
              <a:buFont typeface="Arial" panose="020B0604020202020204" pitchFamily="34" charset="0"/>
              <a:buChar char="•"/>
            </a:pPr>
            <a:r>
              <a:rPr lang="es-MX" sz="1600" dirty="0"/>
              <a:t>Planificación de la investigación</a:t>
            </a:r>
          </a:p>
          <a:p>
            <a:pPr marL="285750" indent="-285750">
              <a:buFont typeface="Arial" panose="020B0604020202020204" pitchFamily="34" charset="0"/>
              <a:buChar char="•"/>
            </a:pPr>
            <a:r>
              <a:rPr lang="es-MX" sz="1600" dirty="0"/>
              <a:t>Recolección de la información</a:t>
            </a:r>
          </a:p>
          <a:p>
            <a:pPr marL="285750" indent="-285750">
              <a:buFont typeface="Arial" panose="020B0604020202020204" pitchFamily="34" charset="0"/>
              <a:buChar char="•"/>
            </a:pPr>
            <a:r>
              <a:rPr lang="es-MX" sz="1600" dirty="0"/>
              <a:t>Organización de la información</a:t>
            </a:r>
          </a:p>
          <a:p>
            <a:pPr marL="285750" indent="-285750">
              <a:buFont typeface="Arial" panose="020B0604020202020204" pitchFamily="34" charset="0"/>
              <a:buChar char="•"/>
            </a:pPr>
            <a:r>
              <a:rPr lang="es-MX" sz="1600" dirty="0"/>
              <a:t>Análisis </a:t>
            </a:r>
            <a:r>
              <a:rPr lang="es-MX" sz="1600" dirty="0" err="1"/>
              <a:t>Icam</a:t>
            </a:r>
            <a:endParaRPr lang="es-MX" sz="1600" dirty="0"/>
          </a:p>
          <a:p>
            <a:pPr marL="285750" indent="-285750">
              <a:buFont typeface="Arial" panose="020B0604020202020204" pitchFamily="34" charset="0"/>
              <a:buChar char="•"/>
            </a:pPr>
            <a:r>
              <a:rPr lang="es-MX" dirty="0"/>
              <a:t>Acciones Preventivas</a:t>
            </a:r>
          </a:p>
          <a:p>
            <a:pPr marL="285750" indent="-285750">
              <a:buFont typeface="Arial" panose="020B0604020202020204" pitchFamily="34" charset="0"/>
              <a:buChar char="•"/>
            </a:pPr>
            <a:r>
              <a:rPr lang="es-MX" dirty="0"/>
              <a:t>Reporte de Hallazgos</a:t>
            </a:r>
          </a:p>
          <a:p>
            <a:r>
              <a:rPr lang="es-MX" b="1" dirty="0"/>
              <a:t>Módulo 4</a:t>
            </a:r>
            <a:r>
              <a:rPr lang="es-MX" dirty="0"/>
              <a:t>:  Ejemplo práctico 1</a:t>
            </a:r>
          </a:p>
          <a:p>
            <a:r>
              <a:rPr lang="es-MX" b="1" dirty="0"/>
              <a:t>Modulo 5</a:t>
            </a:r>
            <a:r>
              <a:rPr lang="es-MX" dirty="0"/>
              <a:t>:  Ejemplo, Práctico 2</a:t>
            </a:r>
          </a:p>
          <a:p>
            <a:r>
              <a:rPr lang="es-MX" b="1" dirty="0"/>
              <a:t>Módulo 6</a:t>
            </a:r>
            <a:r>
              <a:rPr lang="es-MX" dirty="0"/>
              <a:t>:  Video reforzamiento</a:t>
            </a:r>
          </a:p>
        </p:txBody>
      </p:sp>
      <p:sp>
        <p:nvSpPr>
          <p:cNvPr id="5" name="CuadroTexto 4">
            <a:extLst>
              <a:ext uri="{FF2B5EF4-FFF2-40B4-BE49-F238E27FC236}">
                <a16:creationId xmlns:a16="http://schemas.microsoft.com/office/drawing/2014/main" id="{5586FB71-4590-4827-4F46-22DA7872378B}"/>
              </a:ext>
            </a:extLst>
          </p:cNvPr>
          <p:cNvSpPr txBox="1"/>
          <p:nvPr/>
        </p:nvSpPr>
        <p:spPr>
          <a:xfrm>
            <a:off x="953729" y="1491093"/>
            <a:ext cx="6902245" cy="400110"/>
          </a:xfrm>
          <a:prstGeom prst="rect">
            <a:avLst/>
          </a:prstGeom>
          <a:noFill/>
        </p:spPr>
        <p:txBody>
          <a:bodyPr wrap="square" rtlCol="0">
            <a:spAutoFit/>
          </a:bodyPr>
          <a:lstStyle/>
          <a:p>
            <a:r>
              <a:rPr lang="es-MX" sz="2000" b="1" dirty="0"/>
              <a:t>INVESTIGACION DE ACCIDENTES EN EL TRABAJO METODO ICAM</a:t>
            </a:r>
            <a:endParaRPr lang="es-CL" sz="2000" b="1" dirty="0"/>
          </a:p>
        </p:txBody>
      </p:sp>
      <p:sp>
        <p:nvSpPr>
          <p:cNvPr id="6" name="CuadroTexto 5">
            <a:extLst>
              <a:ext uri="{FF2B5EF4-FFF2-40B4-BE49-F238E27FC236}">
                <a16:creationId xmlns:a16="http://schemas.microsoft.com/office/drawing/2014/main" id="{E711F45E-32E3-C0FA-6375-104DE0047E84}"/>
              </a:ext>
            </a:extLst>
          </p:cNvPr>
          <p:cNvSpPr txBox="1"/>
          <p:nvPr/>
        </p:nvSpPr>
        <p:spPr>
          <a:xfrm>
            <a:off x="1096130" y="2275566"/>
            <a:ext cx="2969342" cy="369332"/>
          </a:xfrm>
          <a:prstGeom prst="rect">
            <a:avLst/>
          </a:prstGeom>
          <a:noFill/>
        </p:spPr>
        <p:txBody>
          <a:bodyPr wrap="square" rtlCol="0">
            <a:spAutoFit/>
          </a:bodyPr>
          <a:lstStyle/>
          <a:p>
            <a:r>
              <a:rPr lang="es-MX" b="1" dirty="0"/>
              <a:t>TEMARIO</a:t>
            </a:r>
            <a:endParaRPr lang="es-CL" b="1" dirty="0"/>
          </a:p>
        </p:txBody>
      </p:sp>
    </p:spTree>
    <p:extLst>
      <p:ext uri="{BB962C8B-B14F-4D97-AF65-F5344CB8AC3E}">
        <p14:creationId xmlns:p14="http://schemas.microsoft.com/office/powerpoint/2010/main" val="186991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95E67E79-B61C-4E73-A9C9-3CC0DC6FE06C}" type="datetime1">
              <a:rPr lang="es-ES"/>
              <a:pPr/>
              <a:t>07/09/2025</a:t>
            </a:fld>
            <a:endParaRPr lang="es-ES"/>
          </a:p>
        </p:txBody>
      </p:sp>
      <p:sp>
        <p:nvSpPr>
          <p:cNvPr id="5" name="4 Marcador de número de diapositiva"/>
          <p:cNvSpPr>
            <a:spLocks noGrp="1"/>
          </p:cNvSpPr>
          <p:nvPr>
            <p:ph type="sldNum" sz="quarter" idx="11"/>
          </p:nvPr>
        </p:nvSpPr>
        <p:spPr/>
        <p:txBody>
          <a:bodyPr/>
          <a:lstStyle/>
          <a:p>
            <a:endParaRPr lang="es-ES"/>
          </a:p>
          <a:p>
            <a:fld id="{1CF60035-12E4-4DBB-828A-5C140673CF4B}" type="slidenum">
              <a:rPr lang="es-ES"/>
              <a:pPr/>
              <a:t>60</a:t>
            </a:fld>
            <a:endParaRPr lang="es-ES"/>
          </a:p>
        </p:txBody>
      </p:sp>
      <p:sp>
        <p:nvSpPr>
          <p:cNvPr id="547843" name="Rectangle 3"/>
          <p:cNvSpPr>
            <a:spLocks noChangeArrowheads="1"/>
          </p:cNvSpPr>
          <p:nvPr/>
        </p:nvSpPr>
        <p:spPr bwMode="auto">
          <a:xfrm>
            <a:off x="540544" y="1686012"/>
            <a:ext cx="8153400" cy="3877985"/>
          </a:xfrm>
          <a:prstGeom prst="rect">
            <a:avLst/>
          </a:prstGeom>
          <a:noFill/>
          <a:ln w="9525">
            <a:noFill/>
            <a:miter lim="800000"/>
            <a:headEnd type="none" w="sm" len="sm"/>
            <a:tailEnd type="none" w="sm" len="sm"/>
          </a:ln>
          <a:effectLst/>
        </p:spPr>
        <p:txBody>
          <a:bodyPr>
            <a:spAutoFit/>
          </a:bodyPr>
          <a:lstStyle/>
          <a:p>
            <a:pPr>
              <a:spcBef>
                <a:spcPct val="50000"/>
              </a:spcBef>
              <a:buFontTx/>
              <a:buNone/>
            </a:pPr>
            <a:r>
              <a:rPr lang="es-CL" sz="3600" b="1" u="none" dirty="0">
                <a:latin typeface="Times New Roman" pitchFamily="18" charset="0"/>
              </a:rPr>
              <a:t>PRINCIPIO DE MULTICAUSALIDAD</a:t>
            </a:r>
          </a:p>
          <a:p>
            <a:pPr>
              <a:spcBef>
                <a:spcPct val="50000"/>
              </a:spcBef>
              <a:buFontTx/>
              <a:buNone/>
            </a:pPr>
            <a:r>
              <a:rPr lang="es-CL" sz="2800" u="none" dirty="0">
                <a:latin typeface="Times New Roman" pitchFamily="18" charset="0"/>
              </a:rPr>
              <a:t>  </a:t>
            </a:r>
            <a:r>
              <a:rPr lang="es-CL" sz="2800" b="1" u="none" dirty="0">
                <a:latin typeface="Times New Roman" pitchFamily="18" charset="0"/>
              </a:rPr>
              <a:t>“Todos los Accidentes tienen más de una Causa”</a:t>
            </a:r>
          </a:p>
          <a:p>
            <a:pPr>
              <a:spcBef>
                <a:spcPct val="50000"/>
              </a:spcBef>
            </a:pPr>
            <a:r>
              <a:rPr lang="es-CL" sz="2800" u="none" dirty="0">
                <a:latin typeface="Times New Roman" pitchFamily="18" charset="0"/>
              </a:rPr>
              <a:t>La prevención moderna entiende que los accidentes no se producen por una causa única, habitualmente se dan una serie de causas.</a:t>
            </a:r>
          </a:p>
          <a:p>
            <a:pPr>
              <a:spcBef>
                <a:spcPct val="50000"/>
              </a:spcBef>
            </a:pPr>
            <a:r>
              <a:rPr lang="es-CL" sz="2800" u="none" dirty="0">
                <a:latin typeface="Times New Roman" pitchFamily="18" charset="0"/>
              </a:rPr>
              <a:t> Se deben investigar todas las causas para estar seguros de que no se repetirá el incidente.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bwMode="black">
          <a:xfrm>
            <a:off x="411843" y="1231883"/>
            <a:ext cx="7772400" cy="752475"/>
          </a:xfrm>
          <a:prstGeom prst="rect">
            <a:avLst/>
          </a:prstGeom>
          <a:noFill/>
          <a:ln/>
        </p:spPr>
        <p:txBody>
          <a:bodyPr lIns="92075" tIns="46038" rIns="92075" bIns="46038">
            <a:normAutofit fontScale="90000"/>
          </a:bodyPr>
          <a:lstStyle/>
          <a:p>
            <a:r>
              <a:rPr lang="es-CL" b="0" dirty="0">
                <a:effectLst>
                  <a:outerShdw blurRad="38100" dist="38100" dir="2700000" algn="tl">
                    <a:srgbClr val="C0C0C0"/>
                  </a:outerShdw>
                </a:effectLst>
              </a:rPr>
              <a:t>Objetivos </a:t>
            </a:r>
          </a:p>
        </p:txBody>
      </p:sp>
      <p:sp>
        <p:nvSpPr>
          <p:cNvPr id="356355" name="Rectangle 3"/>
          <p:cNvSpPr>
            <a:spLocks noGrp="1" noChangeArrowheads="1"/>
          </p:cNvSpPr>
          <p:nvPr>
            <p:ph type="body" idx="4294967295"/>
          </p:nvPr>
        </p:nvSpPr>
        <p:spPr>
          <a:xfrm>
            <a:off x="873384" y="2882381"/>
            <a:ext cx="8080116" cy="3789006"/>
          </a:xfrm>
          <a:prstGeom prst="rect">
            <a:avLst/>
          </a:prstGeom>
          <a:noFill/>
          <a:ln/>
        </p:spPr>
        <p:txBody>
          <a:bodyPr lIns="92075" tIns="46038" rIns="92075" bIns="46038"/>
          <a:lstStyle/>
          <a:p>
            <a:pPr>
              <a:spcBef>
                <a:spcPct val="35000"/>
              </a:spcBef>
            </a:pPr>
            <a:r>
              <a:rPr lang="es-CL" sz="3000" dirty="0"/>
              <a:t>Reconocer la necesidad de una investigación</a:t>
            </a:r>
          </a:p>
          <a:p>
            <a:pPr>
              <a:spcBef>
                <a:spcPct val="35000"/>
              </a:spcBef>
            </a:pPr>
            <a:r>
              <a:rPr lang="es-CL" sz="3000" dirty="0"/>
              <a:t>Los 7 pasos del proceso de investigación</a:t>
            </a:r>
          </a:p>
          <a:p>
            <a:pPr>
              <a:spcBef>
                <a:spcPct val="35000"/>
              </a:spcBef>
            </a:pPr>
            <a:r>
              <a:rPr lang="es-CL" sz="3000" dirty="0"/>
              <a:t>Entender el Modelo de </a:t>
            </a:r>
            <a:r>
              <a:rPr lang="es-CL" sz="3000" i="1" dirty="0">
                <a:solidFill>
                  <a:srgbClr val="0000FF"/>
                </a:solidFill>
              </a:rPr>
              <a:t>REASON</a:t>
            </a:r>
            <a:r>
              <a:rPr lang="es-CL" sz="3000" dirty="0"/>
              <a:t> e </a:t>
            </a:r>
            <a:r>
              <a:rPr lang="es-CL" sz="3000" dirty="0">
                <a:solidFill>
                  <a:srgbClr val="0000FF"/>
                </a:solidFill>
              </a:rPr>
              <a:t>ICAM</a:t>
            </a:r>
          </a:p>
          <a:p>
            <a:pPr>
              <a:spcBef>
                <a:spcPct val="35000"/>
              </a:spcBef>
            </a:pPr>
            <a:r>
              <a:rPr lang="es-CL" sz="3000" dirty="0"/>
              <a:t>Aplicar ICAM para determinar las causas de un incidente </a:t>
            </a:r>
          </a:p>
        </p:txBody>
      </p:sp>
      <p:sp>
        <p:nvSpPr>
          <p:cNvPr id="5" name="1 Marcador de fecha"/>
          <p:cNvSpPr>
            <a:spLocks noGrp="1"/>
          </p:cNvSpPr>
          <p:nvPr>
            <p:ph type="dt" sz="half" idx="4294967295"/>
          </p:nvPr>
        </p:nvSpPr>
        <p:spPr>
          <a:xfrm>
            <a:off x="685800" y="6324600"/>
            <a:ext cx="1524000" cy="533400"/>
          </a:xfrm>
          <a:prstGeom prst="rect">
            <a:avLst/>
          </a:prstGeom>
        </p:spPr>
        <p:txBody>
          <a:bodyPr/>
          <a:lstStyle/>
          <a:p>
            <a:fld id="{C3C4AE72-C530-477E-A969-3B6C45936C31}" type="datetime1">
              <a:rPr lang="es-ES"/>
              <a:pPr/>
              <a:t>07/09/2025</a:t>
            </a:fld>
            <a:endParaRPr lang="es-ES" dirty="0"/>
          </a:p>
        </p:txBody>
      </p:sp>
      <p:sp>
        <p:nvSpPr>
          <p:cNvPr id="2" name="CuadroTexto 1">
            <a:extLst>
              <a:ext uri="{FF2B5EF4-FFF2-40B4-BE49-F238E27FC236}">
                <a16:creationId xmlns:a16="http://schemas.microsoft.com/office/drawing/2014/main" id="{42C79CF5-329E-35F9-5F2E-DADA39599B40}"/>
              </a:ext>
            </a:extLst>
          </p:cNvPr>
          <p:cNvSpPr txBox="1"/>
          <p:nvPr/>
        </p:nvSpPr>
        <p:spPr>
          <a:xfrm>
            <a:off x="1138333" y="2062065"/>
            <a:ext cx="2369975" cy="523220"/>
          </a:xfrm>
          <a:prstGeom prst="rect">
            <a:avLst/>
          </a:prstGeom>
          <a:noFill/>
        </p:spPr>
        <p:txBody>
          <a:bodyPr wrap="square" rtlCol="0">
            <a:spAutoFit/>
          </a:bodyPr>
          <a:lstStyle/>
          <a:p>
            <a:r>
              <a:rPr lang="es-MX" sz="2800" b="1" dirty="0"/>
              <a:t>TEMAS </a:t>
            </a:r>
            <a:endParaRPr lang="es-CL" sz="2800" b="1" dirty="0"/>
          </a:p>
        </p:txBody>
      </p:sp>
    </p:spTree>
  </p:cSld>
  <p:clrMapOvr>
    <a:masterClrMapping/>
  </p:clrMapOvr>
  <p:transition spd="slow">
    <p:blinds/>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bwMode="black">
          <a:xfrm>
            <a:off x="685800" y="1542766"/>
            <a:ext cx="7772400" cy="752475"/>
          </a:xfrm>
          <a:prstGeom prst="rect">
            <a:avLst/>
          </a:prstGeom>
          <a:noFill/>
          <a:ln/>
        </p:spPr>
        <p:txBody>
          <a:bodyPr lIns="92075" tIns="46038" rIns="92075" bIns="46038">
            <a:normAutofit/>
          </a:bodyPr>
          <a:lstStyle/>
          <a:p>
            <a:r>
              <a:rPr lang="es-CL" sz="3200" b="0" dirty="0">
                <a:effectLst>
                  <a:outerShdw blurRad="38100" dist="38100" dir="2700000" algn="tl">
                    <a:srgbClr val="C0C0C0"/>
                  </a:outerShdw>
                </a:effectLst>
                <a:latin typeface="Calibri" panose="020F0502020204030204" pitchFamily="34" charset="0"/>
                <a:cs typeface="Calibri" panose="020F0502020204030204" pitchFamily="34" charset="0"/>
              </a:rPr>
              <a:t>Reconocer la necesidad de una investigación</a:t>
            </a:r>
          </a:p>
        </p:txBody>
      </p:sp>
      <p:sp>
        <p:nvSpPr>
          <p:cNvPr id="9" name="Rectangle 2"/>
          <p:cNvSpPr txBox="1">
            <a:spLocks noChangeArrowheads="1"/>
          </p:cNvSpPr>
          <p:nvPr/>
        </p:nvSpPr>
        <p:spPr bwMode="black">
          <a:xfrm>
            <a:off x="549379" y="2446166"/>
            <a:ext cx="8041961" cy="3200346"/>
          </a:xfrm>
          <a:prstGeom prst="rect">
            <a:avLst/>
          </a:prstGeom>
          <a:noFill/>
          <a:ln/>
        </p:spPr>
        <p:txBody>
          <a:bodyPr lIns="92075" tIns="46038" rIns="92075" bIns="46038"/>
          <a:lstStyle/>
          <a:p>
            <a:pPr lvl="1" eaLnBrk="0" hangingPunct="0">
              <a:buFont typeface="Wingdings" pitchFamily="2" charset="2"/>
              <a:buChar char="ü"/>
            </a:pPr>
            <a:r>
              <a:rPr kumimoji="0" lang="es-CL" sz="22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Prevenir la recurrencia</a:t>
            </a:r>
          </a:p>
          <a:p>
            <a:pPr lvl="1" eaLnBrk="0" hangingPunct="0">
              <a:buFont typeface="Wingdings" pitchFamily="2" charset="2"/>
              <a:buChar char="ü"/>
            </a:pPr>
            <a:r>
              <a:rPr lang="es-MX" sz="2200" kern="0" dirty="0">
                <a:effectLst>
                  <a:outerShdw blurRad="38100" dist="38100" dir="2700000" algn="tl">
                    <a:srgbClr val="C0C0C0"/>
                  </a:outerShdw>
                </a:effectLst>
                <a:latin typeface="Calibri" panose="020F0502020204030204" pitchFamily="34" charset="0"/>
                <a:ea typeface="+mj-ea"/>
                <a:cs typeface="Calibri" panose="020F0502020204030204" pitchFamily="34" charset="0"/>
              </a:rPr>
              <a:t>Promover la Seguridad</a:t>
            </a:r>
          </a:p>
          <a:p>
            <a:pPr lvl="1" eaLnBrk="0" hangingPunct="0">
              <a:buFont typeface="Wingdings" pitchFamily="2" charset="2"/>
              <a:buChar char="ü"/>
            </a:pPr>
            <a:r>
              <a:rPr kumimoji="0" lang="es-MX" sz="22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Actitud Proactiva</a:t>
            </a:r>
          </a:p>
          <a:p>
            <a:pPr lvl="1" eaLnBrk="0" hangingPunct="0">
              <a:buFont typeface="Wingdings" pitchFamily="2" charset="2"/>
              <a:buChar char="ü"/>
            </a:pPr>
            <a:endParaRPr lang="es-MX" sz="2200" kern="0" dirty="0">
              <a:effectLst>
                <a:outerShdw blurRad="38100" dist="38100" dir="2700000" algn="tl">
                  <a:srgbClr val="C0C0C0"/>
                </a:outerShdw>
              </a:effectLst>
              <a:latin typeface="Calibri" panose="020F0502020204030204" pitchFamily="34" charset="0"/>
              <a:ea typeface="+mj-ea"/>
              <a:cs typeface="Calibri" panose="020F0502020204030204" pitchFamily="34" charset="0"/>
            </a:endParaRPr>
          </a:p>
          <a:p>
            <a:pPr lvl="1" eaLnBrk="0" hangingPunct="0"/>
            <a:r>
              <a:rPr kumimoji="0" lang="es-MX" sz="22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Hemos pagado el precio de un incidente, obtengamos un beneficio</a:t>
            </a:r>
            <a:endParaRPr kumimoji="0" lang="es-CL" sz="22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sp>
        <p:nvSpPr>
          <p:cNvPr id="10" name="1 Marcador de fecha"/>
          <p:cNvSpPr>
            <a:spLocks noGrp="1"/>
          </p:cNvSpPr>
          <p:nvPr>
            <p:ph type="dt" sz="half" idx="4294967295"/>
          </p:nvPr>
        </p:nvSpPr>
        <p:spPr>
          <a:xfrm>
            <a:off x="549380" y="5948362"/>
            <a:ext cx="1524000" cy="533400"/>
          </a:xfrm>
          <a:prstGeom prst="rect">
            <a:avLst/>
          </a:prstGeom>
        </p:spPr>
        <p:txBody>
          <a:bodyPr/>
          <a:lstStyle/>
          <a:p>
            <a:fld id="{C3C4AE72-C530-477E-A969-3B6C45936C31}" type="datetime1">
              <a:rPr lang="es-ES" sz="2200">
                <a:latin typeface="Calibri" panose="020F0502020204030204" pitchFamily="34" charset="0"/>
                <a:cs typeface="Calibri" panose="020F0502020204030204" pitchFamily="34" charset="0"/>
              </a:rPr>
              <a:pPr/>
              <a:t>07/09/2025</a:t>
            </a:fld>
            <a:endParaRPr lang="es-ES" sz="2200" dirty="0">
              <a:latin typeface="Calibri" panose="020F0502020204030204" pitchFamily="34" charset="0"/>
              <a:cs typeface="Calibri" panose="020F0502020204030204" pitchFamily="34" charset="0"/>
            </a:endParaRPr>
          </a:p>
        </p:txBody>
      </p:sp>
    </p:spTree>
  </p:cSld>
  <p:clrMapOvr>
    <a:masterClrMapping/>
  </p:clrMapOvr>
  <p:transition spd="slow">
    <p:blinds/>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B55E1CB0-A653-419D-A631-0F198B3830A3}"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86EBDE80-6CCE-41A8-8997-4DEFF53A2EA4}" type="slidenum">
              <a:rPr lang="es-ES"/>
              <a:pPr/>
              <a:t>63</a:t>
            </a:fld>
            <a:endParaRPr lang="es-ES"/>
          </a:p>
        </p:txBody>
      </p:sp>
      <p:sp>
        <p:nvSpPr>
          <p:cNvPr id="378882" name="Rectangle 2"/>
          <p:cNvSpPr>
            <a:spLocks noGrp="1" noChangeArrowheads="1"/>
          </p:cNvSpPr>
          <p:nvPr>
            <p:ph type="body" idx="4294967295"/>
          </p:nvPr>
        </p:nvSpPr>
        <p:spPr>
          <a:xfrm>
            <a:off x="636994" y="1709294"/>
            <a:ext cx="7870012" cy="2672855"/>
          </a:xfrm>
          <a:prstGeom prst="rect">
            <a:avLst/>
          </a:prstGeom>
          <a:noFill/>
          <a:ln/>
        </p:spPr>
        <p:txBody>
          <a:bodyPr lIns="92075" tIns="46038" rIns="92075" bIns="46038">
            <a:normAutofit/>
          </a:bodyPr>
          <a:lstStyle/>
          <a:p>
            <a:pPr marL="292100" lvl="1" indent="0" algn="just">
              <a:lnSpc>
                <a:spcPct val="90000"/>
              </a:lnSpc>
              <a:buNone/>
            </a:pPr>
            <a:r>
              <a:rPr lang="es-CL" sz="2200" dirty="0"/>
              <a:t>El Método de Análisis de Causa de Incidentes (ICAM) permite la identificación de las deficiencias de seguridad. Entrega un proceso para identificar qué fue lo que llevó al evento para que de este modo se  puedan implementar las acciones correctivas y preventivas efectivas para prevenir su recurrencia</a:t>
            </a:r>
          </a:p>
        </p:txBody>
      </p:sp>
      <p:sp>
        <p:nvSpPr>
          <p:cNvPr id="8" name="Rectangle 2"/>
          <p:cNvSpPr txBox="1">
            <a:spLocks noChangeArrowheads="1"/>
          </p:cNvSpPr>
          <p:nvPr/>
        </p:nvSpPr>
        <p:spPr>
          <a:xfrm>
            <a:off x="1201738" y="4685161"/>
            <a:ext cx="6740524" cy="1254967"/>
          </a:xfrm>
          <a:prstGeom prst="rect">
            <a:avLst/>
          </a:prstGeom>
          <a:noFill/>
          <a:ln/>
        </p:spPr>
        <p:txBody>
          <a:bodyPr lIns="92075" tIns="46038" rIns="92075" bIns="46038"/>
          <a:lstStyle/>
          <a:p>
            <a:pPr marL="231775" marR="0" lvl="0" indent="-231775" algn="just" defTabSz="914400" rtl="0" eaLnBrk="0" fontAlgn="base" latinLnBrk="0" hangingPunct="0">
              <a:lnSpc>
                <a:spcPct val="90000"/>
              </a:lnSpc>
              <a:spcBef>
                <a:spcPct val="20000"/>
              </a:spcBef>
              <a:spcAft>
                <a:spcPct val="0"/>
              </a:spcAft>
              <a:buClr>
                <a:schemeClr val="accent2"/>
              </a:buClr>
              <a:buSzTx/>
              <a:buFontTx/>
              <a:buNone/>
              <a:tabLst/>
              <a:defRPr/>
            </a:pPr>
            <a:r>
              <a:rPr kumimoji="0" lang="es-ES" sz="2400" b="1" i="0" u="none" strike="noStrike" kern="0" cap="none" spc="0" normalizeH="0" baseline="0" noProof="0" dirty="0">
                <a:ln>
                  <a:noFill/>
                </a:ln>
                <a:solidFill>
                  <a:schemeClr val="tx1"/>
                </a:solidFill>
                <a:effectLst/>
                <a:uLnTx/>
                <a:uFillTx/>
                <a:latin typeface="+mn-lt"/>
                <a:ea typeface="+mn-ea"/>
                <a:cs typeface="+mn-cs"/>
              </a:rPr>
              <a:t>Alcance</a:t>
            </a:r>
          </a:p>
          <a:p>
            <a:pPr marL="630238" marR="0" lvl="1" indent="-173038" algn="just" defTabSz="914400" rtl="0" eaLnBrk="0" fontAlgn="base" latinLnBrk="0" hangingPunct="0">
              <a:lnSpc>
                <a:spcPct val="90000"/>
              </a:lnSpc>
              <a:spcBef>
                <a:spcPct val="20000"/>
              </a:spcBef>
              <a:spcAft>
                <a:spcPct val="0"/>
              </a:spcAft>
              <a:buClr>
                <a:schemeClr val="accent2"/>
              </a:buClr>
              <a:buSzTx/>
              <a:buFont typeface="Times" pitchFamily="18" charset="0"/>
              <a:buChar char="-"/>
              <a:tabLst/>
              <a:defRPr/>
            </a:pPr>
            <a:r>
              <a:rPr kumimoji="0" lang="es-CL" sz="2400" b="0" i="0" u="none" strike="noStrike" kern="0" cap="none" spc="0" normalizeH="0" baseline="0" noProof="0" dirty="0">
                <a:ln>
                  <a:noFill/>
                </a:ln>
                <a:solidFill>
                  <a:srgbClr val="0000CC"/>
                </a:solidFill>
                <a:effectLst/>
                <a:uLnTx/>
                <a:uFillTx/>
                <a:latin typeface="+mn-lt"/>
              </a:rPr>
              <a:t>Todos los incidentes significativos, actuales y potenciales.</a:t>
            </a:r>
            <a:endParaRPr kumimoji="0" lang="es-ES" sz="2400" b="0" i="0" u="none" strike="noStrike" kern="0" cap="none" spc="0" normalizeH="0" baseline="0" noProof="0" dirty="0">
              <a:ln>
                <a:noFill/>
              </a:ln>
              <a:solidFill>
                <a:srgbClr val="0000FF"/>
              </a:solidFill>
              <a:effectLst/>
              <a:uLnTx/>
              <a:uFillTx/>
              <a:latin typeface="+mn-lt"/>
            </a:endParaRPr>
          </a:p>
        </p:txBody>
      </p:sp>
    </p:spTree>
  </p:cSld>
  <p:clrMapOvr>
    <a:masterClrMapping/>
  </p:clrMapOvr>
  <p:transition spd="slow">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endParaRPr lang="es-ES"/>
          </a:p>
          <a:p>
            <a:fld id="{A52D9E18-01E3-4776-9CC2-C6A5FBBCD545}" type="slidenum">
              <a:rPr lang="es-ES"/>
              <a:pPr/>
              <a:t>64</a:t>
            </a:fld>
            <a:endParaRPr lang="es-ES"/>
          </a:p>
        </p:txBody>
      </p:sp>
      <p:sp>
        <p:nvSpPr>
          <p:cNvPr id="382978" name="Rectangle 2"/>
          <p:cNvSpPr>
            <a:spLocks noGrp="1" noChangeArrowheads="1"/>
          </p:cNvSpPr>
          <p:nvPr>
            <p:ph type="title"/>
          </p:nvPr>
        </p:nvSpPr>
        <p:spPr>
          <a:xfrm>
            <a:off x="761957" y="1527381"/>
            <a:ext cx="7772400" cy="752475"/>
          </a:xfrm>
          <a:prstGeom prst="rect">
            <a:avLst/>
          </a:prstGeom>
        </p:spPr>
        <p:txBody>
          <a:bodyPr>
            <a:normAutofit fontScale="90000"/>
          </a:bodyPr>
          <a:lstStyle/>
          <a:p>
            <a:r>
              <a:rPr lang="es-ES" b="0" dirty="0">
                <a:effectLst>
                  <a:outerShdw blurRad="38100" dist="38100" dir="2700000" algn="tl">
                    <a:srgbClr val="C0C0C0"/>
                  </a:outerShdw>
                </a:effectLst>
              </a:rPr>
              <a:t>Los Objetivos de las investigaciones:</a:t>
            </a:r>
          </a:p>
        </p:txBody>
      </p:sp>
      <p:sp>
        <p:nvSpPr>
          <p:cNvPr id="382979" name="Rectangle 3"/>
          <p:cNvSpPr>
            <a:spLocks noGrp="1" noChangeArrowheads="1"/>
          </p:cNvSpPr>
          <p:nvPr>
            <p:ph type="body" idx="4294967295"/>
          </p:nvPr>
        </p:nvSpPr>
        <p:spPr>
          <a:xfrm>
            <a:off x="685800" y="2329512"/>
            <a:ext cx="8205016" cy="3557701"/>
          </a:xfrm>
          <a:prstGeom prst="rect">
            <a:avLst/>
          </a:prstGeom>
        </p:spPr>
        <p:txBody>
          <a:bodyPr>
            <a:noAutofit/>
          </a:bodyPr>
          <a:lstStyle/>
          <a:p>
            <a:pPr marL="457200" indent="-457200" algn="just">
              <a:spcBef>
                <a:spcPct val="50000"/>
              </a:spcBef>
              <a:buFontTx/>
              <a:buAutoNum type="arabicPeriod"/>
            </a:pPr>
            <a:r>
              <a:rPr lang="es-ES" sz="2200" dirty="0"/>
              <a:t>Establecer los hechos que conciernen al evento</a:t>
            </a:r>
          </a:p>
          <a:p>
            <a:pPr marL="457200" indent="-457200" algn="just">
              <a:spcBef>
                <a:spcPct val="50000"/>
              </a:spcBef>
              <a:buFontTx/>
              <a:buAutoNum type="arabicPeriod"/>
            </a:pPr>
            <a:r>
              <a:rPr lang="es-ES" sz="2200" dirty="0"/>
              <a:t>Identificar los factores contribuyentes y las causas básicas</a:t>
            </a:r>
          </a:p>
          <a:p>
            <a:pPr marL="457200" indent="-457200" algn="just">
              <a:spcBef>
                <a:spcPct val="50000"/>
              </a:spcBef>
              <a:buFontTx/>
              <a:buAutoNum type="arabicPeriod"/>
            </a:pPr>
            <a:r>
              <a:rPr lang="es-ES" sz="2200" dirty="0"/>
              <a:t>Revisar la efectividad de los controles y procedimientos existentes</a:t>
            </a:r>
          </a:p>
          <a:p>
            <a:pPr marL="457200" indent="-457200" algn="just">
              <a:spcBef>
                <a:spcPct val="50000"/>
              </a:spcBef>
              <a:buFontTx/>
              <a:buAutoNum type="arabicPeriod"/>
            </a:pPr>
            <a:r>
              <a:rPr lang="es-ES" sz="2200" dirty="0"/>
              <a:t>Recomendar acciones preventivas y correctivas</a:t>
            </a:r>
          </a:p>
          <a:p>
            <a:pPr marL="457200" indent="-457200" algn="just">
              <a:spcBef>
                <a:spcPct val="50000"/>
              </a:spcBef>
              <a:buFontTx/>
              <a:buAutoNum type="arabicPeriod"/>
            </a:pPr>
            <a:r>
              <a:rPr lang="es-ES" sz="2200" dirty="0"/>
              <a:t>Difundir  para compartir los aprendizajes claves</a:t>
            </a:r>
          </a:p>
          <a:p>
            <a:pPr marL="457200" indent="-457200" algn="just">
              <a:spcBef>
                <a:spcPct val="50000"/>
              </a:spcBef>
              <a:buFontTx/>
              <a:buAutoNum type="arabicPeriod"/>
            </a:pPr>
            <a:r>
              <a:rPr lang="es-ES" sz="2200" dirty="0"/>
              <a:t>No asignar culpas o responsabilidades</a:t>
            </a:r>
          </a:p>
        </p:txBody>
      </p:sp>
      <p:sp>
        <p:nvSpPr>
          <p:cNvPr id="6" name="1 Marcador de fecha"/>
          <p:cNvSpPr>
            <a:spLocks noGrp="1"/>
          </p:cNvSpPr>
          <p:nvPr>
            <p:ph type="dt" sz="half" idx="4294967295"/>
          </p:nvPr>
        </p:nvSpPr>
        <p:spPr>
          <a:xfrm>
            <a:off x="685800" y="6324600"/>
            <a:ext cx="1524000" cy="533400"/>
          </a:xfrm>
          <a:prstGeom prst="rect">
            <a:avLst/>
          </a:prstGeom>
        </p:spPr>
        <p:txBody>
          <a:bodyPr/>
          <a:lstStyle/>
          <a:p>
            <a:fld id="{C3C4AE72-C530-477E-A969-3B6C45936C31}" type="datetime1">
              <a:rPr lang="es-ES"/>
              <a:pPr/>
              <a:t>07/09/2025</a:t>
            </a:fld>
            <a:endParaRPr lang="es-ES" dirty="0"/>
          </a:p>
        </p:txBody>
      </p:sp>
    </p:spTree>
  </p:cSld>
  <p:clrMapOvr>
    <a:masterClrMapping/>
  </p:clrMapOvr>
  <p:transition spd="slow">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108E4CE5-9E18-40B7-98D8-3CF1AC0AC91D}"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C8A3F793-4AE3-4491-B5D0-0FDF33263768}" type="slidenum">
              <a:rPr lang="es-ES"/>
              <a:pPr/>
              <a:t>65</a:t>
            </a:fld>
            <a:endParaRPr lang="es-ES"/>
          </a:p>
        </p:txBody>
      </p:sp>
      <p:sp>
        <p:nvSpPr>
          <p:cNvPr id="385026" name="Rectangle 2"/>
          <p:cNvSpPr>
            <a:spLocks noGrp="1" noChangeArrowheads="1"/>
          </p:cNvSpPr>
          <p:nvPr>
            <p:ph type="title"/>
          </p:nvPr>
        </p:nvSpPr>
        <p:spPr>
          <a:xfrm>
            <a:off x="604855" y="1418388"/>
            <a:ext cx="7772400" cy="1274590"/>
          </a:xfrm>
          <a:prstGeom prst="rect">
            <a:avLst/>
          </a:prstGeom>
        </p:spPr>
        <p:txBody>
          <a:bodyPr>
            <a:normAutofit fontScale="90000"/>
          </a:bodyPr>
          <a:lstStyle/>
          <a:p>
            <a:r>
              <a:rPr lang="es-ES" b="0" dirty="0">
                <a:effectLst>
                  <a:outerShdw blurRad="38100" dist="38100" dir="2700000" algn="tl">
                    <a:srgbClr val="C0C0C0"/>
                  </a:outerShdw>
                </a:effectLst>
              </a:rPr>
              <a:t>Incidentes Significativos: requieren ICAM</a:t>
            </a:r>
          </a:p>
        </p:txBody>
      </p:sp>
      <p:sp>
        <p:nvSpPr>
          <p:cNvPr id="385028" name="Rectangle 4"/>
          <p:cNvSpPr>
            <a:spLocks noGrp="1" noChangeArrowheads="1"/>
          </p:cNvSpPr>
          <p:nvPr>
            <p:ph type="body" idx="4294967295"/>
          </p:nvPr>
        </p:nvSpPr>
        <p:spPr>
          <a:xfrm>
            <a:off x="460271" y="2866850"/>
            <a:ext cx="8078874" cy="3204505"/>
          </a:xfrm>
          <a:prstGeom prst="rect">
            <a:avLst/>
          </a:prstGeom>
        </p:spPr>
        <p:txBody>
          <a:bodyPr>
            <a:normAutofit/>
          </a:bodyPr>
          <a:lstStyle/>
          <a:p>
            <a:pPr marL="190500" indent="-190500" algn="just">
              <a:lnSpc>
                <a:spcPct val="90000"/>
              </a:lnSpc>
              <a:spcBef>
                <a:spcPct val="60000"/>
              </a:spcBef>
              <a:buFontTx/>
              <a:buNone/>
            </a:pPr>
            <a:r>
              <a:rPr lang="es-ES" sz="2800" b="1" dirty="0"/>
              <a:t>DEFINICIÓN:</a:t>
            </a:r>
          </a:p>
          <a:p>
            <a:pPr marL="190500" indent="-190500" algn="just">
              <a:lnSpc>
                <a:spcPct val="90000"/>
              </a:lnSpc>
              <a:spcBef>
                <a:spcPct val="60000"/>
              </a:spcBef>
            </a:pPr>
            <a:r>
              <a:rPr lang="es-ES" sz="2000" b="1" dirty="0">
                <a:solidFill>
                  <a:srgbClr val="0000FF"/>
                </a:solidFill>
              </a:rPr>
              <a:t>Un incidente significativo</a:t>
            </a:r>
            <a:r>
              <a:rPr lang="es-ES" sz="2000" dirty="0">
                <a:solidFill>
                  <a:srgbClr val="0000FF"/>
                </a:solidFill>
              </a:rPr>
              <a:t> es una ocurrencia que </a:t>
            </a:r>
            <a:r>
              <a:rPr lang="es-ES" sz="2000" b="1" dirty="0">
                <a:solidFill>
                  <a:srgbClr val="0000FF"/>
                </a:solidFill>
              </a:rPr>
              <a:t>ha resultado realmente</a:t>
            </a:r>
            <a:r>
              <a:rPr lang="es-ES" sz="2000" dirty="0">
                <a:solidFill>
                  <a:srgbClr val="0000FF"/>
                </a:solidFill>
              </a:rPr>
              <a:t> o </a:t>
            </a:r>
            <a:r>
              <a:rPr lang="es-ES" sz="2000" b="1" dirty="0">
                <a:solidFill>
                  <a:srgbClr val="0000FF"/>
                </a:solidFill>
              </a:rPr>
              <a:t>ha tenido el potencial</a:t>
            </a:r>
            <a:r>
              <a:rPr lang="es-ES" sz="2000" dirty="0">
                <a:solidFill>
                  <a:srgbClr val="0000FF"/>
                </a:solidFill>
              </a:rPr>
              <a:t> de causar </a:t>
            </a:r>
            <a:r>
              <a:rPr lang="es-ES" sz="2000" b="1" dirty="0">
                <a:solidFill>
                  <a:srgbClr val="0000FF"/>
                </a:solidFill>
              </a:rPr>
              <a:t>daños significativos</a:t>
            </a:r>
            <a:r>
              <a:rPr lang="es-ES" sz="2000" dirty="0">
                <a:solidFill>
                  <a:srgbClr val="0000FF"/>
                </a:solidFill>
              </a:rPr>
              <a:t>.</a:t>
            </a:r>
          </a:p>
          <a:p>
            <a:pPr marL="190500" indent="-190500" algn="just">
              <a:lnSpc>
                <a:spcPct val="90000"/>
              </a:lnSpc>
              <a:spcBef>
                <a:spcPct val="60000"/>
              </a:spcBef>
            </a:pPr>
            <a:r>
              <a:rPr lang="es-ES" sz="2000" dirty="0">
                <a:solidFill>
                  <a:srgbClr val="0000FF"/>
                </a:solidFill>
              </a:rPr>
              <a:t>Lesión o Enfermedad</a:t>
            </a:r>
          </a:p>
          <a:p>
            <a:pPr marL="190500" indent="-190500" algn="just">
              <a:lnSpc>
                <a:spcPct val="90000"/>
              </a:lnSpc>
              <a:spcBef>
                <a:spcPct val="60000"/>
              </a:spcBef>
            </a:pPr>
            <a:r>
              <a:rPr lang="es-ES" sz="2000" dirty="0">
                <a:solidFill>
                  <a:srgbClr val="0000FF"/>
                </a:solidFill>
              </a:rPr>
              <a:t>Daños Ambientales</a:t>
            </a:r>
          </a:p>
          <a:p>
            <a:pPr marL="190500" indent="-190500" algn="just">
              <a:lnSpc>
                <a:spcPct val="90000"/>
              </a:lnSpc>
              <a:spcBef>
                <a:spcPct val="60000"/>
              </a:spcBef>
            </a:pPr>
            <a:r>
              <a:rPr lang="es-ES" sz="2000" dirty="0">
                <a:solidFill>
                  <a:srgbClr val="0000FF"/>
                </a:solidFill>
              </a:rPr>
              <a:t>Daño Social/cultural /Patrimonio</a:t>
            </a:r>
          </a:p>
          <a:p>
            <a:pPr marL="190500" indent="-190500" algn="just">
              <a:lnSpc>
                <a:spcPct val="90000"/>
              </a:lnSpc>
              <a:spcBef>
                <a:spcPct val="60000"/>
              </a:spcBef>
            </a:pPr>
            <a:r>
              <a:rPr lang="es-ES" sz="2000" dirty="0">
                <a:solidFill>
                  <a:srgbClr val="0000FF"/>
                </a:solidFill>
              </a:rPr>
              <a:t>Gobierno/reputación</a:t>
            </a:r>
          </a:p>
          <a:p>
            <a:pPr marL="190500" indent="-190500" algn="just">
              <a:lnSpc>
                <a:spcPct val="90000"/>
              </a:lnSpc>
              <a:spcBef>
                <a:spcPct val="60000"/>
              </a:spcBef>
            </a:pPr>
            <a:endParaRPr lang="es-ES" sz="2800" dirty="0">
              <a:solidFill>
                <a:srgbClr val="0000FF"/>
              </a:solidFill>
            </a:endParaRPr>
          </a:p>
        </p:txBody>
      </p:sp>
    </p:spTree>
  </p:cSld>
  <p:clrMapOvr>
    <a:masterClrMapping/>
  </p:clrMapOvr>
  <p:transition spd="slow">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fecha"/>
          <p:cNvSpPr>
            <a:spLocks noGrp="1"/>
          </p:cNvSpPr>
          <p:nvPr>
            <p:ph type="dt" sz="half" idx="4294967295"/>
          </p:nvPr>
        </p:nvSpPr>
        <p:spPr>
          <a:xfrm>
            <a:off x="685800" y="6324600"/>
            <a:ext cx="1524000" cy="533400"/>
          </a:xfrm>
          <a:prstGeom prst="rect">
            <a:avLst/>
          </a:prstGeom>
        </p:spPr>
        <p:txBody>
          <a:bodyPr/>
          <a:lstStyle/>
          <a:p>
            <a:fld id="{39A504BA-48E0-4AC4-BE2F-C397D0F54DB6}" type="datetime1">
              <a:rPr lang="es-ES"/>
              <a:pPr/>
              <a:t>07/09/2025</a:t>
            </a:fld>
            <a:endParaRPr lang="es-ES"/>
          </a:p>
        </p:txBody>
      </p:sp>
      <p:sp>
        <p:nvSpPr>
          <p:cNvPr id="7" name="2 Marcador de número de diapositiva"/>
          <p:cNvSpPr>
            <a:spLocks noGrp="1"/>
          </p:cNvSpPr>
          <p:nvPr>
            <p:ph type="sldNum" sz="quarter" idx="4294967295"/>
          </p:nvPr>
        </p:nvSpPr>
        <p:spPr>
          <a:xfrm>
            <a:off x="8459788" y="6284913"/>
            <a:ext cx="468312" cy="457200"/>
          </a:xfrm>
          <a:prstGeom prst="rect">
            <a:avLst/>
          </a:prstGeom>
        </p:spPr>
        <p:txBody>
          <a:bodyPr/>
          <a:lstStyle/>
          <a:p>
            <a:endParaRPr lang="es-ES"/>
          </a:p>
          <a:p>
            <a:fld id="{66B123A1-CD12-44F3-91DC-920680ADC2A9}" type="slidenum">
              <a:rPr lang="es-ES"/>
              <a:pPr/>
              <a:t>66</a:t>
            </a:fld>
            <a:endParaRPr lang="es-ES"/>
          </a:p>
        </p:txBody>
      </p:sp>
      <p:sp>
        <p:nvSpPr>
          <p:cNvPr id="391172" name="Text Box 4"/>
          <p:cNvSpPr txBox="1">
            <a:spLocks noChangeArrowheads="1"/>
          </p:cNvSpPr>
          <p:nvPr/>
        </p:nvSpPr>
        <p:spPr bwMode="auto">
          <a:xfrm>
            <a:off x="610211" y="4417281"/>
            <a:ext cx="8317889" cy="946150"/>
          </a:xfrm>
          <a:prstGeom prst="rect">
            <a:avLst/>
          </a:prstGeom>
          <a:noFill/>
          <a:ln w="6350">
            <a:noFill/>
            <a:miter lim="800000"/>
            <a:headEnd type="none" w="sm" len="sm"/>
            <a:tailEnd type="none" w="sm" len="sm"/>
          </a:ln>
          <a:effectLst/>
        </p:spPr>
        <p:txBody>
          <a:bodyPr wrap="square">
            <a:spAutoFit/>
          </a:bodyPr>
          <a:lstStyle/>
          <a:p>
            <a:pPr algn="ctr">
              <a:spcBef>
                <a:spcPct val="50000"/>
              </a:spcBef>
              <a:buFontTx/>
              <a:buNone/>
            </a:pPr>
            <a:r>
              <a:rPr lang="es-CL" sz="2800" b="1" u="none" dirty="0">
                <a:solidFill>
                  <a:srgbClr val="FF0000"/>
                </a:solidFill>
                <a:effectLst>
                  <a:outerShdw blurRad="38100" dist="38100" dir="2700000" algn="tl">
                    <a:srgbClr val="C0C0C0"/>
                  </a:outerShdw>
                </a:effectLst>
                <a:latin typeface="Arial Narrow" pitchFamily="34" charset="0"/>
              </a:rPr>
              <a:t>ICAM apunta a identificar los factores que promueven o toleran la “toma de riesgo”</a:t>
            </a:r>
            <a:endParaRPr lang="en-AU" sz="2800" b="1" u="none" dirty="0">
              <a:solidFill>
                <a:srgbClr val="FF0000"/>
              </a:solidFill>
              <a:effectLst>
                <a:outerShdw blurRad="38100" dist="38100" dir="2700000" algn="tl">
                  <a:srgbClr val="C0C0C0"/>
                </a:outerShdw>
              </a:effectLst>
              <a:latin typeface="Arial Narrow" pitchFamily="34" charset="0"/>
            </a:endParaRPr>
          </a:p>
        </p:txBody>
      </p:sp>
      <p:sp>
        <p:nvSpPr>
          <p:cNvPr id="391173" name="Text Box 5"/>
          <p:cNvSpPr txBox="1">
            <a:spLocks noChangeArrowheads="1"/>
          </p:cNvSpPr>
          <p:nvPr/>
        </p:nvSpPr>
        <p:spPr bwMode="auto">
          <a:xfrm>
            <a:off x="758032" y="2599786"/>
            <a:ext cx="7572052" cy="1200329"/>
          </a:xfrm>
          <a:prstGeom prst="rect">
            <a:avLst/>
          </a:prstGeom>
          <a:noFill/>
          <a:ln w="12700" cap="sq">
            <a:noFill/>
            <a:miter lim="800000"/>
            <a:headEnd type="none" w="sm" len="sm"/>
            <a:tailEnd type="none" w="sm" len="sm"/>
          </a:ln>
          <a:effectLst/>
        </p:spPr>
        <p:txBody>
          <a:bodyPr wrap="square">
            <a:spAutoFit/>
          </a:bodyPr>
          <a:lstStyle/>
          <a:p>
            <a:pPr algn="ctr" eaLnBrk="0" hangingPunct="0">
              <a:spcBef>
                <a:spcPct val="50000"/>
              </a:spcBef>
              <a:buFontTx/>
              <a:buNone/>
            </a:pPr>
            <a:r>
              <a:rPr lang="es-CL" sz="2400" u="none" dirty="0">
                <a:solidFill>
                  <a:schemeClr val="tx2"/>
                </a:solidFill>
              </a:rPr>
              <a:t>El comportamiento de las personas está basado en las consecuencias de sus actos (positivas o negativas) y no en los antecedentes que tiene.</a:t>
            </a:r>
            <a:endParaRPr lang="es-ES" sz="2400" u="none" dirty="0">
              <a:solidFill>
                <a:schemeClr val="tx2"/>
              </a:solidFill>
            </a:endParaRP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1172"/>
                                        </p:tgtEl>
                                        <p:attrNameLst>
                                          <p:attrName>style.visibility</p:attrName>
                                        </p:attrNameLst>
                                      </p:cBhvr>
                                      <p:to>
                                        <p:strVal val="visible"/>
                                      </p:to>
                                    </p:set>
                                    <p:anim calcmode="lin" valueType="num">
                                      <p:cBhvr additive="base">
                                        <p:cTn id="7" dur="500" fill="hold"/>
                                        <p:tgtEl>
                                          <p:spTgt spid="391172"/>
                                        </p:tgtEl>
                                        <p:attrNameLst>
                                          <p:attrName>ppt_x</p:attrName>
                                        </p:attrNameLst>
                                      </p:cBhvr>
                                      <p:tavLst>
                                        <p:tav tm="0">
                                          <p:val>
                                            <p:strVal val="0-#ppt_w/2"/>
                                          </p:val>
                                        </p:tav>
                                        <p:tav tm="100000">
                                          <p:val>
                                            <p:strVal val="#ppt_x"/>
                                          </p:val>
                                        </p:tav>
                                      </p:tavLst>
                                    </p:anim>
                                    <p:anim calcmode="lin" valueType="num">
                                      <p:cBhvr additive="base">
                                        <p:cTn id="8" dur="500" fill="hold"/>
                                        <p:tgtEl>
                                          <p:spTgt spid="391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fecha"/>
          <p:cNvSpPr>
            <a:spLocks noGrp="1"/>
          </p:cNvSpPr>
          <p:nvPr>
            <p:ph type="dt" sz="half" idx="10"/>
          </p:nvPr>
        </p:nvSpPr>
        <p:spPr/>
        <p:txBody>
          <a:bodyPr/>
          <a:lstStyle/>
          <a:p>
            <a:fld id="{03EB835E-62DF-4AEA-9831-A0A3BAB118E5}" type="datetime1">
              <a:rPr lang="es-ES"/>
              <a:pPr/>
              <a:t>07/09/2025</a:t>
            </a:fld>
            <a:endParaRPr lang="es-ES"/>
          </a:p>
        </p:txBody>
      </p:sp>
      <p:sp>
        <p:nvSpPr>
          <p:cNvPr id="396290" name="Rectangle 2"/>
          <p:cNvSpPr>
            <a:spLocks noGrp="1" noChangeArrowheads="1"/>
          </p:cNvSpPr>
          <p:nvPr>
            <p:ph type="title"/>
          </p:nvPr>
        </p:nvSpPr>
        <p:spPr>
          <a:xfrm>
            <a:off x="378907" y="1369472"/>
            <a:ext cx="8190073" cy="762000"/>
          </a:xfrm>
          <a:prstGeom prst="rect">
            <a:avLst/>
          </a:prstGeom>
        </p:spPr>
        <p:txBody>
          <a:bodyPr>
            <a:noAutofit/>
          </a:bodyPr>
          <a:lstStyle/>
          <a:p>
            <a:r>
              <a:rPr lang="es-CL" sz="3600" b="0" dirty="0">
                <a:effectLst>
                  <a:outerShdw blurRad="38100" dist="38100" dir="2700000" algn="tl">
                    <a:srgbClr val="C0C0C0"/>
                  </a:outerShdw>
                </a:effectLst>
              </a:rPr>
              <a:t>Los 7 Pasos del proceso de INVESTIGACION</a:t>
            </a:r>
          </a:p>
        </p:txBody>
      </p:sp>
      <p:grpSp>
        <p:nvGrpSpPr>
          <p:cNvPr id="2" name="Group 21"/>
          <p:cNvGrpSpPr>
            <a:grpSpLocks/>
          </p:cNvGrpSpPr>
          <p:nvPr/>
        </p:nvGrpSpPr>
        <p:grpSpPr bwMode="auto">
          <a:xfrm>
            <a:off x="6439581" y="2874638"/>
            <a:ext cx="1966890" cy="1719256"/>
            <a:chOff x="3784" y="937"/>
            <a:chExt cx="1374" cy="1270"/>
          </a:xfrm>
        </p:grpSpPr>
        <p:grpSp>
          <p:nvGrpSpPr>
            <p:cNvPr id="3" name="Group 10"/>
            <p:cNvGrpSpPr>
              <a:grpSpLocks/>
            </p:cNvGrpSpPr>
            <p:nvPr/>
          </p:nvGrpSpPr>
          <p:grpSpPr bwMode="auto">
            <a:xfrm>
              <a:off x="3784" y="1351"/>
              <a:ext cx="1323" cy="856"/>
              <a:chOff x="3976" y="1530"/>
              <a:chExt cx="1323" cy="856"/>
            </a:xfrm>
          </p:grpSpPr>
          <p:sp>
            <p:nvSpPr>
              <p:cNvPr id="396299" name="AutoShape 11"/>
              <p:cNvSpPr>
                <a:spLocks noChangeArrowheads="1"/>
              </p:cNvSpPr>
              <p:nvPr/>
            </p:nvSpPr>
            <p:spPr bwMode="auto">
              <a:xfrm>
                <a:off x="4165" y="1530"/>
                <a:ext cx="1134" cy="648"/>
              </a:xfrm>
              <a:prstGeom prst="flowChartDocument">
                <a:avLst/>
              </a:prstGeom>
              <a:solidFill>
                <a:srgbClr val="FFFF00"/>
              </a:solidFill>
              <a:ln w="38100" cap="sq">
                <a:solidFill>
                  <a:schemeClr val="tx2"/>
                </a:solidFill>
                <a:miter lim="800000"/>
                <a:headEnd type="none" w="sm" len="sm"/>
                <a:tailEnd type="none" w="sm" len="sm"/>
              </a:ln>
              <a:effectLst/>
            </p:spPr>
            <p:txBody>
              <a:bodyPr wrap="none" anchor="ctr"/>
              <a:lstStyle/>
              <a:p>
                <a:pPr algn="ctr" eaLnBrk="0" hangingPunct="0">
                  <a:spcBef>
                    <a:spcPct val="0"/>
                  </a:spcBef>
                  <a:buFontTx/>
                  <a:buNone/>
                </a:pPr>
                <a:endParaRPr lang="es-ES" sz="2000" b="1" u="none">
                  <a:solidFill>
                    <a:schemeClr val="tx2"/>
                  </a:solidFill>
                  <a:latin typeface="Arial Unicode MS" pitchFamily="34" charset="-128"/>
                </a:endParaRPr>
              </a:p>
            </p:txBody>
          </p:sp>
          <p:sp>
            <p:nvSpPr>
              <p:cNvPr id="396300" name="AutoShape 12"/>
              <p:cNvSpPr>
                <a:spLocks noChangeArrowheads="1"/>
              </p:cNvSpPr>
              <p:nvPr/>
            </p:nvSpPr>
            <p:spPr bwMode="auto">
              <a:xfrm>
                <a:off x="4087" y="1644"/>
                <a:ext cx="1134" cy="648"/>
              </a:xfrm>
              <a:prstGeom prst="flowChartDocument">
                <a:avLst/>
              </a:prstGeom>
              <a:solidFill>
                <a:srgbClr val="FFFF00"/>
              </a:solidFill>
              <a:ln w="38100" cap="sq">
                <a:solidFill>
                  <a:schemeClr val="tx2"/>
                </a:solidFill>
                <a:miter lim="800000"/>
                <a:headEnd type="none" w="sm" len="sm"/>
                <a:tailEnd type="none" w="sm" len="sm"/>
              </a:ln>
              <a:effectLst/>
            </p:spPr>
            <p:txBody>
              <a:bodyPr wrap="none" anchor="ctr"/>
              <a:lstStyle/>
              <a:p>
                <a:pPr algn="ctr" eaLnBrk="0" hangingPunct="0">
                  <a:spcBef>
                    <a:spcPct val="0"/>
                  </a:spcBef>
                  <a:buFontTx/>
                  <a:buNone/>
                </a:pPr>
                <a:endParaRPr lang="es-ES" sz="2000" b="1" u="none">
                  <a:solidFill>
                    <a:schemeClr val="tx2"/>
                  </a:solidFill>
                  <a:latin typeface="Arial Unicode MS" pitchFamily="34" charset="-128"/>
                </a:endParaRPr>
              </a:p>
            </p:txBody>
          </p:sp>
          <p:sp>
            <p:nvSpPr>
              <p:cNvPr id="396301" name="AutoShape 13"/>
              <p:cNvSpPr>
                <a:spLocks noChangeArrowheads="1"/>
              </p:cNvSpPr>
              <p:nvPr/>
            </p:nvSpPr>
            <p:spPr bwMode="auto">
              <a:xfrm>
                <a:off x="3976" y="1738"/>
                <a:ext cx="1134" cy="648"/>
              </a:xfrm>
              <a:prstGeom prst="flowChartDocument">
                <a:avLst/>
              </a:prstGeom>
              <a:solidFill>
                <a:srgbClr val="FFFF00"/>
              </a:solidFill>
              <a:ln w="38100" cap="sq">
                <a:solidFill>
                  <a:schemeClr val="tx2"/>
                </a:solidFill>
                <a:miter lim="800000"/>
                <a:headEnd type="none" w="sm" len="sm"/>
                <a:tailEnd type="none" w="sm" len="sm"/>
              </a:ln>
              <a:effectLst/>
            </p:spPr>
            <p:txBody>
              <a:bodyPr wrap="none" anchor="ctr"/>
              <a:lstStyle/>
              <a:p>
                <a:pPr algn="ctr" eaLnBrk="0" hangingPunct="0">
                  <a:spcBef>
                    <a:spcPct val="0"/>
                  </a:spcBef>
                  <a:buFontTx/>
                  <a:buNone/>
                </a:pPr>
                <a:r>
                  <a:rPr lang="es-ES" sz="2000" b="1" u="none">
                    <a:solidFill>
                      <a:schemeClr val="tx2"/>
                    </a:solidFill>
                    <a:latin typeface="Arial Unicode MS" pitchFamily="34" charset="-128"/>
                  </a:rPr>
                  <a:t>Herramientas</a:t>
                </a:r>
              </a:p>
              <a:p>
                <a:pPr algn="ctr" eaLnBrk="0" hangingPunct="0">
                  <a:spcBef>
                    <a:spcPct val="0"/>
                  </a:spcBef>
                  <a:buFontTx/>
                  <a:buNone/>
                </a:pPr>
                <a:r>
                  <a:rPr lang="es-ES" sz="2000" b="1" u="none">
                    <a:solidFill>
                      <a:schemeClr val="tx2"/>
                    </a:solidFill>
                    <a:latin typeface="Arial Unicode MS" pitchFamily="34" charset="-128"/>
                  </a:rPr>
                  <a:t>28 - 34</a:t>
                </a:r>
              </a:p>
            </p:txBody>
          </p:sp>
        </p:grpSp>
        <p:sp>
          <p:nvSpPr>
            <p:cNvPr id="396302" name="Text Box 14"/>
            <p:cNvSpPr txBox="1">
              <a:spLocks noChangeArrowheads="1"/>
            </p:cNvSpPr>
            <p:nvPr/>
          </p:nvSpPr>
          <p:spPr bwMode="auto">
            <a:xfrm>
              <a:off x="3835" y="937"/>
              <a:ext cx="1323" cy="404"/>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buFontTx/>
                <a:buNone/>
              </a:pPr>
              <a:r>
                <a:rPr lang="es-ES" sz="1800" b="1" u="none" dirty="0"/>
                <a:t>Documentación de Soporte</a:t>
              </a:r>
            </a:p>
          </p:txBody>
        </p:sp>
      </p:grpSp>
      <p:grpSp>
        <p:nvGrpSpPr>
          <p:cNvPr id="4" name="Group 22"/>
          <p:cNvGrpSpPr>
            <a:grpSpLocks/>
          </p:cNvGrpSpPr>
          <p:nvPr/>
        </p:nvGrpSpPr>
        <p:grpSpPr bwMode="auto">
          <a:xfrm>
            <a:off x="605413" y="2143526"/>
            <a:ext cx="6244431" cy="4181074"/>
            <a:chOff x="613" y="808"/>
            <a:chExt cx="4375" cy="3117"/>
          </a:xfrm>
        </p:grpSpPr>
        <p:sp>
          <p:nvSpPr>
            <p:cNvPr id="396291" name="Rectangle 3"/>
            <p:cNvSpPr>
              <a:spLocks noChangeArrowheads="1"/>
            </p:cNvSpPr>
            <p:nvPr/>
          </p:nvSpPr>
          <p:spPr bwMode="auto">
            <a:xfrm>
              <a:off x="613" y="834"/>
              <a:ext cx="1227" cy="737"/>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1.</a:t>
              </a:r>
            </a:p>
            <a:p>
              <a:pPr algn="ctr" eaLnBrk="0" hangingPunct="0">
                <a:spcBef>
                  <a:spcPct val="0"/>
                </a:spcBef>
                <a:buFontTx/>
                <a:buNone/>
              </a:pPr>
              <a:r>
                <a:rPr lang="es-ES" sz="2000" b="1" u="none" dirty="0">
                  <a:solidFill>
                    <a:schemeClr val="tx2"/>
                  </a:solidFill>
                  <a:latin typeface="Arial Unicode MS" pitchFamily="34" charset="-128"/>
                </a:rPr>
                <a:t>Acciones Inmediatas</a:t>
              </a:r>
            </a:p>
          </p:txBody>
        </p:sp>
        <p:sp>
          <p:nvSpPr>
            <p:cNvPr id="396292" name="Rectangle 4"/>
            <p:cNvSpPr>
              <a:spLocks noChangeArrowheads="1"/>
            </p:cNvSpPr>
            <p:nvPr/>
          </p:nvSpPr>
          <p:spPr bwMode="auto">
            <a:xfrm>
              <a:off x="2173" y="808"/>
              <a:ext cx="1227" cy="737"/>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2.</a:t>
              </a:r>
            </a:p>
            <a:p>
              <a:pPr algn="ctr" eaLnBrk="0" hangingPunct="0">
                <a:spcBef>
                  <a:spcPct val="0"/>
                </a:spcBef>
                <a:buFontTx/>
                <a:buNone/>
              </a:pPr>
              <a:r>
                <a:rPr lang="es-ES" sz="2000" b="1" u="none" dirty="0">
                  <a:solidFill>
                    <a:schemeClr val="tx2"/>
                  </a:solidFill>
                  <a:latin typeface="Arial Unicode MS" pitchFamily="34" charset="-128"/>
                </a:rPr>
                <a:t>Planificación Investigación</a:t>
              </a:r>
            </a:p>
          </p:txBody>
        </p:sp>
        <p:sp>
          <p:nvSpPr>
            <p:cNvPr id="396293" name="Rectangle 5"/>
            <p:cNvSpPr>
              <a:spLocks noChangeArrowheads="1"/>
            </p:cNvSpPr>
            <p:nvPr/>
          </p:nvSpPr>
          <p:spPr bwMode="auto">
            <a:xfrm>
              <a:off x="2172" y="1987"/>
              <a:ext cx="1306" cy="826"/>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3.</a:t>
              </a:r>
            </a:p>
            <a:p>
              <a:pPr algn="ctr" eaLnBrk="0" hangingPunct="0">
                <a:spcBef>
                  <a:spcPct val="0"/>
                </a:spcBef>
                <a:buFontTx/>
                <a:buNone/>
              </a:pPr>
              <a:r>
                <a:rPr lang="es-ES" sz="2000" b="1" u="none" dirty="0">
                  <a:solidFill>
                    <a:schemeClr val="tx2"/>
                  </a:solidFill>
                  <a:latin typeface="Arial Unicode MS" pitchFamily="34" charset="-128"/>
                </a:rPr>
                <a:t>Recolección de Información</a:t>
              </a:r>
            </a:p>
          </p:txBody>
        </p:sp>
        <p:sp>
          <p:nvSpPr>
            <p:cNvPr id="396294" name="Rectangle 6"/>
            <p:cNvSpPr>
              <a:spLocks noChangeArrowheads="1"/>
            </p:cNvSpPr>
            <p:nvPr/>
          </p:nvSpPr>
          <p:spPr bwMode="auto">
            <a:xfrm>
              <a:off x="614" y="1985"/>
              <a:ext cx="1306" cy="894"/>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4.</a:t>
              </a:r>
            </a:p>
            <a:p>
              <a:pPr algn="ctr" eaLnBrk="0" hangingPunct="0">
                <a:spcBef>
                  <a:spcPct val="0"/>
                </a:spcBef>
                <a:buFontTx/>
                <a:buNone/>
              </a:pPr>
              <a:r>
                <a:rPr lang="es-ES" sz="2000" b="1" u="none" dirty="0">
                  <a:solidFill>
                    <a:schemeClr val="tx2"/>
                  </a:solidFill>
                  <a:latin typeface="Arial Unicode MS" pitchFamily="34" charset="-128"/>
                </a:rPr>
                <a:t>Organización de Información</a:t>
              </a:r>
            </a:p>
          </p:txBody>
        </p:sp>
        <p:sp>
          <p:nvSpPr>
            <p:cNvPr id="396295" name="Rectangle 7"/>
            <p:cNvSpPr>
              <a:spLocks noChangeArrowheads="1"/>
            </p:cNvSpPr>
            <p:nvPr/>
          </p:nvSpPr>
          <p:spPr bwMode="auto">
            <a:xfrm>
              <a:off x="614" y="3137"/>
              <a:ext cx="1227" cy="737"/>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a:solidFill>
                    <a:schemeClr val="tx2"/>
                  </a:solidFill>
                  <a:latin typeface="Arial Unicode MS" pitchFamily="34" charset="-128"/>
                </a:rPr>
                <a:t>5.</a:t>
              </a:r>
            </a:p>
            <a:p>
              <a:pPr algn="ctr" eaLnBrk="0" hangingPunct="0">
                <a:spcBef>
                  <a:spcPct val="0"/>
                </a:spcBef>
                <a:buFontTx/>
                <a:buNone/>
              </a:pPr>
              <a:r>
                <a:rPr lang="es-ES" sz="2000" b="1" u="none">
                  <a:solidFill>
                    <a:schemeClr val="tx2"/>
                  </a:solidFill>
                  <a:latin typeface="Arial Unicode MS" pitchFamily="34" charset="-128"/>
                </a:rPr>
                <a:t>Análisis</a:t>
              </a:r>
            </a:p>
            <a:p>
              <a:pPr algn="ctr" eaLnBrk="0" hangingPunct="0">
                <a:spcBef>
                  <a:spcPct val="0"/>
                </a:spcBef>
                <a:buFontTx/>
                <a:buNone/>
              </a:pPr>
              <a:r>
                <a:rPr lang="es-ES" sz="2000" b="1" u="none">
                  <a:solidFill>
                    <a:schemeClr val="tx2"/>
                  </a:solidFill>
                  <a:latin typeface="Arial Unicode MS" pitchFamily="34" charset="-128"/>
                </a:rPr>
                <a:t>ICAM</a:t>
              </a:r>
            </a:p>
          </p:txBody>
        </p:sp>
        <p:sp>
          <p:nvSpPr>
            <p:cNvPr id="396296" name="Rectangle 8"/>
            <p:cNvSpPr>
              <a:spLocks noChangeArrowheads="1"/>
            </p:cNvSpPr>
            <p:nvPr/>
          </p:nvSpPr>
          <p:spPr bwMode="auto">
            <a:xfrm>
              <a:off x="2172" y="3063"/>
              <a:ext cx="1227" cy="862"/>
            </a:xfrm>
            <a:prstGeom prst="rect">
              <a:avLst/>
            </a:prstGeom>
            <a:solidFill>
              <a:srgbClr val="CC4116"/>
            </a:solidFill>
            <a:ln w="57150" cap="sq">
              <a:solidFill>
                <a:schemeClr val="tx2"/>
              </a:solidFill>
              <a:miter lim="800000"/>
              <a:headEnd type="none" w="sm" len="sm"/>
              <a:tailEnd type="none" w="sm" len="sm"/>
            </a:ln>
            <a:effectLst/>
          </p:spPr>
          <p:txBody>
            <a:bodyPr anchor="ctr">
              <a:spAutoFit/>
            </a:bodyPr>
            <a:lstStyle/>
            <a:p>
              <a:pPr algn="ctr" eaLnBrk="0" hangingPunct="0">
                <a:spcBef>
                  <a:spcPct val="0"/>
                </a:spcBef>
                <a:buFontTx/>
                <a:buNone/>
              </a:pPr>
              <a:r>
                <a:rPr lang="es-ES" sz="2000" b="1" u="none">
                  <a:solidFill>
                    <a:schemeClr val="tx2"/>
                  </a:solidFill>
                  <a:latin typeface="Arial Unicode MS" pitchFamily="34" charset="-128"/>
                </a:rPr>
                <a:t>6.</a:t>
              </a:r>
            </a:p>
            <a:p>
              <a:pPr algn="ctr" eaLnBrk="0" hangingPunct="0">
                <a:spcBef>
                  <a:spcPct val="0"/>
                </a:spcBef>
                <a:buFontTx/>
                <a:buNone/>
              </a:pPr>
              <a:r>
                <a:rPr lang="es-ES" sz="2000" b="1" u="none">
                  <a:solidFill>
                    <a:schemeClr val="tx2"/>
                  </a:solidFill>
                  <a:latin typeface="Arial Unicode MS" pitchFamily="34" charset="-128"/>
                </a:rPr>
                <a:t>Acciones Preventivas y Correctivas</a:t>
              </a:r>
            </a:p>
          </p:txBody>
        </p:sp>
        <p:sp>
          <p:nvSpPr>
            <p:cNvPr id="396297" name="Rectangle 9"/>
            <p:cNvSpPr>
              <a:spLocks noChangeArrowheads="1"/>
            </p:cNvSpPr>
            <p:nvPr/>
          </p:nvSpPr>
          <p:spPr bwMode="auto">
            <a:xfrm>
              <a:off x="3761" y="3112"/>
              <a:ext cx="1227" cy="737"/>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7.</a:t>
              </a:r>
            </a:p>
            <a:p>
              <a:pPr algn="ctr" eaLnBrk="0" hangingPunct="0">
                <a:spcBef>
                  <a:spcPct val="0"/>
                </a:spcBef>
                <a:buFontTx/>
                <a:buNone/>
              </a:pPr>
              <a:r>
                <a:rPr lang="es-ES" sz="2000" b="1" u="none" dirty="0">
                  <a:solidFill>
                    <a:schemeClr val="tx2"/>
                  </a:solidFill>
                  <a:latin typeface="Arial Unicode MS" pitchFamily="34" charset="-128"/>
                </a:rPr>
                <a:t>Reporte de Hallazgos</a:t>
              </a:r>
            </a:p>
          </p:txBody>
        </p:sp>
        <p:sp>
          <p:nvSpPr>
            <p:cNvPr id="396303" name="AutoShape 15"/>
            <p:cNvSpPr>
              <a:spLocks noChangeArrowheads="1"/>
            </p:cNvSpPr>
            <p:nvPr/>
          </p:nvSpPr>
          <p:spPr bwMode="auto">
            <a:xfrm>
              <a:off x="1845" y="1074"/>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4" name="AutoShape 16"/>
            <p:cNvSpPr>
              <a:spLocks noChangeArrowheads="1"/>
            </p:cNvSpPr>
            <p:nvPr/>
          </p:nvSpPr>
          <p:spPr bwMode="auto">
            <a:xfrm rot="5400000">
              <a:off x="2582" y="1599"/>
              <a:ext cx="388" cy="303"/>
            </a:xfrm>
            <a:prstGeom prst="rightArrow">
              <a:avLst>
                <a:gd name="adj1" fmla="val 31352"/>
                <a:gd name="adj2" fmla="val 38185"/>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5" name="AutoShape 17"/>
            <p:cNvSpPr>
              <a:spLocks noChangeArrowheads="1"/>
            </p:cNvSpPr>
            <p:nvPr/>
          </p:nvSpPr>
          <p:spPr bwMode="auto">
            <a:xfrm rot="5400000">
              <a:off x="1040" y="2749"/>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6" name="AutoShape 18"/>
            <p:cNvSpPr>
              <a:spLocks noChangeArrowheads="1"/>
            </p:cNvSpPr>
            <p:nvPr/>
          </p:nvSpPr>
          <p:spPr bwMode="auto">
            <a:xfrm>
              <a:off x="1856" y="3364"/>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7" name="AutoShape 19"/>
            <p:cNvSpPr>
              <a:spLocks noChangeArrowheads="1"/>
            </p:cNvSpPr>
            <p:nvPr/>
          </p:nvSpPr>
          <p:spPr bwMode="auto">
            <a:xfrm rot="10800000">
              <a:off x="1836" y="2193"/>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8" name="AutoShape 20"/>
            <p:cNvSpPr>
              <a:spLocks noChangeArrowheads="1"/>
            </p:cNvSpPr>
            <p:nvPr/>
          </p:nvSpPr>
          <p:spPr bwMode="auto">
            <a:xfrm>
              <a:off x="3405" y="3364"/>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grpSp>
    </p:spTree>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fecha"/>
          <p:cNvSpPr>
            <a:spLocks noGrp="1"/>
          </p:cNvSpPr>
          <p:nvPr>
            <p:ph type="dt" sz="half" idx="10"/>
          </p:nvPr>
        </p:nvSpPr>
        <p:spPr/>
        <p:txBody>
          <a:bodyPr/>
          <a:lstStyle/>
          <a:p>
            <a:fld id="{B4A1C392-1C53-4CAD-9F08-D3361634A67C}" type="datetime1">
              <a:rPr lang="es-ES"/>
              <a:pPr/>
              <a:t>07/09/2025</a:t>
            </a:fld>
            <a:endParaRPr lang="es-ES"/>
          </a:p>
        </p:txBody>
      </p:sp>
      <p:sp>
        <p:nvSpPr>
          <p:cNvPr id="9" name="4 Marcador de número de diapositiva"/>
          <p:cNvSpPr>
            <a:spLocks noGrp="1"/>
          </p:cNvSpPr>
          <p:nvPr>
            <p:ph type="sldNum" sz="quarter" idx="11"/>
          </p:nvPr>
        </p:nvSpPr>
        <p:spPr/>
        <p:txBody>
          <a:bodyPr/>
          <a:lstStyle/>
          <a:p>
            <a:endParaRPr lang="es-ES"/>
          </a:p>
          <a:p>
            <a:fld id="{0133F967-FD1A-40B8-98D9-5EFEA8E70367}" type="slidenum">
              <a:rPr lang="es-ES"/>
              <a:pPr/>
              <a:t>68</a:t>
            </a:fld>
            <a:endParaRPr lang="es-ES"/>
          </a:p>
        </p:txBody>
      </p:sp>
      <p:sp>
        <p:nvSpPr>
          <p:cNvPr id="401410" name="Rectangle 2"/>
          <p:cNvSpPr>
            <a:spLocks noGrp="1" noChangeArrowheads="1"/>
          </p:cNvSpPr>
          <p:nvPr>
            <p:ph type="title"/>
          </p:nvPr>
        </p:nvSpPr>
        <p:spPr>
          <a:xfrm>
            <a:off x="0" y="1348185"/>
            <a:ext cx="8940800" cy="601663"/>
          </a:xfrm>
          <a:prstGeom prst="rect">
            <a:avLst/>
          </a:prstGeom>
        </p:spPr>
        <p:txBody>
          <a:bodyPr>
            <a:normAutofit/>
          </a:bodyPr>
          <a:lstStyle/>
          <a:p>
            <a:r>
              <a:rPr lang="es-CL" sz="3200" dirty="0">
                <a:effectLst>
                  <a:outerShdw blurRad="38100" dist="38100" dir="2700000" algn="tl">
                    <a:srgbClr val="C0C0C0"/>
                  </a:outerShdw>
                </a:effectLst>
              </a:rPr>
              <a:t>1. Acciones Inmediatas después del incidente:</a:t>
            </a:r>
            <a:endParaRPr lang="en-AU" sz="3200" dirty="0">
              <a:effectLst>
                <a:outerShdw blurRad="38100" dist="38100" dir="2700000" algn="tl">
                  <a:srgbClr val="C0C0C0"/>
                </a:outerShdw>
              </a:effectLst>
            </a:endParaRPr>
          </a:p>
        </p:txBody>
      </p:sp>
      <p:sp>
        <p:nvSpPr>
          <p:cNvPr id="401411" name="Rectangle 3"/>
          <p:cNvSpPr>
            <a:spLocks noChangeArrowheads="1"/>
          </p:cNvSpPr>
          <p:nvPr/>
        </p:nvSpPr>
        <p:spPr bwMode="auto">
          <a:xfrm>
            <a:off x="1174374" y="2054183"/>
            <a:ext cx="3249945" cy="1016836"/>
          </a:xfrm>
          <a:prstGeom prst="rect">
            <a:avLst/>
          </a:prstGeom>
          <a:solidFill>
            <a:srgbClr val="CC3300"/>
          </a:solidFill>
          <a:ln w="57150" cap="sq">
            <a:solidFill>
              <a:schemeClr val="tx2"/>
            </a:solidFill>
            <a:miter lim="800000"/>
            <a:headEnd type="none" w="sm" len="sm"/>
            <a:tailEnd type="none" w="sm" len="sm"/>
          </a:ln>
          <a:effectLst/>
        </p:spPr>
        <p:txBody>
          <a:bodyPr anchor="ctr"/>
          <a:lstStyle/>
          <a:p>
            <a:pPr algn="ctr" eaLnBrk="0" hangingPunct="0">
              <a:lnSpc>
                <a:spcPct val="95000"/>
              </a:lnSpc>
              <a:spcBef>
                <a:spcPct val="30000"/>
              </a:spcBef>
              <a:buFontTx/>
              <a:buNone/>
            </a:pPr>
            <a:r>
              <a:rPr kumimoji="1" lang="es-CL" u="none" dirty="0">
                <a:solidFill>
                  <a:schemeClr val="tx2"/>
                </a:solidFill>
              </a:rPr>
              <a:t>1.</a:t>
            </a:r>
          </a:p>
          <a:p>
            <a:pPr algn="ctr" eaLnBrk="0" hangingPunct="0">
              <a:lnSpc>
                <a:spcPct val="95000"/>
              </a:lnSpc>
              <a:spcBef>
                <a:spcPct val="30000"/>
              </a:spcBef>
              <a:buFontTx/>
              <a:buNone/>
            </a:pPr>
            <a:r>
              <a:rPr kumimoji="1" lang="es-CL" u="none" dirty="0">
                <a:solidFill>
                  <a:schemeClr val="tx2"/>
                </a:solidFill>
              </a:rPr>
              <a:t>Respuesta de Emergencia y Aseguramiento del área</a:t>
            </a:r>
            <a:endParaRPr lang="es-ES" u="none" dirty="0">
              <a:solidFill>
                <a:schemeClr val="tx2"/>
              </a:solidFill>
            </a:endParaRPr>
          </a:p>
        </p:txBody>
      </p:sp>
      <p:sp>
        <p:nvSpPr>
          <p:cNvPr id="401412" name="Rectangle 4"/>
          <p:cNvSpPr>
            <a:spLocks noChangeArrowheads="1"/>
          </p:cNvSpPr>
          <p:nvPr/>
        </p:nvSpPr>
        <p:spPr bwMode="auto">
          <a:xfrm>
            <a:off x="2587250" y="3491096"/>
            <a:ext cx="3093114" cy="1183298"/>
          </a:xfrm>
          <a:prstGeom prst="rect">
            <a:avLst/>
          </a:prstGeom>
          <a:solidFill>
            <a:srgbClr val="CC3300"/>
          </a:solidFill>
          <a:ln w="57150" cap="sq">
            <a:solidFill>
              <a:schemeClr val="tx2"/>
            </a:solidFill>
            <a:miter lim="800000"/>
            <a:headEnd type="none" w="sm" len="sm"/>
            <a:tailEnd type="none" w="sm" len="sm"/>
          </a:ln>
          <a:effectLst/>
        </p:spPr>
        <p:txBody>
          <a:bodyPr anchor="ctr"/>
          <a:lstStyle/>
          <a:p>
            <a:pPr algn="ctr" eaLnBrk="0" hangingPunct="0">
              <a:lnSpc>
                <a:spcPct val="95000"/>
              </a:lnSpc>
              <a:spcBef>
                <a:spcPct val="30000"/>
              </a:spcBef>
              <a:buFontTx/>
              <a:buNone/>
            </a:pPr>
            <a:r>
              <a:rPr kumimoji="1" lang="es-CL" u="none">
                <a:solidFill>
                  <a:schemeClr val="tx2"/>
                </a:solidFill>
              </a:rPr>
              <a:t>2.</a:t>
            </a:r>
          </a:p>
          <a:p>
            <a:pPr algn="ctr" eaLnBrk="0" hangingPunct="0">
              <a:lnSpc>
                <a:spcPct val="95000"/>
              </a:lnSpc>
              <a:spcBef>
                <a:spcPct val="30000"/>
              </a:spcBef>
              <a:buFontTx/>
              <a:buNone/>
            </a:pPr>
            <a:r>
              <a:rPr kumimoji="1" lang="es-CL" u="none">
                <a:solidFill>
                  <a:schemeClr val="tx2"/>
                </a:solidFill>
              </a:rPr>
              <a:t>Notificación del Incidente</a:t>
            </a:r>
            <a:endParaRPr lang="es-ES" u="none">
              <a:solidFill>
                <a:schemeClr val="tx2"/>
              </a:solidFill>
            </a:endParaRPr>
          </a:p>
        </p:txBody>
      </p:sp>
      <p:sp>
        <p:nvSpPr>
          <p:cNvPr id="401413" name="Rectangle 5"/>
          <p:cNvSpPr>
            <a:spLocks noChangeArrowheads="1"/>
          </p:cNvSpPr>
          <p:nvPr/>
        </p:nvSpPr>
        <p:spPr bwMode="auto">
          <a:xfrm>
            <a:off x="3795337" y="5070475"/>
            <a:ext cx="2729087" cy="1214438"/>
          </a:xfrm>
          <a:prstGeom prst="rect">
            <a:avLst/>
          </a:prstGeom>
          <a:solidFill>
            <a:srgbClr val="CC3300"/>
          </a:solidFill>
          <a:ln w="57150" cap="sq">
            <a:solidFill>
              <a:schemeClr val="tx2"/>
            </a:solidFill>
            <a:miter lim="800000"/>
            <a:headEnd type="none" w="sm" len="sm"/>
            <a:tailEnd type="none" w="sm" len="sm"/>
          </a:ln>
          <a:effectLst/>
        </p:spPr>
        <p:txBody>
          <a:bodyPr anchor="ctr"/>
          <a:lstStyle/>
          <a:p>
            <a:pPr algn="ctr" eaLnBrk="0" hangingPunct="0">
              <a:lnSpc>
                <a:spcPct val="95000"/>
              </a:lnSpc>
              <a:spcBef>
                <a:spcPct val="30000"/>
              </a:spcBef>
              <a:buFontTx/>
              <a:buNone/>
            </a:pPr>
            <a:r>
              <a:rPr kumimoji="1" lang="es-CL" sz="2400" u="none" dirty="0">
                <a:solidFill>
                  <a:schemeClr val="tx2"/>
                </a:solidFill>
              </a:rPr>
              <a:t>3.</a:t>
            </a:r>
          </a:p>
          <a:p>
            <a:pPr algn="ctr" eaLnBrk="0" hangingPunct="0">
              <a:lnSpc>
                <a:spcPct val="95000"/>
              </a:lnSpc>
              <a:spcBef>
                <a:spcPct val="30000"/>
              </a:spcBef>
              <a:buFontTx/>
              <a:buNone/>
            </a:pPr>
            <a:r>
              <a:rPr kumimoji="1" lang="es-CL" sz="2400" u="none" dirty="0">
                <a:solidFill>
                  <a:schemeClr val="tx2"/>
                </a:solidFill>
              </a:rPr>
              <a:t>Designación del Equipo Investigador</a:t>
            </a:r>
            <a:endParaRPr lang="es-ES" sz="2400" u="none" dirty="0">
              <a:solidFill>
                <a:schemeClr val="tx2"/>
              </a:solidFill>
            </a:endParaRPr>
          </a:p>
        </p:txBody>
      </p:sp>
      <p:sp>
        <p:nvSpPr>
          <p:cNvPr id="401414" name="AutoShape 6"/>
          <p:cNvSpPr>
            <a:spLocks noChangeArrowheads="1"/>
          </p:cNvSpPr>
          <p:nvPr/>
        </p:nvSpPr>
        <p:spPr bwMode="auto">
          <a:xfrm rot="5400000">
            <a:off x="1756987" y="3340894"/>
            <a:ext cx="792162" cy="661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12700" cap="sq">
            <a:solidFill>
              <a:schemeClr val="tx2"/>
            </a:solidFill>
            <a:miter lim="800000"/>
            <a:headEnd type="none" w="sm" len="sm"/>
            <a:tailEnd type="none" w="sm" len="sm"/>
          </a:ln>
          <a:effectLst/>
        </p:spPr>
        <p:txBody>
          <a:bodyPr wrap="none" anchor="ctr"/>
          <a:lstStyle/>
          <a:p>
            <a:endParaRPr lang="es-CL"/>
          </a:p>
        </p:txBody>
      </p:sp>
      <p:sp>
        <p:nvSpPr>
          <p:cNvPr id="401415" name="AutoShape 7"/>
          <p:cNvSpPr>
            <a:spLocks noChangeArrowheads="1"/>
          </p:cNvSpPr>
          <p:nvPr/>
        </p:nvSpPr>
        <p:spPr bwMode="auto">
          <a:xfrm rot="5400000">
            <a:off x="2987299" y="5285582"/>
            <a:ext cx="792163" cy="66198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12700" cap="sq">
            <a:solidFill>
              <a:schemeClr val="tx2"/>
            </a:solidFill>
            <a:miter lim="800000"/>
            <a:headEnd type="none" w="sm" len="sm"/>
            <a:tailEnd type="none" w="sm" len="sm"/>
          </a:ln>
          <a:effectLst/>
        </p:spPr>
        <p:txBody>
          <a:bodyPr wrap="none" anchor="ctr"/>
          <a:lstStyle/>
          <a:p>
            <a:endParaRPr lang="es-CL"/>
          </a:p>
        </p:txBody>
      </p:sp>
    </p:spTree>
  </p:cSld>
  <p:clrMapOvr>
    <a:masterClrMapping/>
  </p:clrMapOvr>
  <p:transition spd="slow">
    <p:cover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1532DD93-2632-424E-B74A-DBBBA2D74DB1}" type="datetime1">
              <a:rPr lang="es-ES"/>
              <a:pPr/>
              <a:t>07/09/2025</a:t>
            </a:fld>
            <a:endParaRPr lang="es-ES"/>
          </a:p>
        </p:txBody>
      </p:sp>
      <p:sp>
        <p:nvSpPr>
          <p:cNvPr id="5" name="4 Marcador de número de diapositiva"/>
          <p:cNvSpPr>
            <a:spLocks noGrp="1"/>
          </p:cNvSpPr>
          <p:nvPr>
            <p:ph type="sldNum" sz="quarter" idx="11"/>
          </p:nvPr>
        </p:nvSpPr>
        <p:spPr/>
        <p:txBody>
          <a:bodyPr/>
          <a:lstStyle/>
          <a:p>
            <a:endParaRPr lang="es-ES"/>
          </a:p>
          <a:p>
            <a:fld id="{AC9715A1-C905-4FE4-A644-EF109945C955}" type="slidenum">
              <a:rPr lang="es-ES"/>
              <a:pPr/>
              <a:t>69</a:t>
            </a:fld>
            <a:endParaRPr lang="es-ES"/>
          </a:p>
        </p:txBody>
      </p:sp>
      <p:sp>
        <p:nvSpPr>
          <p:cNvPr id="407554" name="Rectangle 2"/>
          <p:cNvSpPr>
            <a:spLocks noGrp="1" noChangeArrowheads="1"/>
          </p:cNvSpPr>
          <p:nvPr>
            <p:ph type="title"/>
          </p:nvPr>
        </p:nvSpPr>
        <p:spPr>
          <a:xfrm>
            <a:off x="382729" y="1428043"/>
            <a:ext cx="7696200" cy="762000"/>
          </a:xfrm>
          <a:prstGeom prst="rect">
            <a:avLst/>
          </a:prstGeom>
        </p:spPr>
        <p:txBody>
          <a:bodyPr>
            <a:normAutofit fontScale="90000"/>
          </a:bodyPr>
          <a:lstStyle/>
          <a:p>
            <a:r>
              <a:rPr lang="es-CL" dirty="0">
                <a:effectLst>
                  <a:outerShdw blurRad="38100" dist="38100" dir="2700000" algn="tl">
                    <a:srgbClr val="C0C0C0"/>
                  </a:outerShdw>
                </a:effectLst>
              </a:rPr>
              <a:t>2. Planificación de la investigación</a:t>
            </a:r>
            <a:endParaRPr lang="en-AU" dirty="0">
              <a:effectLst>
                <a:outerShdw blurRad="38100" dist="38100" dir="2700000" algn="tl">
                  <a:srgbClr val="C0C0C0"/>
                </a:outerShdw>
              </a:effectLst>
            </a:endParaRPr>
          </a:p>
        </p:txBody>
      </p:sp>
      <p:sp>
        <p:nvSpPr>
          <p:cNvPr id="407555" name="Rectangle 3"/>
          <p:cNvSpPr>
            <a:spLocks noGrp="1" noChangeArrowheads="1"/>
          </p:cNvSpPr>
          <p:nvPr>
            <p:ph type="body" idx="4294967295"/>
          </p:nvPr>
        </p:nvSpPr>
        <p:spPr>
          <a:xfrm>
            <a:off x="769144" y="2473325"/>
            <a:ext cx="8078875" cy="3284711"/>
          </a:xfrm>
          <a:prstGeom prst="rect">
            <a:avLst/>
          </a:prstGeom>
        </p:spPr>
        <p:txBody>
          <a:bodyPr>
            <a:normAutofit/>
          </a:bodyPr>
          <a:lstStyle/>
          <a:p>
            <a:pPr marL="0" indent="0">
              <a:spcBef>
                <a:spcPct val="50000"/>
              </a:spcBef>
            </a:pPr>
            <a:r>
              <a:rPr lang="es-CL" sz="2400" dirty="0"/>
              <a:t> Nominar Líder de la investigación</a:t>
            </a:r>
          </a:p>
          <a:p>
            <a:pPr marL="0" indent="0">
              <a:spcBef>
                <a:spcPct val="50000"/>
              </a:spcBef>
            </a:pPr>
            <a:r>
              <a:rPr lang="es-CL" sz="2400" dirty="0"/>
              <a:t> Reunión Informativa </a:t>
            </a:r>
          </a:p>
          <a:p>
            <a:pPr marL="0" indent="0">
              <a:spcBef>
                <a:spcPct val="50000"/>
              </a:spcBef>
            </a:pPr>
            <a:r>
              <a:rPr lang="es-ES" sz="2400" dirty="0"/>
              <a:t> Visita al lugar del incidente</a:t>
            </a:r>
          </a:p>
          <a:p>
            <a:pPr marL="0" indent="0">
              <a:spcBef>
                <a:spcPct val="50000"/>
              </a:spcBef>
            </a:pPr>
            <a:r>
              <a:rPr lang="es-ES" sz="2400" dirty="0"/>
              <a:t> Definir alcance de la investigación </a:t>
            </a:r>
          </a:p>
          <a:p>
            <a:pPr marL="0" indent="0">
              <a:spcBef>
                <a:spcPct val="50000"/>
              </a:spcBef>
            </a:pPr>
            <a:r>
              <a:rPr lang="es-ES" sz="2400" dirty="0"/>
              <a:t> Logística</a:t>
            </a:r>
            <a:endParaRPr lang="es-CL" sz="2400" dirty="0"/>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8664A-1DC0-F7FD-E2E7-F9ACAE874C3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7338961-04CA-BCF4-1023-0AEA714CC90C}"/>
              </a:ext>
            </a:extLst>
          </p:cNvPr>
          <p:cNvPicPr>
            <a:picLocks noChangeAspect="1"/>
          </p:cNvPicPr>
          <p:nvPr/>
        </p:nvPicPr>
        <p:blipFill>
          <a:blip r:embed="rId2"/>
          <a:stretch>
            <a:fillRect/>
          </a:stretch>
        </p:blipFill>
        <p:spPr>
          <a:xfrm>
            <a:off x="956758" y="2822395"/>
            <a:ext cx="7230483" cy="1213209"/>
          </a:xfrm>
          <a:prstGeom prst="rect">
            <a:avLst/>
          </a:prstGeom>
        </p:spPr>
      </p:pic>
    </p:spTree>
    <p:extLst>
      <p:ext uri="{BB962C8B-B14F-4D97-AF65-F5344CB8AC3E}">
        <p14:creationId xmlns:p14="http://schemas.microsoft.com/office/powerpoint/2010/main" val="38824462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p:txBody>
          <a:bodyPr/>
          <a:lstStyle/>
          <a:p>
            <a:fld id="{32EF258C-142E-4B80-AEC4-7389CAC367D9}" type="datetime1">
              <a:rPr lang="es-ES"/>
              <a:pPr/>
              <a:t>07/09/2025</a:t>
            </a:fld>
            <a:endParaRPr lang="es-ES"/>
          </a:p>
        </p:txBody>
      </p:sp>
      <p:sp>
        <p:nvSpPr>
          <p:cNvPr id="7" name="4 Marcador de número de diapositiva"/>
          <p:cNvSpPr>
            <a:spLocks noGrp="1"/>
          </p:cNvSpPr>
          <p:nvPr>
            <p:ph type="sldNum" sz="quarter" idx="11"/>
          </p:nvPr>
        </p:nvSpPr>
        <p:spPr/>
        <p:txBody>
          <a:bodyPr/>
          <a:lstStyle/>
          <a:p>
            <a:endParaRPr lang="es-ES"/>
          </a:p>
          <a:p>
            <a:fld id="{C747CA4F-9B25-45AF-B47E-7D79D6445EC1}" type="slidenum">
              <a:rPr lang="es-ES"/>
              <a:pPr/>
              <a:t>70</a:t>
            </a:fld>
            <a:endParaRPr lang="es-ES"/>
          </a:p>
        </p:txBody>
      </p:sp>
      <p:sp>
        <p:nvSpPr>
          <p:cNvPr id="417794" name="Rectangle 2"/>
          <p:cNvSpPr>
            <a:spLocks noGrp="1" noChangeArrowheads="1"/>
          </p:cNvSpPr>
          <p:nvPr>
            <p:ph type="body" idx="4294967295"/>
          </p:nvPr>
        </p:nvSpPr>
        <p:spPr>
          <a:xfrm>
            <a:off x="465940" y="1912538"/>
            <a:ext cx="8517705" cy="4222792"/>
          </a:xfrm>
          <a:prstGeom prst="rect">
            <a:avLst/>
          </a:prstGeom>
        </p:spPr>
        <p:txBody>
          <a:bodyPr>
            <a:normAutofit/>
          </a:bodyPr>
          <a:lstStyle/>
          <a:p>
            <a:pPr algn="just">
              <a:lnSpc>
                <a:spcPct val="84000"/>
              </a:lnSpc>
              <a:buFontTx/>
              <a:buNone/>
            </a:pPr>
            <a:r>
              <a:rPr lang="es-ES" sz="2400" u="sng" dirty="0">
                <a:solidFill>
                  <a:srgbClr val="0000CC"/>
                </a:solidFill>
              </a:rPr>
              <a:t>Personas</a:t>
            </a:r>
          </a:p>
          <a:p>
            <a:pPr algn="just">
              <a:lnSpc>
                <a:spcPct val="84000"/>
              </a:lnSpc>
            </a:pPr>
            <a:r>
              <a:rPr lang="es-ES" sz="2400" dirty="0"/>
              <a:t>Entreviste a los involucrados y testigos del evento</a:t>
            </a:r>
          </a:p>
          <a:p>
            <a:pPr algn="just">
              <a:lnSpc>
                <a:spcPct val="84000"/>
              </a:lnSpc>
            </a:pPr>
            <a:r>
              <a:rPr lang="es-ES" sz="2400" dirty="0"/>
              <a:t>Registros del personal (historia laboral, entrenamiento, antecedentes médicos, etc.)</a:t>
            </a:r>
          </a:p>
          <a:p>
            <a:pPr algn="just">
              <a:lnSpc>
                <a:spcPct val="84000"/>
              </a:lnSpc>
            </a:pPr>
            <a:r>
              <a:rPr lang="es-ES" sz="2400" dirty="0"/>
              <a:t>Antecedentes de los involucrados, horas previas al evento</a:t>
            </a:r>
          </a:p>
          <a:p>
            <a:pPr algn="just">
              <a:lnSpc>
                <a:spcPct val="84000"/>
              </a:lnSpc>
            </a:pPr>
            <a:endParaRPr lang="es-ES" sz="2400" dirty="0"/>
          </a:p>
          <a:p>
            <a:pPr algn="just">
              <a:lnSpc>
                <a:spcPct val="84000"/>
              </a:lnSpc>
              <a:buFontTx/>
              <a:buNone/>
            </a:pPr>
            <a:r>
              <a:rPr lang="es-ES" sz="2400" u="sng" dirty="0">
                <a:solidFill>
                  <a:srgbClr val="0000CC"/>
                </a:solidFill>
              </a:rPr>
              <a:t>Ambiente</a:t>
            </a:r>
          </a:p>
          <a:p>
            <a:pPr algn="just">
              <a:lnSpc>
                <a:spcPct val="84000"/>
              </a:lnSpc>
            </a:pPr>
            <a:r>
              <a:rPr lang="es-ES" sz="2400" dirty="0"/>
              <a:t>Ambiente físico en el momento del incidente, ej. clima, iluminación, ruido, polvo, niveles de vibración, etc.</a:t>
            </a:r>
          </a:p>
          <a:p>
            <a:pPr algn="just">
              <a:lnSpc>
                <a:spcPct val="84000"/>
              </a:lnSpc>
            </a:pPr>
            <a:r>
              <a:rPr lang="es-ES" sz="2400" dirty="0"/>
              <a:t>Posición de los equipos y el personal</a:t>
            </a:r>
          </a:p>
          <a:p>
            <a:pPr algn="just">
              <a:lnSpc>
                <a:spcPct val="84000"/>
              </a:lnSpc>
            </a:pPr>
            <a:r>
              <a:rPr lang="es-ES" sz="2400" dirty="0" err="1"/>
              <a:t>Housekeeping</a:t>
            </a:r>
            <a:r>
              <a:rPr lang="es-ES" sz="2400" dirty="0"/>
              <a:t> en el lugar del incidente</a:t>
            </a:r>
          </a:p>
        </p:txBody>
      </p:sp>
      <p:sp>
        <p:nvSpPr>
          <p:cNvPr id="417798" name="Rectangle 6"/>
          <p:cNvSpPr>
            <a:spLocks noChangeArrowheads="1"/>
          </p:cNvSpPr>
          <p:nvPr/>
        </p:nvSpPr>
        <p:spPr bwMode="black">
          <a:xfrm>
            <a:off x="388134" y="1246973"/>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p:txBody>
          <a:bodyPr/>
          <a:lstStyle/>
          <a:p>
            <a:fld id="{B034D117-F157-4205-83AC-C416A4C07BC8}" type="datetime1">
              <a:rPr lang="es-ES"/>
              <a:pPr/>
              <a:t>07/09/2025</a:t>
            </a:fld>
            <a:endParaRPr lang="es-ES"/>
          </a:p>
        </p:txBody>
      </p:sp>
      <p:sp>
        <p:nvSpPr>
          <p:cNvPr id="7" name="4 Marcador de número de diapositiva"/>
          <p:cNvSpPr>
            <a:spLocks noGrp="1"/>
          </p:cNvSpPr>
          <p:nvPr>
            <p:ph type="sldNum" sz="quarter" idx="11"/>
          </p:nvPr>
        </p:nvSpPr>
        <p:spPr/>
        <p:txBody>
          <a:bodyPr/>
          <a:lstStyle/>
          <a:p>
            <a:endParaRPr lang="es-ES"/>
          </a:p>
          <a:p>
            <a:fld id="{6174073F-E393-4B8C-8638-E3708457CB16}" type="slidenum">
              <a:rPr lang="es-ES"/>
              <a:pPr/>
              <a:t>71</a:t>
            </a:fld>
            <a:endParaRPr lang="es-ES"/>
          </a:p>
        </p:txBody>
      </p:sp>
      <p:sp>
        <p:nvSpPr>
          <p:cNvPr id="419842" name="Rectangle 2"/>
          <p:cNvSpPr>
            <a:spLocks noGrp="1" noChangeArrowheads="1"/>
          </p:cNvSpPr>
          <p:nvPr>
            <p:ph type="body" idx="4294967295"/>
          </p:nvPr>
        </p:nvSpPr>
        <p:spPr>
          <a:xfrm>
            <a:off x="471608" y="1968500"/>
            <a:ext cx="8458950" cy="4889500"/>
          </a:xfrm>
          <a:prstGeom prst="rect">
            <a:avLst/>
          </a:prstGeom>
        </p:spPr>
        <p:txBody>
          <a:bodyPr/>
          <a:lstStyle/>
          <a:p>
            <a:pPr marL="182563" indent="-182563" algn="just">
              <a:lnSpc>
                <a:spcPct val="84000"/>
              </a:lnSpc>
              <a:buFontTx/>
              <a:buNone/>
            </a:pPr>
            <a:r>
              <a:rPr lang="es-ES" sz="2800" u="sng" dirty="0">
                <a:solidFill>
                  <a:srgbClr val="0000CC"/>
                </a:solidFill>
              </a:rPr>
              <a:t>Equipos</a:t>
            </a:r>
          </a:p>
          <a:p>
            <a:pPr marL="182563" indent="-182563" algn="just">
              <a:lnSpc>
                <a:spcPct val="84000"/>
              </a:lnSpc>
            </a:pPr>
            <a:r>
              <a:rPr lang="es-ES" sz="2400" dirty="0"/>
              <a:t>Revisión física y testeo</a:t>
            </a:r>
          </a:p>
          <a:p>
            <a:pPr marL="182563" indent="-182563" algn="just">
              <a:lnSpc>
                <a:spcPct val="84000"/>
              </a:lnSpc>
            </a:pPr>
            <a:r>
              <a:rPr lang="es-ES" sz="2400" dirty="0"/>
              <a:t>Revisión de registro de equipos</a:t>
            </a:r>
          </a:p>
          <a:p>
            <a:pPr marL="182563" indent="-182563" algn="just">
              <a:lnSpc>
                <a:spcPct val="84000"/>
              </a:lnSpc>
            </a:pPr>
            <a:r>
              <a:rPr lang="es-ES" sz="2400" dirty="0"/>
              <a:t>Revisión de manuales</a:t>
            </a:r>
          </a:p>
          <a:p>
            <a:pPr marL="182563" indent="-182563" algn="just">
              <a:lnSpc>
                <a:spcPct val="84000"/>
              </a:lnSpc>
            </a:pPr>
            <a:r>
              <a:rPr lang="es-ES" sz="2400" dirty="0"/>
              <a:t>Comparación con otros nuevos o similares</a:t>
            </a:r>
            <a:endParaRPr lang="es-ES" sz="2400" u="sng" dirty="0"/>
          </a:p>
          <a:p>
            <a:pPr marL="182563" indent="-182563" algn="just">
              <a:lnSpc>
                <a:spcPct val="84000"/>
              </a:lnSpc>
              <a:buFontTx/>
              <a:buNone/>
            </a:pPr>
            <a:r>
              <a:rPr lang="es-ES" sz="2800" u="sng" dirty="0">
                <a:solidFill>
                  <a:srgbClr val="0000CC"/>
                </a:solidFill>
              </a:rPr>
              <a:t>Procedimientos y Documentos</a:t>
            </a:r>
          </a:p>
          <a:p>
            <a:pPr marL="182563" indent="-182563" algn="just">
              <a:lnSpc>
                <a:spcPct val="84000"/>
              </a:lnSpc>
            </a:pPr>
            <a:r>
              <a:rPr lang="es-ES" sz="2400" dirty="0"/>
              <a:t>Revisión de procedimientos aplicables, ART, Manuales, Instructivos, RIS, etc.</a:t>
            </a:r>
          </a:p>
          <a:p>
            <a:pPr marL="182563" indent="-182563" algn="just">
              <a:lnSpc>
                <a:spcPct val="84000"/>
              </a:lnSpc>
            </a:pPr>
            <a:r>
              <a:rPr lang="es-ES" sz="2400" dirty="0"/>
              <a:t>Si los procedimientos eran adecuados y su utilización</a:t>
            </a:r>
          </a:p>
          <a:p>
            <a:pPr marL="182563" indent="-182563" algn="just">
              <a:lnSpc>
                <a:spcPct val="84000"/>
              </a:lnSpc>
            </a:pPr>
            <a:r>
              <a:rPr lang="es-ES" sz="2400" dirty="0"/>
              <a:t>Disponibilidad de herramientas prescritas y equipos de seguridad</a:t>
            </a:r>
          </a:p>
        </p:txBody>
      </p:sp>
      <p:sp>
        <p:nvSpPr>
          <p:cNvPr id="419846" name="Rectangle 6"/>
          <p:cNvSpPr>
            <a:spLocks noChangeArrowheads="1"/>
          </p:cNvSpPr>
          <p:nvPr/>
        </p:nvSpPr>
        <p:spPr bwMode="black">
          <a:xfrm>
            <a:off x="336913" y="1327359"/>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129F0477-ED56-4176-A063-7F9F7C345608}"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B8B3FFB7-9049-4149-A354-38BF54113E13}" type="slidenum">
              <a:rPr lang="es-ES"/>
              <a:pPr/>
              <a:t>72</a:t>
            </a:fld>
            <a:endParaRPr lang="es-ES"/>
          </a:p>
        </p:txBody>
      </p:sp>
      <p:sp>
        <p:nvSpPr>
          <p:cNvPr id="421890" name="Rectangle 2"/>
          <p:cNvSpPr>
            <a:spLocks noGrp="1" noChangeArrowheads="1"/>
          </p:cNvSpPr>
          <p:nvPr>
            <p:ph type="body" idx="4294967295"/>
          </p:nvPr>
        </p:nvSpPr>
        <p:spPr>
          <a:xfrm>
            <a:off x="548913" y="2009597"/>
            <a:ext cx="8254285" cy="4318140"/>
          </a:xfrm>
          <a:prstGeom prst="rect">
            <a:avLst/>
          </a:prstGeom>
        </p:spPr>
        <p:txBody>
          <a:bodyPr>
            <a:normAutofit lnSpcReduction="10000"/>
          </a:bodyPr>
          <a:lstStyle/>
          <a:p>
            <a:pPr>
              <a:lnSpc>
                <a:spcPct val="84000"/>
              </a:lnSpc>
              <a:buFontTx/>
              <a:buNone/>
            </a:pPr>
            <a:r>
              <a:rPr lang="es-ES" sz="2800" u="sng" dirty="0">
                <a:solidFill>
                  <a:srgbClr val="0000CC"/>
                </a:solidFill>
              </a:rPr>
              <a:t>Organización</a:t>
            </a:r>
          </a:p>
          <a:p>
            <a:pPr>
              <a:lnSpc>
                <a:spcPct val="84000"/>
              </a:lnSpc>
            </a:pPr>
            <a:r>
              <a:rPr lang="es-ES" sz="2400" dirty="0"/>
              <a:t>Roles y responsabilidades</a:t>
            </a:r>
          </a:p>
          <a:p>
            <a:pPr>
              <a:lnSpc>
                <a:spcPct val="84000"/>
              </a:lnSpc>
            </a:pPr>
            <a:r>
              <a:rPr lang="es-ES" sz="2400" dirty="0"/>
              <a:t>Supervisión y niveles de dotación</a:t>
            </a:r>
          </a:p>
          <a:p>
            <a:pPr>
              <a:lnSpc>
                <a:spcPct val="84000"/>
              </a:lnSpc>
            </a:pPr>
            <a:r>
              <a:rPr lang="es-ES" sz="2400" dirty="0"/>
              <a:t>Metas de producción y seguridad</a:t>
            </a:r>
          </a:p>
          <a:p>
            <a:pPr>
              <a:lnSpc>
                <a:spcPct val="84000"/>
              </a:lnSpc>
            </a:pPr>
            <a:r>
              <a:rPr lang="es-ES" sz="2400" dirty="0"/>
              <a:t>Auditorias, inspecciones y reportes y registro de incidentes</a:t>
            </a:r>
          </a:p>
          <a:p>
            <a:pPr>
              <a:lnSpc>
                <a:spcPct val="84000"/>
              </a:lnSpc>
              <a:spcBef>
                <a:spcPct val="0"/>
              </a:spcBef>
              <a:buFontTx/>
              <a:buNone/>
            </a:pPr>
            <a:endParaRPr lang="es-ES" sz="1600" u="sng" dirty="0"/>
          </a:p>
          <a:p>
            <a:pPr>
              <a:lnSpc>
                <a:spcPct val="84000"/>
              </a:lnSpc>
              <a:spcBef>
                <a:spcPct val="0"/>
              </a:spcBef>
              <a:buFontTx/>
              <a:buNone/>
            </a:pPr>
            <a:r>
              <a:rPr lang="es-ES" sz="2800" u="sng" dirty="0">
                <a:solidFill>
                  <a:srgbClr val="0000CC"/>
                </a:solidFill>
              </a:rPr>
              <a:t>Fuente de información adicional</a:t>
            </a:r>
          </a:p>
          <a:p>
            <a:pPr>
              <a:lnSpc>
                <a:spcPct val="84000"/>
              </a:lnSpc>
            </a:pPr>
            <a:r>
              <a:rPr lang="es-ES" sz="2400" dirty="0"/>
              <a:t>Las regulaciones aplicables, estándares y prácticas establecidas</a:t>
            </a:r>
          </a:p>
          <a:p>
            <a:pPr>
              <a:lnSpc>
                <a:spcPct val="84000"/>
              </a:lnSpc>
            </a:pPr>
            <a:r>
              <a:rPr lang="es-ES" sz="2400" dirty="0"/>
              <a:t>Mapas del lugar, dibujos y fotografías anteriores al incidente</a:t>
            </a:r>
          </a:p>
          <a:p>
            <a:pPr>
              <a:lnSpc>
                <a:spcPct val="84000"/>
              </a:lnSpc>
            </a:pPr>
            <a:r>
              <a:rPr lang="es-ES" sz="2400" dirty="0"/>
              <a:t>Hojas de datos de seguridad de materiales (HDS)</a:t>
            </a:r>
          </a:p>
          <a:p>
            <a:pPr>
              <a:lnSpc>
                <a:spcPct val="84000"/>
              </a:lnSpc>
            </a:pPr>
            <a:r>
              <a:rPr lang="es-ES" sz="2400" dirty="0"/>
              <a:t>Reconstrucción o modificaciones a los diseños</a:t>
            </a:r>
          </a:p>
        </p:txBody>
      </p:sp>
      <p:sp>
        <p:nvSpPr>
          <p:cNvPr id="421893" name="Rectangle 5"/>
          <p:cNvSpPr>
            <a:spLocks noChangeArrowheads="1"/>
          </p:cNvSpPr>
          <p:nvPr/>
        </p:nvSpPr>
        <p:spPr bwMode="black">
          <a:xfrm>
            <a:off x="340802" y="1332447"/>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73C77517-0E69-4DFE-AE9A-7ED26F061B3B}"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A05A2B91-0EA2-498E-9DAD-18C695299F4D}" type="slidenum">
              <a:rPr lang="es-ES"/>
              <a:pPr/>
              <a:t>73</a:t>
            </a:fld>
            <a:endParaRPr lang="es-ES"/>
          </a:p>
        </p:txBody>
      </p:sp>
      <p:sp>
        <p:nvSpPr>
          <p:cNvPr id="423938" name="Rectangle 2"/>
          <p:cNvSpPr>
            <a:spLocks noGrp="1" noChangeArrowheads="1"/>
          </p:cNvSpPr>
          <p:nvPr>
            <p:ph type="body" idx="4294967295"/>
          </p:nvPr>
        </p:nvSpPr>
        <p:spPr>
          <a:xfrm>
            <a:off x="559465" y="2288245"/>
            <a:ext cx="8299399" cy="3348850"/>
          </a:xfrm>
          <a:prstGeom prst="rect">
            <a:avLst/>
          </a:prstGeom>
        </p:spPr>
        <p:txBody>
          <a:bodyPr>
            <a:normAutofit/>
          </a:bodyPr>
          <a:lstStyle/>
          <a:p>
            <a:pPr marL="381000" indent="-381000" algn="just">
              <a:lnSpc>
                <a:spcPct val="105000"/>
              </a:lnSpc>
              <a:spcBef>
                <a:spcPct val="30000"/>
              </a:spcBef>
              <a:buFontTx/>
              <a:buNone/>
            </a:pPr>
            <a:r>
              <a:rPr lang="es-ES" sz="2400" dirty="0">
                <a:solidFill>
                  <a:srgbClr val="0000CC"/>
                </a:solidFill>
              </a:rPr>
              <a:t>Las Entrevistas:</a:t>
            </a:r>
          </a:p>
          <a:p>
            <a:pPr marL="381000" indent="-381000" algn="just">
              <a:lnSpc>
                <a:spcPct val="105000"/>
              </a:lnSpc>
              <a:spcBef>
                <a:spcPct val="30000"/>
              </a:spcBef>
              <a:buFontTx/>
              <a:buAutoNum type="arabicPeriod"/>
            </a:pPr>
            <a:r>
              <a:rPr lang="es-ES" sz="2400" dirty="0"/>
              <a:t>Tipos de Testigos:</a:t>
            </a:r>
          </a:p>
          <a:p>
            <a:pPr marL="571500" lvl="1" indent="0" algn="just">
              <a:lnSpc>
                <a:spcPct val="105000"/>
              </a:lnSpc>
              <a:spcBef>
                <a:spcPct val="30000"/>
              </a:spcBef>
              <a:buFontTx/>
              <a:buNone/>
            </a:pPr>
            <a:r>
              <a:rPr lang="es-ES" sz="2400" dirty="0"/>
              <a:t>Según la secuencia del evento, existen testigos de </a:t>
            </a:r>
            <a:r>
              <a:rPr lang="es-ES" sz="2400" dirty="0">
                <a:solidFill>
                  <a:srgbClr val="0000CC"/>
                </a:solidFill>
              </a:rPr>
              <a:t>Pre-contacto, Contacto, Post-contacto</a:t>
            </a:r>
          </a:p>
          <a:p>
            <a:pPr marL="381000" indent="-381000" algn="just">
              <a:lnSpc>
                <a:spcPct val="105000"/>
              </a:lnSpc>
              <a:spcBef>
                <a:spcPct val="30000"/>
              </a:spcBef>
              <a:buFontTx/>
              <a:buAutoNum type="arabicPeriod" startAt="2"/>
            </a:pPr>
            <a:r>
              <a:rPr lang="es-ES" sz="2400" dirty="0"/>
              <a:t>Tipos de Preguntas:</a:t>
            </a:r>
          </a:p>
          <a:p>
            <a:pPr marL="571500" lvl="1" indent="0" algn="just">
              <a:lnSpc>
                <a:spcPct val="105000"/>
              </a:lnSpc>
              <a:spcBef>
                <a:spcPct val="30000"/>
              </a:spcBef>
              <a:buFontTx/>
              <a:buNone/>
            </a:pPr>
            <a:r>
              <a:rPr lang="es-ES" sz="2400" dirty="0"/>
              <a:t>Según su finalidad, preguntas </a:t>
            </a:r>
            <a:r>
              <a:rPr lang="es-ES" sz="2400" dirty="0">
                <a:solidFill>
                  <a:srgbClr val="0000CC"/>
                </a:solidFill>
              </a:rPr>
              <a:t>Abiertas, Cerradas, de Guía</a:t>
            </a:r>
          </a:p>
        </p:txBody>
      </p:sp>
      <p:sp>
        <p:nvSpPr>
          <p:cNvPr id="423942" name="Rectangle 6"/>
          <p:cNvSpPr>
            <a:spLocks noChangeArrowheads="1"/>
          </p:cNvSpPr>
          <p:nvPr/>
        </p:nvSpPr>
        <p:spPr bwMode="black">
          <a:xfrm>
            <a:off x="429342" y="1526245"/>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spd="slow">
    <p:zoom/>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3 Marcador de fecha"/>
          <p:cNvSpPr>
            <a:spLocks noGrp="1"/>
          </p:cNvSpPr>
          <p:nvPr>
            <p:ph type="dt" sz="half" idx="10"/>
          </p:nvPr>
        </p:nvSpPr>
        <p:spPr/>
        <p:txBody>
          <a:bodyPr/>
          <a:lstStyle/>
          <a:p>
            <a:fld id="{2176A201-1668-4EE5-A5E2-B45FA6D8ED60}" type="datetime1">
              <a:rPr lang="es-ES"/>
              <a:pPr/>
              <a:t>07/09/2025</a:t>
            </a:fld>
            <a:endParaRPr lang="es-ES" dirty="0"/>
          </a:p>
        </p:txBody>
      </p:sp>
      <p:sp>
        <p:nvSpPr>
          <p:cNvPr id="8" name="4 Marcador de número de diapositiva"/>
          <p:cNvSpPr>
            <a:spLocks noGrp="1"/>
          </p:cNvSpPr>
          <p:nvPr>
            <p:ph type="sldNum" sz="quarter" idx="11"/>
          </p:nvPr>
        </p:nvSpPr>
        <p:spPr/>
        <p:txBody>
          <a:bodyPr/>
          <a:lstStyle/>
          <a:p>
            <a:endParaRPr lang="es-ES"/>
          </a:p>
          <a:p>
            <a:fld id="{BD2A926C-2181-4BB9-A6A0-D63664CA8BEC}" type="slidenum">
              <a:rPr lang="es-ES"/>
              <a:pPr/>
              <a:t>74</a:t>
            </a:fld>
            <a:endParaRPr lang="es-ES"/>
          </a:p>
        </p:txBody>
      </p:sp>
      <p:sp>
        <p:nvSpPr>
          <p:cNvPr id="425986" name="Rectangle 2"/>
          <p:cNvSpPr>
            <a:spLocks noGrp="1" noChangeArrowheads="1"/>
          </p:cNvSpPr>
          <p:nvPr>
            <p:ph type="body" idx="4294967295"/>
          </p:nvPr>
        </p:nvSpPr>
        <p:spPr>
          <a:xfrm>
            <a:off x="496305" y="2741917"/>
            <a:ext cx="8362559" cy="3582683"/>
          </a:xfrm>
          <a:prstGeom prst="rect">
            <a:avLst/>
          </a:prstGeom>
          <a:noFill/>
          <a:ln/>
        </p:spPr>
        <p:txBody>
          <a:bodyPr lIns="90488" tIns="44450" rIns="90488" bIns="44450">
            <a:noAutofit/>
          </a:bodyPr>
          <a:lstStyle/>
          <a:p>
            <a:pPr algn="just">
              <a:buFontTx/>
              <a:buNone/>
            </a:pPr>
            <a:r>
              <a:rPr lang="es-CL" sz="2200" i="1" dirty="0"/>
              <a:t>Establezca el tono apropiado para la colaboración:</a:t>
            </a:r>
          </a:p>
          <a:p>
            <a:pPr algn="just">
              <a:buSzPct val="75000"/>
            </a:pPr>
            <a:r>
              <a:rPr lang="es-CL" sz="2200" dirty="0"/>
              <a:t>Preséntese </a:t>
            </a:r>
          </a:p>
          <a:p>
            <a:pPr algn="just">
              <a:buSzPct val="75000"/>
            </a:pPr>
            <a:r>
              <a:rPr lang="es-CL" sz="2200" dirty="0"/>
              <a:t>Cree un ambiente no intimidante</a:t>
            </a:r>
          </a:p>
          <a:p>
            <a:pPr algn="just">
              <a:buSzPct val="75000"/>
            </a:pPr>
            <a:r>
              <a:rPr lang="es-CL" sz="2200" dirty="0"/>
              <a:t>Establezca una empatía con el testigo</a:t>
            </a:r>
          </a:p>
          <a:p>
            <a:pPr algn="just">
              <a:buSzPct val="75000"/>
            </a:pPr>
            <a:r>
              <a:rPr lang="es-CL" sz="2200" dirty="0"/>
              <a:t>Describa su papel en la investigación</a:t>
            </a:r>
          </a:p>
          <a:p>
            <a:pPr algn="just">
              <a:buSzPct val="75000"/>
            </a:pPr>
            <a:r>
              <a:rPr lang="es-CL" sz="2200" dirty="0"/>
              <a:t>Describa el propósito de la entrevista</a:t>
            </a:r>
          </a:p>
          <a:p>
            <a:pPr lvl="1" algn="just">
              <a:buSzPct val="75000"/>
            </a:pPr>
            <a:r>
              <a:rPr lang="es-CL" sz="2200" dirty="0">
                <a:solidFill>
                  <a:srgbClr val="FF0000"/>
                </a:solidFill>
              </a:rPr>
              <a:t>(encontrar la causa del incidente para prevenir que vuelva a suceder)</a:t>
            </a:r>
          </a:p>
          <a:p>
            <a:pPr algn="just">
              <a:buSzPct val="75000"/>
            </a:pPr>
            <a:r>
              <a:rPr lang="es-CL" sz="2200" dirty="0"/>
              <a:t>Pida permiso para tomar notas o grabar la entrevista</a:t>
            </a:r>
          </a:p>
        </p:txBody>
      </p:sp>
      <p:sp>
        <p:nvSpPr>
          <p:cNvPr id="425987" name="Rectangle 3"/>
          <p:cNvSpPr>
            <a:spLocks noGrp="1" noChangeArrowheads="1"/>
          </p:cNvSpPr>
          <p:nvPr>
            <p:ph type="title"/>
          </p:nvPr>
        </p:nvSpPr>
        <p:spPr>
          <a:xfrm>
            <a:off x="394238" y="2056117"/>
            <a:ext cx="6408737" cy="685800"/>
          </a:xfrm>
          <a:prstGeom prst="rect">
            <a:avLst/>
          </a:prstGeom>
          <a:noFill/>
          <a:ln/>
        </p:spPr>
        <p:txBody>
          <a:bodyPr lIns="90488" tIns="44450" rIns="90488" bIns="44450"/>
          <a:lstStyle/>
          <a:p>
            <a:pPr algn="l">
              <a:lnSpc>
                <a:spcPct val="90000"/>
              </a:lnSpc>
            </a:pPr>
            <a:r>
              <a:rPr lang="es-CL" sz="3400" b="0" dirty="0">
                <a:solidFill>
                  <a:srgbClr val="0000CC"/>
                </a:solidFill>
              </a:rPr>
              <a:t>Inicio de la entrevista</a:t>
            </a:r>
          </a:p>
        </p:txBody>
      </p:sp>
      <p:sp>
        <p:nvSpPr>
          <p:cNvPr id="425993" name="Rectangle 9"/>
          <p:cNvSpPr>
            <a:spLocks noChangeArrowheads="1"/>
          </p:cNvSpPr>
          <p:nvPr/>
        </p:nvSpPr>
        <p:spPr bwMode="black">
          <a:xfrm>
            <a:off x="192543" y="1386390"/>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spd="slow">
    <p:zoom dir="in"/>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3 Marcador de fecha"/>
          <p:cNvSpPr>
            <a:spLocks noGrp="1"/>
          </p:cNvSpPr>
          <p:nvPr>
            <p:ph type="dt" sz="half" idx="10"/>
          </p:nvPr>
        </p:nvSpPr>
        <p:spPr/>
        <p:txBody>
          <a:bodyPr/>
          <a:lstStyle/>
          <a:p>
            <a:fld id="{2F14B3A8-51F2-4A71-B4D6-DA2F293C5694}" type="datetime1">
              <a:rPr lang="es-ES"/>
              <a:pPr/>
              <a:t>07/09/2025</a:t>
            </a:fld>
            <a:endParaRPr lang="es-ES"/>
          </a:p>
        </p:txBody>
      </p:sp>
      <p:sp>
        <p:nvSpPr>
          <p:cNvPr id="11" name="4 Marcador de número de diapositiva"/>
          <p:cNvSpPr>
            <a:spLocks noGrp="1"/>
          </p:cNvSpPr>
          <p:nvPr>
            <p:ph type="sldNum" sz="quarter" idx="11"/>
          </p:nvPr>
        </p:nvSpPr>
        <p:spPr/>
        <p:txBody>
          <a:bodyPr/>
          <a:lstStyle/>
          <a:p>
            <a:endParaRPr lang="es-ES"/>
          </a:p>
          <a:p>
            <a:fld id="{A154F370-A239-4B3E-923C-FC92D8196948}" type="slidenum">
              <a:rPr lang="es-ES"/>
              <a:pPr/>
              <a:t>75</a:t>
            </a:fld>
            <a:endParaRPr lang="es-ES"/>
          </a:p>
        </p:txBody>
      </p:sp>
      <p:sp>
        <p:nvSpPr>
          <p:cNvPr id="428034" name="Rectangle 2"/>
          <p:cNvSpPr>
            <a:spLocks noGrp="1" noChangeArrowheads="1"/>
          </p:cNvSpPr>
          <p:nvPr>
            <p:ph type="title"/>
          </p:nvPr>
        </p:nvSpPr>
        <p:spPr>
          <a:xfrm>
            <a:off x="685800" y="2244863"/>
            <a:ext cx="3800475" cy="952500"/>
          </a:xfrm>
          <a:prstGeom prst="rect">
            <a:avLst/>
          </a:prstGeom>
          <a:solidFill>
            <a:srgbClr val="CC3300"/>
          </a:solidFill>
          <a:ln w="38100">
            <a:solidFill>
              <a:schemeClr val="tx2"/>
            </a:solidFill>
          </a:ln>
        </p:spPr>
        <p:txBody>
          <a:bodyPr lIns="90488" tIns="44450" rIns="90488" bIns="44450">
            <a:normAutofit/>
          </a:bodyPr>
          <a:lstStyle/>
          <a:p>
            <a:pPr>
              <a:lnSpc>
                <a:spcPct val="90000"/>
              </a:lnSpc>
            </a:pPr>
            <a:r>
              <a:rPr lang="es-CL" sz="3600" dirty="0"/>
              <a:t>Preguntas abiertas</a:t>
            </a:r>
          </a:p>
        </p:txBody>
      </p:sp>
      <p:sp>
        <p:nvSpPr>
          <p:cNvPr id="428035" name="Rectangle 3"/>
          <p:cNvSpPr>
            <a:spLocks noGrp="1" noChangeArrowheads="1"/>
          </p:cNvSpPr>
          <p:nvPr>
            <p:ph type="body" idx="4294967295"/>
          </p:nvPr>
        </p:nvSpPr>
        <p:spPr>
          <a:xfrm>
            <a:off x="685800" y="3337063"/>
            <a:ext cx="3770313" cy="1101725"/>
          </a:xfrm>
          <a:prstGeom prst="rect">
            <a:avLst/>
          </a:prstGeom>
          <a:noFill/>
          <a:ln/>
        </p:spPr>
        <p:txBody>
          <a:bodyPr lIns="90488" tIns="44450" rIns="90488" bIns="44450"/>
          <a:lstStyle/>
          <a:p>
            <a:pPr marL="0" indent="0" algn="just">
              <a:lnSpc>
                <a:spcPct val="90000"/>
              </a:lnSpc>
              <a:buFontTx/>
              <a:buNone/>
            </a:pPr>
            <a:r>
              <a:rPr lang="es-CL" sz="2400" dirty="0"/>
              <a:t>Usado para alentar una respuesta más larga y amplia</a:t>
            </a:r>
          </a:p>
        </p:txBody>
      </p:sp>
      <p:sp>
        <p:nvSpPr>
          <p:cNvPr id="428038" name="Rectangle 6"/>
          <p:cNvSpPr>
            <a:spLocks noChangeArrowheads="1"/>
          </p:cNvSpPr>
          <p:nvPr/>
        </p:nvSpPr>
        <p:spPr bwMode="white">
          <a:xfrm>
            <a:off x="4785449" y="2272603"/>
            <a:ext cx="3800475" cy="952500"/>
          </a:xfrm>
          <a:prstGeom prst="rect">
            <a:avLst/>
          </a:prstGeom>
          <a:solidFill>
            <a:srgbClr val="CC3300"/>
          </a:solidFill>
          <a:ln w="38100">
            <a:solidFill>
              <a:schemeClr val="tx2"/>
            </a:solidFill>
            <a:miter lim="800000"/>
            <a:headEnd/>
            <a:tailEnd/>
          </a:ln>
          <a:effectLst/>
        </p:spPr>
        <p:txBody>
          <a:bodyPr lIns="90488" tIns="44450" rIns="90488" bIns="44450" anchor="ctr"/>
          <a:lstStyle/>
          <a:p>
            <a:pPr algn="ctr">
              <a:lnSpc>
                <a:spcPct val="90000"/>
              </a:lnSpc>
              <a:spcBef>
                <a:spcPct val="0"/>
              </a:spcBef>
              <a:buFontTx/>
              <a:buNone/>
            </a:pPr>
            <a:r>
              <a:rPr lang="es-CL" sz="3000" b="1" u="none">
                <a:solidFill>
                  <a:schemeClr val="bg1"/>
                </a:solidFill>
              </a:rPr>
              <a:t>Preguntas Cerradas</a:t>
            </a:r>
          </a:p>
        </p:txBody>
      </p:sp>
      <p:sp>
        <p:nvSpPr>
          <p:cNvPr id="428039" name="Rectangle 7"/>
          <p:cNvSpPr>
            <a:spLocks noChangeArrowheads="1"/>
          </p:cNvSpPr>
          <p:nvPr/>
        </p:nvSpPr>
        <p:spPr bwMode="white">
          <a:xfrm>
            <a:off x="2289899" y="4434744"/>
            <a:ext cx="3800475" cy="952500"/>
          </a:xfrm>
          <a:prstGeom prst="rect">
            <a:avLst/>
          </a:prstGeom>
          <a:solidFill>
            <a:srgbClr val="CC3300"/>
          </a:solidFill>
          <a:ln w="38100">
            <a:solidFill>
              <a:schemeClr val="tx2"/>
            </a:solidFill>
            <a:miter lim="800000"/>
            <a:headEnd/>
            <a:tailEnd/>
          </a:ln>
          <a:effectLst/>
        </p:spPr>
        <p:txBody>
          <a:bodyPr lIns="90488" tIns="44450" rIns="90488" bIns="44450" anchor="ctr"/>
          <a:lstStyle/>
          <a:p>
            <a:pPr algn="ctr">
              <a:lnSpc>
                <a:spcPct val="90000"/>
              </a:lnSpc>
              <a:spcBef>
                <a:spcPct val="0"/>
              </a:spcBef>
              <a:buFontTx/>
              <a:buNone/>
            </a:pPr>
            <a:r>
              <a:rPr lang="es-CL" sz="3000" b="1" u="none">
                <a:solidFill>
                  <a:schemeClr val="bg1"/>
                </a:solidFill>
              </a:rPr>
              <a:t>Preguntas de Guía</a:t>
            </a:r>
          </a:p>
        </p:txBody>
      </p:sp>
      <p:sp>
        <p:nvSpPr>
          <p:cNvPr id="428040" name="Rectangle 8"/>
          <p:cNvSpPr>
            <a:spLocks noChangeArrowheads="1"/>
          </p:cNvSpPr>
          <p:nvPr/>
        </p:nvSpPr>
        <p:spPr bwMode="auto">
          <a:xfrm>
            <a:off x="4785449" y="3314003"/>
            <a:ext cx="3800475" cy="1406525"/>
          </a:xfrm>
          <a:prstGeom prst="rect">
            <a:avLst/>
          </a:prstGeom>
          <a:noFill/>
          <a:ln w="12700" cap="sq">
            <a:noFill/>
            <a:miter lim="800000"/>
            <a:headEnd type="none" w="sm" len="sm"/>
            <a:tailEnd type="none" w="sm" len="sm"/>
          </a:ln>
          <a:effectLst/>
        </p:spPr>
        <p:txBody>
          <a:bodyPr>
            <a:spAutoFit/>
          </a:bodyPr>
          <a:lstStyle/>
          <a:p>
            <a:pPr algn="just" eaLnBrk="0" hangingPunct="0">
              <a:lnSpc>
                <a:spcPct val="90000"/>
              </a:lnSpc>
              <a:spcBef>
                <a:spcPct val="30000"/>
              </a:spcBef>
              <a:buFontTx/>
              <a:buNone/>
            </a:pPr>
            <a:r>
              <a:rPr kumimoji="1" lang="es-CL" sz="2400" u="none" dirty="0"/>
              <a:t>Preguntas que requieren de una sola palabra o frase corta como respuesta</a:t>
            </a:r>
          </a:p>
        </p:txBody>
      </p:sp>
      <p:sp>
        <p:nvSpPr>
          <p:cNvPr id="428041" name="Rectangle 9"/>
          <p:cNvSpPr>
            <a:spLocks noChangeArrowheads="1"/>
          </p:cNvSpPr>
          <p:nvPr/>
        </p:nvSpPr>
        <p:spPr bwMode="auto">
          <a:xfrm>
            <a:off x="2289899" y="5339618"/>
            <a:ext cx="3800475" cy="787400"/>
          </a:xfrm>
          <a:prstGeom prst="rect">
            <a:avLst/>
          </a:prstGeom>
          <a:noFill/>
          <a:ln w="12700" cap="sq">
            <a:noFill/>
            <a:miter lim="800000"/>
            <a:headEnd type="none" w="sm" len="sm"/>
            <a:tailEnd type="none" w="sm" len="sm"/>
          </a:ln>
          <a:effectLst/>
        </p:spPr>
        <p:txBody>
          <a:bodyPr>
            <a:spAutoFit/>
          </a:bodyPr>
          <a:lstStyle/>
          <a:p>
            <a:pPr eaLnBrk="0" hangingPunct="0">
              <a:lnSpc>
                <a:spcPct val="95000"/>
              </a:lnSpc>
              <a:spcBef>
                <a:spcPct val="30000"/>
              </a:spcBef>
              <a:buFontTx/>
              <a:buNone/>
            </a:pPr>
            <a:r>
              <a:rPr kumimoji="1" lang="es-CL" sz="2400" u="none" dirty="0"/>
              <a:t>Preguntas que anticipan la respuesta</a:t>
            </a:r>
          </a:p>
        </p:txBody>
      </p:sp>
      <p:sp>
        <p:nvSpPr>
          <p:cNvPr id="428042" name="Rectangle 10"/>
          <p:cNvSpPr>
            <a:spLocks noChangeArrowheads="1"/>
          </p:cNvSpPr>
          <p:nvPr/>
        </p:nvSpPr>
        <p:spPr bwMode="black">
          <a:xfrm>
            <a:off x="685800" y="1371773"/>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checkerboard(across)">
                                      <p:cBhvr>
                                        <p:cTn id="7" dur="500"/>
                                        <p:tgtEl>
                                          <p:spTgt spid="428035">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28040"/>
                                        </p:tgtEl>
                                        <p:attrNameLst>
                                          <p:attrName>style.visibility</p:attrName>
                                        </p:attrNameLst>
                                      </p:cBhvr>
                                      <p:to>
                                        <p:strVal val="visible"/>
                                      </p:to>
                                    </p:set>
                                    <p:animEffect transition="in" filter="checkerboard(across)">
                                      <p:cBhvr>
                                        <p:cTn id="11" dur="500"/>
                                        <p:tgtEl>
                                          <p:spTgt spid="428040"/>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28041"/>
                                        </p:tgtEl>
                                        <p:attrNameLst>
                                          <p:attrName>style.visibility</p:attrName>
                                        </p:attrNameLst>
                                      </p:cBhvr>
                                      <p:to>
                                        <p:strVal val="visible"/>
                                      </p:to>
                                    </p:set>
                                    <p:animEffect transition="in" filter="checkerboard(across)">
                                      <p:cBhvr>
                                        <p:cTn id="15" dur="500"/>
                                        <p:tgtEl>
                                          <p:spTgt spid="428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advAuto="0"/>
      <p:bldP spid="428040" grpId="0" autoUpdateAnimBg="0"/>
      <p:bldP spid="428041"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a:xfrm>
            <a:off x="803275" y="6191243"/>
            <a:ext cx="1524000" cy="533400"/>
          </a:xfrm>
        </p:spPr>
        <p:txBody>
          <a:bodyPr/>
          <a:lstStyle/>
          <a:p>
            <a:fld id="{5CEF2BC7-AF23-4BC8-8902-263B11327927}"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A30CCB03-C431-437D-A6EA-5568C561F209}" type="slidenum">
              <a:rPr lang="es-ES"/>
              <a:pPr/>
              <a:t>76</a:t>
            </a:fld>
            <a:endParaRPr lang="es-ES"/>
          </a:p>
        </p:txBody>
      </p:sp>
      <p:sp>
        <p:nvSpPr>
          <p:cNvPr id="430082" name="Rectangle 2"/>
          <p:cNvSpPr>
            <a:spLocks noGrp="1" noChangeArrowheads="1"/>
          </p:cNvSpPr>
          <p:nvPr>
            <p:ph type="body" idx="4294967295"/>
          </p:nvPr>
        </p:nvSpPr>
        <p:spPr>
          <a:xfrm>
            <a:off x="369747" y="2076706"/>
            <a:ext cx="8439955" cy="3858898"/>
          </a:xfrm>
          <a:prstGeom prst="rect">
            <a:avLst/>
          </a:prstGeom>
          <a:noFill/>
          <a:ln/>
        </p:spPr>
        <p:txBody>
          <a:bodyPr lIns="90488" tIns="44450" rIns="90488" bIns="44450">
            <a:normAutofit/>
          </a:bodyPr>
          <a:lstStyle/>
          <a:p>
            <a:pPr marL="182563" indent="-182563">
              <a:lnSpc>
                <a:spcPct val="90000"/>
              </a:lnSpc>
              <a:buFontTx/>
              <a:buNone/>
            </a:pPr>
            <a:r>
              <a:rPr lang="es-CL" sz="2400" dirty="0"/>
              <a:t>Ejemplos que hay que evitar:</a:t>
            </a:r>
          </a:p>
          <a:p>
            <a:pPr marL="182563" indent="-182563">
              <a:lnSpc>
                <a:spcPct val="90000"/>
              </a:lnSpc>
            </a:pPr>
            <a:r>
              <a:rPr lang="es-CL" sz="2400" i="1" dirty="0"/>
              <a:t>¿Porqué estaba haciendo esto así, no se le ocurrió pensar en el uso del arnés?</a:t>
            </a:r>
          </a:p>
          <a:p>
            <a:pPr marL="182563" indent="-182563">
              <a:lnSpc>
                <a:spcPct val="90000"/>
              </a:lnSpc>
            </a:pPr>
            <a:r>
              <a:rPr lang="es-CL" sz="2400" i="1" dirty="0"/>
              <a:t>¿Acaso usted no conoce los ECF?</a:t>
            </a:r>
          </a:p>
          <a:p>
            <a:pPr marL="182563" indent="-182563">
              <a:lnSpc>
                <a:spcPct val="90000"/>
              </a:lnSpc>
            </a:pPr>
            <a:r>
              <a:rPr lang="es-CL" sz="2400" i="1" dirty="0"/>
              <a:t>¿Es que a Usted no lo han capacitado en los procedimientos?</a:t>
            </a:r>
          </a:p>
          <a:p>
            <a:pPr marL="182563" indent="-182563">
              <a:lnSpc>
                <a:spcPct val="90000"/>
              </a:lnSpc>
            </a:pPr>
            <a:r>
              <a:rPr lang="es-CL" sz="2400" i="1" dirty="0"/>
              <a:t>¿No sabe que eso no se puede hacer?</a:t>
            </a:r>
          </a:p>
          <a:p>
            <a:pPr marL="182563" indent="-182563">
              <a:lnSpc>
                <a:spcPct val="90000"/>
              </a:lnSpc>
            </a:pPr>
            <a:r>
              <a:rPr lang="es-CL" sz="2400" i="1" dirty="0"/>
              <a:t>¿Estaba él feliz y alerta cuando usted lo sujetó con las correas? </a:t>
            </a:r>
          </a:p>
          <a:p>
            <a:pPr marL="182563" indent="-182563">
              <a:lnSpc>
                <a:spcPct val="90000"/>
              </a:lnSpc>
            </a:pPr>
            <a:r>
              <a:rPr lang="es-CL" sz="2400" i="1" dirty="0"/>
              <a:t>¿Hubo algún humo negro saliendo del lado derecho del motor.</a:t>
            </a:r>
          </a:p>
        </p:txBody>
      </p:sp>
      <p:sp>
        <p:nvSpPr>
          <p:cNvPr id="430086" name="Rectangle 6"/>
          <p:cNvSpPr>
            <a:spLocks noChangeArrowheads="1"/>
          </p:cNvSpPr>
          <p:nvPr/>
        </p:nvSpPr>
        <p:spPr bwMode="black">
          <a:xfrm>
            <a:off x="369747" y="1314706"/>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082">
                                            <p:txEl>
                                              <p:pRg st="0" end="0"/>
                                            </p:txEl>
                                          </p:spTgt>
                                        </p:tgtEl>
                                        <p:attrNameLst>
                                          <p:attrName>style.visibility</p:attrName>
                                        </p:attrNameLst>
                                      </p:cBhvr>
                                      <p:to>
                                        <p:strVal val="visible"/>
                                      </p:to>
                                    </p:set>
                                    <p:animEffect transition="in" filter="dissolve">
                                      <p:cBhvr>
                                        <p:cTn id="7" dur="500"/>
                                        <p:tgtEl>
                                          <p:spTgt spid="430082">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30082">
                                            <p:txEl>
                                              <p:pRg st="1" end="1"/>
                                            </p:txEl>
                                          </p:spTgt>
                                        </p:tgtEl>
                                        <p:attrNameLst>
                                          <p:attrName>style.visibility</p:attrName>
                                        </p:attrNameLst>
                                      </p:cBhvr>
                                      <p:to>
                                        <p:strVal val="visible"/>
                                      </p:to>
                                    </p:set>
                                    <p:animEffect transition="in" filter="dissolve">
                                      <p:cBhvr>
                                        <p:cTn id="11" dur="500"/>
                                        <p:tgtEl>
                                          <p:spTgt spid="430082">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30082">
                                            <p:txEl>
                                              <p:pRg st="2" end="2"/>
                                            </p:txEl>
                                          </p:spTgt>
                                        </p:tgtEl>
                                        <p:attrNameLst>
                                          <p:attrName>style.visibility</p:attrName>
                                        </p:attrNameLst>
                                      </p:cBhvr>
                                      <p:to>
                                        <p:strVal val="visible"/>
                                      </p:to>
                                    </p:set>
                                    <p:animEffect transition="in" filter="dissolve">
                                      <p:cBhvr>
                                        <p:cTn id="15" dur="500"/>
                                        <p:tgtEl>
                                          <p:spTgt spid="430082">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30082">
                                            <p:txEl>
                                              <p:pRg st="3" end="3"/>
                                            </p:txEl>
                                          </p:spTgt>
                                        </p:tgtEl>
                                        <p:attrNameLst>
                                          <p:attrName>style.visibility</p:attrName>
                                        </p:attrNameLst>
                                      </p:cBhvr>
                                      <p:to>
                                        <p:strVal val="visible"/>
                                      </p:to>
                                    </p:set>
                                    <p:animEffect transition="in" filter="dissolve">
                                      <p:cBhvr>
                                        <p:cTn id="19" dur="500"/>
                                        <p:tgtEl>
                                          <p:spTgt spid="430082">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30082">
                                            <p:txEl>
                                              <p:pRg st="4" end="4"/>
                                            </p:txEl>
                                          </p:spTgt>
                                        </p:tgtEl>
                                        <p:attrNameLst>
                                          <p:attrName>style.visibility</p:attrName>
                                        </p:attrNameLst>
                                      </p:cBhvr>
                                      <p:to>
                                        <p:strVal val="visible"/>
                                      </p:to>
                                    </p:set>
                                    <p:animEffect transition="in" filter="dissolve">
                                      <p:cBhvr>
                                        <p:cTn id="23" dur="500"/>
                                        <p:tgtEl>
                                          <p:spTgt spid="430082">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30082">
                                            <p:txEl>
                                              <p:pRg st="5" end="5"/>
                                            </p:txEl>
                                          </p:spTgt>
                                        </p:tgtEl>
                                        <p:attrNameLst>
                                          <p:attrName>style.visibility</p:attrName>
                                        </p:attrNameLst>
                                      </p:cBhvr>
                                      <p:to>
                                        <p:strVal val="visible"/>
                                      </p:to>
                                    </p:set>
                                    <p:animEffect transition="in" filter="dissolve">
                                      <p:cBhvr>
                                        <p:cTn id="27" dur="500"/>
                                        <p:tgtEl>
                                          <p:spTgt spid="430082">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30082">
                                            <p:txEl>
                                              <p:pRg st="6" end="6"/>
                                            </p:txEl>
                                          </p:spTgt>
                                        </p:tgtEl>
                                        <p:attrNameLst>
                                          <p:attrName>style.visibility</p:attrName>
                                        </p:attrNameLst>
                                      </p:cBhvr>
                                      <p:to>
                                        <p:strVal val="visible"/>
                                      </p:to>
                                    </p:set>
                                    <p:animEffect transition="in" filter="dissolve">
                                      <p:cBhvr>
                                        <p:cTn id="31" dur="500"/>
                                        <p:tgtEl>
                                          <p:spTgt spid="4300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0A58861F-A021-43F6-A95B-F67DB190436D}"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610A3BCC-C605-4F27-90E2-B44CEDBA0694}" type="slidenum">
              <a:rPr lang="es-ES"/>
              <a:pPr/>
              <a:t>77</a:t>
            </a:fld>
            <a:endParaRPr lang="es-ES"/>
          </a:p>
        </p:txBody>
      </p:sp>
      <p:graphicFrame>
        <p:nvGraphicFramePr>
          <p:cNvPr id="548864" name="Object 0"/>
          <p:cNvGraphicFramePr>
            <a:graphicFrameLocks noChangeAspect="1"/>
          </p:cNvGraphicFramePr>
          <p:nvPr>
            <p:extLst>
              <p:ext uri="{D42A27DB-BD31-4B8C-83A1-F6EECF244321}">
                <p14:modId xmlns:p14="http://schemas.microsoft.com/office/powerpoint/2010/main" val="1003107150"/>
              </p:ext>
            </p:extLst>
          </p:nvPr>
        </p:nvGraphicFramePr>
        <p:xfrm>
          <a:off x="6197600" y="2017354"/>
          <a:ext cx="2946400" cy="2125663"/>
        </p:xfrm>
        <a:graphic>
          <a:graphicData uri="http://schemas.openxmlformats.org/presentationml/2006/ole">
            <mc:AlternateContent xmlns:mc="http://schemas.openxmlformats.org/markup-compatibility/2006">
              <mc:Choice xmlns:v="urn:schemas-microsoft-com:vml" Requires="v">
                <p:oleObj name="Clip" r:id="rId3" imgW="5744880" imgH="4144680" progId="">
                  <p:embed/>
                </p:oleObj>
              </mc:Choice>
              <mc:Fallback>
                <p:oleObj name="Clip" r:id="rId3" imgW="5744880" imgH="4144680" progId="">
                  <p:embed/>
                  <p:pic>
                    <p:nvPicPr>
                      <p:cNvPr id="548864"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0" y="2017354"/>
                        <a:ext cx="2946400" cy="212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2131" name="Rectangle 3"/>
          <p:cNvSpPr>
            <a:spLocks noGrp="1" noChangeArrowheads="1"/>
          </p:cNvSpPr>
          <p:nvPr>
            <p:ph type="title"/>
          </p:nvPr>
        </p:nvSpPr>
        <p:spPr bwMode="black">
          <a:xfrm>
            <a:off x="1250898" y="1518199"/>
            <a:ext cx="5854700" cy="685800"/>
          </a:xfrm>
          <a:prstGeom prst="rect">
            <a:avLst/>
          </a:prstGeom>
          <a:noFill/>
          <a:ln/>
        </p:spPr>
        <p:txBody>
          <a:bodyPr lIns="92075" tIns="46038" rIns="92075" bIns="46038">
            <a:normAutofit fontScale="90000"/>
          </a:bodyPr>
          <a:lstStyle/>
          <a:p>
            <a:pPr algn="l" eaLnBrk="0" hangingPunct="0">
              <a:lnSpc>
                <a:spcPct val="80000"/>
              </a:lnSpc>
            </a:pPr>
            <a:r>
              <a:rPr kumimoji="1" lang="es-CL" b="0" dirty="0">
                <a:effectLst>
                  <a:outerShdw blurRad="38100" dist="38100" dir="2700000" algn="tl">
                    <a:srgbClr val="C0C0C0"/>
                  </a:outerShdw>
                </a:effectLst>
              </a:rPr>
              <a:t>Trampas en la investigación</a:t>
            </a:r>
          </a:p>
        </p:txBody>
      </p:sp>
      <p:sp>
        <p:nvSpPr>
          <p:cNvPr id="432132" name="Rectangle 4"/>
          <p:cNvSpPr>
            <a:spLocks noGrp="1" noChangeArrowheads="1"/>
          </p:cNvSpPr>
          <p:nvPr>
            <p:ph type="body" idx="4294967295"/>
          </p:nvPr>
        </p:nvSpPr>
        <p:spPr>
          <a:xfrm>
            <a:off x="265113" y="2390643"/>
            <a:ext cx="7010400" cy="3376886"/>
          </a:xfrm>
          <a:prstGeom prst="rect">
            <a:avLst/>
          </a:prstGeom>
        </p:spPr>
        <p:txBody>
          <a:bodyPr/>
          <a:lstStyle/>
          <a:p>
            <a:pPr>
              <a:lnSpc>
                <a:spcPct val="90000"/>
              </a:lnSpc>
            </a:pPr>
            <a:r>
              <a:rPr lang="es-CL" sz="1800" dirty="0"/>
              <a:t>¡Deje sus emociones a un lado!</a:t>
            </a:r>
          </a:p>
          <a:p>
            <a:pPr lvl="1">
              <a:lnSpc>
                <a:spcPct val="90000"/>
              </a:lnSpc>
            </a:pPr>
            <a:r>
              <a:rPr lang="es-CL" sz="1800" dirty="0"/>
              <a:t>No permita que sus sentimientos interfieran - ¡apéguese a los hechos! </a:t>
            </a:r>
          </a:p>
          <a:p>
            <a:pPr lvl="1">
              <a:lnSpc>
                <a:spcPct val="90000"/>
              </a:lnSpc>
            </a:pPr>
            <a:r>
              <a:rPr lang="es-CL" sz="1800" dirty="0"/>
              <a:t>No prejuzgue.</a:t>
            </a:r>
          </a:p>
          <a:p>
            <a:pPr lvl="1">
              <a:lnSpc>
                <a:spcPct val="90000"/>
              </a:lnSpc>
            </a:pPr>
            <a:r>
              <a:rPr lang="es-CL" sz="1800" dirty="0"/>
              <a:t>Averigüe lo que verdaderamente sucedió.</a:t>
            </a:r>
          </a:p>
          <a:p>
            <a:pPr lvl="1">
              <a:lnSpc>
                <a:spcPct val="90000"/>
              </a:lnSpc>
            </a:pPr>
            <a:r>
              <a:rPr lang="es-CL" sz="1800" dirty="0"/>
              <a:t>No deje que sus creencias </a:t>
            </a:r>
            <a:br>
              <a:rPr lang="es-CL" sz="1800" dirty="0"/>
            </a:br>
            <a:r>
              <a:rPr lang="es-CL" sz="1800" dirty="0"/>
              <a:t>oculten los hechos.</a:t>
            </a:r>
          </a:p>
          <a:p>
            <a:pPr>
              <a:lnSpc>
                <a:spcPct val="90000"/>
              </a:lnSpc>
            </a:pPr>
            <a:r>
              <a:rPr lang="es-CL" sz="1800" dirty="0"/>
              <a:t>Nunca asuma nada</a:t>
            </a:r>
          </a:p>
          <a:p>
            <a:pPr>
              <a:lnSpc>
                <a:spcPct val="90000"/>
              </a:lnSpc>
            </a:pPr>
            <a:r>
              <a:rPr lang="es-CL" sz="1800" dirty="0"/>
              <a:t>No saque conclusiones apresuradas</a:t>
            </a:r>
          </a:p>
          <a:p>
            <a:pPr>
              <a:lnSpc>
                <a:spcPct val="90000"/>
              </a:lnSpc>
            </a:pPr>
            <a:r>
              <a:rPr lang="es-CL" sz="1800" dirty="0"/>
              <a:t>No haga juicios sobre la gente involucrada</a:t>
            </a:r>
            <a:endParaRPr lang="es-CL" sz="1800" dirty="0">
              <a:solidFill>
                <a:schemeClr val="bg2"/>
              </a:solidFill>
            </a:endParaRPr>
          </a:p>
        </p:txBody>
      </p:sp>
    </p:spTree>
  </p:cSld>
  <p:clrMapOvr>
    <a:masterClrMapping/>
  </p:clrMapOvr>
  <p:transition spd="slow">
    <p:pull dir="l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0A58861F-A021-43F6-A95B-F67DB190436D}"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610A3BCC-C605-4F27-90E2-B44CEDBA0694}" type="slidenum">
              <a:rPr lang="es-ES"/>
              <a:pPr/>
              <a:t>78</a:t>
            </a:fld>
            <a:endParaRPr lang="es-ES"/>
          </a:p>
        </p:txBody>
      </p:sp>
      <p:sp>
        <p:nvSpPr>
          <p:cNvPr id="9" name="1 Título"/>
          <p:cNvSpPr txBox="1">
            <a:spLocks/>
          </p:cNvSpPr>
          <p:nvPr/>
        </p:nvSpPr>
        <p:spPr>
          <a:xfrm>
            <a:off x="1715376" y="2687347"/>
            <a:ext cx="5925260" cy="1483305"/>
          </a:xfrm>
          <a:prstGeom prst="rect">
            <a:avLst/>
          </a:prstGeom>
        </p:spPr>
        <p:txBody>
          <a:bodyPr/>
          <a:lstStyle>
            <a:lvl1pPr algn="l">
              <a:defRPr sz="3600" b="1">
                <a:latin typeface="Arial" pitchFamily="34" charset="0"/>
                <a:cs typeface="Arial" pitchFamily="34" charset="0"/>
              </a:defRPr>
            </a:lvl1pPr>
          </a:lstStyle>
          <a:p>
            <a:pPr algn="ctr" eaLnBrk="0" hangingPunct="0">
              <a:defRPr/>
            </a:pPr>
            <a:r>
              <a:rPr lang="es-CL" sz="4000" dirty="0">
                <a:latin typeface="Calibri" pitchFamily="34" charset="0"/>
                <a:ea typeface="+mj-ea"/>
              </a:rPr>
              <a:t>Administración de la Información</a:t>
            </a:r>
          </a:p>
        </p:txBody>
      </p:sp>
    </p:spTree>
  </p:cSld>
  <p:clrMapOvr>
    <a:masterClrMapping/>
  </p:clrMapOvr>
  <p:transition spd="slow">
    <p:pull dir="l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Marcador de fecha"/>
          <p:cNvSpPr>
            <a:spLocks noGrp="1"/>
          </p:cNvSpPr>
          <p:nvPr>
            <p:ph type="dt" sz="half" idx="10"/>
          </p:nvPr>
        </p:nvSpPr>
        <p:spPr/>
        <p:txBody>
          <a:bodyPr/>
          <a:lstStyle/>
          <a:p>
            <a:fld id="{DED1C7B0-FBE0-4E26-97B9-4B950C1A4EC3}" type="datetime1">
              <a:rPr lang="es-ES"/>
              <a:pPr/>
              <a:t>07/09/2025</a:t>
            </a:fld>
            <a:endParaRPr lang="es-ES"/>
          </a:p>
        </p:txBody>
      </p:sp>
      <p:sp>
        <p:nvSpPr>
          <p:cNvPr id="28" name="4 Marcador de número de diapositiva"/>
          <p:cNvSpPr>
            <a:spLocks noGrp="1"/>
          </p:cNvSpPr>
          <p:nvPr>
            <p:ph type="sldNum" sz="quarter" idx="11"/>
          </p:nvPr>
        </p:nvSpPr>
        <p:spPr/>
        <p:txBody>
          <a:bodyPr/>
          <a:lstStyle/>
          <a:p>
            <a:endParaRPr lang="es-ES"/>
          </a:p>
          <a:p>
            <a:fld id="{064BFFB6-CC69-4895-BBAD-BAC61A8E9F1D}" type="slidenum">
              <a:rPr lang="es-ES"/>
              <a:pPr/>
              <a:t>79</a:t>
            </a:fld>
            <a:endParaRPr lang="es-ES"/>
          </a:p>
        </p:txBody>
      </p:sp>
      <p:sp>
        <p:nvSpPr>
          <p:cNvPr id="438274" name="Rectangle 2"/>
          <p:cNvSpPr>
            <a:spLocks noGrp="1" noChangeArrowheads="1"/>
          </p:cNvSpPr>
          <p:nvPr>
            <p:ph type="body" idx="4294967295"/>
          </p:nvPr>
        </p:nvSpPr>
        <p:spPr>
          <a:xfrm>
            <a:off x="520046" y="1585912"/>
            <a:ext cx="8103907" cy="1843088"/>
          </a:xfrm>
          <a:prstGeom prst="rect">
            <a:avLst/>
          </a:prstGeom>
        </p:spPr>
        <p:txBody>
          <a:bodyPr>
            <a:normAutofit/>
          </a:bodyPr>
          <a:lstStyle/>
          <a:p>
            <a:pPr marL="0" indent="0">
              <a:buFontTx/>
              <a:buNone/>
            </a:pPr>
            <a:r>
              <a:rPr lang="es-ES" sz="2400" dirty="0"/>
              <a:t>Es importante establecer una cronología de los hechos, que permitan un ordenamiento en una secuencia lógica-temporal y de esta forma reconstruir la secuencia pre y post evento.</a:t>
            </a:r>
          </a:p>
        </p:txBody>
      </p:sp>
      <p:grpSp>
        <p:nvGrpSpPr>
          <p:cNvPr id="2" name="Group 28"/>
          <p:cNvGrpSpPr>
            <a:grpSpLocks/>
          </p:cNvGrpSpPr>
          <p:nvPr/>
        </p:nvGrpSpPr>
        <p:grpSpPr bwMode="auto">
          <a:xfrm>
            <a:off x="1437057" y="3052290"/>
            <a:ext cx="6688138" cy="3060700"/>
            <a:chOff x="1236" y="2309"/>
            <a:chExt cx="3413" cy="1620"/>
          </a:xfrm>
        </p:grpSpPr>
        <p:grpSp>
          <p:nvGrpSpPr>
            <p:cNvPr id="3" name="Group 3"/>
            <p:cNvGrpSpPr>
              <a:grpSpLocks/>
            </p:cNvGrpSpPr>
            <p:nvPr/>
          </p:nvGrpSpPr>
          <p:grpSpPr bwMode="auto">
            <a:xfrm>
              <a:off x="1236" y="2309"/>
              <a:ext cx="2936" cy="1256"/>
              <a:chOff x="1236" y="2420"/>
              <a:chExt cx="2936" cy="1256"/>
            </a:xfrm>
          </p:grpSpPr>
          <p:sp>
            <p:nvSpPr>
              <p:cNvPr id="438276" name="AutoShape 4"/>
              <p:cNvSpPr>
                <a:spLocks noChangeArrowheads="1"/>
              </p:cNvSpPr>
              <p:nvPr/>
            </p:nvSpPr>
            <p:spPr bwMode="auto">
              <a:xfrm>
                <a:off x="1236" y="2857"/>
                <a:ext cx="214" cy="223"/>
              </a:xfrm>
              <a:prstGeom prst="flowChartConnector">
                <a:avLst/>
              </a:prstGeom>
              <a:solidFill>
                <a:schemeClr val="accent1"/>
              </a:solidFill>
              <a:ln w="9525">
                <a:solidFill>
                  <a:schemeClr val="tx1"/>
                </a:solidFill>
                <a:round/>
                <a:headEnd/>
                <a:tailEnd/>
              </a:ln>
              <a:effectLst/>
            </p:spPr>
            <p:txBody>
              <a:bodyPr anchor="ctr">
                <a:spAutoFit/>
              </a:bodyPr>
              <a:lstStyle/>
              <a:p>
                <a:endParaRPr lang="es-CL"/>
              </a:p>
            </p:txBody>
          </p:sp>
          <p:sp>
            <p:nvSpPr>
              <p:cNvPr id="438277" name="AutoShape 5"/>
              <p:cNvSpPr>
                <a:spLocks noChangeArrowheads="1"/>
              </p:cNvSpPr>
              <p:nvPr/>
            </p:nvSpPr>
            <p:spPr bwMode="auto">
              <a:xfrm>
                <a:off x="1780" y="2857"/>
                <a:ext cx="214" cy="223"/>
              </a:xfrm>
              <a:prstGeom prst="flowChartConnector">
                <a:avLst/>
              </a:prstGeom>
              <a:solidFill>
                <a:schemeClr val="accent1"/>
              </a:solidFill>
              <a:ln w="9525">
                <a:solidFill>
                  <a:schemeClr val="tx1"/>
                </a:solidFill>
                <a:round/>
                <a:headEnd/>
                <a:tailEnd/>
              </a:ln>
              <a:effectLst/>
            </p:spPr>
            <p:txBody>
              <a:bodyPr anchor="ctr">
                <a:spAutoFit/>
              </a:bodyPr>
              <a:lstStyle/>
              <a:p>
                <a:endParaRPr lang="es-CL"/>
              </a:p>
            </p:txBody>
          </p:sp>
          <p:sp>
            <p:nvSpPr>
              <p:cNvPr id="438278" name="AutoShape 6"/>
              <p:cNvSpPr>
                <a:spLocks noChangeArrowheads="1"/>
              </p:cNvSpPr>
              <p:nvPr/>
            </p:nvSpPr>
            <p:spPr bwMode="auto">
              <a:xfrm>
                <a:off x="2324" y="2858"/>
                <a:ext cx="214" cy="223"/>
              </a:xfrm>
              <a:prstGeom prst="flowChartConnector">
                <a:avLst/>
              </a:prstGeom>
              <a:solidFill>
                <a:schemeClr val="accent1"/>
              </a:solidFill>
              <a:ln w="9525">
                <a:solidFill>
                  <a:schemeClr val="tx1"/>
                </a:solidFill>
                <a:round/>
                <a:headEnd/>
                <a:tailEnd/>
              </a:ln>
              <a:effectLst/>
            </p:spPr>
            <p:txBody>
              <a:bodyPr anchor="ctr">
                <a:spAutoFit/>
              </a:bodyPr>
              <a:lstStyle/>
              <a:p>
                <a:endParaRPr lang="es-CL"/>
              </a:p>
            </p:txBody>
          </p:sp>
          <p:sp>
            <p:nvSpPr>
              <p:cNvPr id="438279" name="AutoShape 7"/>
              <p:cNvSpPr>
                <a:spLocks noChangeArrowheads="1"/>
              </p:cNvSpPr>
              <p:nvPr/>
            </p:nvSpPr>
            <p:spPr bwMode="auto">
              <a:xfrm>
                <a:off x="2869" y="2857"/>
                <a:ext cx="214" cy="223"/>
              </a:xfrm>
              <a:prstGeom prst="flowChartConnector">
                <a:avLst/>
              </a:prstGeom>
              <a:solidFill>
                <a:srgbClr val="FF0000"/>
              </a:solidFill>
              <a:ln w="9525">
                <a:solidFill>
                  <a:schemeClr val="tx1"/>
                </a:solidFill>
                <a:round/>
                <a:headEnd/>
                <a:tailEnd/>
              </a:ln>
              <a:effectLst/>
            </p:spPr>
            <p:txBody>
              <a:bodyPr anchor="ctr">
                <a:spAutoFit/>
              </a:bodyPr>
              <a:lstStyle/>
              <a:p>
                <a:endParaRPr lang="es-CL"/>
              </a:p>
            </p:txBody>
          </p:sp>
          <p:sp>
            <p:nvSpPr>
              <p:cNvPr id="438280" name="AutoShape 8"/>
              <p:cNvSpPr>
                <a:spLocks noChangeArrowheads="1"/>
              </p:cNvSpPr>
              <p:nvPr/>
            </p:nvSpPr>
            <p:spPr bwMode="auto">
              <a:xfrm>
                <a:off x="2862" y="3453"/>
                <a:ext cx="214" cy="223"/>
              </a:xfrm>
              <a:prstGeom prst="flowChartConnector">
                <a:avLst/>
              </a:prstGeom>
              <a:solidFill>
                <a:srgbClr val="0000CC"/>
              </a:solidFill>
              <a:ln w="9525">
                <a:solidFill>
                  <a:schemeClr val="tx1"/>
                </a:solidFill>
                <a:round/>
                <a:headEnd/>
                <a:tailEnd/>
              </a:ln>
              <a:effectLst/>
            </p:spPr>
            <p:txBody>
              <a:bodyPr anchor="ctr">
                <a:spAutoFit/>
              </a:bodyPr>
              <a:lstStyle/>
              <a:p>
                <a:endParaRPr lang="es-CL"/>
              </a:p>
            </p:txBody>
          </p:sp>
          <p:sp>
            <p:nvSpPr>
              <p:cNvPr id="438281" name="AutoShape 9"/>
              <p:cNvSpPr>
                <a:spLocks noChangeArrowheads="1"/>
              </p:cNvSpPr>
              <p:nvPr/>
            </p:nvSpPr>
            <p:spPr bwMode="auto">
              <a:xfrm>
                <a:off x="2333" y="3453"/>
                <a:ext cx="214" cy="223"/>
              </a:xfrm>
              <a:prstGeom prst="flowChartConnector">
                <a:avLst/>
              </a:prstGeom>
              <a:solidFill>
                <a:srgbClr val="0000CC"/>
              </a:solidFill>
              <a:ln w="9525">
                <a:solidFill>
                  <a:schemeClr val="tx1"/>
                </a:solidFill>
                <a:round/>
                <a:headEnd/>
                <a:tailEnd/>
              </a:ln>
              <a:effectLst/>
            </p:spPr>
            <p:txBody>
              <a:bodyPr anchor="ctr">
                <a:spAutoFit/>
              </a:bodyPr>
              <a:lstStyle/>
              <a:p>
                <a:endParaRPr lang="es-CL"/>
              </a:p>
            </p:txBody>
          </p:sp>
          <p:sp>
            <p:nvSpPr>
              <p:cNvPr id="438282" name="AutoShape 10"/>
              <p:cNvSpPr>
                <a:spLocks noChangeArrowheads="1"/>
              </p:cNvSpPr>
              <p:nvPr/>
            </p:nvSpPr>
            <p:spPr bwMode="auto">
              <a:xfrm>
                <a:off x="3413" y="2858"/>
                <a:ext cx="214" cy="223"/>
              </a:xfrm>
              <a:prstGeom prst="flowChartConnector">
                <a:avLst/>
              </a:prstGeom>
              <a:solidFill>
                <a:srgbClr val="FF9900"/>
              </a:solidFill>
              <a:ln w="9525">
                <a:solidFill>
                  <a:schemeClr val="tx1"/>
                </a:solidFill>
                <a:round/>
                <a:headEnd/>
                <a:tailEnd/>
              </a:ln>
              <a:effectLst/>
            </p:spPr>
            <p:txBody>
              <a:bodyPr anchor="ctr">
                <a:spAutoFit/>
              </a:bodyPr>
              <a:lstStyle/>
              <a:p>
                <a:endParaRPr lang="es-CL"/>
              </a:p>
            </p:txBody>
          </p:sp>
          <p:sp>
            <p:nvSpPr>
              <p:cNvPr id="438283" name="AutoShape 11"/>
              <p:cNvSpPr>
                <a:spLocks noChangeArrowheads="1"/>
              </p:cNvSpPr>
              <p:nvPr/>
            </p:nvSpPr>
            <p:spPr bwMode="auto">
              <a:xfrm>
                <a:off x="3958" y="2857"/>
                <a:ext cx="214" cy="223"/>
              </a:xfrm>
              <a:prstGeom prst="flowChartConnector">
                <a:avLst/>
              </a:prstGeom>
              <a:solidFill>
                <a:srgbClr val="FF9900"/>
              </a:solidFill>
              <a:ln w="9525">
                <a:solidFill>
                  <a:schemeClr val="tx1"/>
                </a:solidFill>
                <a:round/>
                <a:headEnd/>
                <a:tailEnd/>
              </a:ln>
              <a:effectLst/>
            </p:spPr>
            <p:txBody>
              <a:bodyPr anchor="ctr">
                <a:spAutoFit/>
              </a:bodyPr>
              <a:lstStyle/>
              <a:p>
                <a:endParaRPr lang="es-CL"/>
              </a:p>
            </p:txBody>
          </p:sp>
          <p:cxnSp>
            <p:nvCxnSpPr>
              <p:cNvPr id="438284" name="AutoShape 12"/>
              <p:cNvCxnSpPr>
                <a:cxnSpLocks noChangeShapeType="1"/>
                <a:stCxn id="438276" idx="6"/>
                <a:endCxn id="438277" idx="2"/>
              </p:cNvCxnSpPr>
              <p:nvPr/>
            </p:nvCxnSpPr>
            <p:spPr bwMode="auto">
              <a:xfrm>
                <a:off x="1450" y="2969"/>
                <a:ext cx="330" cy="0"/>
              </a:xfrm>
              <a:prstGeom prst="straightConnector1">
                <a:avLst/>
              </a:prstGeom>
              <a:noFill/>
              <a:ln w="9525">
                <a:solidFill>
                  <a:schemeClr val="tx1"/>
                </a:solidFill>
                <a:round/>
                <a:headEnd/>
                <a:tailEnd type="triangle" w="med" len="med"/>
              </a:ln>
              <a:effectLst/>
            </p:spPr>
          </p:cxnSp>
          <p:cxnSp>
            <p:nvCxnSpPr>
              <p:cNvPr id="438285" name="AutoShape 13"/>
              <p:cNvCxnSpPr>
                <a:cxnSpLocks noChangeShapeType="1"/>
                <a:stCxn id="438277" idx="6"/>
                <a:endCxn id="438278" idx="2"/>
              </p:cNvCxnSpPr>
              <p:nvPr/>
            </p:nvCxnSpPr>
            <p:spPr bwMode="auto">
              <a:xfrm>
                <a:off x="1994" y="2969"/>
                <a:ext cx="330" cy="1"/>
              </a:xfrm>
              <a:prstGeom prst="straightConnector1">
                <a:avLst/>
              </a:prstGeom>
              <a:noFill/>
              <a:ln w="9525">
                <a:solidFill>
                  <a:schemeClr val="tx1"/>
                </a:solidFill>
                <a:round/>
                <a:headEnd/>
                <a:tailEnd type="triangle" w="med" len="med"/>
              </a:ln>
              <a:effectLst/>
            </p:spPr>
          </p:cxnSp>
          <p:cxnSp>
            <p:nvCxnSpPr>
              <p:cNvPr id="438286" name="AutoShape 14"/>
              <p:cNvCxnSpPr>
                <a:cxnSpLocks noChangeShapeType="1"/>
                <a:stCxn id="438278" idx="6"/>
                <a:endCxn id="438279" idx="2"/>
              </p:cNvCxnSpPr>
              <p:nvPr/>
            </p:nvCxnSpPr>
            <p:spPr bwMode="auto">
              <a:xfrm flipV="1">
                <a:off x="2538" y="2969"/>
                <a:ext cx="331" cy="1"/>
              </a:xfrm>
              <a:prstGeom prst="straightConnector1">
                <a:avLst/>
              </a:prstGeom>
              <a:noFill/>
              <a:ln w="9525">
                <a:solidFill>
                  <a:schemeClr val="tx1"/>
                </a:solidFill>
                <a:round/>
                <a:headEnd/>
                <a:tailEnd type="triangle" w="med" len="med"/>
              </a:ln>
              <a:effectLst/>
            </p:spPr>
          </p:cxnSp>
          <p:cxnSp>
            <p:nvCxnSpPr>
              <p:cNvPr id="438287" name="AutoShape 15"/>
              <p:cNvCxnSpPr>
                <a:cxnSpLocks noChangeShapeType="1"/>
                <a:stCxn id="438279" idx="6"/>
                <a:endCxn id="438282" idx="2"/>
              </p:cNvCxnSpPr>
              <p:nvPr/>
            </p:nvCxnSpPr>
            <p:spPr bwMode="auto">
              <a:xfrm>
                <a:off x="3083" y="2969"/>
                <a:ext cx="330" cy="1"/>
              </a:xfrm>
              <a:prstGeom prst="straightConnector1">
                <a:avLst/>
              </a:prstGeom>
              <a:noFill/>
              <a:ln w="9525">
                <a:solidFill>
                  <a:schemeClr val="tx1"/>
                </a:solidFill>
                <a:round/>
                <a:headEnd/>
                <a:tailEnd type="triangle" w="med" len="med"/>
              </a:ln>
              <a:effectLst/>
            </p:spPr>
          </p:cxnSp>
          <p:cxnSp>
            <p:nvCxnSpPr>
              <p:cNvPr id="438288" name="AutoShape 16"/>
              <p:cNvCxnSpPr>
                <a:cxnSpLocks noChangeShapeType="1"/>
                <a:stCxn id="438282" idx="6"/>
                <a:endCxn id="438283" idx="2"/>
              </p:cNvCxnSpPr>
              <p:nvPr/>
            </p:nvCxnSpPr>
            <p:spPr bwMode="auto">
              <a:xfrm flipV="1">
                <a:off x="3627" y="2969"/>
                <a:ext cx="331" cy="1"/>
              </a:xfrm>
              <a:prstGeom prst="straightConnector1">
                <a:avLst/>
              </a:prstGeom>
              <a:noFill/>
              <a:ln w="9525">
                <a:solidFill>
                  <a:schemeClr val="tx1"/>
                </a:solidFill>
                <a:round/>
                <a:headEnd/>
                <a:tailEnd type="triangle" w="med" len="med"/>
              </a:ln>
              <a:effectLst/>
            </p:spPr>
          </p:cxnSp>
          <p:cxnSp>
            <p:nvCxnSpPr>
              <p:cNvPr id="438289" name="AutoShape 17"/>
              <p:cNvCxnSpPr>
                <a:cxnSpLocks noChangeShapeType="1"/>
                <a:stCxn id="438281" idx="6"/>
                <a:endCxn id="438280" idx="2"/>
              </p:cNvCxnSpPr>
              <p:nvPr/>
            </p:nvCxnSpPr>
            <p:spPr bwMode="auto">
              <a:xfrm>
                <a:off x="2547" y="3565"/>
                <a:ext cx="315" cy="0"/>
              </a:xfrm>
              <a:prstGeom prst="straightConnector1">
                <a:avLst/>
              </a:prstGeom>
              <a:noFill/>
              <a:ln w="9525">
                <a:solidFill>
                  <a:schemeClr val="tx1"/>
                </a:solidFill>
                <a:round/>
                <a:headEnd/>
                <a:tailEnd type="triangle" w="med" len="med"/>
              </a:ln>
              <a:effectLst/>
            </p:spPr>
          </p:cxnSp>
          <p:cxnSp>
            <p:nvCxnSpPr>
              <p:cNvPr id="438290" name="AutoShape 18"/>
              <p:cNvCxnSpPr>
                <a:cxnSpLocks noChangeShapeType="1"/>
                <a:stCxn id="438280" idx="0"/>
                <a:endCxn id="438279" idx="4"/>
              </p:cNvCxnSpPr>
              <p:nvPr/>
            </p:nvCxnSpPr>
            <p:spPr bwMode="auto">
              <a:xfrm flipV="1">
                <a:off x="2969" y="3080"/>
                <a:ext cx="7" cy="373"/>
              </a:xfrm>
              <a:prstGeom prst="straightConnector1">
                <a:avLst/>
              </a:prstGeom>
              <a:noFill/>
              <a:ln w="9525">
                <a:solidFill>
                  <a:schemeClr val="tx1"/>
                </a:solidFill>
                <a:round/>
                <a:headEnd/>
                <a:tailEnd type="triangle" w="med" len="med"/>
              </a:ln>
              <a:effectLst/>
            </p:spPr>
          </p:cxnSp>
          <p:sp>
            <p:nvSpPr>
              <p:cNvPr id="438291" name="AutoShape 19"/>
              <p:cNvSpPr>
                <a:spLocks noChangeArrowheads="1"/>
              </p:cNvSpPr>
              <p:nvPr/>
            </p:nvSpPr>
            <p:spPr bwMode="auto">
              <a:xfrm>
                <a:off x="1784" y="3453"/>
                <a:ext cx="214" cy="223"/>
              </a:xfrm>
              <a:prstGeom prst="flowChartConnector">
                <a:avLst/>
              </a:prstGeom>
              <a:solidFill>
                <a:srgbClr val="0000CC"/>
              </a:solidFill>
              <a:ln w="9525">
                <a:solidFill>
                  <a:schemeClr val="tx1"/>
                </a:solidFill>
                <a:round/>
                <a:headEnd/>
                <a:tailEnd/>
              </a:ln>
              <a:effectLst/>
            </p:spPr>
            <p:txBody>
              <a:bodyPr anchor="ctr">
                <a:spAutoFit/>
              </a:bodyPr>
              <a:lstStyle/>
              <a:p>
                <a:endParaRPr lang="es-CL"/>
              </a:p>
            </p:txBody>
          </p:sp>
          <p:cxnSp>
            <p:nvCxnSpPr>
              <p:cNvPr id="438292" name="AutoShape 20"/>
              <p:cNvCxnSpPr>
                <a:cxnSpLocks noChangeShapeType="1"/>
                <a:stCxn id="438291" idx="6"/>
                <a:endCxn id="438281" idx="2"/>
              </p:cNvCxnSpPr>
              <p:nvPr/>
            </p:nvCxnSpPr>
            <p:spPr bwMode="auto">
              <a:xfrm>
                <a:off x="1998" y="3565"/>
                <a:ext cx="335" cy="0"/>
              </a:xfrm>
              <a:prstGeom prst="straightConnector1">
                <a:avLst/>
              </a:prstGeom>
              <a:noFill/>
              <a:ln w="9525">
                <a:solidFill>
                  <a:schemeClr val="tx1"/>
                </a:solidFill>
                <a:round/>
                <a:headEnd/>
                <a:tailEnd type="triangle" w="med" len="med"/>
              </a:ln>
              <a:effectLst/>
            </p:spPr>
          </p:cxnSp>
          <p:sp>
            <p:nvSpPr>
              <p:cNvPr id="438293" name="AutoShape 21"/>
              <p:cNvSpPr>
                <a:spLocks noChangeArrowheads="1"/>
              </p:cNvSpPr>
              <p:nvPr/>
            </p:nvSpPr>
            <p:spPr bwMode="auto">
              <a:xfrm>
                <a:off x="2341" y="2420"/>
                <a:ext cx="214" cy="223"/>
              </a:xfrm>
              <a:prstGeom prst="flowChartConnector">
                <a:avLst/>
              </a:prstGeom>
              <a:solidFill>
                <a:srgbClr val="FFFF66"/>
              </a:solidFill>
              <a:ln w="9525">
                <a:solidFill>
                  <a:schemeClr val="tx1"/>
                </a:solidFill>
                <a:round/>
                <a:headEnd/>
                <a:tailEnd/>
              </a:ln>
              <a:effectLst/>
            </p:spPr>
            <p:txBody>
              <a:bodyPr anchor="ctr">
                <a:spAutoFit/>
              </a:bodyPr>
              <a:lstStyle/>
              <a:p>
                <a:endParaRPr lang="es-CL"/>
              </a:p>
            </p:txBody>
          </p:sp>
          <p:cxnSp>
            <p:nvCxnSpPr>
              <p:cNvPr id="438294" name="AutoShape 22"/>
              <p:cNvCxnSpPr>
                <a:cxnSpLocks noChangeShapeType="1"/>
                <a:stCxn id="438293" idx="6"/>
                <a:endCxn id="438279" idx="0"/>
              </p:cNvCxnSpPr>
              <p:nvPr/>
            </p:nvCxnSpPr>
            <p:spPr bwMode="auto">
              <a:xfrm>
                <a:off x="2555" y="2532"/>
                <a:ext cx="421" cy="325"/>
              </a:xfrm>
              <a:prstGeom prst="bentConnector2">
                <a:avLst/>
              </a:prstGeom>
              <a:noFill/>
              <a:ln w="9525">
                <a:solidFill>
                  <a:schemeClr val="tx1"/>
                </a:solidFill>
                <a:miter lim="800000"/>
                <a:headEnd/>
                <a:tailEnd type="triangle" w="med" len="med"/>
              </a:ln>
              <a:effectLst/>
            </p:spPr>
          </p:cxnSp>
        </p:grpSp>
        <p:sp>
          <p:nvSpPr>
            <p:cNvPr id="438296" name="Line 24"/>
            <p:cNvSpPr>
              <a:spLocks noChangeShapeType="1"/>
            </p:cNvSpPr>
            <p:nvPr/>
          </p:nvSpPr>
          <p:spPr bwMode="auto">
            <a:xfrm>
              <a:off x="1236" y="3929"/>
              <a:ext cx="3413" cy="0"/>
            </a:xfrm>
            <a:prstGeom prst="line">
              <a:avLst/>
            </a:prstGeom>
            <a:noFill/>
            <a:ln w="12700" cap="sq">
              <a:solidFill>
                <a:schemeClr val="tx1"/>
              </a:solidFill>
              <a:round/>
              <a:headEnd type="none" w="sm" len="sm"/>
              <a:tailEnd type="stealth" w="lg" len="lg"/>
            </a:ln>
            <a:effectLst/>
          </p:spPr>
          <p:txBody>
            <a:bodyPr/>
            <a:lstStyle/>
            <a:p>
              <a:endParaRPr lang="es-CL"/>
            </a:p>
          </p:txBody>
        </p:sp>
        <p:sp>
          <p:nvSpPr>
            <p:cNvPr id="438297" name="Text Box 25"/>
            <p:cNvSpPr txBox="1">
              <a:spLocks noChangeArrowheads="1"/>
            </p:cNvSpPr>
            <p:nvPr/>
          </p:nvSpPr>
          <p:spPr bwMode="auto">
            <a:xfrm>
              <a:off x="1998" y="3702"/>
              <a:ext cx="1415" cy="211"/>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buFontTx/>
                <a:buNone/>
              </a:pPr>
              <a:r>
                <a:rPr lang="es-CL" sz="2000" b="1" u="none">
                  <a:latin typeface="Arial Narrow" pitchFamily="34" charset="0"/>
                </a:rPr>
                <a:t>Línea de Tiempo</a:t>
              </a:r>
              <a:endParaRPr lang="es-ES" sz="2000" b="1" u="none">
                <a:latin typeface="Arial Narrow" pitchFamily="34" charset="0"/>
              </a:endParaRPr>
            </a:p>
          </p:txBody>
        </p:sp>
      </p:grpSp>
    </p:spTree>
  </p:cSld>
  <p:clrMapOvr>
    <a:masterClrMapping/>
  </p:clrMapOvr>
  <p:transition spd="slow">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A1B6-5FAF-73B2-7989-11B7B5A919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E631ACB-853B-20CD-3B38-875FF36DA4C7}"/>
              </a:ext>
            </a:extLst>
          </p:cNvPr>
          <p:cNvPicPr>
            <a:picLocks noChangeAspect="1"/>
          </p:cNvPicPr>
          <p:nvPr/>
        </p:nvPicPr>
        <p:blipFill>
          <a:blip r:embed="rId2"/>
          <a:srcRect l="8092" t="17158" r="8583" b="8127"/>
          <a:stretch>
            <a:fillRect/>
          </a:stretch>
        </p:blipFill>
        <p:spPr>
          <a:xfrm>
            <a:off x="0" y="0"/>
            <a:ext cx="9144000" cy="6858000"/>
          </a:xfrm>
          <a:prstGeom prst="rect">
            <a:avLst/>
          </a:prstGeom>
        </p:spPr>
      </p:pic>
    </p:spTree>
    <p:extLst>
      <p:ext uri="{BB962C8B-B14F-4D97-AF65-F5344CB8AC3E}">
        <p14:creationId xmlns:p14="http://schemas.microsoft.com/office/powerpoint/2010/main" val="7155649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fecha"/>
          <p:cNvSpPr>
            <a:spLocks noGrp="1"/>
          </p:cNvSpPr>
          <p:nvPr>
            <p:ph type="dt" sz="half" idx="10"/>
          </p:nvPr>
        </p:nvSpPr>
        <p:spPr/>
        <p:txBody>
          <a:bodyPr/>
          <a:lstStyle/>
          <a:p>
            <a:fld id="{7E268A4B-5D1A-4816-9255-8015E2430366}" type="datetime1">
              <a:rPr lang="es-ES"/>
              <a:pPr/>
              <a:t>07/09/2025</a:t>
            </a:fld>
            <a:endParaRPr lang="es-ES"/>
          </a:p>
        </p:txBody>
      </p:sp>
      <p:sp>
        <p:nvSpPr>
          <p:cNvPr id="9" name="4 Marcador de número de diapositiva"/>
          <p:cNvSpPr>
            <a:spLocks noGrp="1"/>
          </p:cNvSpPr>
          <p:nvPr>
            <p:ph type="sldNum" sz="quarter" idx="11"/>
          </p:nvPr>
        </p:nvSpPr>
        <p:spPr/>
        <p:txBody>
          <a:bodyPr/>
          <a:lstStyle/>
          <a:p>
            <a:endParaRPr lang="es-ES"/>
          </a:p>
          <a:p>
            <a:fld id="{9C90437D-D975-40B2-A5F8-B04B9153A1B5}" type="slidenum">
              <a:rPr lang="es-ES"/>
              <a:pPr/>
              <a:t>80</a:t>
            </a:fld>
            <a:endParaRPr lang="es-ES"/>
          </a:p>
        </p:txBody>
      </p:sp>
      <p:sp>
        <p:nvSpPr>
          <p:cNvPr id="440322" name="Rectangle 2"/>
          <p:cNvSpPr>
            <a:spLocks noGrp="1" noChangeArrowheads="1"/>
          </p:cNvSpPr>
          <p:nvPr>
            <p:ph type="body" idx="4294967295"/>
          </p:nvPr>
        </p:nvSpPr>
        <p:spPr>
          <a:xfrm>
            <a:off x="524951" y="1580894"/>
            <a:ext cx="8577262" cy="1462088"/>
          </a:xfrm>
          <a:prstGeom prst="rect">
            <a:avLst/>
          </a:prstGeom>
        </p:spPr>
        <p:txBody>
          <a:bodyPr/>
          <a:lstStyle/>
          <a:p>
            <a:pPr marL="0" indent="0">
              <a:buFontTx/>
              <a:buNone/>
            </a:pPr>
            <a:r>
              <a:rPr lang="es-ES" sz="3600" dirty="0">
                <a:solidFill>
                  <a:srgbClr val="0000CC"/>
                </a:solidFill>
              </a:rPr>
              <a:t>¿Cómo organizamos la Información?</a:t>
            </a:r>
          </a:p>
          <a:p>
            <a:pPr marL="0" indent="0">
              <a:buFontTx/>
              <a:buNone/>
            </a:pPr>
            <a:r>
              <a:rPr lang="es-ES" sz="3600" dirty="0"/>
              <a:t>La herramienta  recomienda:</a:t>
            </a:r>
          </a:p>
        </p:txBody>
      </p:sp>
      <p:sp>
        <p:nvSpPr>
          <p:cNvPr id="440324" name="Text Box 4"/>
          <p:cNvSpPr txBox="1">
            <a:spLocks noChangeArrowheads="1"/>
          </p:cNvSpPr>
          <p:nvPr/>
        </p:nvSpPr>
        <p:spPr bwMode="auto">
          <a:xfrm>
            <a:off x="1248135" y="4622457"/>
            <a:ext cx="3033713" cy="608012"/>
          </a:xfrm>
          <a:prstGeom prst="rect">
            <a:avLst/>
          </a:prstGeom>
          <a:solidFill>
            <a:srgbClr val="CC3300"/>
          </a:solidFill>
          <a:ln w="28575" cap="sq">
            <a:solidFill>
              <a:schemeClr val="tx2"/>
            </a:solidFill>
            <a:miter lim="800000"/>
            <a:headEnd type="none" w="sm" len="sm"/>
            <a:tailEnd type="none" w="sm" len="sm"/>
          </a:ln>
          <a:effectLst/>
        </p:spPr>
        <p:txBody>
          <a:bodyPr>
            <a:spAutoFit/>
          </a:bodyPr>
          <a:lstStyle/>
          <a:p>
            <a:pPr algn="ctr" eaLnBrk="0" hangingPunct="0">
              <a:spcBef>
                <a:spcPct val="50000"/>
              </a:spcBef>
              <a:buFontTx/>
              <a:buNone/>
            </a:pPr>
            <a:r>
              <a:rPr lang="es-ES" u="none">
                <a:solidFill>
                  <a:schemeClr val="tx2"/>
                </a:solidFill>
              </a:rPr>
              <a:t>Cronograma</a:t>
            </a:r>
          </a:p>
        </p:txBody>
      </p:sp>
      <p:sp>
        <p:nvSpPr>
          <p:cNvPr id="440325" name="Text Box 5"/>
          <p:cNvSpPr txBox="1">
            <a:spLocks noChangeArrowheads="1"/>
          </p:cNvSpPr>
          <p:nvPr/>
        </p:nvSpPr>
        <p:spPr bwMode="auto">
          <a:xfrm>
            <a:off x="4869223" y="4622457"/>
            <a:ext cx="2986087" cy="608012"/>
          </a:xfrm>
          <a:prstGeom prst="rect">
            <a:avLst/>
          </a:prstGeom>
          <a:solidFill>
            <a:srgbClr val="CC3300"/>
          </a:solidFill>
          <a:ln w="28575" cap="sq" algn="ctr">
            <a:solidFill>
              <a:schemeClr val="tx2"/>
            </a:solidFill>
            <a:miter lim="800000"/>
            <a:headEnd type="none" w="sm" len="sm"/>
            <a:tailEnd type="none" w="sm" len="sm"/>
          </a:ln>
          <a:effectLst/>
        </p:spPr>
        <p:txBody>
          <a:bodyPr>
            <a:spAutoFit/>
          </a:bodyPr>
          <a:lstStyle/>
          <a:p>
            <a:pPr algn="ctr" eaLnBrk="0" hangingPunct="0">
              <a:spcBef>
                <a:spcPct val="50000"/>
              </a:spcBef>
              <a:buFontTx/>
              <a:buNone/>
            </a:pPr>
            <a:r>
              <a:rPr lang="es-ES" u="none" dirty="0">
                <a:solidFill>
                  <a:schemeClr val="tx2"/>
                </a:solidFill>
              </a:rPr>
              <a:t>5 Por qué</a:t>
            </a:r>
          </a:p>
        </p:txBody>
      </p:sp>
      <p:sp>
        <p:nvSpPr>
          <p:cNvPr id="440328" name="AutoShape 8"/>
          <p:cNvSpPr>
            <a:spLocks noChangeArrowheads="1"/>
          </p:cNvSpPr>
          <p:nvPr/>
        </p:nvSpPr>
        <p:spPr bwMode="auto">
          <a:xfrm>
            <a:off x="2273660" y="3484219"/>
            <a:ext cx="711200" cy="673100"/>
          </a:xfrm>
          <a:prstGeom prst="downArrow">
            <a:avLst>
              <a:gd name="adj1" fmla="val 50000"/>
              <a:gd name="adj2" fmla="val 25000"/>
            </a:avLst>
          </a:prstGeom>
          <a:solidFill>
            <a:srgbClr val="CC3300"/>
          </a:solidFill>
          <a:ln w="9525">
            <a:solidFill>
              <a:schemeClr val="tx2"/>
            </a:solidFill>
            <a:miter lim="800000"/>
            <a:headEnd/>
            <a:tailEnd/>
          </a:ln>
          <a:effectLst/>
        </p:spPr>
        <p:txBody>
          <a:bodyPr wrap="none" anchor="ctr"/>
          <a:lstStyle/>
          <a:p>
            <a:endParaRPr lang="es-CL"/>
          </a:p>
        </p:txBody>
      </p:sp>
      <p:sp>
        <p:nvSpPr>
          <p:cNvPr id="440329" name="AutoShape 9"/>
          <p:cNvSpPr>
            <a:spLocks noChangeArrowheads="1"/>
          </p:cNvSpPr>
          <p:nvPr/>
        </p:nvSpPr>
        <p:spPr bwMode="auto">
          <a:xfrm>
            <a:off x="5829660" y="3522319"/>
            <a:ext cx="711200" cy="673100"/>
          </a:xfrm>
          <a:prstGeom prst="downArrow">
            <a:avLst>
              <a:gd name="adj1" fmla="val 50000"/>
              <a:gd name="adj2" fmla="val 25000"/>
            </a:avLst>
          </a:prstGeom>
          <a:solidFill>
            <a:srgbClr val="CC3300"/>
          </a:solidFill>
          <a:ln w="9525">
            <a:solidFill>
              <a:schemeClr val="tx2"/>
            </a:solidFill>
            <a:miter lim="800000"/>
            <a:headEnd/>
            <a:tailEnd/>
          </a:ln>
          <a:effectLst/>
        </p:spPr>
        <p:txBody>
          <a:bodyPr wrap="none" anchor="ctr"/>
          <a:lstStyle/>
          <a:p>
            <a:endParaRPr lang="es-CL"/>
          </a:p>
        </p:txBody>
      </p:sp>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a:xfrm>
            <a:off x="749524" y="6158636"/>
            <a:ext cx="1524000" cy="533400"/>
          </a:xfrm>
        </p:spPr>
        <p:txBody>
          <a:bodyPr/>
          <a:lstStyle/>
          <a:p>
            <a:fld id="{3D85ECE2-3D2B-4A7E-8261-CD7E453A6D35}" type="datetime1">
              <a:rPr lang="es-ES"/>
              <a:pPr/>
              <a:t>07/09/2025</a:t>
            </a:fld>
            <a:endParaRPr lang="es-ES"/>
          </a:p>
        </p:txBody>
      </p:sp>
      <p:sp>
        <p:nvSpPr>
          <p:cNvPr id="7" name="4 Marcador de número de diapositiva"/>
          <p:cNvSpPr>
            <a:spLocks noGrp="1"/>
          </p:cNvSpPr>
          <p:nvPr>
            <p:ph type="sldNum" sz="quarter" idx="11"/>
          </p:nvPr>
        </p:nvSpPr>
        <p:spPr>
          <a:xfrm>
            <a:off x="8523512" y="6118949"/>
            <a:ext cx="468312" cy="457200"/>
          </a:xfrm>
        </p:spPr>
        <p:txBody>
          <a:bodyPr/>
          <a:lstStyle/>
          <a:p>
            <a:endParaRPr lang="es-ES"/>
          </a:p>
          <a:p>
            <a:fld id="{3FB04C77-3509-419E-B133-43273C695A21}" type="slidenum">
              <a:rPr lang="es-ES"/>
              <a:pPr/>
              <a:t>81</a:t>
            </a:fld>
            <a:endParaRPr lang="es-ES"/>
          </a:p>
        </p:txBody>
      </p:sp>
      <p:sp>
        <p:nvSpPr>
          <p:cNvPr id="442370" name="Rectangle 2"/>
          <p:cNvSpPr>
            <a:spLocks noGrp="1" noChangeArrowheads="1"/>
          </p:cNvSpPr>
          <p:nvPr>
            <p:ph type="body" idx="4294967295"/>
          </p:nvPr>
        </p:nvSpPr>
        <p:spPr>
          <a:xfrm>
            <a:off x="382018" y="2063439"/>
            <a:ext cx="8645525" cy="2682875"/>
          </a:xfrm>
          <a:prstGeom prst="rect">
            <a:avLst/>
          </a:prstGeom>
        </p:spPr>
        <p:txBody>
          <a:bodyPr/>
          <a:lstStyle/>
          <a:p>
            <a:pPr marL="182563" indent="-182563" algn="just"/>
            <a:r>
              <a:rPr lang="es-CL" sz="2000" dirty="0"/>
              <a:t>Las Tablas son adecuadas para los incidentes que tienen una varios eventos que ocurren durante un período de tiempo prolongado.</a:t>
            </a:r>
          </a:p>
          <a:p>
            <a:pPr marL="182563" indent="-182563" algn="just">
              <a:buNone/>
            </a:pPr>
            <a:endParaRPr lang="es-CL" sz="2000" dirty="0"/>
          </a:p>
          <a:p>
            <a:pPr marL="182563" indent="-182563" algn="just"/>
            <a:r>
              <a:rPr lang="es-CL" sz="2000" dirty="0"/>
              <a:t>Los eventos son ordenados en un cronograma que va avanzando de izquierda a derecha.  La secuencia resultante de los eventos organiza la información para análisis ICAM.</a:t>
            </a:r>
          </a:p>
        </p:txBody>
      </p:sp>
      <p:pic>
        <p:nvPicPr>
          <p:cNvPr id="442372" name="Picture 4"/>
          <p:cNvPicPr>
            <a:picLocks noChangeAspect="1" noChangeArrowheads="1"/>
          </p:cNvPicPr>
          <p:nvPr/>
        </p:nvPicPr>
        <p:blipFill>
          <a:blip r:embed="rId3" cstate="print"/>
          <a:srcRect/>
          <a:stretch>
            <a:fillRect/>
          </a:stretch>
        </p:blipFill>
        <p:spPr bwMode="auto">
          <a:xfrm>
            <a:off x="558405" y="4251741"/>
            <a:ext cx="8199263" cy="1725262"/>
          </a:xfrm>
          <a:prstGeom prst="rect">
            <a:avLst/>
          </a:prstGeom>
          <a:noFill/>
          <a:ln w="6350">
            <a:noFill/>
            <a:miter lim="800000"/>
            <a:headEnd type="none" w="sm" len="sm"/>
            <a:tailEnd type="none" w="sm" len="sm"/>
          </a:ln>
          <a:effectLst/>
        </p:spPr>
      </p:pic>
      <p:sp>
        <p:nvSpPr>
          <p:cNvPr id="442373" name="Text Box 5"/>
          <p:cNvSpPr txBox="1">
            <a:spLocks noChangeArrowheads="1"/>
          </p:cNvSpPr>
          <p:nvPr/>
        </p:nvSpPr>
        <p:spPr bwMode="auto">
          <a:xfrm>
            <a:off x="3018132" y="1411700"/>
            <a:ext cx="2195512" cy="485775"/>
          </a:xfrm>
          <a:prstGeom prst="rect">
            <a:avLst/>
          </a:prstGeom>
          <a:solidFill>
            <a:srgbClr val="CC3300"/>
          </a:solidFill>
          <a:ln w="28575" cap="sq">
            <a:solidFill>
              <a:schemeClr val="tx2"/>
            </a:solidFill>
            <a:miter lim="800000"/>
            <a:headEnd type="none" w="sm" len="sm"/>
            <a:tailEnd type="none" w="sm" len="sm"/>
          </a:ln>
          <a:effectLst/>
        </p:spPr>
        <p:txBody>
          <a:bodyPr>
            <a:spAutoFit/>
          </a:bodyPr>
          <a:lstStyle/>
          <a:p>
            <a:pPr algn="ctr" eaLnBrk="0" hangingPunct="0">
              <a:spcBef>
                <a:spcPct val="50000"/>
              </a:spcBef>
              <a:buFontTx/>
              <a:buNone/>
            </a:pPr>
            <a:r>
              <a:rPr lang="es-ES" sz="2400" u="none">
                <a:solidFill>
                  <a:schemeClr val="tx2"/>
                </a:solidFill>
              </a:rPr>
              <a:t>Cronograma</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26ACE5D2-D8F8-4E13-8F86-06DE75030BBD}" type="datetime1">
              <a:rPr lang="es-ES"/>
              <a:pPr/>
              <a:t>07/09/2025</a:t>
            </a:fld>
            <a:endParaRPr lang="es-ES"/>
          </a:p>
        </p:txBody>
      </p:sp>
      <p:sp>
        <p:nvSpPr>
          <p:cNvPr id="6" name="4 Marcador de número de diapositiva"/>
          <p:cNvSpPr>
            <a:spLocks noGrp="1"/>
          </p:cNvSpPr>
          <p:nvPr>
            <p:ph type="sldNum" sz="quarter" idx="11"/>
          </p:nvPr>
        </p:nvSpPr>
        <p:spPr/>
        <p:txBody>
          <a:bodyPr/>
          <a:lstStyle/>
          <a:p>
            <a:endParaRPr lang="es-ES"/>
          </a:p>
          <a:p>
            <a:fld id="{B92C0270-1288-430E-9EE0-7390B4FA18A6}" type="slidenum">
              <a:rPr lang="es-ES"/>
              <a:pPr/>
              <a:t>82</a:t>
            </a:fld>
            <a:endParaRPr lang="es-ES"/>
          </a:p>
        </p:txBody>
      </p:sp>
      <p:sp>
        <p:nvSpPr>
          <p:cNvPr id="444418" name="Rectangle 2"/>
          <p:cNvSpPr>
            <a:spLocks noGrp="1" noChangeArrowheads="1"/>
          </p:cNvSpPr>
          <p:nvPr>
            <p:ph type="body" idx="4294967295"/>
          </p:nvPr>
        </p:nvSpPr>
        <p:spPr>
          <a:xfrm>
            <a:off x="407874" y="2222469"/>
            <a:ext cx="8328251" cy="2762896"/>
          </a:xfrm>
          <a:prstGeom prst="rect">
            <a:avLst/>
          </a:prstGeom>
        </p:spPr>
        <p:txBody>
          <a:bodyPr>
            <a:normAutofit/>
          </a:bodyPr>
          <a:lstStyle/>
          <a:p>
            <a:pPr algn="just">
              <a:lnSpc>
                <a:spcPct val="90000"/>
              </a:lnSpc>
              <a:spcBef>
                <a:spcPct val="35000"/>
              </a:spcBef>
            </a:pPr>
            <a:r>
              <a:rPr lang="es-CL" sz="2400" dirty="0"/>
              <a:t>Esta metodología utiliza un análisis estructurado para buscar los factores contribuyentes y las causas básicas. </a:t>
            </a:r>
          </a:p>
          <a:p>
            <a:pPr algn="just">
              <a:lnSpc>
                <a:spcPct val="90000"/>
              </a:lnSpc>
              <a:spcBef>
                <a:spcPct val="35000"/>
              </a:spcBef>
            </a:pPr>
            <a:r>
              <a:rPr lang="es-CL" sz="2400" dirty="0"/>
              <a:t>Esto involucra seleccionar un evento o condición y preguntar con la pregunta “</a:t>
            </a:r>
            <a:r>
              <a:rPr lang="es-CL" sz="2400" u="sng" dirty="0"/>
              <a:t>por qué</a:t>
            </a:r>
            <a:r>
              <a:rPr lang="es-CL" sz="2400" dirty="0"/>
              <a:t>” hasta que la respuesta no pueda ser respondida o la razón del control está fuera de nuestro alcance </a:t>
            </a:r>
          </a:p>
          <a:p>
            <a:pPr algn="just">
              <a:lnSpc>
                <a:spcPct val="90000"/>
              </a:lnSpc>
              <a:spcBef>
                <a:spcPct val="35000"/>
              </a:spcBef>
            </a:pPr>
            <a:r>
              <a:rPr lang="es-CL" sz="2400" dirty="0"/>
              <a:t>Causas básicas y factores contribuyentes son normalmente identificados cuando no se puede responder más un “Por qué”</a:t>
            </a:r>
            <a:endParaRPr lang="en-AU" sz="2400" dirty="0">
              <a:solidFill>
                <a:schemeClr val="bg2"/>
              </a:solidFill>
            </a:endParaRPr>
          </a:p>
        </p:txBody>
      </p:sp>
      <p:sp>
        <p:nvSpPr>
          <p:cNvPr id="444420" name="Text Box 4"/>
          <p:cNvSpPr txBox="1">
            <a:spLocks noChangeArrowheads="1"/>
          </p:cNvSpPr>
          <p:nvPr/>
        </p:nvSpPr>
        <p:spPr bwMode="auto">
          <a:xfrm>
            <a:off x="581601" y="1453808"/>
            <a:ext cx="2160587" cy="485775"/>
          </a:xfrm>
          <a:prstGeom prst="rect">
            <a:avLst/>
          </a:prstGeom>
          <a:solidFill>
            <a:srgbClr val="CC3300"/>
          </a:solidFill>
          <a:ln w="28575" cap="sq" algn="ctr">
            <a:solidFill>
              <a:schemeClr val="tx2"/>
            </a:solidFill>
            <a:miter lim="800000"/>
            <a:headEnd type="none" w="sm" len="sm"/>
            <a:tailEnd type="none" w="sm" len="sm"/>
          </a:ln>
          <a:effectLst/>
        </p:spPr>
        <p:txBody>
          <a:bodyPr>
            <a:spAutoFit/>
          </a:bodyPr>
          <a:lstStyle/>
          <a:p>
            <a:pPr algn="ctr" eaLnBrk="0" hangingPunct="0">
              <a:spcBef>
                <a:spcPct val="50000"/>
              </a:spcBef>
              <a:buFontTx/>
              <a:buNone/>
            </a:pPr>
            <a:r>
              <a:rPr lang="es-ES" sz="2400" u="none" dirty="0">
                <a:solidFill>
                  <a:schemeClr val="tx2"/>
                </a:solidFill>
              </a:rPr>
              <a:t>5   Por qué</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Marcador de fecha"/>
          <p:cNvSpPr>
            <a:spLocks noGrp="1"/>
          </p:cNvSpPr>
          <p:nvPr>
            <p:ph type="dt" sz="half" idx="4294967295"/>
          </p:nvPr>
        </p:nvSpPr>
        <p:spPr>
          <a:xfrm>
            <a:off x="685800" y="6324600"/>
            <a:ext cx="1524000" cy="533400"/>
          </a:xfrm>
          <a:prstGeom prst="rect">
            <a:avLst/>
          </a:prstGeom>
        </p:spPr>
        <p:txBody>
          <a:bodyPr/>
          <a:lstStyle/>
          <a:p>
            <a:fld id="{0B432366-3674-431C-B030-50DF7C00554F}" type="datetime1">
              <a:rPr lang="es-ES"/>
              <a:pPr/>
              <a:t>07/09/2025</a:t>
            </a:fld>
            <a:endParaRPr lang="es-ES"/>
          </a:p>
        </p:txBody>
      </p:sp>
      <p:sp>
        <p:nvSpPr>
          <p:cNvPr id="13" name="2 Marcador de número de diapositiva"/>
          <p:cNvSpPr>
            <a:spLocks noGrp="1"/>
          </p:cNvSpPr>
          <p:nvPr>
            <p:ph type="sldNum" sz="quarter" idx="4294967295"/>
          </p:nvPr>
        </p:nvSpPr>
        <p:spPr>
          <a:xfrm>
            <a:off x="8459788" y="6284913"/>
            <a:ext cx="468312" cy="457200"/>
          </a:xfrm>
          <a:prstGeom prst="rect">
            <a:avLst/>
          </a:prstGeom>
        </p:spPr>
        <p:txBody>
          <a:bodyPr/>
          <a:lstStyle/>
          <a:p>
            <a:endParaRPr lang="es-ES"/>
          </a:p>
          <a:p>
            <a:fld id="{8BBFB906-C06D-44E0-9DC7-E657CD1044F5}" type="slidenum">
              <a:rPr lang="es-ES"/>
              <a:pPr/>
              <a:t>83</a:t>
            </a:fld>
            <a:endParaRPr lang="es-ES"/>
          </a:p>
        </p:txBody>
      </p:sp>
      <p:grpSp>
        <p:nvGrpSpPr>
          <p:cNvPr id="2" name="Grupo 1">
            <a:extLst>
              <a:ext uri="{FF2B5EF4-FFF2-40B4-BE49-F238E27FC236}">
                <a16:creationId xmlns:a16="http://schemas.microsoft.com/office/drawing/2014/main" id="{221B4EA4-CAF4-47E2-F186-1D64BA87CDE3}"/>
              </a:ext>
            </a:extLst>
          </p:cNvPr>
          <p:cNvGrpSpPr/>
          <p:nvPr/>
        </p:nvGrpSpPr>
        <p:grpSpPr>
          <a:xfrm>
            <a:off x="718855" y="1831980"/>
            <a:ext cx="7928539" cy="4303649"/>
            <a:chOff x="-24376" y="2166277"/>
            <a:chExt cx="7928539" cy="4303649"/>
          </a:xfrm>
        </p:grpSpPr>
        <p:pic>
          <p:nvPicPr>
            <p:cNvPr id="446466" name="Picture 2" descr="Imagen2bb"/>
            <p:cNvPicPr>
              <a:picLocks noChangeAspect="1" noChangeArrowheads="1"/>
            </p:cNvPicPr>
            <p:nvPr/>
          </p:nvPicPr>
          <p:blipFill>
            <a:blip r:embed="rId3" cstate="print">
              <a:lum bright="-6000" contrast="-30000"/>
            </a:blip>
            <a:srcRect/>
            <a:stretch>
              <a:fillRect/>
            </a:stretch>
          </p:blipFill>
          <p:spPr bwMode="auto">
            <a:xfrm>
              <a:off x="2489993" y="3802072"/>
              <a:ext cx="2954267" cy="1967047"/>
            </a:xfrm>
            <a:prstGeom prst="rect">
              <a:avLst/>
            </a:prstGeom>
            <a:noFill/>
          </p:spPr>
        </p:pic>
        <p:sp>
          <p:nvSpPr>
            <p:cNvPr id="446467" name="Rectangle 3"/>
            <p:cNvSpPr>
              <a:spLocks noChangeArrowheads="1"/>
            </p:cNvSpPr>
            <p:nvPr/>
          </p:nvSpPr>
          <p:spPr bwMode="auto">
            <a:xfrm>
              <a:off x="3085025" y="3101266"/>
              <a:ext cx="2347913" cy="522287"/>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dirty="0">
                  <a:solidFill>
                    <a:srgbClr val="114FFB"/>
                  </a:solidFill>
                </a:rPr>
                <a:t>¿Por qué ?</a:t>
              </a:r>
            </a:p>
          </p:txBody>
        </p:sp>
        <p:sp>
          <p:nvSpPr>
            <p:cNvPr id="446468" name="Rectangle 4"/>
            <p:cNvSpPr>
              <a:spLocks noChangeArrowheads="1"/>
            </p:cNvSpPr>
            <p:nvPr/>
          </p:nvSpPr>
          <p:spPr bwMode="auto">
            <a:xfrm>
              <a:off x="-24376" y="2166277"/>
              <a:ext cx="7694612" cy="650875"/>
            </a:xfrm>
            <a:prstGeom prst="rect">
              <a:avLst/>
            </a:prstGeom>
            <a:noFill/>
            <a:ln w="12700">
              <a:noFill/>
              <a:miter lim="800000"/>
              <a:headEnd/>
              <a:tailEnd/>
            </a:ln>
            <a:effectLst/>
          </p:spPr>
          <p:txBody>
            <a:bodyPr lIns="88900" tIns="44450" rIns="88900" bIns="44450" anchor="ctr"/>
            <a:lstStyle/>
            <a:p>
              <a:pPr algn="ctr" defTabSz="885825">
                <a:lnSpc>
                  <a:spcPts val="4800"/>
                </a:lnSpc>
                <a:spcBef>
                  <a:spcPct val="0"/>
                </a:spcBef>
                <a:buFontTx/>
                <a:buNone/>
              </a:pPr>
              <a:r>
                <a:rPr lang="es-CL" sz="2400" b="1" u="none" dirty="0"/>
                <a:t>Descubrir las causas raíces: la regla de los 4 años:</a:t>
              </a:r>
            </a:p>
          </p:txBody>
        </p:sp>
        <p:sp>
          <p:nvSpPr>
            <p:cNvPr id="446469" name="Rectangle 5"/>
            <p:cNvSpPr>
              <a:spLocks noChangeArrowheads="1"/>
            </p:cNvSpPr>
            <p:nvPr/>
          </p:nvSpPr>
          <p:spPr bwMode="auto">
            <a:xfrm rot="-2356905">
              <a:off x="789557" y="3229642"/>
              <a:ext cx="2220912" cy="522287"/>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dirty="0">
                  <a:solidFill>
                    <a:srgbClr val="FF9900"/>
                  </a:solidFill>
                </a:rPr>
                <a:t>¿Por qué ?</a:t>
              </a:r>
            </a:p>
          </p:txBody>
        </p:sp>
        <p:sp>
          <p:nvSpPr>
            <p:cNvPr id="446470" name="Rectangle 6"/>
            <p:cNvSpPr>
              <a:spLocks noChangeArrowheads="1"/>
            </p:cNvSpPr>
            <p:nvPr/>
          </p:nvSpPr>
          <p:spPr bwMode="auto">
            <a:xfrm>
              <a:off x="5581650" y="3538538"/>
              <a:ext cx="2322513" cy="522287"/>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dirty="0">
                  <a:solidFill>
                    <a:srgbClr val="00CC00"/>
                  </a:solidFill>
                </a:rPr>
                <a:t>¿Por qué ?</a:t>
              </a:r>
            </a:p>
          </p:txBody>
        </p:sp>
        <p:sp>
          <p:nvSpPr>
            <p:cNvPr id="446471" name="Rectangle 7"/>
            <p:cNvSpPr>
              <a:spLocks noChangeArrowheads="1"/>
            </p:cNvSpPr>
            <p:nvPr/>
          </p:nvSpPr>
          <p:spPr bwMode="auto">
            <a:xfrm>
              <a:off x="4683125" y="5947638"/>
              <a:ext cx="2411412" cy="522288"/>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a:solidFill>
                    <a:srgbClr val="FF00FF"/>
                  </a:solidFill>
                </a:rPr>
                <a:t>¿Por qué ?</a:t>
              </a:r>
            </a:p>
          </p:txBody>
        </p:sp>
        <p:sp>
          <p:nvSpPr>
            <p:cNvPr id="446472" name="Rectangle 8"/>
            <p:cNvSpPr>
              <a:spLocks noChangeArrowheads="1"/>
            </p:cNvSpPr>
            <p:nvPr/>
          </p:nvSpPr>
          <p:spPr bwMode="auto">
            <a:xfrm>
              <a:off x="1303337" y="5442813"/>
              <a:ext cx="2373313" cy="522288"/>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a:solidFill>
                    <a:srgbClr val="FF3300"/>
                  </a:solidFill>
                </a:rPr>
                <a:t>¿Por qué ?</a:t>
              </a:r>
            </a:p>
          </p:txBody>
        </p:sp>
        <p:sp>
          <p:nvSpPr>
            <p:cNvPr id="446473" name="Rectangle 9"/>
            <p:cNvSpPr>
              <a:spLocks noChangeArrowheads="1"/>
            </p:cNvSpPr>
            <p:nvPr/>
          </p:nvSpPr>
          <p:spPr bwMode="auto">
            <a:xfrm>
              <a:off x="5530850" y="4575175"/>
              <a:ext cx="2309813" cy="522288"/>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a:solidFill>
                    <a:srgbClr val="000066"/>
                  </a:solidFill>
                </a:rPr>
                <a:t>¿Por qué ?</a:t>
              </a:r>
            </a:p>
          </p:txBody>
        </p:sp>
      </p:grpSp>
      <p:sp>
        <p:nvSpPr>
          <p:cNvPr id="446476" name="Rectangle 12"/>
          <p:cNvSpPr>
            <a:spLocks noChangeArrowheads="1"/>
          </p:cNvSpPr>
          <p:nvPr/>
        </p:nvSpPr>
        <p:spPr bwMode="black">
          <a:xfrm>
            <a:off x="271411" y="1292959"/>
            <a:ext cx="8197850"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400" b="1" u="none" dirty="0"/>
              <a:t>4. Organización de la Información</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3 Marcador de fecha"/>
          <p:cNvSpPr>
            <a:spLocks noGrp="1"/>
          </p:cNvSpPr>
          <p:nvPr>
            <p:ph type="dt" sz="half" idx="10"/>
          </p:nvPr>
        </p:nvSpPr>
        <p:spPr/>
        <p:txBody>
          <a:bodyPr/>
          <a:lstStyle/>
          <a:p>
            <a:fld id="{6C43974B-9B07-49A0-BBBA-1CF6010BA1E5}" type="datetime1">
              <a:rPr lang="es-ES"/>
              <a:pPr/>
              <a:t>07/09/2025</a:t>
            </a:fld>
            <a:endParaRPr lang="es-ES"/>
          </a:p>
        </p:txBody>
      </p:sp>
      <p:sp>
        <p:nvSpPr>
          <p:cNvPr id="16" name="4 Marcador de número de diapositiva"/>
          <p:cNvSpPr>
            <a:spLocks noGrp="1"/>
          </p:cNvSpPr>
          <p:nvPr>
            <p:ph type="sldNum" sz="quarter" idx="11"/>
          </p:nvPr>
        </p:nvSpPr>
        <p:spPr/>
        <p:txBody>
          <a:bodyPr/>
          <a:lstStyle/>
          <a:p>
            <a:endParaRPr lang="es-ES"/>
          </a:p>
          <a:p>
            <a:fld id="{8C273FDF-84A0-4A8D-A2B3-D73AC10EC9B2}" type="slidenum">
              <a:rPr lang="es-ES"/>
              <a:pPr/>
              <a:t>84</a:t>
            </a:fld>
            <a:endParaRPr lang="es-ES"/>
          </a:p>
        </p:txBody>
      </p:sp>
      <p:sp>
        <p:nvSpPr>
          <p:cNvPr id="18" name="1 Título"/>
          <p:cNvSpPr txBox="1">
            <a:spLocks/>
          </p:cNvSpPr>
          <p:nvPr/>
        </p:nvSpPr>
        <p:spPr>
          <a:xfrm>
            <a:off x="1785918" y="2892567"/>
            <a:ext cx="5572164" cy="1072865"/>
          </a:xfrm>
          <a:prstGeom prst="rect">
            <a:avLst/>
          </a:prstGeom>
        </p:spPr>
        <p:txBody>
          <a:bodyPr/>
          <a:lstStyle>
            <a:lvl1pPr algn="l">
              <a:defRPr sz="3600" b="1">
                <a:latin typeface="Arial" pitchFamily="34" charset="0"/>
                <a:cs typeface="Arial" pitchFamily="34" charset="0"/>
              </a:defRPr>
            </a:lvl1pPr>
          </a:lstStyle>
          <a:p>
            <a:pPr algn="ctr" eaLnBrk="0" hangingPunct="0">
              <a:defRPr/>
            </a:pPr>
            <a:r>
              <a:rPr lang="es-CL" sz="3200" dirty="0">
                <a:latin typeface="Calibri" pitchFamily="34" charset="0"/>
                <a:ea typeface="+mj-ea"/>
              </a:rPr>
              <a:t>Análisis del Modelo de Administración de Riesgos</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3 Marcador de fecha"/>
          <p:cNvSpPr>
            <a:spLocks noGrp="1"/>
          </p:cNvSpPr>
          <p:nvPr>
            <p:ph type="dt" sz="half" idx="10"/>
          </p:nvPr>
        </p:nvSpPr>
        <p:spPr/>
        <p:txBody>
          <a:bodyPr/>
          <a:lstStyle/>
          <a:p>
            <a:fld id="{6C43974B-9B07-49A0-BBBA-1CF6010BA1E5}" type="datetime1">
              <a:rPr lang="es-ES"/>
              <a:pPr/>
              <a:t>07/09/2025</a:t>
            </a:fld>
            <a:endParaRPr lang="es-ES"/>
          </a:p>
        </p:txBody>
      </p:sp>
      <p:sp>
        <p:nvSpPr>
          <p:cNvPr id="16" name="4 Marcador de número de diapositiva"/>
          <p:cNvSpPr>
            <a:spLocks noGrp="1"/>
          </p:cNvSpPr>
          <p:nvPr>
            <p:ph type="sldNum" sz="quarter" idx="11"/>
          </p:nvPr>
        </p:nvSpPr>
        <p:spPr/>
        <p:txBody>
          <a:bodyPr/>
          <a:lstStyle/>
          <a:p>
            <a:endParaRPr lang="es-ES"/>
          </a:p>
          <a:p>
            <a:fld id="{8C273FDF-84A0-4A8D-A2B3-D73AC10EC9B2}" type="slidenum">
              <a:rPr lang="es-ES"/>
              <a:pPr/>
              <a:t>85</a:t>
            </a:fld>
            <a:endParaRPr lang="es-ES"/>
          </a:p>
        </p:txBody>
      </p:sp>
      <p:grpSp>
        <p:nvGrpSpPr>
          <p:cNvPr id="8" name="Group 82"/>
          <p:cNvGrpSpPr>
            <a:grpSpLocks/>
          </p:cNvGrpSpPr>
          <p:nvPr/>
        </p:nvGrpSpPr>
        <p:grpSpPr bwMode="auto">
          <a:xfrm>
            <a:off x="1109139" y="2258989"/>
            <a:ext cx="6984898" cy="2870149"/>
            <a:chOff x="984" y="2880"/>
            <a:chExt cx="3488" cy="1373"/>
          </a:xfrm>
        </p:grpSpPr>
        <p:sp>
          <p:nvSpPr>
            <p:cNvPr id="9" name="Oval 34"/>
            <p:cNvSpPr>
              <a:spLocks noChangeArrowheads="1"/>
            </p:cNvSpPr>
            <p:nvPr/>
          </p:nvSpPr>
          <p:spPr bwMode="auto">
            <a:xfrm>
              <a:off x="3240" y="3709"/>
              <a:ext cx="48"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10" name="Freeform 35"/>
            <p:cNvSpPr>
              <a:spLocks/>
            </p:cNvSpPr>
            <p:nvPr/>
          </p:nvSpPr>
          <p:spPr bwMode="auto">
            <a:xfrm>
              <a:off x="1702" y="3235"/>
              <a:ext cx="450" cy="995"/>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rgbClr val="D1D1C5"/>
            </a:solidFill>
            <a:ln w="12700" cap="rnd" cmpd="sng">
              <a:solidFill>
                <a:schemeClr val="bg2"/>
              </a:solidFill>
              <a:prstDash val="solid"/>
              <a:round/>
              <a:headEnd type="none" w="med" len="med"/>
              <a:tailEnd type="none" w="med" len="med"/>
            </a:ln>
            <a:effectLst/>
          </p:spPr>
          <p:txBody>
            <a:bodyPr/>
            <a:lstStyle/>
            <a:p>
              <a:endParaRPr lang="es-CL"/>
            </a:p>
          </p:txBody>
        </p:sp>
        <p:sp>
          <p:nvSpPr>
            <p:cNvPr id="11" name="Freeform 36"/>
            <p:cNvSpPr>
              <a:spLocks/>
            </p:cNvSpPr>
            <p:nvPr/>
          </p:nvSpPr>
          <p:spPr bwMode="auto">
            <a:xfrm>
              <a:off x="2080" y="3235"/>
              <a:ext cx="451" cy="995"/>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rgbClr val="D1D1C5"/>
            </a:solidFill>
            <a:ln w="12700" cap="rnd" cmpd="sng">
              <a:solidFill>
                <a:schemeClr val="bg2"/>
              </a:solidFill>
              <a:prstDash val="solid"/>
              <a:round/>
              <a:headEnd type="none" w="med" len="med"/>
              <a:tailEnd type="none" w="med" len="med"/>
            </a:ln>
            <a:effectLst/>
          </p:spPr>
          <p:txBody>
            <a:bodyPr/>
            <a:lstStyle/>
            <a:p>
              <a:endParaRPr lang="es-CL"/>
            </a:p>
          </p:txBody>
        </p:sp>
        <p:sp>
          <p:nvSpPr>
            <p:cNvPr id="12" name="Freeform 37"/>
            <p:cNvSpPr>
              <a:spLocks/>
            </p:cNvSpPr>
            <p:nvPr/>
          </p:nvSpPr>
          <p:spPr bwMode="auto">
            <a:xfrm>
              <a:off x="2459" y="3235"/>
              <a:ext cx="450" cy="995"/>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rgbClr val="D1D1C5"/>
            </a:solidFill>
            <a:ln w="12700" cap="rnd" cmpd="sng">
              <a:solidFill>
                <a:schemeClr val="bg2"/>
              </a:solidFill>
              <a:prstDash val="solid"/>
              <a:round/>
              <a:headEnd type="none" w="med" len="med"/>
              <a:tailEnd type="none" w="med" len="med"/>
            </a:ln>
            <a:effectLst/>
          </p:spPr>
          <p:txBody>
            <a:bodyPr/>
            <a:lstStyle/>
            <a:p>
              <a:endParaRPr lang="es-CL"/>
            </a:p>
          </p:txBody>
        </p:sp>
        <p:sp>
          <p:nvSpPr>
            <p:cNvPr id="13" name="Freeform 38"/>
            <p:cNvSpPr>
              <a:spLocks/>
            </p:cNvSpPr>
            <p:nvPr/>
          </p:nvSpPr>
          <p:spPr bwMode="auto">
            <a:xfrm>
              <a:off x="2838" y="3235"/>
              <a:ext cx="450" cy="995"/>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rgbClr val="D1D1C5"/>
            </a:solidFill>
            <a:ln w="12700" cap="rnd" cmpd="sng">
              <a:solidFill>
                <a:schemeClr val="bg2"/>
              </a:solidFill>
              <a:prstDash val="solid"/>
              <a:round/>
              <a:headEnd type="none" w="med" len="med"/>
              <a:tailEnd type="none" w="med" len="med"/>
            </a:ln>
            <a:effectLst/>
          </p:spPr>
          <p:txBody>
            <a:bodyPr/>
            <a:lstStyle/>
            <a:p>
              <a:endParaRPr lang="es-CL"/>
            </a:p>
          </p:txBody>
        </p:sp>
        <p:sp>
          <p:nvSpPr>
            <p:cNvPr id="14" name="Rectangle 40"/>
            <p:cNvSpPr>
              <a:spLocks noChangeArrowheads="1"/>
            </p:cNvSpPr>
            <p:nvPr/>
          </p:nvSpPr>
          <p:spPr bwMode="auto">
            <a:xfrm>
              <a:off x="984" y="3039"/>
              <a:ext cx="1123" cy="152"/>
            </a:xfrm>
            <a:prstGeom prst="rect">
              <a:avLst/>
            </a:prstGeom>
            <a:noFill/>
            <a:ln w="12700">
              <a:noFill/>
              <a:miter lim="800000"/>
              <a:headEnd/>
              <a:tailEnd/>
            </a:ln>
            <a:effectLst/>
          </p:spPr>
          <p:txBody>
            <a:bodyPr lIns="90488" tIns="44450" rIns="90488" bIns="44450">
              <a:spAutoFit/>
            </a:bodyPr>
            <a:lstStyle/>
            <a:p>
              <a:pPr eaLnBrk="0" hangingPunct="0">
                <a:spcBef>
                  <a:spcPct val="0"/>
                </a:spcBef>
              </a:pPr>
              <a:r>
                <a:rPr lang="es-CL" sz="1000" b="1" dirty="0">
                  <a:solidFill>
                    <a:srgbClr val="919181"/>
                  </a:solidFill>
                  <a:latin typeface="Times New Roman" pitchFamily="18" charset="0"/>
                </a:rPr>
                <a:t>Factores Organizacionales</a:t>
              </a:r>
              <a:endParaRPr lang="es-CL" sz="1000" dirty="0">
                <a:solidFill>
                  <a:srgbClr val="919181"/>
                </a:solidFill>
                <a:latin typeface="Times New Roman" pitchFamily="18" charset="0"/>
              </a:endParaRPr>
            </a:p>
          </p:txBody>
        </p:sp>
        <p:sp>
          <p:nvSpPr>
            <p:cNvPr id="17" name="Freeform 41"/>
            <p:cNvSpPr>
              <a:spLocks/>
            </p:cNvSpPr>
            <p:nvPr/>
          </p:nvSpPr>
          <p:spPr bwMode="auto">
            <a:xfrm>
              <a:off x="1721" y="3249"/>
              <a:ext cx="60" cy="261"/>
            </a:xfrm>
            <a:custGeom>
              <a:avLst/>
              <a:gdLst/>
              <a:ahLst/>
              <a:cxnLst>
                <a:cxn ang="0">
                  <a:pos x="0" y="0"/>
                </a:cxn>
                <a:cxn ang="0">
                  <a:pos x="192" y="480"/>
                </a:cxn>
              </a:cxnLst>
              <a:rect l="0" t="0" r="r" b="b"/>
              <a:pathLst>
                <a:path w="193" h="481">
                  <a:moveTo>
                    <a:pt x="0" y="0"/>
                  </a:moveTo>
                  <a:lnTo>
                    <a:pt x="192" y="480"/>
                  </a:lnTo>
                </a:path>
              </a:pathLst>
            </a:custGeom>
            <a:noFill/>
            <a:ln w="19050" cap="rnd" cmpd="sng">
              <a:solidFill>
                <a:srgbClr val="919181"/>
              </a:solidFill>
              <a:prstDash val="solid"/>
              <a:round/>
              <a:headEnd type="none" w="med" len="med"/>
              <a:tailEnd type="triangle" w="med" len="med"/>
            </a:ln>
            <a:effectLst/>
          </p:spPr>
          <p:txBody>
            <a:bodyPr/>
            <a:lstStyle/>
            <a:p>
              <a:endParaRPr lang="es-CL"/>
            </a:p>
          </p:txBody>
        </p:sp>
        <p:sp>
          <p:nvSpPr>
            <p:cNvPr id="22" name="Oval 42"/>
            <p:cNvSpPr>
              <a:spLocks noChangeArrowheads="1"/>
            </p:cNvSpPr>
            <p:nvPr/>
          </p:nvSpPr>
          <p:spPr bwMode="auto">
            <a:xfrm>
              <a:off x="1798" y="3663"/>
              <a:ext cx="67" cy="162"/>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3" name="Oval 43"/>
            <p:cNvSpPr>
              <a:spLocks noChangeArrowheads="1"/>
            </p:cNvSpPr>
            <p:nvPr/>
          </p:nvSpPr>
          <p:spPr bwMode="auto">
            <a:xfrm>
              <a:off x="1940" y="3474"/>
              <a:ext cx="44" cy="138"/>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4" name="Oval 44"/>
            <p:cNvSpPr>
              <a:spLocks noChangeArrowheads="1"/>
            </p:cNvSpPr>
            <p:nvPr/>
          </p:nvSpPr>
          <p:spPr bwMode="auto">
            <a:xfrm>
              <a:off x="2390" y="3640"/>
              <a:ext cx="44" cy="67"/>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5" name="Oval 45"/>
            <p:cNvSpPr>
              <a:spLocks noChangeArrowheads="1"/>
            </p:cNvSpPr>
            <p:nvPr/>
          </p:nvSpPr>
          <p:spPr bwMode="auto">
            <a:xfrm>
              <a:off x="2224" y="3734"/>
              <a:ext cx="44" cy="68"/>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6" name="Oval 46"/>
            <p:cNvSpPr>
              <a:spLocks noChangeArrowheads="1"/>
            </p:cNvSpPr>
            <p:nvPr/>
          </p:nvSpPr>
          <p:spPr bwMode="auto">
            <a:xfrm>
              <a:off x="2246" y="3946"/>
              <a:ext cx="44" cy="90"/>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7" name="Oval 47"/>
            <p:cNvSpPr>
              <a:spLocks noChangeArrowheads="1"/>
            </p:cNvSpPr>
            <p:nvPr/>
          </p:nvSpPr>
          <p:spPr bwMode="auto">
            <a:xfrm>
              <a:off x="2720" y="3543"/>
              <a:ext cx="47"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8" name="Oval 48"/>
            <p:cNvSpPr>
              <a:spLocks noChangeArrowheads="1"/>
            </p:cNvSpPr>
            <p:nvPr/>
          </p:nvSpPr>
          <p:spPr bwMode="auto">
            <a:xfrm>
              <a:off x="2343" y="3498"/>
              <a:ext cx="20" cy="90"/>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9" name="Oval 49"/>
            <p:cNvSpPr>
              <a:spLocks noChangeArrowheads="1"/>
            </p:cNvSpPr>
            <p:nvPr/>
          </p:nvSpPr>
          <p:spPr bwMode="auto">
            <a:xfrm>
              <a:off x="2153" y="3521"/>
              <a:ext cx="20" cy="67"/>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30" name="Freeform 50"/>
            <p:cNvSpPr>
              <a:spLocks/>
            </p:cNvSpPr>
            <p:nvPr/>
          </p:nvSpPr>
          <p:spPr bwMode="auto">
            <a:xfrm>
              <a:off x="3335" y="3685"/>
              <a:ext cx="118" cy="118"/>
            </a:xfrm>
            <a:custGeom>
              <a:avLst/>
              <a:gdLst/>
              <a:ahLst/>
              <a:cxnLst>
                <a:cxn ang="0">
                  <a:pos x="0" y="130"/>
                </a:cxn>
                <a:cxn ang="0">
                  <a:pos x="274" y="0"/>
                </a:cxn>
                <a:cxn ang="0">
                  <a:pos x="274" y="446"/>
                </a:cxn>
                <a:cxn ang="0">
                  <a:pos x="0" y="576"/>
                </a:cxn>
                <a:cxn ang="0">
                  <a:pos x="0" y="130"/>
                </a:cxn>
              </a:cxnLst>
              <a:rect l="0" t="0" r="r" b="b"/>
              <a:pathLst>
                <a:path w="275" h="577">
                  <a:moveTo>
                    <a:pt x="0" y="130"/>
                  </a:moveTo>
                  <a:lnTo>
                    <a:pt x="274" y="0"/>
                  </a:lnTo>
                  <a:lnTo>
                    <a:pt x="274" y="446"/>
                  </a:lnTo>
                  <a:lnTo>
                    <a:pt x="0" y="576"/>
                  </a:lnTo>
                  <a:lnTo>
                    <a:pt x="0" y="130"/>
                  </a:lnTo>
                </a:path>
              </a:pathLst>
            </a:custGeom>
            <a:solidFill>
              <a:schemeClr val="bg1"/>
            </a:solidFill>
            <a:ln w="12700" cap="rnd" cmpd="sng">
              <a:solidFill>
                <a:schemeClr val="tx1"/>
              </a:solidFill>
              <a:prstDash val="solid"/>
              <a:round/>
              <a:headEnd type="none" w="med" len="med"/>
              <a:tailEnd type="none" w="med" len="med"/>
            </a:ln>
            <a:effectLst/>
          </p:spPr>
          <p:txBody>
            <a:bodyPr/>
            <a:lstStyle/>
            <a:p>
              <a:endParaRPr lang="es-CL"/>
            </a:p>
          </p:txBody>
        </p:sp>
        <p:sp>
          <p:nvSpPr>
            <p:cNvPr id="31" name="Oval 51"/>
            <p:cNvSpPr>
              <a:spLocks noChangeArrowheads="1"/>
            </p:cNvSpPr>
            <p:nvPr/>
          </p:nvSpPr>
          <p:spPr bwMode="auto">
            <a:xfrm>
              <a:off x="2532" y="3640"/>
              <a:ext cx="46" cy="163"/>
            </a:xfrm>
            <a:prstGeom prst="ellipse">
              <a:avLst/>
            </a:prstGeom>
            <a:solidFill>
              <a:schemeClr val="bg1"/>
            </a:solidFill>
            <a:ln w="12700">
              <a:solidFill>
                <a:schemeClr val="tx1"/>
              </a:solidFill>
              <a:round/>
              <a:headEnd/>
              <a:tailEnd/>
            </a:ln>
            <a:effectLst/>
          </p:spPr>
          <p:txBody>
            <a:bodyPr wrap="none" anchor="ctr"/>
            <a:lstStyle/>
            <a:p>
              <a:endParaRPr lang="es-CL"/>
            </a:p>
          </p:txBody>
        </p:sp>
        <p:grpSp>
          <p:nvGrpSpPr>
            <p:cNvPr id="32" name="Group 52"/>
            <p:cNvGrpSpPr>
              <a:grpSpLocks/>
            </p:cNvGrpSpPr>
            <p:nvPr/>
          </p:nvGrpSpPr>
          <p:grpSpPr bwMode="auto">
            <a:xfrm>
              <a:off x="2909" y="3650"/>
              <a:ext cx="214" cy="177"/>
              <a:chOff x="2880" y="2424"/>
              <a:chExt cx="433" cy="505"/>
            </a:xfrm>
          </p:grpSpPr>
          <p:sp>
            <p:nvSpPr>
              <p:cNvPr id="54" name="Freeform 53"/>
              <p:cNvSpPr>
                <a:spLocks/>
              </p:cNvSpPr>
              <p:nvPr/>
            </p:nvSpPr>
            <p:spPr bwMode="auto">
              <a:xfrm>
                <a:off x="2880" y="2424"/>
                <a:ext cx="433" cy="505"/>
              </a:xfrm>
              <a:custGeom>
                <a:avLst/>
                <a:gdLst/>
                <a:ahLst/>
                <a:cxnLst>
                  <a:cxn ang="0">
                    <a:pos x="96" y="72"/>
                  </a:cxn>
                  <a:cxn ang="0">
                    <a:pos x="108" y="36"/>
                  </a:cxn>
                  <a:cxn ang="0">
                    <a:pos x="144" y="12"/>
                  </a:cxn>
                  <a:cxn ang="0">
                    <a:pos x="180" y="12"/>
                  </a:cxn>
                  <a:cxn ang="0">
                    <a:pos x="216" y="12"/>
                  </a:cxn>
                  <a:cxn ang="0">
                    <a:pos x="252" y="0"/>
                  </a:cxn>
                  <a:cxn ang="0">
                    <a:pos x="288" y="0"/>
                  </a:cxn>
                  <a:cxn ang="0">
                    <a:pos x="324" y="24"/>
                  </a:cxn>
                  <a:cxn ang="0">
                    <a:pos x="360" y="36"/>
                  </a:cxn>
                  <a:cxn ang="0">
                    <a:pos x="360" y="72"/>
                  </a:cxn>
                  <a:cxn ang="0">
                    <a:pos x="360" y="108"/>
                  </a:cxn>
                  <a:cxn ang="0">
                    <a:pos x="396" y="120"/>
                  </a:cxn>
                  <a:cxn ang="0">
                    <a:pos x="432" y="132"/>
                  </a:cxn>
                  <a:cxn ang="0">
                    <a:pos x="432" y="168"/>
                  </a:cxn>
                  <a:cxn ang="0">
                    <a:pos x="420" y="204"/>
                  </a:cxn>
                  <a:cxn ang="0">
                    <a:pos x="420" y="240"/>
                  </a:cxn>
                  <a:cxn ang="0">
                    <a:pos x="420" y="276"/>
                  </a:cxn>
                  <a:cxn ang="0">
                    <a:pos x="408" y="312"/>
                  </a:cxn>
                  <a:cxn ang="0">
                    <a:pos x="372" y="324"/>
                  </a:cxn>
                  <a:cxn ang="0">
                    <a:pos x="336" y="324"/>
                  </a:cxn>
                  <a:cxn ang="0">
                    <a:pos x="336" y="360"/>
                  </a:cxn>
                  <a:cxn ang="0">
                    <a:pos x="336" y="396"/>
                  </a:cxn>
                  <a:cxn ang="0">
                    <a:pos x="324" y="432"/>
                  </a:cxn>
                  <a:cxn ang="0">
                    <a:pos x="276" y="432"/>
                  </a:cxn>
                  <a:cxn ang="0">
                    <a:pos x="240" y="432"/>
                  </a:cxn>
                  <a:cxn ang="0">
                    <a:pos x="204" y="432"/>
                  </a:cxn>
                  <a:cxn ang="0">
                    <a:pos x="180" y="468"/>
                  </a:cxn>
                  <a:cxn ang="0">
                    <a:pos x="156" y="504"/>
                  </a:cxn>
                  <a:cxn ang="0">
                    <a:pos x="120" y="504"/>
                  </a:cxn>
                  <a:cxn ang="0">
                    <a:pos x="84" y="492"/>
                  </a:cxn>
                  <a:cxn ang="0">
                    <a:pos x="84" y="456"/>
                  </a:cxn>
                  <a:cxn ang="0">
                    <a:pos x="84" y="420"/>
                  </a:cxn>
                  <a:cxn ang="0">
                    <a:pos x="96" y="384"/>
                  </a:cxn>
                  <a:cxn ang="0">
                    <a:pos x="120" y="348"/>
                  </a:cxn>
                  <a:cxn ang="0">
                    <a:pos x="84" y="336"/>
                  </a:cxn>
                  <a:cxn ang="0">
                    <a:pos x="48" y="336"/>
                  </a:cxn>
                  <a:cxn ang="0">
                    <a:pos x="24" y="300"/>
                  </a:cxn>
                  <a:cxn ang="0">
                    <a:pos x="48" y="264"/>
                  </a:cxn>
                  <a:cxn ang="0">
                    <a:pos x="72" y="228"/>
                  </a:cxn>
                  <a:cxn ang="0">
                    <a:pos x="72" y="192"/>
                  </a:cxn>
                  <a:cxn ang="0">
                    <a:pos x="36" y="192"/>
                  </a:cxn>
                  <a:cxn ang="0">
                    <a:pos x="0" y="168"/>
                  </a:cxn>
                  <a:cxn ang="0">
                    <a:pos x="0" y="132"/>
                  </a:cxn>
                  <a:cxn ang="0">
                    <a:pos x="36" y="120"/>
                  </a:cxn>
                  <a:cxn ang="0">
                    <a:pos x="72" y="96"/>
                  </a:cxn>
                </a:cxnLst>
                <a:rect l="0" t="0" r="r" b="b"/>
                <a:pathLst>
                  <a:path w="433" h="505">
                    <a:moveTo>
                      <a:pt x="96" y="72"/>
                    </a:moveTo>
                    <a:lnTo>
                      <a:pt x="108" y="36"/>
                    </a:lnTo>
                    <a:lnTo>
                      <a:pt x="144" y="12"/>
                    </a:lnTo>
                    <a:lnTo>
                      <a:pt x="180" y="12"/>
                    </a:lnTo>
                    <a:lnTo>
                      <a:pt x="216" y="12"/>
                    </a:lnTo>
                    <a:lnTo>
                      <a:pt x="252" y="0"/>
                    </a:lnTo>
                    <a:lnTo>
                      <a:pt x="288" y="0"/>
                    </a:lnTo>
                    <a:lnTo>
                      <a:pt x="324" y="24"/>
                    </a:lnTo>
                    <a:lnTo>
                      <a:pt x="360" y="36"/>
                    </a:lnTo>
                    <a:lnTo>
                      <a:pt x="360" y="72"/>
                    </a:lnTo>
                    <a:lnTo>
                      <a:pt x="360" y="108"/>
                    </a:lnTo>
                    <a:lnTo>
                      <a:pt x="396" y="120"/>
                    </a:lnTo>
                    <a:lnTo>
                      <a:pt x="432" y="132"/>
                    </a:lnTo>
                    <a:lnTo>
                      <a:pt x="432" y="168"/>
                    </a:lnTo>
                    <a:lnTo>
                      <a:pt x="420" y="204"/>
                    </a:lnTo>
                    <a:lnTo>
                      <a:pt x="420" y="240"/>
                    </a:lnTo>
                    <a:lnTo>
                      <a:pt x="420" y="276"/>
                    </a:lnTo>
                    <a:lnTo>
                      <a:pt x="408" y="312"/>
                    </a:lnTo>
                    <a:lnTo>
                      <a:pt x="372" y="324"/>
                    </a:lnTo>
                    <a:lnTo>
                      <a:pt x="336" y="324"/>
                    </a:lnTo>
                    <a:lnTo>
                      <a:pt x="336" y="360"/>
                    </a:lnTo>
                    <a:lnTo>
                      <a:pt x="336" y="396"/>
                    </a:lnTo>
                    <a:lnTo>
                      <a:pt x="324" y="432"/>
                    </a:lnTo>
                    <a:lnTo>
                      <a:pt x="276" y="432"/>
                    </a:lnTo>
                    <a:lnTo>
                      <a:pt x="240" y="432"/>
                    </a:lnTo>
                    <a:lnTo>
                      <a:pt x="204" y="432"/>
                    </a:lnTo>
                    <a:lnTo>
                      <a:pt x="180" y="468"/>
                    </a:lnTo>
                    <a:lnTo>
                      <a:pt x="156" y="504"/>
                    </a:lnTo>
                    <a:lnTo>
                      <a:pt x="120" y="504"/>
                    </a:lnTo>
                    <a:lnTo>
                      <a:pt x="84" y="492"/>
                    </a:lnTo>
                    <a:lnTo>
                      <a:pt x="84" y="456"/>
                    </a:lnTo>
                    <a:lnTo>
                      <a:pt x="84" y="420"/>
                    </a:lnTo>
                    <a:lnTo>
                      <a:pt x="96" y="384"/>
                    </a:lnTo>
                    <a:lnTo>
                      <a:pt x="120" y="348"/>
                    </a:lnTo>
                    <a:lnTo>
                      <a:pt x="84" y="336"/>
                    </a:lnTo>
                    <a:lnTo>
                      <a:pt x="48" y="336"/>
                    </a:lnTo>
                    <a:lnTo>
                      <a:pt x="24" y="300"/>
                    </a:lnTo>
                    <a:lnTo>
                      <a:pt x="48" y="264"/>
                    </a:lnTo>
                    <a:lnTo>
                      <a:pt x="72" y="228"/>
                    </a:lnTo>
                    <a:lnTo>
                      <a:pt x="72" y="192"/>
                    </a:lnTo>
                    <a:lnTo>
                      <a:pt x="36" y="192"/>
                    </a:lnTo>
                    <a:lnTo>
                      <a:pt x="0" y="168"/>
                    </a:lnTo>
                    <a:lnTo>
                      <a:pt x="0" y="132"/>
                    </a:lnTo>
                    <a:lnTo>
                      <a:pt x="36" y="120"/>
                    </a:lnTo>
                    <a:lnTo>
                      <a:pt x="72" y="96"/>
                    </a:lnTo>
                  </a:path>
                </a:pathLst>
              </a:custGeom>
              <a:solidFill>
                <a:schemeClr val="bg1"/>
              </a:solidFill>
              <a:ln w="12700" cap="rnd" cmpd="sng">
                <a:solidFill>
                  <a:srgbClr val="000000"/>
                </a:solidFill>
                <a:prstDash val="solid"/>
                <a:round/>
                <a:headEnd type="none" w="med" len="med"/>
                <a:tailEnd type="none" w="med" len="med"/>
              </a:ln>
              <a:effectLst/>
            </p:spPr>
            <p:txBody>
              <a:bodyPr/>
              <a:lstStyle/>
              <a:p>
                <a:endParaRPr lang="es-CL"/>
              </a:p>
            </p:txBody>
          </p:sp>
          <p:sp>
            <p:nvSpPr>
              <p:cNvPr id="55" name="Freeform 54"/>
              <p:cNvSpPr>
                <a:spLocks/>
              </p:cNvSpPr>
              <p:nvPr/>
            </p:nvSpPr>
            <p:spPr bwMode="auto">
              <a:xfrm>
                <a:off x="2940" y="2496"/>
                <a:ext cx="37" cy="25"/>
              </a:xfrm>
              <a:custGeom>
                <a:avLst/>
                <a:gdLst/>
                <a:ahLst/>
                <a:cxnLst>
                  <a:cxn ang="0">
                    <a:pos x="36" y="0"/>
                  </a:cxn>
                  <a:cxn ang="0">
                    <a:pos x="0" y="24"/>
                  </a:cxn>
                </a:cxnLst>
                <a:rect l="0" t="0" r="r" b="b"/>
                <a:pathLst>
                  <a:path w="37" h="25">
                    <a:moveTo>
                      <a:pt x="36" y="0"/>
                    </a:moveTo>
                    <a:lnTo>
                      <a:pt x="0" y="24"/>
                    </a:lnTo>
                  </a:path>
                </a:pathLst>
              </a:custGeom>
              <a:solidFill>
                <a:schemeClr val="bg1"/>
              </a:solidFill>
              <a:ln w="12700" cap="rnd" cmpd="sng">
                <a:solidFill>
                  <a:srgbClr val="000000"/>
                </a:solidFill>
                <a:prstDash val="solid"/>
                <a:round/>
                <a:headEnd type="none" w="med" len="med"/>
                <a:tailEnd type="none" w="med" len="med"/>
              </a:ln>
              <a:effectLst/>
            </p:spPr>
            <p:txBody>
              <a:bodyPr/>
              <a:lstStyle/>
              <a:p>
                <a:endParaRPr lang="es-CL"/>
              </a:p>
            </p:txBody>
          </p:sp>
        </p:grpSp>
        <p:pic>
          <p:nvPicPr>
            <p:cNvPr id="33" name="Picture 55"/>
            <p:cNvPicPr>
              <a:picLocks noChangeArrowheads="1"/>
            </p:cNvPicPr>
            <p:nvPr/>
          </p:nvPicPr>
          <p:blipFill>
            <a:blip r:embed="rId2" cstate="print"/>
            <a:srcRect/>
            <a:stretch>
              <a:fillRect/>
            </a:stretch>
          </p:blipFill>
          <p:spPr bwMode="auto">
            <a:xfrm>
              <a:off x="3792" y="3404"/>
              <a:ext cx="439" cy="680"/>
            </a:xfrm>
            <a:prstGeom prst="rect">
              <a:avLst/>
            </a:prstGeom>
            <a:noFill/>
            <a:ln w="12700">
              <a:noFill/>
              <a:miter lim="800000"/>
              <a:headEnd/>
              <a:tailEnd/>
            </a:ln>
            <a:effectLst/>
          </p:spPr>
        </p:pic>
        <p:sp>
          <p:nvSpPr>
            <p:cNvPr id="34" name="Oval 56"/>
            <p:cNvSpPr>
              <a:spLocks noChangeArrowheads="1"/>
            </p:cNvSpPr>
            <p:nvPr/>
          </p:nvSpPr>
          <p:spPr bwMode="auto">
            <a:xfrm>
              <a:off x="1986" y="3803"/>
              <a:ext cx="43"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35" name="Rectangle 58"/>
            <p:cNvSpPr>
              <a:spLocks noChangeArrowheads="1"/>
            </p:cNvSpPr>
            <p:nvPr/>
          </p:nvSpPr>
          <p:spPr bwMode="auto">
            <a:xfrm>
              <a:off x="1837" y="2880"/>
              <a:ext cx="1284" cy="152"/>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s-CL" sz="1000" b="1">
                  <a:solidFill>
                    <a:srgbClr val="919181"/>
                  </a:solidFill>
                  <a:latin typeface="Times New Roman" pitchFamily="18" charset="0"/>
                </a:rPr>
                <a:t>Condiciones de la Tarea / Entorno</a:t>
              </a:r>
              <a:endParaRPr lang="es-CL" sz="1000">
                <a:solidFill>
                  <a:srgbClr val="919181"/>
                </a:solidFill>
                <a:latin typeface="Times New Roman" pitchFamily="18" charset="0"/>
              </a:endParaRPr>
            </a:p>
          </p:txBody>
        </p:sp>
        <p:sp>
          <p:nvSpPr>
            <p:cNvPr id="36" name="Freeform 59"/>
            <p:cNvSpPr>
              <a:spLocks/>
            </p:cNvSpPr>
            <p:nvPr/>
          </p:nvSpPr>
          <p:spPr bwMode="auto">
            <a:xfrm>
              <a:off x="2293" y="3117"/>
              <a:ext cx="143" cy="403"/>
            </a:xfrm>
            <a:custGeom>
              <a:avLst/>
              <a:gdLst/>
              <a:ahLst/>
              <a:cxnLst>
                <a:cxn ang="0">
                  <a:pos x="96" y="0"/>
                </a:cxn>
                <a:cxn ang="0">
                  <a:pos x="0" y="768"/>
                </a:cxn>
              </a:cxnLst>
              <a:rect l="0" t="0" r="r" b="b"/>
              <a:pathLst>
                <a:path w="97" h="769">
                  <a:moveTo>
                    <a:pt x="96" y="0"/>
                  </a:moveTo>
                  <a:lnTo>
                    <a:pt x="0" y="768"/>
                  </a:lnTo>
                </a:path>
              </a:pathLst>
            </a:custGeom>
            <a:noFill/>
            <a:ln w="19050" cap="rnd" cmpd="sng">
              <a:solidFill>
                <a:srgbClr val="919181"/>
              </a:solidFill>
              <a:prstDash val="solid"/>
              <a:round/>
              <a:headEnd type="none" w="med" len="med"/>
              <a:tailEnd type="triangle" w="med" len="med"/>
            </a:ln>
            <a:effectLst/>
          </p:spPr>
          <p:txBody>
            <a:bodyPr/>
            <a:lstStyle/>
            <a:p>
              <a:endParaRPr lang="es-CL"/>
            </a:p>
          </p:txBody>
        </p:sp>
        <p:sp>
          <p:nvSpPr>
            <p:cNvPr id="37" name="Freeform 60"/>
            <p:cNvSpPr>
              <a:spLocks/>
            </p:cNvSpPr>
            <p:nvPr/>
          </p:nvSpPr>
          <p:spPr bwMode="auto">
            <a:xfrm flipH="1">
              <a:off x="2554" y="3141"/>
              <a:ext cx="94" cy="355"/>
            </a:xfrm>
            <a:custGeom>
              <a:avLst/>
              <a:gdLst/>
              <a:ahLst/>
              <a:cxnLst>
                <a:cxn ang="0">
                  <a:pos x="96" y="0"/>
                </a:cxn>
                <a:cxn ang="0">
                  <a:pos x="0" y="768"/>
                </a:cxn>
              </a:cxnLst>
              <a:rect l="0" t="0" r="r" b="b"/>
              <a:pathLst>
                <a:path w="97" h="769">
                  <a:moveTo>
                    <a:pt x="96" y="0"/>
                  </a:moveTo>
                  <a:lnTo>
                    <a:pt x="0" y="768"/>
                  </a:lnTo>
                </a:path>
              </a:pathLst>
            </a:custGeom>
            <a:noFill/>
            <a:ln w="19050" cap="rnd" cmpd="sng">
              <a:solidFill>
                <a:srgbClr val="919181"/>
              </a:solidFill>
              <a:prstDash val="solid"/>
              <a:round/>
              <a:headEnd type="none" w="med" len="med"/>
              <a:tailEnd type="triangle" w="med" len="med"/>
            </a:ln>
            <a:effectLst/>
          </p:spPr>
          <p:txBody>
            <a:bodyPr/>
            <a:lstStyle/>
            <a:p>
              <a:endParaRPr lang="es-CL"/>
            </a:p>
          </p:txBody>
        </p:sp>
        <p:sp>
          <p:nvSpPr>
            <p:cNvPr id="38" name="Rectangle 62"/>
            <p:cNvSpPr>
              <a:spLocks noChangeArrowheads="1"/>
            </p:cNvSpPr>
            <p:nvPr/>
          </p:nvSpPr>
          <p:spPr bwMode="auto">
            <a:xfrm>
              <a:off x="2938" y="2948"/>
              <a:ext cx="1126" cy="152"/>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s-CL" sz="1000" b="1">
                  <a:solidFill>
                    <a:srgbClr val="919181"/>
                  </a:solidFill>
                  <a:latin typeface="Times New Roman" pitchFamily="18" charset="0"/>
                </a:rPr>
                <a:t>Acciones Individuales/Equipo</a:t>
              </a:r>
              <a:endParaRPr lang="es-CL" sz="1000">
                <a:solidFill>
                  <a:srgbClr val="919181"/>
                </a:solidFill>
                <a:latin typeface="Times New Roman" pitchFamily="18" charset="0"/>
              </a:endParaRPr>
            </a:p>
          </p:txBody>
        </p:sp>
        <p:sp>
          <p:nvSpPr>
            <p:cNvPr id="39" name="Line 63"/>
            <p:cNvSpPr>
              <a:spLocks noChangeShapeType="1"/>
            </p:cNvSpPr>
            <p:nvPr/>
          </p:nvSpPr>
          <p:spPr bwMode="auto">
            <a:xfrm>
              <a:off x="3266" y="3093"/>
              <a:ext cx="0" cy="308"/>
            </a:xfrm>
            <a:prstGeom prst="line">
              <a:avLst/>
            </a:prstGeom>
            <a:noFill/>
            <a:ln w="19050">
              <a:solidFill>
                <a:srgbClr val="919181"/>
              </a:solidFill>
              <a:round/>
              <a:headEnd/>
              <a:tailEnd type="triangle" w="med" len="med"/>
            </a:ln>
            <a:effectLst/>
          </p:spPr>
          <p:txBody>
            <a:bodyPr wrap="none" anchor="ctr"/>
            <a:lstStyle/>
            <a:p>
              <a:endParaRPr lang="es-CL"/>
            </a:p>
          </p:txBody>
        </p:sp>
        <p:sp>
          <p:nvSpPr>
            <p:cNvPr id="40" name="Oval 64"/>
            <p:cNvSpPr>
              <a:spLocks noChangeArrowheads="1"/>
            </p:cNvSpPr>
            <p:nvPr/>
          </p:nvSpPr>
          <p:spPr bwMode="auto">
            <a:xfrm>
              <a:off x="2649" y="3898"/>
              <a:ext cx="43"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41" name="Oval 65"/>
            <p:cNvSpPr>
              <a:spLocks noChangeArrowheads="1"/>
            </p:cNvSpPr>
            <p:nvPr/>
          </p:nvSpPr>
          <p:spPr bwMode="auto">
            <a:xfrm>
              <a:off x="3311" y="3969"/>
              <a:ext cx="48"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42" name="Freeform 66"/>
            <p:cNvSpPr>
              <a:spLocks/>
            </p:cNvSpPr>
            <p:nvPr/>
          </p:nvSpPr>
          <p:spPr bwMode="auto">
            <a:xfrm>
              <a:off x="3264" y="3259"/>
              <a:ext cx="450" cy="994"/>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s-CL"/>
            </a:p>
          </p:txBody>
        </p:sp>
        <p:sp>
          <p:nvSpPr>
            <p:cNvPr id="43" name="Oval 67"/>
            <p:cNvSpPr>
              <a:spLocks noChangeArrowheads="1"/>
            </p:cNvSpPr>
            <p:nvPr/>
          </p:nvSpPr>
          <p:spPr bwMode="auto">
            <a:xfrm>
              <a:off x="3548" y="3472"/>
              <a:ext cx="47"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44" name="Rectangle 69"/>
            <p:cNvSpPr>
              <a:spLocks noChangeArrowheads="1"/>
            </p:cNvSpPr>
            <p:nvPr/>
          </p:nvSpPr>
          <p:spPr bwMode="auto">
            <a:xfrm>
              <a:off x="3728" y="3140"/>
              <a:ext cx="744" cy="248"/>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s-CL" sz="1000" b="1">
                  <a:solidFill>
                    <a:srgbClr val="000000"/>
                  </a:solidFill>
                  <a:latin typeface="Times New Roman" pitchFamily="18" charset="0"/>
                </a:rPr>
                <a:t>Defensas Ausentes</a:t>
              </a:r>
            </a:p>
            <a:p>
              <a:pPr eaLnBrk="0" hangingPunct="0">
                <a:spcBef>
                  <a:spcPct val="0"/>
                </a:spcBef>
              </a:pPr>
              <a:r>
                <a:rPr lang="es-CL" sz="1000" b="1">
                  <a:solidFill>
                    <a:srgbClr val="000000"/>
                  </a:solidFill>
                  <a:latin typeface="Times New Roman" pitchFamily="18" charset="0"/>
                </a:rPr>
                <a:t>/ Fallidas</a:t>
              </a:r>
              <a:endParaRPr lang="es-CL" sz="1000">
                <a:solidFill>
                  <a:srgbClr val="000000"/>
                </a:solidFill>
                <a:latin typeface="Times New Roman" pitchFamily="18" charset="0"/>
              </a:endParaRPr>
            </a:p>
          </p:txBody>
        </p:sp>
        <p:sp>
          <p:nvSpPr>
            <p:cNvPr id="45" name="Freeform 70"/>
            <p:cNvSpPr>
              <a:spLocks/>
            </p:cNvSpPr>
            <p:nvPr/>
          </p:nvSpPr>
          <p:spPr bwMode="auto">
            <a:xfrm>
              <a:off x="3601" y="3307"/>
              <a:ext cx="237" cy="166"/>
            </a:xfrm>
            <a:custGeom>
              <a:avLst/>
              <a:gdLst/>
              <a:ahLst/>
              <a:cxnLst>
                <a:cxn ang="0">
                  <a:pos x="480" y="0"/>
                </a:cxn>
                <a:cxn ang="0">
                  <a:pos x="0" y="336"/>
                </a:cxn>
              </a:cxnLst>
              <a:rect l="0" t="0" r="r" b="b"/>
              <a:pathLst>
                <a:path w="481" h="337">
                  <a:moveTo>
                    <a:pt x="480" y="0"/>
                  </a:moveTo>
                  <a:lnTo>
                    <a:pt x="0" y="336"/>
                  </a:lnTo>
                </a:path>
              </a:pathLst>
            </a:custGeom>
            <a:noFill/>
            <a:ln w="19050" cap="rnd" cmpd="sng">
              <a:solidFill>
                <a:srgbClr val="CC0000"/>
              </a:solidFill>
              <a:prstDash val="solid"/>
              <a:round/>
              <a:headEnd type="none" w="med" len="med"/>
              <a:tailEnd type="triangle" w="med" len="med"/>
            </a:ln>
            <a:effectLst/>
          </p:spPr>
          <p:txBody>
            <a:bodyPr/>
            <a:lstStyle/>
            <a:p>
              <a:endParaRPr lang="es-CL"/>
            </a:p>
          </p:txBody>
        </p:sp>
        <p:sp>
          <p:nvSpPr>
            <p:cNvPr id="46" name="Oval 71"/>
            <p:cNvSpPr>
              <a:spLocks noChangeArrowheads="1"/>
            </p:cNvSpPr>
            <p:nvPr/>
          </p:nvSpPr>
          <p:spPr bwMode="auto">
            <a:xfrm>
              <a:off x="3335" y="3709"/>
              <a:ext cx="47"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47" name="Freeform 73"/>
            <p:cNvSpPr>
              <a:spLocks/>
            </p:cNvSpPr>
            <p:nvPr/>
          </p:nvSpPr>
          <p:spPr bwMode="auto">
            <a:xfrm>
              <a:off x="1607" y="3756"/>
              <a:ext cx="72" cy="24"/>
            </a:xfrm>
            <a:custGeom>
              <a:avLst/>
              <a:gdLst/>
              <a:ahLst/>
              <a:cxnLst>
                <a:cxn ang="0">
                  <a:pos x="0" y="0"/>
                </a:cxn>
                <a:cxn ang="0">
                  <a:pos x="192" y="0"/>
                </a:cxn>
              </a:cxnLst>
              <a:rect l="0" t="0" r="r" b="b"/>
              <a:pathLst>
                <a:path w="193" h="1">
                  <a:moveTo>
                    <a:pt x="0" y="0"/>
                  </a:moveTo>
                  <a:lnTo>
                    <a:pt x="192"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sp>
          <p:nvSpPr>
            <p:cNvPr id="48" name="Rectangle 74"/>
            <p:cNvSpPr>
              <a:spLocks noChangeArrowheads="1"/>
            </p:cNvSpPr>
            <p:nvPr/>
          </p:nvSpPr>
          <p:spPr bwMode="auto">
            <a:xfrm>
              <a:off x="3640" y="4036"/>
              <a:ext cx="802" cy="210"/>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pPr>
              <a:r>
                <a:rPr lang="es-CL" sz="1600" b="1">
                  <a:solidFill>
                    <a:schemeClr val="hlink"/>
                  </a:solidFill>
                  <a:latin typeface="Arial" pitchFamily="34" charset="0"/>
                </a:rPr>
                <a:t>INCIDENTE</a:t>
              </a:r>
              <a:endParaRPr lang="es-CL" sz="1600" b="1">
                <a:solidFill>
                  <a:schemeClr val="hlink"/>
                </a:solidFill>
                <a:latin typeface="Times New Roman" pitchFamily="18" charset="0"/>
              </a:endParaRPr>
            </a:p>
          </p:txBody>
        </p:sp>
        <p:sp>
          <p:nvSpPr>
            <p:cNvPr id="49" name="Freeform 75"/>
            <p:cNvSpPr>
              <a:spLocks/>
            </p:cNvSpPr>
            <p:nvPr/>
          </p:nvSpPr>
          <p:spPr bwMode="auto">
            <a:xfrm>
              <a:off x="3359" y="3756"/>
              <a:ext cx="450" cy="0"/>
            </a:xfrm>
            <a:custGeom>
              <a:avLst/>
              <a:gdLst/>
              <a:ahLst/>
              <a:cxnLst>
                <a:cxn ang="0">
                  <a:pos x="0" y="0"/>
                </a:cxn>
                <a:cxn ang="0">
                  <a:pos x="912" y="0"/>
                </a:cxn>
              </a:cxnLst>
              <a:rect l="0" t="0" r="r" b="b"/>
              <a:pathLst>
                <a:path w="913" h="1">
                  <a:moveTo>
                    <a:pt x="0" y="0"/>
                  </a:moveTo>
                  <a:lnTo>
                    <a:pt x="912" y="0"/>
                  </a:lnTo>
                </a:path>
              </a:pathLst>
            </a:custGeom>
            <a:noFill/>
            <a:ln w="50800" cap="rnd" cmpd="sng">
              <a:solidFill>
                <a:srgbClr val="FF3300"/>
              </a:solidFill>
              <a:prstDash val="solid"/>
              <a:round/>
              <a:headEnd type="none" w="med" len="med"/>
              <a:tailEnd type="triangle" w="med" len="med"/>
            </a:ln>
            <a:effectLst/>
          </p:spPr>
          <p:txBody>
            <a:bodyPr/>
            <a:lstStyle/>
            <a:p>
              <a:endParaRPr lang="es-CL"/>
            </a:p>
          </p:txBody>
        </p:sp>
        <p:sp>
          <p:nvSpPr>
            <p:cNvPr id="50" name="Freeform 76"/>
            <p:cNvSpPr>
              <a:spLocks/>
            </p:cNvSpPr>
            <p:nvPr/>
          </p:nvSpPr>
          <p:spPr bwMode="auto">
            <a:xfrm>
              <a:off x="1820" y="3756"/>
              <a:ext cx="237" cy="0"/>
            </a:xfrm>
            <a:custGeom>
              <a:avLst/>
              <a:gdLst/>
              <a:ahLst/>
              <a:cxnLst>
                <a:cxn ang="0">
                  <a:pos x="0" y="0"/>
                </a:cxn>
                <a:cxn ang="0">
                  <a:pos x="480" y="0"/>
                </a:cxn>
              </a:cxnLst>
              <a:rect l="0" t="0" r="r" b="b"/>
              <a:pathLst>
                <a:path w="481" h="1">
                  <a:moveTo>
                    <a:pt x="0" y="0"/>
                  </a:moveTo>
                  <a:lnTo>
                    <a:pt x="480"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sp>
          <p:nvSpPr>
            <p:cNvPr id="51" name="Freeform 77"/>
            <p:cNvSpPr>
              <a:spLocks/>
            </p:cNvSpPr>
            <p:nvPr/>
          </p:nvSpPr>
          <p:spPr bwMode="auto">
            <a:xfrm>
              <a:off x="2246" y="3756"/>
              <a:ext cx="190" cy="0"/>
            </a:xfrm>
            <a:custGeom>
              <a:avLst/>
              <a:gdLst/>
              <a:ahLst/>
              <a:cxnLst>
                <a:cxn ang="0">
                  <a:pos x="0" y="0"/>
                </a:cxn>
                <a:cxn ang="0">
                  <a:pos x="384" y="0"/>
                </a:cxn>
              </a:cxnLst>
              <a:rect l="0" t="0" r="r" b="b"/>
              <a:pathLst>
                <a:path w="385" h="1">
                  <a:moveTo>
                    <a:pt x="0" y="0"/>
                  </a:moveTo>
                  <a:lnTo>
                    <a:pt x="384"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sp>
          <p:nvSpPr>
            <p:cNvPr id="52" name="Freeform 78"/>
            <p:cNvSpPr>
              <a:spLocks/>
            </p:cNvSpPr>
            <p:nvPr/>
          </p:nvSpPr>
          <p:spPr bwMode="auto">
            <a:xfrm>
              <a:off x="2554" y="3756"/>
              <a:ext cx="261" cy="0"/>
            </a:xfrm>
            <a:custGeom>
              <a:avLst/>
              <a:gdLst/>
              <a:ahLst/>
              <a:cxnLst>
                <a:cxn ang="0">
                  <a:pos x="0" y="0"/>
                </a:cxn>
                <a:cxn ang="0">
                  <a:pos x="528" y="0"/>
                </a:cxn>
              </a:cxnLst>
              <a:rect l="0" t="0" r="r" b="b"/>
              <a:pathLst>
                <a:path w="529" h="1">
                  <a:moveTo>
                    <a:pt x="0" y="0"/>
                  </a:moveTo>
                  <a:lnTo>
                    <a:pt x="528"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sp>
          <p:nvSpPr>
            <p:cNvPr id="53" name="Freeform 79"/>
            <p:cNvSpPr>
              <a:spLocks/>
            </p:cNvSpPr>
            <p:nvPr/>
          </p:nvSpPr>
          <p:spPr bwMode="auto">
            <a:xfrm>
              <a:off x="2956" y="3756"/>
              <a:ext cx="238" cy="0"/>
            </a:xfrm>
            <a:custGeom>
              <a:avLst/>
              <a:gdLst/>
              <a:ahLst/>
              <a:cxnLst>
                <a:cxn ang="0">
                  <a:pos x="0" y="0"/>
                </a:cxn>
                <a:cxn ang="0">
                  <a:pos x="480" y="0"/>
                </a:cxn>
              </a:cxnLst>
              <a:rect l="0" t="0" r="r" b="b"/>
              <a:pathLst>
                <a:path w="481" h="1">
                  <a:moveTo>
                    <a:pt x="0" y="0"/>
                  </a:moveTo>
                  <a:lnTo>
                    <a:pt x="480"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gr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3 Marcador de fecha"/>
          <p:cNvSpPr>
            <a:spLocks noGrp="1"/>
          </p:cNvSpPr>
          <p:nvPr>
            <p:ph type="dt" sz="half" idx="10"/>
          </p:nvPr>
        </p:nvSpPr>
        <p:spPr>
          <a:xfrm>
            <a:off x="177005" y="6324557"/>
            <a:ext cx="1570391" cy="426010"/>
          </a:xfrm>
        </p:spPr>
        <p:txBody>
          <a:bodyPr/>
          <a:lstStyle/>
          <a:p>
            <a:fld id="{F7AD51CE-415D-44E0-9372-3D17A3152E2D}" type="datetime1">
              <a:rPr lang="es-ES"/>
              <a:pPr/>
              <a:t>07/09/2025</a:t>
            </a:fld>
            <a:endParaRPr lang="es-ES"/>
          </a:p>
        </p:txBody>
      </p:sp>
      <p:sp>
        <p:nvSpPr>
          <p:cNvPr id="33" name="4 Marcador de número de diapositiva"/>
          <p:cNvSpPr>
            <a:spLocks noGrp="1"/>
          </p:cNvSpPr>
          <p:nvPr>
            <p:ph type="sldNum" sz="quarter" idx="11"/>
          </p:nvPr>
        </p:nvSpPr>
        <p:spPr>
          <a:xfrm>
            <a:off x="8497896" y="6323621"/>
            <a:ext cx="482568" cy="365152"/>
          </a:xfrm>
        </p:spPr>
        <p:txBody>
          <a:bodyPr/>
          <a:lstStyle/>
          <a:p>
            <a:endParaRPr lang="es-ES"/>
          </a:p>
          <a:p>
            <a:fld id="{A04A0D84-7B03-409A-9456-456CA483746E}" type="slidenum">
              <a:rPr lang="es-ES"/>
              <a:pPr/>
              <a:t>86</a:t>
            </a:fld>
            <a:endParaRPr lang="es-ES"/>
          </a:p>
        </p:txBody>
      </p:sp>
      <p:grpSp>
        <p:nvGrpSpPr>
          <p:cNvPr id="2" name="Group 3"/>
          <p:cNvGrpSpPr>
            <a:grpSpLocks/>
          </p:cNvGrpSpPr>
          <p:nvPr/>
        </p:nvGrpSpPr>
        <p:grpSpPr bwMode="auto">
          <a:xfrm>
            <a:off x="595300" y="3392945"/>
            <a:ext cx="3711291" cy="1452999"/>
            <a:chOff x="390" y="1902"/>
            <a:chExt cx="2458" cy="1146"/>
          </a:xfrm>
        </p:grpSpPr>
        <p:grpSp>
          <p:nvGrpSpPr>
            <p:cNvPr id="3" name="Group 4"/>
            <p:cNvGrpSpPr>
              <a:grpSpLocks/>
            </p:cNvGrpSpPr>
            <p:nvPr/>
          </p:nvGrpSpPr>
          <p:grpSpPr bwMode="auto">
            <a:xfrm>
              <a:off x="443" y="2742"/>
              <a:ext cx="2405" cy="306"/>
              <a:chOff x="443" y="2742"/>
              <a:chExt cx="2405" cy="306"/>
            </a:xfrm>
          </p:grpSpPr>
          <p:sp>
            <p:nvSpPr>
              <p:cNvPr id="451589" name="AutoShape 5"/>
              <p:cNvSpPr>
                <a:spLocks noChangeArrowheads="1"/>
              </p:cNvSpPr>
              <p:nvPr/>
            </p:nvSpPr>
            <p:spPr bwMode="auto">
              <a:xfrm>
                <a:off x="443" y="2742"/>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sp>
            <p:nvSpPr>
              <p:cNvPr id="451590" name="AutoShape 6"/>
              <p:cNvSpPr>
                <a:spLocks noChangeArrowheads="1"/>
              </p:cNvSpPr>
              <p:nvPr/>
            </p:nvSpPr>
            <p:spPr bwMode="auto">
              <a:xfrm>
                <a:off x="1516" y="2742"/>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sp>
            <p:nvSpPr>
              <p:cNvPr id="451591" name="AutoShape 7"/>
              <p:cNvSpPr>
                <a:spLocks noChangeArrowheads="1"/>
              </p:cNvSpPr>
              <p:nvPr/>
            </p:nvSpPr>
            <p:spPr bwMode="auto">
              <a:xfrm>
                <a:off x="2605" y="2760"/>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grpSp>
        <p:grpSp>
          <p:nvGrpSpPr>
            <p:cNvPr id="4" name="Group 8"/>
            <p:cNvGrpSpPr>
              <a:grpSpLocks/>
            </p:cNvGrpSpPr>
            <p:nvPr/>
          </p:nvGrpSpPr>
          <p:grpSpPr bwMode="auto">
            <a:xfrm>
              <a:off x="390" y="1902"/>
              <a:ext cx="2405" cy="306"/>
              <a:chOff x="390" y="1902"/>
              <a:chExt cx="2405" cy="306"/>
            </a:xfrm>
          </p:grpSpPr>
          <p:sp>
            <p:nvSpPr>
              <p:cNvPr id="451593" name="AutoShape 9"/>
              <p:cNvSpPr>
                <a:spLocks noChangeArrowheads="1"/>
              </p:cNvSpPr>
              <p:nvPr/>
            </p:nvSpPr>
            <p:spPr bwMode="auto">
              <a:xfrm rot="10800000">
                <a:off x="390" y="1902"/>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sp>
            <p:nvSpPr>
              <p:cNvPr id="451594" name="AutoShape 10"/>
              <p:cNvSpPr>
                <a:spLocks noChangeArrowheads="1"/>
              </p:cNvSpPr>
              <p:nvPr/>
            </p:nvSpPr>
            <p:spPr bwMode="auto">
              <a:xfrm rot="10800000">
                <a:off x="1463" y="1902"/>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sp>
            <p:nvSpPr>
              <p:cNvPr id="451595" name="AutoShape 11"/>
              <p:cNvSpPr>
                <a:spLocks noChangeArrowheads="1"/>
              </p:cNvSpPr>
              <p:nvPr/>
            </p:nvSpPr>
            <p:spPr bwMode="auto">
              <a:xfrm rot="10800000">
                <a:off x="2552" y="1920"/>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grpSp>
      </p:grpSp>
      <p:grpSp>
        <p:nvGrpSpPr>
          <p:cNvPr id="5" name="Group 31"/>
          <p:cNvGrpSpPr>
            <a:grpSpLocks/>
          </p:cNvGrpSpPr>
          <p:nvPr/>
        </p:nvGrpSpPr>
        <p:grpSpPr bwMode="auto">
          <a:xfrm>
            <a:off x="125842" y="4999880"/>
            <a:ext cx="8637151" cy="585763"/>
            <a:chOff x="159" y="3059"/>
            <a:chExt cx="4856" cy="462"/>
          </a:xfrm>
        </p:grpSpPr>
        <p:sp>
          <p:nvSpPr>
            <p:cNvPr id="451596" name="Text Box 12"/>
            <p:cNvSpPr txBox="1">
              <a:spLocks noChangeArrowheads="1"/>
            </p:cNvSpPr>
            <p:nvPr/>
          </p:nvSpPr>
          <p:spPr bwMode="auto">
            <a:xfrm>
              <a:off x="159" y="3060"/>
              <a:ext cx="753" cy="316"/>
            </a:xfrm>
            <a:prstGeom prst="rect">
              <a:avLst/>
            </a:prstGeom>
            <a:solidFill>
              <a:schemeClr val="bg1"/>
            </a:solidFill>
            <a:ln w="6350" algn="ctr">
              <a:solidFill>
                <a:schemeClr val="tx1"/>
              </a:solidFill>
              <a:miter lim="800000"/>
              <a:headEnd type="none" w="sm" len="sm"/>
              <a:tailEnd type="none" w="sm" len="sm"/>
            </a:ln>
            <a:effectLst/>
          </p:spPr>
          <p:txBody>
            <a:bodyPr>
              <a:spAutoFit/>
            </a:bodyPr>
            <a:lstStyle/>
            <a:p>
              <a:pPr algn="ctr">
                <a:spcBef>
                  <a:spcPct val="50000"/>
                </a:spcBef>
                <a:buFontTx/>
                <a:buNone/>
              </a:pPr>
              <a:r>
                <a:rPr lang="es-ES" sz="1000" b="1" u="none" dirty="0">
                  <a:latin typeface="Arial Narrow" pitchFamily="34" charset="0"/>
                </a:rPr>
                <a:t>Estándares de Administración Riesgo</a:t>
              </a:r>
            </a:p>
          </p:txBody>
        </p:sp>
        <p:sp>
          <p:nvSpPr>
            <p:cNvPr id="451597" name="Text Box 13"/>
            <p:cNvSpPr txBox="1">
              <a:spLocks noChangeArrowheads="1"/>
            </p:cNvSpPr>
            <p:nvPr/>
          </p:nvSpPr>
          <p:spPr bwMode="auto">
            <a:xfrm>
              <a:off x="1090" y="3059"/>
              <a:ext cx="785" cy="316"/>
            </a:xfrm>
            <a:prstGeom prst="rect">
              <a:avLst/>
            </a:prstGeom>
            <a:solidFill>
              <a:schemeClr val="bg1"/>
            </a:solidFill>
            <a:ln w="6350" algn="ctr">
              <a:solidFill>
                <a:schemeClr val="tx1"/>
              </a:solidFill>
              <a:miter lim="800000"/>
              <a:headEnd type="none" w="sm" len="sm"/>
              <a:tailEnd type="none" w="sm" len="sm"/>
            </a:ln>
            <a:effectLst/>
          </p:spPr>
          <p:txBody>
            <a:bodyPr>
              <a:spAutoFit/>
            </a:bodyPr>
            <a:lstStyle/>
            <a:p>
              <a:pPr algn="ctr">
                <a:spcBef>
                  <a:spcPct val="50000"/>
                </a:spcBef>
                <a:buFontTx/>
                <a:buNone/>
              </a:pPr>
              <a:r>
                <a:rPr lang="es-ES" sz="1000" b="1" u="none">
                  <a:latin typeface="Arial Narrow" pitchFamily="34" charset="0"/>
                </a:rPr>
                <a:t>Condiciones de la Tarea/Medio Ambiente</a:t>
              </a:r>
            </a:p>
          </p:txBody>
        </p:sp>
        <p:sp>
          <p:nvSpPr>
            <p:cNvPr id="451598" name="Text Box 14"/>
            <p:cNvSpPr txBox="1">
              <a:spLocks noChangeArrowheads="1"/>
            </p:cNvSpPr>
            <p:nvPr/>
          </p:nvSpPr>
          <p:spPr bwMode="auto">
            <a:xfrm>
              <a:off x="2095" y="3060"/>
              <a:ext cx="785" cy="316"/>
            </a:xfrm>
            <a:prstGeom prst="rect">
              <a:avLst/>
            </a:prstGeom>
            <a:solidFill>
              <a:schemeClr val="bg1"/>
            </a:solidFill>
            <a:ln w="6350">
              <a:solidFill>
                <a:schemeClr val="tx1"/>
              </a:solidFill>
              <a:miter lim="800000"/>
              <a:headEnd type="none" w="sm" len="sm"/>
              <a:tailEnd type="none" w="sm" len="sm"/>
            </a:ln>
            <a:effectLst/>
          </p:spPr>
          <p:txBody>
            <a:bodyPr>
              <a:spAutoFit/>
            </a:bodyPr>
            <a:lstStyle/>
            <a:p>
              <a:pPr algn="ctr">
                <a:spcBef>
                  <a:spcPct val="50000"/>
                </a:spcBef>
                <a:buFontTx/>
                <a:buNone/>
              </a:pPr>
              <a:r>
                <a:rPr lang="es-ES" sz="1000" b="1" u="none">
                  <a:latin typeface="Arial Narrow" pitchFamily="34" charset="0"/>
                </a:rPr>
                <a:t>Acciones individuales y de equipo</a:t>
              </a:r>
            </a:p>
          </p:txBody>
        </p:sp>
        <p:sp>
          <p:nvSpPr>
            <p:cNvPr id="451599" name="Text Box 15"/>
            <p:cNvSpPr txBox="1">
              <a:spLocks noChangeArrowheads="1"/>
            </p:cNvSpPr>
            <p:nvPr/>
          </p:nvSpPr>
          <p:spPr bwMode="auto">
            <a:xfrm>
              <a:off x="3100" y="3060"/>
              <a:ext cx="784" cy="316"/>
            </a:xfrm>
            <a:prstGeom prst="rect">
              <a:avLst/>
            </a:prstGeom>
            <a:solidFill>
              <a:schemeClr val="bg1"/>
            </a:solidFill>
            <a:ln w="6350">
              <a:solidFill>
                <a:schemeClr val="tx1"/>
              </a:solidFill>
              <a:miter lim="800000"/>
              <a:headEnd type="none" w="sm" len="sm"/>
              <a:tailEnd type="none" w="sm" len="sm"/>
            </a:ln>
            <a:effectLst/>
          </p:spPr>
          <p:txBody>
            <a:bodyPr>
              <a:spAutoFit/>
            </a:bodyPr>
            <a:lstStyle/>
            <a:p>
              <a:pPr algn="ctr">
                <a:spcBef>
                  <a:spcPct val="50000"/>
                </a:spcBef>
                <a:buFontTx/>
                <a:buNone/>
              </a:pPr>
              <a:r>
                <a:rPr lang="es-ES" sz="1000" b="1" u="none">
                  <a:latin typeface="Arial Narrow" pitchFamily="34" charset="0"/>
                </a:rPr>
                <a:t>Defensas ausentes o fallidas</a:t>
              </a:r>
            </a:p>
          </p:txBody>
        </p:sp>
        <p:sp>
          <p:nvSpPr>
            <p:cNvPr id="451600" name="Text Box 16"/>
            <p:cNvSpPr txBox="1">
              <a:spLocks noChangeArrowheads="1"/>
            </p:cNvSpPr>
            <p:nvPr/>
          </p:nvSpPr>
          <p:spPr bwMode="auto">
            <a:xfrm>
              <a:off x="4230" y="3060"/>
              <a:ext cx="785" cy="461"/>
            </a:xfrm>
            <a:prstGeom prst="rect">
              <a:avLst/>
            </a:prstGeom>
            <a:solidFill>
              <a:schemeClr val="bg1"/>
            </a:solidFill>
            <a:ln w="6350">
              <a:solidFill>
                <a:schemeClr val="tx1"/>
              </a:solidFill>
              <a:miter lim="800000"/>
              <a:headEnd type="none" w="sm" len="sm"/>
              <a:tailEnd type="none" w="sm" len="sm"/>
            </a:ln>
            <a:effectLst/>
          </p:spPr>
          <p:txBody>
            <a:bodyPr/>
            <a:lstStyle/>
            <a:p>
              <a:pPr algn="ctr">
                <a:spcBef>
                  <a:spcPct val="50000"/>
                </a:spcBef>
                <a:buFontTx/>
                <a:buNone/>
              </a:pPr>
              <a:r>
                <a:rPr lang="es-ES" sz="1000" b="1" u="none">
                  <a:latin typeface="Arial Narrow" pitchFamily="34" charset="0"/>
                </a:rPr>
                <a:t>Resultados adversos</a:t>
              </a:r>
            </a:p>
          </p:txBody>
        </p:sp>
      </p:grpSp>
      <p:grpSp>
        <p:nvGrpSpPr>
          <p:cNvPr id="6" name="Group 17"/>
          <p:cNvGrpSpPr>
            <a:grpSpLocks/>
          </p:cNvGrpSpPr>
          <p:nvPr/>
        </p:nvGrpSpPr>
        <p:grpSpPr bwMode="auto">
          <a:xfrm>
            <a:off x="277637" y="2609807"/>
            <a:ext cx="8545545" cy="646623"/>
            <a:chOff x="172" y="3079"/>
            <a:chExt cx="5261" cy="510"/>
          </a:xfrm>
        </p:grpSpPr>
        <p:sp>
          <p:nvSpPr>
            <p:cNvPr id="451602" name="Text Box 18"/>
            <p:cNvSpPr txBox="1">
              <a:spLocks noChangeArrowheads="1"/>
            </p:cNvSpPr>
            <p:nvPr/>
          </p:nvSpPr>
          <p:spPr bwMode="auto">
            <a:xfrm>
              <a:off x="172" y="3079"/>
              <a:ext cx="816" cy="510"/>
            </a:xfrm>
            <a:prstGeom prst="rect">
              <a:avLst/>
            </a:prstGeom>
            <a:solidFill>
              <a:schemeClr val="bg1"/>
            </a:solidFill>
            <a:ln w="6350" algn="ctr">
              <a:solidFill>
                <a:schemeClr val="tx1"/>
              </a:solidFill>
              <a:miter lim="800000"/>
              <a:headEnd type="none" w="sm" len="sm"/>
              <a:tailEnd type="none" w="sm" len="sm"/>
            </a:ln>
            <a:effectLst/>
          </p:spPr>
          <p:txBody>
            <a:bodyPr>
              <a:spAutoFit/>
            </a:bodyPr>
            <a:lstStyle/>
            <a:p>
              <a:pPr algn="ctr">
                <a:spcBef>
                  <a:spcPct val="50000"/>
                </a:spcBef>
                <a:buFontTx/>
                <a:buNone/>
              </a:pPr>
              <a:r>
                <a:rPr lang="es-ES" sz="1200" u="none" dirty="0">
                  <a:latin typeface="Arial Narrow" pitchFamily="34" charset="0"/>
                </a:rPr>
                <a:t>Diseño de evaluación de riesgo formal</a:t>
              </a:r>
            </a:p>
          </p:txBody>
        </p:sp>
        <p:sp>
          <p:nvSpPr>
            <p:cNvPr id="451603" name="Text Box 19"/>
            <p:cNvSpPr txBox="1">
              <a:spLocks noChangeArrowheads="1"/>
            </p:cNvSpPr>
            <p:nvPr/>
          </p:nvSpPr>
          <p:spPr bwMode="auto">
            <a:xfrm>
              <a:off x="1181" y="3079"/>
              <a:ext cx="850" cy="364"/>
            </a:xfrm>
            <a:prstGeom prst="rect">
              <a:avLst/>
            </a:prstGeom>
            <a:solidFill>
              <a:schemeClr val="bg1"/>
            </a:solidFill>
            <a:ln w="6350" algn="ctr">
              <a:solidFill>
                <a:schemeClr val="tx1"/>
              </a:solidFill>
              <a:miter lim="800000"/>
              <a:headEnd type="none" w="sm" len="sm"/>
              <a:tailEnd type="none" w="sm" len="sm"/>
            </a:ln>
            <a:effectLst/>
          </p:spPr>
          <p:txBody>
            <a:bodyPr>
              <a:spAutoFit/>
            </a:bodyPr>
            <a:lstStyle/>
            <a:p>
              <a:pPr algn="ctr">
                <a:spcBef>
                  <a:spcPct val="50000"/>
                </a:spcBef>
                <a:buFontTx/>
                <a:buNone/>
              </a:pPr>
              <a:r>
                <a:rPr lang="es-ES" sz="1200" u="none" dirty="0">
                  <a:latin typeface="Arial Narrow" pitchFamily="34" charset="0"/>
                </a:rPr>
                <a:t>Análisis de seguridad en el trabajo</a:t>
              </a:r>
            </a:p>
          </p:txBody>
        </p:sp>
        <p:sp>
          <p:nvSpPr>
            <p:cNvPr id="451604" name="Text Box 20"/>
            <p:cNvSpPr txBox="1">
              <a:spLocks noChangeArrowheads="1"/>
            </p:cNvSpPr>
            <p:nvPr/>
          </p:nvSpPr>
          <p:spPr bwMode="auto">
            <a:xfrm>
              <a:off x="2258" y="3079"/>
              <a:ext cx="907" cy="364"/>
            </a:xfrm>
            <a:prstGeom prst="rect">
              <a:avLst/>
            </a:prstGeom>
            <a:solidFill>
              <a:schemeClr val="bg1"/>
            </a:solidFill>
            <a:ln w="6350">
              <a:solidFill>
                <a:schemeClr val="tx1"/>
              </a:solidFill>
              <a:miter lim="800000"/>
              <a:headEnd type="none" w="sm" len="sm"/>
              <a:tailEnd type="none" w="sm" len="sm"/>
            </a:ln>
            <a:effectLst/>
          </p:spPr>
          <p:txBody>
            <a:bodyPr>
              <a:spAutoFit/>
            </a:bodyPr>
            <a:lstStyle/>
            <a:p>
              <a:pPr algn="ctr">
                <a:spcBef>
                  <a:spcPct val="50000"/>
                </a:spcBef>
                <a:buFontTx/>
                <a:buNone/>
              </a:pPr>
              <a:r>
                <a:rPr lang="es-ES" sz="1200" u="none" dirty="0">
                  <a:latin typeface="Arial Narrow" pitchFamily="34" charset="0"/>
                </a:rPr>
                <a:t>Toma de decisiones en base al riesgo. </a:t>
              </a:r>
              <a:r>
                <a:rPr lang="es-ES" sz="1200" dirty="0">
                  <a:latin typeface="Arial Narrow" pitchFamily="34" charset="0"/>
                </a:rPr>
                <a:t>ART</a:t>
              </a:r>
              <a:endParaRPr lang="es-ES" sz="1200" u="none" dirty="0">
                <a:latin typeface="Arial Narrow" pitchFamily="34" charset="0"/>
              </a:endParaRPr>
            </a:p>
          </p:txBody>
        </p:sp>
        <p:sp>
          <p:nvSpPr>
            <p:cNvPr id="451605" name="Text Box 21"/>
            <p:cNvSpPr txBox="1">
              <a:spLocks noChangeArrowheads="1"/>
            </p:cNvSpPr>
            <p:nvPr/>
          </p:nvSpPr>
          <p:spPr bwMode="auto">
            <a:xfrm>
              <a:off x="3346" y="3079"/>
              <a:ext cx="908" cy="453"/>
            </a:xfrm>
            <a:prstGeom prst="rect">
              <a:avLst/>
            </a:prstGeom>
            <a:solidFill>
              <a:schemeClr val="bg1"/>
            </a:solidFill>
            <a:ln w="6350">
              <a:solidFill>
                <a:schemeClr val="tx1"/>
              </a:solidFill>
              <a:miter lim="800000"/>
              <a:headEnd type="none" w="sm" len="sm"/>
              <a:tailEnd type="none" w="sm" len="sm"/>
            </a:ln>
            <a:effectLst/>
          </p:spPr>
          <p:txBody>
            <a:bodyPr/>
            <a:lstStyle/>
            <a:p>
              <a:pPr algn="ctr">
                <a:spcBef>
                  <a:spcPct val="50000"/>
                </a:spcBef>
                <a:buFontTx/>
                <a:buNone/>
              </a:pPr>
              <a:r>
                <a:rPr lang="es-ES" sz="1200" u="none">
                  <a:latin typeface="Arial Narrow" pitchFamily="34" charset="0"/>
                </a:rPr>
                <a:t>Auditoría de control de riesgos</a:t>
              </a:r>
            </a:p>
          </p:txBody>
        </p:sp>
        <p:sp>
          <p:nvSpPr>
            <p:cNvPr id="451606" name="Text Box 22"/>
            <p:cNvSpPr txBox="1">
              <a:spLocks noChangeArrowheads="1"/>
            </p:cNvSpPr>
            <p:nvPr/>
          </p:nvSpPr>
          <p:spPr bwMode="auto">
            <a:xfrm>
              <a:off x="4583" y="3079"/>
              <a:ext cx="850" cy="453"/>
            </a:xfrm>
            <a:prstGeom prst="rect">
              <a:avLst/>
            </a:prstGeom>
            <a:solidFill>
              <a:schemeClr val="bg1"/>
            </a:solidFill>
            <a:ln w="6350">
              <a:solidFill>
                <a:schemeClr val="tx1"/>
              </a:solidFill>
              <a:miter lim="800000"/>
              <a:headEnd type="none" w="sm" len="sm"/>
              <a:tailEnd type="none" w="sm" len="sm"/>
            </a:ln>
            <a:effectLst/>
          </p:spPr>
          <p:txBody>
            <a:bodyPr/>
            <a:lstStyle/>
            <a:p>
              <a:pPr algn="ctr">
                <a:spcBef>
                  <a:spcPct val="50000"/>
                </a:spcBef>
                <a:buFontTx/>
                <a:buNone/>
              </a:pPr>
              <a:r>
                <a:rPr lang="es-ES" sz="1200" u="none">
                  <a:latin typeface="Arial Narrow" pitchFamily="34" charset="0"/>
                </a:rPr>
                <a:t>Resultados deseados</a:t>
              </a:r>
            </a:p>
          </p:txBody>
        </p:sp>
      </p:grpSp>
      <p:sp>
        <p:nvSpPr>
          <p:cNvPr id="451607" name="AutoShape 23"/>
          <p:cNvSpPr>
            <a:spLocks noChangeArrowheads="1"/>
          </p:cNvSpPr>
          <p:nvPr/>
        </p:nvSpPr>
        <p:spPr bwMode="auto">
          <a:xfrm>
            <a:off x="442949" y="5358389"/>
            <a:ext cx="8220015" cy="917079"/>
          </a:xfrm>
          <a:prstGeom prst="leftArrow">
            <a:avLst>
              <a:gd name="adj1" fmla="val 50000"/>
              <a:gd name="adj2" fmla="val 240661"/>
            </a:avLst>
          </a:prstGeom>
          <a:solidFill>
            <a:srgbClr val="FF9933"/>
          </a:solidFill>
          <a:ln w="6350">
            <a:solidFill>
              <a:schemeClr val="tx1"/>
            </a:solidFill>
            <a:miter lim="800000"/>
            <a:headEnd type="none" w="sm" len="sm"/>
            <a:tailEnd type="none" w="sm" len="sm"/>
          </a:ln>
          <a:effectLst/>
        </p:spPr>
        <p:txBody>
          <a:bodyPr wrap="square" anchor="ctr">
            <a:spAutoFit/>
          </a:bodyPr>
          <a:lstStyle/>
          <a:p>
            <a:pPr algn="ctr">
              <a:spcBef>
                <a:spcPct val="50000"/>
              </a:spcBef>
              <a:buFontTx/>
              <a:buNone/>
            </a:pPr>
            <a:r>
              <a:rPr lang="es-ES" sz="2400" b="1" u="none">
                <a:latin typeface="Arial Narrow" pitchFamily="34" charset="0"/>
              </a:rPr>
              <a:t>ICAM</a:t>
            </a:r>
          </a:p>
        </p:txBody>
      </p:sp>
      <p:sp>
        <p:nvSpPr>
          <p:cNvPr id="451608" name="AutoShape 24"/>
          <p:cNvSpPr>
            <a:spLocks noChangeArrowheads="1"/>
          </p:cNvSpPr>
          <p:nvPr/>
        </p:nvSpPr>
        <p:spPr bwMode="auto">
          <a:xfrm>
            <a:off x="1718829" y="1768422"/>
            <a:ext cx="4910749" cy="917079"/>
          </a:xfrm>
          <a:prstGeom prst="rightArrow">
            <a:avLst>
              <a:gd name="adj1" fmla="val 50000"/>
              <a:gd name="adj2" fmla="val 237692"/>
            </a:avLst>
          </a:prstGeom>
          <a:solidFill>
            <a:srgbClr val="0000FF"/>
          </a:solidFill>
          <a:ln w="6350">
            <a:solidFill>
              <a:schemeClr val="tx1"/>
            </a:solidFill>
            <a:miter lim="800000"/>
            <a:headEnd type="none" w="sm" len="sm"/>
            <a:tailEnd type="none" w="sm" len="sm"/>
          </a:ln>
          <a:effectLst/>
        </p:spPr>
        <p:txBody>
          <a:bodyPr wrap="square" anchor="ctr">
            <a:spAutoFit/>
          </a:bodyPr>
          <a:lstStyle/>
          <a:p>
            <a:pPr algn="ctr">
              <a:spcBef>
                <a:spcPct val="50000"/>
              </a:spcBef>
              <a:buFontTx/>
              <a:buNone/>
            </a:pPr>
            <a:r>
              <a:rPr lang="es-ES" sz="2400" b="1" u="none">
                <a:solidFill>
                  <a:schemeClr val="tx2"/>
                </a:solidFill>
                <a:latin typeface="Arial Narrow" pitchFamily="34" charset="0"/>
              </a:rPr>
              <a:t>Administración de Riesgos</a:t>
            </a:r>
          </a:p>
        </p:txBody>
      </p:sp>
      <p:grpSp>
        <p:nvGrpSpPr>
          <p:cNvPr id="7" name="Group 25"/>
          <p:cNvGrpSpPr>
            <a:grpSpLocks/>
          </p:cNvGrpSpPr>
          <p:nvPr/>
        </p:nvGrpSpPr>
        <p:grpSpPr bwMode="auto">
          <a:xfrm>
            <a:off x="126567" y="3370497"/>
            <a:ext cx="8612613" cy="1383265"/>
            <a:chOff x="159" y="1933"/>
            <a:chExt cx="5025" cy="1091"/>
          </a:xfrm>
        </p:grpSpPr>
        <p:sp>
          <p:nvSpPr>
            <p:cNvPr id="451610" name="AutoShape 26"/>
            <p:cNvSpPr>
              <a:spLocks noChangeArrowheads="1"/>
            </p:cNvSpPr>
            <p:nvPr/>
          </p:nvSpPr>
          <p:spPr bwMode="auto">
            <a:xfrm>
              <a:off x="159" y="2336"/>
              <a:ext cx="929" cy="316"/>
            </a:xfrm>
            <a:prstGeom prst="homePlate">
              <a:avLst>
                <a:gd name="adj" fmla="val 44989"/>
              </a:avLst>
            </a:prstGeom>
            <a:solidFill>
              <a:srgbClr val="FFFF00"/>
            </a:solidFill>
            <a:ln w="6350">
              <a:solidFill>
                <a:schemeClr val="tx1"/>
              </a:solidFill>
              <a:miter lim="800000"/>
              <a:headEnd type="none" w="sm" len="sm"/>
              <a:tailEnd type="none" w="sm" len="sm"/>
            </a:ln>
            <a:effectLst/>
          </p:spPr>
          <p:txBody>
            <a:bodyPr wrap="square" anchor="ctr">
              <a:spAutoFit/>
            </a:bodyPr>
            <a:lstStyle/>
            <a:p>
              <a:pPr algn="ctr">
                <a:spcBef>
                  <a:spcPct val="50000"/>
                </a:spcBef>
                <a:buFontTx/>
                <a:buNone/>
              </a:pPr>
              <a:r>
                <a:rPr lang="es-ES" sz="1000" b="1" u="none" dirty="0">
                  <a:latin typeface="Arial Narrow" pitchFamily="34" charset="0"/>
                </a:rPr>
                <a:t>Estándares de Administración Riesgo</a:t>
              </a:r>
            </a:p>
          </p:txBody>
        </p:sp>
        <p:sp>
          <p:nvSpPr>
            <p:cNvPr id="451611" name="AutoShape 27"/>
            <p:cNvSpPr>
              <a:spLocks noChangeArrowheads="1"/>
            </p:cNvSpPr>
            <p:nvPr/>
          </p:nvSpPr>
          <p:spPr bwMode="auto">
            <a:xfrm>
              <a:off x="1119" y="2243"/>
              <a:ext cx="896" cy="489"/>
            </a:xfrm>
            <a:prstGeom prst="chevron">
              <a:avLst>
                <a:gd name="adj" fmla="val 28621"/>
              </a:avLst>
            </a:prstGeom>
            <a:solidFill>
              <a:srgbClr val="FFFF00"/>
            </a:solidFill>
            <a:ln w="6350">
              <a:solidFill>
                <a:schemeClr val="tx1"/>
              </a:solidFill>
              <a:miter lim="800000"/>
              <a:headEnd type="none" w="sm" len="sm"/>
              <a:tailEnd type="none" w="sm" len="sm"/>
            </a:ln>
            <a:effectLst/>
          </p:spPr>
          <p:txBody>
            <a:bodyPr anchor="ctr"/>
            <a:lstStyle/>
            <a:p>
              <a:pPr algn="ctr">
                <a:spcBef>
                  <a:spcPct val="50000"/>
                </a:spcBef>
                <a:buFontTx/>
                <a:buNone/>
              </a:pPr>
              <a:r>
                <a:rPr lang="es-ES" sz="1000" b="1" u="none">
                  <a:latin typeface="Arial Narrow" pitchFamily="34" charset="0"/>
                </a:rPr>
                <a:t>Lugar de </a:t>
              </a:r>
            </a:p>
            <a:p>
              <a:pPr algn="ctr">
                <a:spcBef>
                  <a:spcPct val="50000"/>
                </a:spcBef>
                <a:buFontTx/>
                <a:buNone/>
              </a:pPr>
              <a:r>
                <a:rPr lang="es-ES" sz="1000" b="1" u="none">
                  <a:latin typeface="Arial Narrow" pitchFamily="34" charset="0"/>
                </a:rPr>
                <a:t>Trabajo Seguro</a:t>
              </a:r>
            </a:p>
          </p:txBody>
        </p:sp>
        <p:sp>
          <p:nvSpPr>
            <p:cNvPr id="451612" name="AutoShape 28"/>
            <p:cNvSpPr>
              <a:spLocks noChangeArrowheads="1"/>
            </p:cNvSpPr>
            <p:nvPr/>
          </p:nvSpPr>
          <p:spPr bwMode="auto">
            <a:xfrm>
              <a:off x="2156" y="2262"/>
              <a:ext cx="895" cy="489"/>
            </a:xfrm>
            <a:prstGeom prst="chevron">
              <a:avLst>
                <a:gd name="adj" fmla="val 28589"/>
              </a:avLst>
            </a:prstGeom>
            <a:solidFill>
              <a:srgbClr val="FFFF00"/>
            </a:solidFill>
            <a:ln w="6350">
              <a:solidFill>
                <a:schemeClr val="tx1"/>
              </a:solidFill>
              <a:miter lim="800000"/>
              <a:headEnd type="none" w="sm" len="sm"/>
              <a:tailEnd type="none" w="sm" len="sm"/>
            </a:ln>
            <a:effectLst/>
          </p:spPr>
          <p:txBody>
            <a:bodyPr anchor="ctr"/>
            <a:lstStyle/>
            <a:p>
              <a:pPr algn="ctr">
                <a:spcBef>
                  <a:spcPct val="50000"/>
                </a:spcBef>
                <a:buFontTx/>
                <a:buNone/>
              </a:pPr>
              <a:r>
                <a:rPr lang="es-ES" sz="1000" b="1" u="none" dirty="0">
                  <a:latin typeface="Arial Narrow" pitchFamily="34" charset="0"/>
                </a:rPr>
                <a:t>Reducción de errores y violaciones</a:t>
              </a:r>
            </a:p>
          </p:txBody>
        </p:sp>
        <p:sp>
          <p:nvSpPr>
            <p:cNvPr id="451613" name="Text Box 29"/>
            <p:cNvSpPr txBox="1">
              <a:spLocks noChangeArrowheads="1"/>
            </p:cNvSpPr>
            <p:nvPr/>
          </p:nvSpPr>
          <p:spPr bwMode="auto">
            <a:xfrm>
              <a:off x="3181" y="1933"/>
              <a:ext cx="863" cy="1091"/>
            </a:xfrm>
            <a:prstGeom prst="rect">
              <a:avLst/>
            </a:prstGeom>
            <a:solidFill>
              <a:srgbClr val="FFFF00"/>
            </a:solidFill>
            <a:ln w="6350">
              <a:solidFill>
                <a:schemeClr val="tx1"/>
              </a:solidFill>
              <a:miter lim="800000"/>
              <a:headEnd type="none" w="sm" len="sm"/>
              <a:tailEnd type="none" w="sm" len="sm"/>
            </a:ln>
            <a:effectLst/>
          </p:spPr>
          <p:txBody>
            <a:bodyPr/>
            <a:lstStyle/>
            <a:p>
              <a:pPr>
                <a:lnSpc>
                  <a:spcPct val="70000"/>
                </a:lnSpc>
                <a:spcBef>
                  <a:spcPct val="50000"/>
                </a:spcBef>
                <a:buFontTx/>
                <a:buNone/>
              </a:pPr>
              <a:r>
                <a:rPr lang="es-ES" sz="1000" b="1" u="none">
                  <a:latin typeface="Arial Narrow" pitchFamily="34" charset="0"/>
                </a:rPr>
                <a:t>Red de seguridad</a:t>
              </a:r>
            </a:p>
            <a:p>
              <a:pPr>
                <a:lnSpc>
                  <a:spcPct val="70000"/>
                </a:lnSpc>
                <a:spcBef>
                  <a:spcPct val="50000"/>
                </a:spcBef>
                <a:buFontTx/>
                <a:buNone/>
              </a:pPr>
              <a:r>
                <a:rPr lang="es-ES" sz="1000" b="1" u="none">
                  <a:latin typeface="Arial Narrow" pitchFamily="34" charset="0"/>
                </a:rPr>
                <a:t>Administración de riesgos</a:t>
              </a:r>
            </a:p>
            <a:p>
              <a:pPr>
                <a:lnSpc>
                  <a:spcPct val="70000"/>
                </a:lnSpc>
                <a:spcBef>
                  <a:spcPct val="50000"/>
                </a:spcBef>
                <a:buFontTx/>
                <a:buNone/>
              </a:pPr>
              <a:r>
                <a:rPr lang="es-ES" sz="1000" b="1" u="none">
                  <a:latin typeface="Arial Narrow" pitchFamily="34" charset="0"/>
                </a:rPr>
                <a:t>Captura de errores</a:t>
              </a:r>
            </a:p>
            <a:p>
              <a:pPr>
                <a:lnSpc>
                  <a:spcPct val="70000"/>
                </a:lnSpc>
                <a:spcBef>
                  <a:spcPct val="50000"/>
                </a:spcBef>
                <a:buFontTx/>
                <a:buNone/>
              </a:pPr>
              <a:r>
                <a:rPr lang="es-ES" sz="1000" b="1" u="none">
                  <a:latin typeface="Arial Narrow" pitchFamily="34" charset="0"/>
                </a:rPr>
                <a:t>Mitigación de errores</a:t>
              </a:r>
            </a:p>
          </p:txBody>
        </p:sp>
        <p:sp>
          <p:nvSpPr>
            <p:cNvPr id="451614" name="AutoShape 30"/>
            <p:cNvSpPr>
              <a:spLocks noChangeArrowheads="1"/>
            </p:cNvSpPr>
            <p:nvPr/>
          </p:nvSpPr>
          <p:spPr bwMode="auto">
            <a:xfrm>
              <a:off x="4390" y="2227"/>
              <a:ext cx="794" cy="581"/>
            </a:xfrm>
            <a:prstGeom prst="horizontalScroll">
              <a:avLst>
                <a:gd name="adj" fmla="val 12500"/>
              </a:avLst>
            </a:prstGeom>
            <a:solidFill>
              <a:srgbClr val="FFFF00"/>
            </a:solidFill>
            <a:ln w="6350">
              <a:solidFill>
                <a:schemeClr val="tx1"/>
              </a:solidFill>
              <a:round/>
              <a:headEnd type="none" w="sm" len="sm"/>
              <a:tailEnd type="none" w="sm" len="sm"/>
            </a:ln>
            <a:effectLst/>
          </p:spPr>
          <p:txBody>
            <a:bodyPr anchor="ctr">
              <a:spAutoFit/>
            </a:bodyPr>
            <a:lstStyle/>
            <a:p>
              <a:pPr algn="ctr">
                <a:spcBef>
                  <a:spcPct val="50000"/>
                </a:spcBef>
                <a:buFontTx/>
                <a:buNone/>
              </a:pPr>
              <a:r>
                <a:rPr lang="es-ES" sz="1000" b="1" u="none">
                  <a:latin typeface="Arial Narrow" pitchFamily="34" charset="0"/>
                </a:rPr>
                <a:t>Tarea terminada en forma segura y eficiente</a:t>
              </a:r>
            </a:p>
          </p:txBody>
        </p:sp>
      </p:grpSp>
      <p:sp>
        <p:nvSpPr>
          <p:cNvPr id="451617" name="Rectangle 33"/>
          <p:cNvSpPr>
            <a:spLocks noGrp="1" noChangeArrowheads="1"/>
          </p:cNvSpPr>
          <p:nvPr>
            <p:ph type="title"/>
          </p:nvPr>
        </p:nvSpPr>
        <p:spPr>
          <a:xfrm>
            <a:off x="-124771" y="1090663"/>
            <a:ext cx="8702675" cy="762000"/>
          </a:xfrm>
          <a:prstGeom prst="rect">
            <a:avLst/>
          </a:prstGeom>
          <a:noFill/>
          <a:ln/>
        </p:spPr>
        <p:txBody>
          <a:bodyPr>
            <a:normAutofit/>
          </a:bodyPr>
          <a:lstStyle/>
          <a:p>
            <a:r>
              <a:rPr lang="es-CL" sz="2400" b="0" dirty="0">
                <a:latin typeface="Arial Narrow" pitchFamily="34" charset="0"/>
              </a:rPr>
              <a:t>     Análisis </a:t>
            </a:r>
            <a:r>
              <a:rPr lang="es-ES" sz="2400" b="0" dirty="0">
                <a:latin typeface="Arial Narrow" pitchFamily="34" charset="0"/>
              </a:rPr>
              <a:t>Modelo Administración de Riesgos e ICAM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1 Marcador de fecha"/>
          <p:cNvSpPr>
            <a:spLocks noGrp="1"/>
          </p:cNvSpPr>
          <p:nvPr>
            <p:ph type="dt" sz="half" idx="4294967295"/>
          </p:nvPr>
        </p:nvSpPr>
        <p:spPr>
          <a:xfrm>
            <a:off x="685800" y="6324600"/>
            <a:ext cx="1524000" cy="533400"/>
          </a:xfrm>
          <a:prstGeom prst="rect">
            <a:avLst/>
          </a:prstGeom>
        </p:spPr>
        <p:txBody>
          <a:bodyPr/>
          <a:lstStyle/>
          <a:p>
            <a:fld id="{E7A652D9-6EDA-41A3-90B6-AD0ACB1DBF58}" type="datetime1">
              <a:rPr lang="es-ES"/>
              <a:pPr/>
              <a:t>07/09/2025</a:t>
            </a:fld>
            <a:endParaRPr lang="es-ES"/>
          </a:p>
        </p:txBody>
      </p:sp>
      <p:sp>
        <p:nvSpPr>
          <p:cNvPr id="136" name="2 Marcador de número de diapositiva"/>
          <p:cNvSpPr>
            <a:spLocks noGrp="1"/>
          </p:cNvSpPr>
          <p:nvPr>
            <p:ph type="sldNum" sz="quarter" idx="4294967295"/>
          </p:nvPr>
        </p:nvSpPr>
        <p:spPr>
          <a:xfrm>
            <a:off x="8459788" y="6284913"/>
            <a:ext cx="468312" cy="457200"/>
          </a:xfrm>
          <a:prstGeom prst="rect">
            <a:avLst/>
          </a:prstGeom>
        </p:spPr>
        <p:txBody>
          <a:bodyPr/>
          <a:lstStyle/>
          <a:p>
            <a:endParaRPr lang="es-ES"/>
          </a:p>
          <a:p>
            <a:fld id="{FCD5AD01-A77B-4145-8000-3F63366689D9}" type="slidenum">
              <a:rPr lang="es-ES"/>
              <a:pPr/>
              <a:t>87</a:t>
            </a:fld>
            <a:endParaRPr lang="es-ES"/>
          </a:p>
        </p:txBody>
      </p:sp>
      <p:sp>
        <p:nvSpPr>
          <p:cNvPr id="452610" name="Rectangle 1026"/>
          <p:cNvSpPr>
            <a:spLocks noChangeArrowheads="1"/>
          </p:cNvSpPr>
          <p:nvPr/>
        </p:nvSpPr>
        <p:spPr bwMode="black">
          <a:xfrm>
            <a:off x="0" y="1844362"/>
            <a:ext cx="8936037" cy="635000"/>
          </a:xfrm>
          <a:prstGeom prst="rect">
            <a:avLst/>
          </a:prstGeom>
          <a:noFill/>
          <a:ln w="9525">
            <a:noFill/>
            <a:miter lim="800000"/>
            <a:headEnd/>
            <a:tailEnd/>
          </a:ln>
          <a:effectLst/>
        </p:spPr>
        <p:txBody>
          <a:bodyPr lIns="83015" tIns="41508" rIns="83015" bIns="41508" anchor="ctr"/>
          <a:lstStyle/>
          <a:p>
            <a:pPr algn="ctr" defTabSz="823913" eaLnBrk="0" hangingPunct="0">
              <a:lnSpc>
                <a:spcPct val="87000"/>
              </a:lnSpc>
              <a:spcBef>
                <a:spcPct val="0"/>
              </a:spcBef>
              <a:buFontTx/>
              <a:buNone/>
            </a:pPr>
            <a:r>
              <a:rPr kumimoji="1" lang="es-CL" sz="2800" dirty="0">
                <a:effectLst>
                  <a:outerShdw blurRad="38100" dist="38100" dir="2700000" algn="tl">
                    <a:srgbClr val="C0C0C0"/>
                  </a:outerShdw>
                </a:effectLst>
                <a:latin typeface="Arial Narrow" pitchFamily="34" charset="0"/>
              </a:rPr>
              <a:t>   </a:t>
            </a:r>
            <a:r>
              <a:rPr kumimoji="1" lang="es-CL" sz="2800" u="none" dirty="0">
                <a:effectLst>
                  <a:outerShdw blurRad="38100" dist="38100" dir="2700000" algn="tl">
                    <a:srgbClr val="C0C0C0"/>
                  </a:outerShdw>
                </a:effectLst>
                <a:latin typeface="Arial Narrow" pitchFamily="34" charset="0"/>
              </a:rPr>
              <a:t>Análisis ICAM:</a:t>
            </a:r>
            <a:r>
              <a:rPr lang="en-GB" sz="2800" u="none" dirty="0">
                <a:effectLst>
                  <a:outerShdw blurRad="38100" dist="38100" dir="2700000" algn="tl">
                    <a:srgbClr val="C0C0C0"/>
                  </a:outerShdw>
                </a:effectLst>
                <a:latin typeface="Arial Narrow" pitchFamily="34" charset="0"/>
              </a:rPr>
              <a:t> </a:t>
            </a:r>
            <a:r>
              <a:rPr lang="en-GB" sz="2800" u="none" dirty="0" err="1">
                <a:effectLst>
                  <a:outerShdw blurRad="38100" dist="38100" dir="2700000" algn="tl">
                    <a:srgbClr val="C0C0C0"/>
                  </a:outerShdw>
                </a:effectLst>
                <a:latin typeface="Arial Narrow" pitchFamily="34" charset="0"/>
              </a:rPr>
              <a:t>Modelo</a:t>
            </a:r>
            <a:r>
              <a:rPr lang="en-GB" sz="2800" u="none" dirty="0">
                <a:effectLst>
                  <a:outerShdw blurRad="38100" dist="38100" dir="2700000" algn="tl">
                    <a:srgbClr val="C0C0C0"/>
                  </a:outerShdw>
                </a:effectLst>
                <a:latin typeface="Arial Narrow" pitchFamily="34" charset="0"/>
              </a:rPr>
              <a:t> del </a:t>
            </a:r>
            <a:r>
              <a:rPr lang="en-GB" sz="2800" dirty="0">
                <a:effectLst>
                  <a:outerShdw blurRad="38100" dist="38100" dir="2700000" algn="tl">
                    <a:srgbClr val="C0C0C0"/>
                  </a:outerShdw>
                </a:effectLst>
                <a:latin typeface="Arial Narrow" pitchFamily="34" charset="0"/>
              </a:rPr>
              <a:t>queso </a:t>
            </a:r>
            <a:r>
              <a:rPr lang="en-GB" sz="2800" dirty="0" err="1">
                <a:effectLst>
                  <a:outerShdw blurRad="38100" dist="38100" dir="2700000" algn="tl">
                    <a:srgbClr val="C0C0C0"/>
                  </a:outerShdw>
                </a:effectLst>
                <a:latin typeface="Arial Narrow" pitchFamily="34" charset="0"/>
              </a:rPr>
              <a:t>Suizo</a:t>
            </a:r>
            <a:r>
              <a:rPr lang="en-GB" sz="2800" u="none" dirty="0">
                <a:effectLst>
                  <a:outerShdw blurRad="38100" dist="38100" dir="2700000" algn="tl">
                    <a:srgbClr val="C0C0C0"/>
                  </a:outerShdw>
                </a:effectLst>
                <a:latin typeface="Arial Narrow" pitchFamily="34" charset="0"/>
              </a:rPr>
              <a:t>  o  de  </a:t>
            </a:r>
            <a:r>
              <a:rPr lang="en-GB" sz="2800" dirty="0">
                <a:effectLst>
                  <a:outerShdw blurRad="38100" dist="38100" dir="2700000" algn="tl">
                    <a:srgbClr val="C0C0C0"/>
                  </a:outerShdw>
                </a:effectLst>
                <a:latin typeface="Arial Narrow" pitchFamily="34" charset="0"/>
              </a:rPr>
              <a:t>Reason</a:t>
            </a:r>
          </a:p>
        </p:txBody>
      </p:sp>
      <p:sp>
        <p:nvSpPr>
          <p:cNvPr id="452611" name="Rectangle 1027"/>
          <p:cNvSpPr>
            <a:spLocks noChangeArrowheads="1"/>
          </p:cNvSpPr>
          <p:nvPr/>
        </p:nvSpPr>
        <p:spPr bwMode="auto">
          <a:xfrm>
            <a:off x="7634287" y="2380005"/>
            <a:ext cx="1509713" cy="463550"/>
          </a:xfrm>
          <a:prstGeom prst="rect">
            <a:avLst/>
          </a:prstGeom>
          <a:noFill/>
          <a:ln w="9525">
            <a:noFill/>
            <a:miter lim="800000"/>
            <a:headEnd/>
            <a:tailEnd/>
          </a:ln>
          <a:effectLst>
            <a:outerShdw dist="40161" dir="1106097" algn="ctr" rotWithShape="0">
              <a:schemeClr val="tx1"/>
            </a:outerShdw>
          </a:effectLst>
        </p:spPr>
        <p:txBody>
          <a:bodyPr wrap="none" lIns="83015" tIns="41508" rIns="83015" bIns="41508">
            <a:spAutoFit/>
          </a:bodyPr>
          <a:lstStyle/>
          <a:p>
            <a:pPr defTabSz="823913" eaLnBrk="0" hangingPunct="0">
              <a:spcBef>
                <a:spcPct val="0"/>
              </a:spcBef>
              <a:buFontTx/>
              <a:buNone/>
            </a:pPr>
            <a:r>
              <a:rPr lang="en-GB" sz="2500" b="1" u="none" dirty="0">
                <a:solidFill>
                  <a:srgbClr val="FF0000"/>
                </a:solidFill>
                <a:effectLst>
                  <a:outerShdw blurRad="38100" dist="38100" dir="2700000" algn="tl">
                    <a:srgbClr val="C0C0C0"/>
                  </a:outerShdw>
                </a:effectLst>
                <a:latin typeface="Arial Narrow" pitchFamily="34" charset="0"/>
              </a:rPr>
              <a:t>PELIGROS</a:t>
            </a:r>
          </a:p>
        </p:txBody>
      </p:sp>
      <p:sp>
        <p:nvSpPr>
          <p:cNvPr id="452612" name="Rectangle 1028"/>
          <p:cNvSpPr>
            <a:spLocks noChangeArrowheads="1"/>
          </p:cNvSpPr>
          <p:nvPr/>
        </p:nvSpPr>
        <p:spPr bwMode="auto">
          <a:xfrm>
            <a:off x="368300" y="3771900"/>
            <a:ext cx="1506538" cy="463550"/>
          </a:xfrm>
          <a:prstGeom prst="rect">
            <a:avLst/>
          </a:prstGeom>
          <a:noFill/>
          <a:ln w="9525">
            <a:noFill/>
            <a:miter lim="800000"/>
            <a:headEnd/>
            <a:tailEnd/>
          </a:ln>
          <a:effectLst>
            <a:outerShdw dist="40161" dir="1106097" algn="ctr" rotWithShape="0">
              <a:schemeClr val="tx1"/>
            </a:outerShdw>
          </a:effectLst>
        </p:spPr>
        <p:txBody>
          <a:bodyPr wrap="none" lIns="83015" tIns="41508" rIns="83015" bIns="41508">
            <a:spAutoFit/>
          </a:bodyPr>
          <a:lstStyle/>
          <a:p>
            <a:pPr defTabSz="823913" eaLnBrk="0" hangingPunct="0">
              <a:spcBef>
                <a:spcPct val="0"/>
              </a:spcBef>
              <a:buFontTx/>
              <a:buNone/>
            </a:pPr>
            <a:r>
              <a:rPr lang="en-GB" sz="2500" b="1" u="none">
                <a:solidFill>
                  <a:srgbClr val="FF0000"/>
                </a:solidFill>
                <a:effectLst>
                  <a:outerShdw blurRad="38100" dist="38100" dir="2700000" algn="tl">
                    <a:srgbClr val="C0C0C0"/>
                  </a:outerShdw>
                </a:effectLst>
                <a:latin typeface="Arial Narrow" pitchFamily="34" charset="0"/>
              </a:rPr>
              <a:t>PERDIDAS</a:t>
            </a:r>
          </a:p>
        </p:txBody>
      </p:sp>
      <p:sp>
        <p:nvSpPr>
          <p:cNvPr id="452613" name="Text Box 1029"/>
          <p:cNvSpPr txBox="1">
            <a:spLocks noChangeArrowheads="1"/>
          </p:cNvSpPr>
          <p:nvPr/>
        </p:nvSpPr>
        <p:spPr bwMode="auto">
          <a:xfrm>
            <a:off x="542132" y="5658207"/>
            <a:ext cx="7737475" cy="460375"/>
          </a:xfrm>
          <a:prstGeom prst="rect">
            <a:avLst/>
          </a:prstGeom>
          <a:noFill/>
          <a:ln w="12700">
            <a:solidFill>
              <a:schemeClr val="tx1"/>
            </a:solidFill>
            <a:miter lim="800000"/>
            <a:headEnd type="none" w="sm" len="sm"/>
            <a:tailEnd type="none" w="sm" len="sm"/>
          </a:ln>
          <a:effectLst/>
        </p:spPr>
        <p:txBody>
          <a:bodyPr lIns="82442" tIns="41221" rIns="82442" bIns="41221">
            <a:spAutoFit/>
          </a:bodyPr>
          <a:lstStyle/>
          <a:p>
            <a:pPr algn="ctr" defTabSz="823913" eaLnBrk="0" hangingPunct="0">
              <a:spcBef>
                <a:spcPct val="10000"/>
              </a:spcBef>
              <a:buFontTx/>
              <a:buNone/>
            </a:pPr>
            <a:r>
              <a:rPr lang="es-MX" sz="2400" b="1" u="none">
                <a:solidFill>
                  <a:srgbClr val="000066"/>
                </a:solidFill>
                <a:effectLst>
                  <a:outerShdw blurRad="38100" dist="38100" dir="2700000" algn="tl">
                    <a:srgbClr val="C0C0C0"/>
                  </a:outerShdw>
                </a:effectLst>
                <a:latin typeface="Arial Narrow" pitchFamily="34" charset="0"/>
              </a:rPr>
              <a:t>EXISTEN SUCESIVOS NIVELES DE DEFENSA/ BARRERAS </a:t>
            </a:r>
            <a:endParaRPr lang="en-US" sz="2400" b="1" u="none">
              <a:solidFill>
                <a:srgbClr val="000066"/>
              </a:solidFill>
              <a:effectLst>
                <a:outerShdw blurRad="38100" dist="38100" dir="2700000" algn="tl">
                  <a:srgbClr val="C0C0C0"/>
                </a:outerShdw>
              </a:effectLst>
              <a:latin typeface="Arial Narrow" pitchFamily="34" charset="0"/>
            </a:endParaRPr>
          </a:p>
        </p:txBody>
      </p:sp>
      <p:grpSp>
        <p:nvGrpSpPr>
          <p:cNvPr id="2" name="Group 1159"/>
          <p:cNvGrpSpPr>
            <a:grpSpLocks/>
          </p:cNvGrpSpPr>
          <p:nvPr/>
        </p:nvGrpSpPr>
        <p:grpSpPr bwMode="auto">
          <a:xfrm>
            <a:off x="2224882" y="2479362"/>
            <a:ext cx="5275262" cy="2662237"/>
            <a:chOff x="1429" y="979"/>
            <a:chExt cx="3323" cy="1677"/>
          </a:xfrm>
        </p:grpSpPr>
        <p:sp>
          <p:nvSpPr>
            <p:cNvPr id="452617" name="Freeform 1033"/>
            <p:cNvSpPr>
              <a:spLocks/>
            </p:cNvSpPr>
            <p:nvPr/>
          </p:nvSpPr>
          <p:spPr bwMode="auto">
            <a:xfrm>
              <a:off x="3941" y="1327"/>
              <a:ext cx="811" cy="264"/>
            </a:xfrm>
            <a:custGeom>
              <a:avLst/>
              <a:gdLst/>
              <a:ahLst/>
              <a:cxnLst>
                <a:cxn ang="0">
                  <a:pos x="21" y="292"/>
                </a:cxn>
                <a:cxn ang="0">
                  <a:pos x="798" y="21"/>
                </a:cxn>
                <a:cxn ang="0">
                  <a:pos x="798" y="19"/>
                </a:cxn>
                <a:cxn ang="0">
                  <a:pos x="798" y="16"/>
                </a:cxn>
                <a:cxn ang="0">
                  <a:pos x="797" y="15"/>
                </a:cxn>
                <a:cxn ang="0">
                  <a:pos x="797" y="11"/>
                </a:cxn>
                <a:cxn ang="0">
                  <a:pos x="797" y="10"/>
                </a:cxn>
                <a:cxn ang="0">
                  <a:pos x="795" y="6"/>
                </a:cxn>
                <a:cxn ang="0">
                  <a:pos x="795" y="3"/>
                </a:cxn>
                <a:cxn ang="0">
                  <a:pos x="793" y="0"/>
                </a:cxn>
                <a:cxn ang="0">
                  <a:pos x="0" y="255"/>
                </a:cxn>
                <a:cxn ang="0">
                  <a:pos x="21" y="292"/>
                </a:cxn>
              </a:cxnLst>
              <a:rect l="0" t="0" r="r" b="b"/>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w="9525" cap="rnd">
              <a:noFill/>
              <a:round/>
              <a:headEnd/>
              <a:tailEnd/>
            </a:ln>
            <a:effectLst/>
          </p:spPr>
          <p:txBody>
            <a:bodyPr/>
            <a:lstStyle/>
            <a:p>
              <a:endParaRPr lang="es-CL"/>
            </a:p>
          </p:txBody>
        </p:sp>
        <p:sp>
          <p:nvSpPr>
            <p:cNvPr id="452618" name="Freeform 1034"/>
            <p:cNvSpPr>
              <a:spLocks/>
            </p:cNvSpPr>
            <p:nvPr/>
          </p:nvSpPr>
          <p:spPr bwMode="auto">
            <a:xfrm>
              <a:off x="3941" y="1327"/>
              <a:ext cx="811" cy="264"/>
            </a:xfrm>
            <a:custGeom>
              <a:avLst/>
              <a:gdLst/>
              <a:ahLst/>
              <a:cxnLst>
                <a:cxn ang="0">
                  <a:pos x="21" y="292"/>
                </a:cxn>
                <a:cxn ang="0">
                  <a:pos x="798" y="21"/>
                </a:cxn>
                <a:cxn ang="0">
                  <a:pos x="798" y="19"/>
                </a:cxn>
                <a:cxn ang="0">
                  <a:pos x="798" y="16"/>
                </a:cxn>
                <a:cxn ang="0">
                  <a:pos x="797" y="15"/>
                </a:cxn>
                <a:cxn ang="0">
                  <a:pos x="797" y="11"/>
                </a:cxn>
                <a:cxn ang="0">
                  <a:pos x="797" y="10"/>
                </a:cxn>
                <a:cxn ang="0">
                  <a:pos x="795" y="6"/>
                </a:cxn>
                <a:cxn ang="0">
                  <a:pos x="795" y="3"/>
                </a:cxn>
                <a:cxn ang="0">
                  <a:pos x="793" y="0"/>
                </a:cxn>
                <a:cxn ang="0">
                  <a:pos x="0" y="255"/>
                </a:cxn>
                <a:cxn ang="0">
                  <a:pos x="21" y="292"/>
                </a:cxn>
              </a:cxnLst>
              <a:rect l="0" t="0" r="r" b="b"/>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19" name="Freeform 1035"/>
            <p:cNvSpPr>
              <a:spLocks/>
            </p:cNvSpPr>
            <p:nvPr/>
          </p:nvSpPr>
          <p:spPr bwMode="auto">
            <a:xfrm>
              <a:off x="3973" y="1346"/>
              <a:ext cx="779" cy="266"/>
            </a:xfrm>
            <a:custGeom>
              <a:avLst/>
              <a:gdLst/>
              <a:ahLst/>
              <a:cxnLst>
                <a:cxn ang="0">
                  <a:pos x="0" y="268"/>
                </a:cxn>
                <a:cxn ang="0">
                  <a:pos x="20" y="294"/>
                </a:cxn>
                <a:cxn ang="0">
                  <a:pos x="766" y="29"/>
                </a:cxn>
                <a:cxn ang="0">
                  <a:pos x="766" y="26"/>
                </a:cxn>
                <a:cxn ang="0">
                  <a:pos x="767" y="24"/>
                </a:cxn>
                <a:cxn ang="0">
                  <a:pos x="767" y="21"/>
                </a:cxn>
                <a:cxn ang="0">
                  <a:pos x="767" y="18"/>
                </a:cxn>
                <a:cxn ang="0">
                  <a:pos x="767" y="15"/>
                </a:cxn>
                <a:cxn ang="0">
                  <a:pos x="767" y="11"/>
                </a:cxn>
                <a:cxn ang="0">
                  <a:pos x="767" y="7"/>
                </a:cxn>
                <a:cxn ang="0">
                  <a:pos x="767" y="0"/>
                </a:cxn>
                <a:cxn ang="0">
                  <a:pos x="0" y="268"/>
                </a:cxn>
              </a:cxnLst>
              <a:rect l="0" t="0" r="r" b="b"/>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w="9525" cap="rnd">
              <a:noFill/>
              <a:round/>
              <a:headEnd/>
              <a:tailEnd/>
            </a:ln>
            <a:effectLst/>
          </p:spPr>
          <p:txBody>
            <a:bodyPr/>
            <a:lstStyle/>
            <a:p>
              <a:endParaRPr lang="es-CL"/>
            </a:p>
          </p:txBody>
        </p:sp>
        <p:sp>
          <p:nvSpPr>
            <p:cNvPr id="452620" name="Freeform 1036"/>
            <p:cNvSpPr>
              <a:spLocks/>
            </p:cNvSpPr>
            <p:nvPr/>
          </p:nvSpPr>
          <p:spPr bwMode="auto">
            <a:xfrm>
              <a:off x="3973" y="1346"/>
              <a:ext cx="779" cy="266"/>
            </a:xfrm>
            <a:custGeom>
              <a:avLst/>
              <a:gdLst/>
              <a:ahLst/>
              <a:cxnLst>
                <a:cxn ang="0">
                  <a:pos x="0" y="268"/>
                </a:cxn>
                <a:cxn ang="0">
                  <a:pos x="20" y="294"/>
                </a:cxn>
                <a:cxn ang="0">
                  <a:pos x="766" y="29"/>
                </a:cxn>
                <a:cxn ang="0">
                  <a:pos x="766" y="26"/>
                </a:cxn>
                <a:cxn ang="0">
                  <a:pos x="767" y="24"/>
                </a:cxn>
                <a:cxn ang="0">
                  <a:pos x="767" y="21"/>
                </a:cxn>
                <a:cxn ang="0">
                  <a:pos x="767" y="18"/>
                </a:cxn>
                <a:cxn ang="0">
                  <a:pos x="767" y="15"/>
                </a:cxn>
                <a:cxn ang="0">
                  <a:pos x="767" y="11"/>
                </a:cxn>
                <a:cxn ang="0">
                  <a:pos x="767" y="7"/>
                </a:cxn>
                <a:cxn ang="0">
                  <a:pos x="767" y="0"/>
                </a:cxn>
                <a:cxn ang="0">
                  <a:pos x="0" y="268"/>
                </a:cxn>
              </a:cxnLst>
              <a:rect l="0" t="0" r="r" b="b"/>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452621" name="Freeform 1037"/>
            <p:cNvSpPr>
              <a:spLocks/>
            </p:cNvSpPr>
            <p:nvPr/>
          </p:nvSpPr>
          <p:spPr bwMode="auto">
            <a:xfrm>
              <a:off x="3905" y="979"/>
              <a:ext cx="564" cy="850"/>
            </a:xfrm>
            <a:custGeom>
              <a:avLst/>
              <a:gdLst/>
              <a:ahLst/>
              <a:cxnLst>
                <a:cxn ang="0">
                  <a:pos x="474" y="8"/>
                </a:cxn>
                <a:cxn ang="0">
                  <a:pos x="391" y="34"/>
                </a:cxn>
                <a:cxn ang="0">
                  <a:pos x="303" y="68"/>
                </a:cxn>
                <a:cxn ang="0">
                  <a:pos x="221" y="103"/>
                </a:cxn>
                <a:cxn ang="0">
                  <a:pos x="186" y="130"/>
                </a:cxn>
                <a:cxn ang="0">
                  <a:pos x="185" y="148"/>
                </a:cxn>
                <a:cxn ang="0">
                  <a:pos x="178" y="163"/>
                </a:cxn>
                <a:cxn ang="0">
                  <a:pos x="165" y="174"/>
                </a:cxn>
                <a:cxn ang="0">
                  <a:pos x="151" y="182"/>
                </a:cxn>
                <a:cxn ang="0">
                  <a:pos x="134" y="185"/>
                </a:cxn>
                <a:cxn ang="0">
                  <a:pos x="120" y="185"/>
                </a:cxn>
                <a:cxn ang="0">
                  <a:pos x="105" y="179"/>
                </a:cxn>
                <a:cxn ang="0">
                  <a:pos x="86" y="182"/>
                </a:cxn>
                <a:cxn ang="0">
                  <a:pos x="58" y="202"/>
                </a:cxn>
                <a:cxn ang="0">
                  <a:pos x="34" y="221"/>
                </a:cxn>
                <a:cxn ang="0">
                  <a:pos x="11" y="239"/>
                </a:cxn>
                <a:cxn ang="0">
                  <a:pos x="8" y="283"/>
                </a:cxn>
                <a:cxn ang="0">
                  <a:pos x="21" y="353"/>
                </a:cxn>
                <a:cxn ang="0">
                  <a:pos x="32" y="421"/>
                </a:cxn>
                <a:cxn ang="0">
                  <a:pos x="42" y="488"/>
                </a:cxn>
                <a:cxn ang="0">
                  <a:pos x="60" y="525"/>
                </a:cxn>
                <a:cxn ang="0">
                  <a:pos x="81" y="536"/>
                </a:cxn>
                <a:cxn ang="0">
                  <a:pos x="94" y="553"/>
                </a:cxn>
                <a:cxn ang="0">
                  <a:pos x="100" y="572"/>
                </a:cxn>
                <a:cxn ang="0">
                  <a:pos x="102" y="593"/>
                </a:cxn>
                <a:cxn ang="0">
                  <a:pos x="95" y="613"/>
                </a:cxn>
                <a:cxn ang="0">
                  <a:pos x="84" y="631"/>
                </a:cxn>
                <a:cxn ang="0">
                  <a:pos x="66" y="644"/>
                </a:cxn>
                <a:cxn ang="0">
                  <a:pos x="56" y="670"/>
                </a:cxn>
                <a:cxn ang="0">
                  <a:pos x="58" y="714"/>
                </a:cxn>
                <a:cxn ang="0">
                  <a:pos x="60" y="762"/>
                </a:cxn>
                <a:cxn ang="0">
                  <a:pos x="60" y="811"/>
                </a:cxn>
                <a:cxn ang="0">
                  <a:pos x="104" y="844"/>
                </a:cxn>
                <a:cxn ang="0">
                  <a:pos x="196" y="865"/>
                </a:cxn>
                <a:cxn ang="0">
                  <a:pos x="302" y="891"/>
                </a:cxn>
                <a:cxn ang="0">
                  <a:pos x="429" y="923"/>
                </a:cxn>
                <a:cxn ang="0">
                  <a:pos x="512" y="897"/>
                </a:cxn>
                <a:cxn ang="0">
                  <a:pos x="529" y="795"/>
                </a:cxn>
                <a:cxn ang="0">
                  <a:pos x="541" y="681"/>
                </a:cxn>
                <a:cxn ang="0">
                  <a:pos x="549" y="558"/>
                </a:cxn>
                <a:cxn ang="0">
                  <a:pos x="552" y="480"/>
                </a:cxn>
                <a:cxn ang="0">
                  <a:pos x="552" y="455"/>
                </a:cxn>
                <a:cxn ang="0">
                  <a:pos x="552" y="434"/>
                </a:cxn>
                <a:cxn ang="0">
                  <a:pos x="552" y="410"/>
                </a:cxn>
                <a:cxn ang="0">
                  <a:pos x="546" y="393"/>
                </a:cxn>
                <a:cxn ang="0">
                  <a:pos x="531" y="389"/>
                </a:cxn>
                <a:cxn ang="0">
                  <a:pos x="515" y="377"/>
                </a:cxn>
                <a:cxn ang="0">
                  <a:pos x="500" y="354"/>
                </a:cxn>
                <a:cxn ang="0">
                  <a:pos x="494" y="327"/>
                </a:cxn>
                <a:cxn ang="0">
                  <a:pos x="494" y="298"/>
                </a:cxn>
                <a:cxn ang="0">
                  <a:pos x="500" y="270"/>
                </a:cxn>
                <a:cxn ang="0">
                  <a:pos x="515" y="247"/>
                </a:cxn>
                <a:cxn ang="0">
                  <a:pos x="528" y="237"/>
                </a:cxn>
                <a:cxn ang="0">
                  <a:pos x="539" y="233"/>
                </a:cxn>
                <a:cxn ang="0">
                  <a:pos x="542" y="202"/>
                </a:cxn>
                <a:cxn ang="0">
                  <a:pos x="536" y="142"/>
                </a:cxn>
                <a:cxn ang="0">
                  <a:pos x="528" y="85"/>
                </a:cxn>
                <a:cxn ang="0">
                  <a:pos x="518" y="28"/>
                </a:cxn>
              </a:cxnLst>
              <a:rect l="0" t="0" r="r" b="b"/>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w="9525" cap="rnd">
              <a:noFill/>
              <a:round/>
              <a:headEnd/>
              <a:tailEnd/>
            </a:ln>
            <a:effectLst/>
          </p:spPr>
          <p:txBody>
            <a:bodyPr/>
            <a:lstStyle/>
            <a:p>
              <a:endParaRPr lang="es-CL"/>
            </a:p>
          </p:txBody>
        </p:sp>
        <p:sp>
          <p:nvSpPr>
            <p:cNvPr id="452622" name="Freeform 1038"/>
            <p:cNvSpPr>
              <a:spLocks/>
            </p:cNvSpPr>
            <p:nvPr/>
          </p:nvSpPr>
          <p:spPr bwMode="auto">
            <a:xfrm>
              <a:off x="3905" y="979"/>
              <a:ext cx="564" cy="850"/>
            </a:xfrm>
            <a:custGeom>
              <a:avLst/>
              <a:gdLst/>
              <a:ahLst/>
              <a:cxnLst>
                <a:cxn ang="0">
                  <a:pos x="474" y="8"/>
                </a:cxn>
                <a:cxn ang="0">
                  <a:pos x="391" y="34"/>
                </a:cxn>
                <a:cxn ang="0">
                  <a:pos x="303" y="68"/>
                </a:cxn>
                <a:cxn ang="0">
                  <a:pos x="221" y="103"/>
                </a:cxn>
                <a:cxn ang="0">
                  <a:pos x="186" y="130"/>
                </a:cxn>
                <a:cxn ang="0">
                  <a:pos x="185" y="148"/>
                </a:cxn>
                <a:cxn ang="0">
                  <a:pos x="178" y="163"/>
                </a:cxn>
                <a:cxn ang="0">
                  <a:pos x="165" y="174"/>
                </a:cxn>
                <a:cxn ang="0">
                  <a:pos x="151" y="182"/>
                </a:cxn>
                <a:cxn ang="0">
                  <a:pos x="134" y="185"/>
                </a:cxn>
                <a:cxn ang="0">
                  <a:pos x="120" y="185"/>
                </a:cxn>
                <a:cxn ang="0">
                  <a:pos x="105" y="179"/>
                </a:cxn>
                <a:cxn ang="0">
                  <a:pos x="86" y="182"/>
                </a:cxn>
                <a:cxn ang="0">
                  <a:pos x="58" y="202"/>
                </a:cxn>
                <a:cxn ang="0">
                  <a:pos x="34" y="221"/>
                </a:cxn>
                <a:cxn ang="0">
                  <a:pos x="11" y="239"/>
                </a:cxn>
                <a:cxn ang="0">
                  <a:pos x="8" y="283"/>
                </a:cxn>
                <a:cxn ang="0">
                  <a:pos x="21" y="353"/>
                </a:cxn>
                <a:cxn ang="0">
                  <a:pos x="32" y="421"/>
                </a:cxn>
                <a:cxn ang="0">
                  <a:pos x="42" y="488"/>
                </a:cxn>
                <a:cxn ang="0">
                  <a:pos x="60" y="525"/>
                </a:cxn>
                <a:cxn ang="0">
                  <a:pos x="81" y="536"/>
                </a:cxn>
                <a:cxn ang="0">
                  <a:pos x="94" y="553"/>
                </a:cxn>
                <a:cxn ang="0">
                  <a:pos x="100" y="572"/>
                </a:cxn>
                <a:cxn ang="0">
                  <a:pos x="102" y="593"/>
                </a:cxn>
                <a:cxn ang="0">
                  <a:pos x="95" y="613"/>
                </a:cxn>
                <a:cxn ang="0">
                  <a:pos x="84" y="631"/>
                </a:cxn>
                <a:cxn ang="0">
                  <a:pos x="66" y="644"/>
                </a:cxn>
                <a:cxn ang="0">
                  <a:pos x="56" y="670"/>
                </a:cxn>
                <a:cxn ang="0">
                  <a:pos x="58" y="714"/>
                </a:cxn>
                <a:cxn ang="0">
                  <a:pos x="60" y="762"/>
                </a:cxn>
                <a:cxn ang="0">
                  <a:pos x="60" y="811"/>
                </a:cxn>
                <a:cxn ang="0">
                  <a:pos x="104" y="844"/>
                </a:cxn>
                <a:cxn ang="0">
                  <a:pos x="196" y="865"/>
                </a:cxn>
                <a:cxn ang="0">
                  <a:pos x="302" y="891"/>
                </a:cxn>
                <a:cxn ang="0">
                  <a:pos x="429" y="923"/>
                </a:cxn>
                <a:cxn ang="0">
                  <a:pos x="512" y="897"/>
                </a:cxn>
                <a:cxn ang="0">
                  <a:pos x="529" y="795"/>
                </a:cxn>
                <a:cxn ang="0">
                  <a:pos x="541" y="681"/>
                </a:cxn>
                <a:cxn ang="0">
                  <a:pos x="549" y="558"/>
                </a:cxn>
                <a:cxn ang="0">
                  <a:pos x="552" y="480"/>
                </a:cxn>
                <a:cxn ang="0">
                  <a:pos x="552" y="455"/>
                </a:cxn>
                <a:cxn ang="0">
                  <a:pos x="552" y="434"/>
                </a:cxn>
                <a:cxn ang="0">
                  <a:pos x="552" y="410"/>
                </a:cxn>
                <a:cxn ang="0">
                  <a:pos x="546" y="393"/>
                </a:cxn>
                <a:cxn ang="0">
                  <a:pos x="531" y="389"/>
                </a:cxn>
                <a:cxn ang="0">
                  <a:pos x="515" y="377"/>
                </a:cxn>
                <a:cxn ang="0">
                  <a:pos x="500" y="354"/>
                </a:cxn>
                <a:cxn ang="0">
                  <a:pos x="494" y="327"/>
                </a:cxn>
                <a:cxn ang="0">
                  <a:pos x="494" y="298"/>
                </a:cxn>
                <a:cxn ang="0">
                  <a:pos x="500" y="270"/>
                </a:cxn>
                <a:cxn ang="0">
                  <a:pos x="515" y="247"/>
                </a:cxn>
                <a:cxn ang="0">
                  <a:pos x="528" y="237"/>
                </a:cxn>
                <a:cxn ang="0">
                  <a:pos x="539" y="233"/>
                </a:cxn>
                <a:cxn ang="0">
                  <a:pos x="542" y="202"/>
                </a:cxn>
                <a:cxn ang="0">
                  <a:pos x="536" y="142"/>
                </a:cxn>
                <a:cxn ang="0">
                  <a:pos x="528" y="85"/>
                </a:cxn>
                <a:cxn ang="0">
                  <a:pos x="518" y="28"/>
                </a:cxn>
              </a:cxnLst>
              <a:rect l="0" t="0" r="r" b="b"/>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23" name="Freeform 1039"/>
            <p:cNvSpPr>
              <a:spLocks/>
            </p:cNvSpPr>
            <p:nvPr/>
          </p:nvSpPr>
          <p:spPr bwMode="auto">
            <a:xfrm>
              <a:off x="4404" y="979"/>
              <a:ext cx="211" cy="850"/>
            </a:xfrm>
            <a:custGeom>
              <a:avLst/>
              <a:gdLst/>
              <a:ahLst/>
              <a:cxnLst>
                <a:cxn ang="0">
                  <a:pos x="49" y="21"/>
                </a:cxn>
                <a:cxn ang="0">
                  <a:pos x="89" y="57"/>
                </a:cxn>
                <a:cxn ang="0">
                  <a:pos x="124" y="94"/>
                </a:cxn>
                <a:cxn ang="0">
                  <a:pos x="172" y="148"/>
                </a:cxn>
                <a:cxn ang="0">
                  <a:pos x="206" y="231"/>
                </a:cxn>
                <a:cxn ang="0">
                  <a:pos x="203" y="324"/>
                </a:cxn>
                <a:cxn ang="0">
                  <a:pos x="198" y="415"/>
                </a:cxn>
                <a:cxn ang="0">
                  <a:pos x="192" y="502"/>
                </a:cxn>
                <a:cxn ang="0">
                  <a:pos x="180" y="546"/>
                </a:cxn>
                <a:cxn ang="0">
                  <a:pos x="169" y="556"/>
                </a:cxn>
                <a:cxn ang="0">
                  <a:pos x="161" y="567"/>
                </a:cxn>
                <a:cxn ang="0">
                  <a:pos x="156" y="580"/>
                </a:cxn>
                <a:cxn ang="0">
                  <a:pos x="154" y="593"/>
                </a:cxn>
                <a:cxn ang="0">
                  <a:pos x="158" y="608"/>
                </a:cxn>
                <a:cxn ang="0">
                  <a:pos x="163" y="621"/>
                </a:cxn>
                <a:cxn ang="0">
                  <a:pos x="172" y="634"/>
                </a:cxn>
                <a:cxn ang="0">
                  <a:pos x="179" y="665"/>
                </a:cxn>
                <a:cxn ang="0">
                  <a:pos x="176" y="723"/>
                </a:cxn>
                <a:cxn ang="0">
                  <a:pos x="172" y="785"/>
                </a:cxn>
                <a:cxn ang="0">
                  <a:pos x="169" y="845"/>
                </a:cxn>
                <a:cxn ang="0">
                  <a:pos x="150" y="883"/>
                </a:cxn>
                <a:cxn ang="0">
                  <a:pos x="112" y="902"/>
                </a:cxn>
                <a:cxn ang="0">
                  <a:pos x="73" y="920"/>
                </a:cxn>
                <a:cxn ang="0">
                  <a:pos x="31" y="936"/>
                </a:cxn>
                <a:cxn ang="0">
                  <a:pos x="21" y="886"/>
                </a:cxn>
                <a:cxn ang="0">
                  <a:pos x="39" y="769"/>
                </a:cxn>
                <a:cxn ang="0">
                  <a:pos x="52" y="645"/>
                </a:cxn>
                <a:cxn ang="0">
                  <a:pos x="59" y="522"/>
                </a:cxn>
                <a:cxn ang="0">
                  <a:pos x="60" y="447"/>
                </a:cxn>
                <a:cxn ang="0">
                  <a:pos x="62" y="431"/>
                </a:cxn>
                <a:cxn ang="0">
                  <a:pos x="62" y="421"/>
                </a:cxn>
                <a:cxn ang="0">
                  <a:pos x="62" y="406"/>
                </a:cxn>
                <a:cxn ang="0">
                  <a:pos x="54" y="393"/>
                </a:cxn>
                <a:cxn ang="0">
                  <a:pos x="41" y="390"/>
                </a:cxn>
                <a:cxn ang="0">
                  <a:pos x="24" y="379"/>
                </a:cxn>
                <a:cxn ang="0">
                  <a:pos x="8" y="356"/>
                </a:cxn>
                <a:cxn ang="0">
                  <a:pos x="2" y="330"/>
                </a:cxn>
                <a:cxn ang="0">
                  <a:pos x="2" y="301"/>
                </a:cxn>
                <a:cxn ang="0">
                  <a:pos x="8" y="273"/>
                </a:cxn>
                <a:cxn ang="0">
                  <a:pos x="21" y="250"/>
                </a:cxn>
                <a:cxn ang="0">
                  <a:pos x="36" y="237"/>
                </a:cxn>
                <a:cxn ang="0">
                  <a:pos x="47" y="233"/>
                </a:cxn>
                <a:cxn ang="0">
                  <a:pos x="50" y="203"/>
                </a:cxn>
                <a:cxn ang="0">
                  <a:pos x="44" y="142"/>
                </a:cxn>
                <a:cxn ang="0">
                  <a:pos x="36" y="83"/>
                </a:cxn>
                <a:cxn ang="0">
                  <a:pos x="24" y="26"/>
                </a:cxn>
              </a:cxnLst>
              <a:rect l="0" t="0" r="r" b="b"/>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w="9525" cap="rnd">
              <a:noFill/>
              <a:round/>
              <a:headEnd/>
              <a:tailEnd/>
            </a:ln>
            <a:effectLst/>
          </p:spPr>
          <p:txBody>
            <a:bodyPr/>
            <a:lstStyle/>
            <a:p>
              <a:endParaRPr lang="es-CL"/>
            </a:p>
          </p:txBody>
        </p:sp>
        <p:sp>
          <p:nvSpPr>
            <p:cNvPr id="452624" name="Freeform 1040"/>
            <p:cNvSpPr>
              <a:spLocks/>
            </p:cNvSpPr>
            <p:nvPr/>
          </p:nvSpPr>
          <p:spPr bwMode="auto">
            <a:xfrm>
              <a:off x="4404" y="979"/>
              <a:ext cx="211" cy="850"/>
            </a:xfrm>
            <a:custGeom>
              <a:avLst/>
              <a:gdLst/>
              <a:ahLst/>
              <a:cxnLst>
                <a:cxn ang="0">
                  <a:pos x="49" y="21"/>
                </a:cxn>
                <a:cxn ang="0">
                  <a:pos x="89" y="57"/>
                </a:cxn>
                <a:cxn ang="0">
                  <a:pos x="124" y="94"/>
                </a:cxn>
                <a:cxn ang="0">
                  <a:pos x="172" y="148"/>
                </a:cxn>
                <a:cxn ang="0">
                  <a:pos x="206" y="231"/>
                </a:cxn>
                <a:cxn ang="0">
                  <a:pos x="203" y="324"/>
                </a:cxn>
                <a:cxn ang="0">
                  <a:pos x="198" y="415"/>
                </a:cxn>
                <a:cxn ang="0">
                  <a:pos x="192" y="502"/>
                </a:cxn>
                <a:cxn ang="0">
                  <a:pos x="180" y="546"/>
                </a:cxn>
                <a:cxn ang="0">
                  <a:pos x="169" y="556"/>
                </a:cxn>
                <a:cxn ang="0">
                  <a:pos x="161" y="567"/>
                </a:cxn>
                <a:cxn ang="0">
                  <a:pos x="156" y="580"/>
                </a:cxn>
                <a:cxn ang="0">
                  <a:pos x="154" y="593"/>
                </a:cxn>
                <a:cxn ang="0">
                  <a:pos x="158" y="608"/>
                </a:cxn>
                <a:cxn ang="0">
                  <a:pos x="163" y="621"/>
                </a:cxn>
                <a:cxn ang="0">
                  <a:pos x="172" y="634"/>
                </a:cxn>
                <a:cxn ang="0">
                  <a:pos x="179" y="665"/>
                </a:cxn>
                <a:cxn ang="0">
                  <a:pos x="176" y="723"/>
                </a:cxn>
                <a:cxn ang="0">
                  <a:pos x="172" y="785"/>
                </a:cxn>
                <a:cxn ang="0">
                  <a:pos x="169" y="845"/>
                </a:cxn>
                <a:cxn ang="0">
                  <a:pos x="150" y="883"/>
                </a:cxn>
                <a:cxn ang="0">
                  <a:pos x="112" y="902"/>
                </a:cxn>
                <a:cxn ang="0">
                  <a:pos x="73" y="920"/>
                </a:cxn>
                <a:cxn ang="0">
                  <a:pos x="31" y="936"/>
                </a:cxn>
                <a:cxn ang="0">
                  <a:pos x="21" y="886"/>
                </a:cxn>
                <a:cxn ang="0">
                  <a:pos x="39" y="769"/>
                </a:cxn>
                <a:cxn ang="0">
                  <a:pos x="52" y="645"/>
                </a:cxn>
                <a:cxn ang="0">
                  <a:pos x="59" y="522"/>
                </a:cxn>
                <a:cxn ang="0">
                  <a:pos x="60" y="447"/>
                </a:cxn>
                <a:cxn ang="0">
                  <a:pos x="62" y="431"/>
                </a:cxn>
                <a:cxn ang="0">
                  <a:pos x="62" y="421"/>
                </a:cxn>
                <a:cxn ang="0">
                  <a:pos x="62" y="406"/>
                </a:cxn>
                <a:cxn ang="0">
                  <a:pos x="54" y="393"/>
                </a:cxn>
                <a:cxn ang="0">
                  <a:pos x="41" y="390"/>
                </a:cxn>
                <a:cxn ang="0">
                  <a:pos x="24" y="379"/>
                </a:cxn>
                <a:cxn ang="0">
                  <a:pos x="8" y="356"/>
                </a:cxn>
                <a:cxn ang="0">
                  <a:pos x="2" y="330"/>
                </a:cxn>
                <a:cxn ang="0">
                  <a:pos x="2" y="301"/>
                </a:cxn>
                <a:cxn ang="0">
                  <a:pos x="8" y="273"/>
                </a:cxn>
                <a:cxn ang="0">
                  <a:pos x="21" y="250"/>
                </a:cxn>
                <a:cxn ang="0">
                  <a:pos x="36" y="237"/>
                </a:cxn>
                <a:cxn ang="0">
                  <a:pos x="47" y="233"/>
                </a:cxn>
                <a:cxn ang="0">
                  <a:pos x="50" y="203"/>
                </a:cxn>
                <a:cxn ang="0">
                  <a:pos x="44" y="142"/>
                </a:cxn>
                <a:cxn ang="0">
                  <a:pos x="36" y="83"/>
                </a:cxn>
                <a:cxn ang="0">
                  <a:pos x="24" y="26"/>
                </a:cxn>
              </a:cxnLst>
              <a:rect l="0" t="0" r="r" b="b"/>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25" name="Freeform 1041"/>
            <p:cNvSpPr>
              <a:spLocks/>
            </p:cNvSpPr>
            <p:nvPr/>
          </p:nvSpPr>
          <p:spPr bwMode="auto">
            <a:xfrm>
              <a:off x="4230" y="1421"/>
              <a:ext cx="105" cy="130"/>
            </a:xfrm>
            <a:custGeom>
              <a:avLst/>
              <a:gdLst/>
              <a:ahLst/>
              <a:cxnLst>
                <a:cxn ang="0">
                  <a:pos x="52" y="0"/>
                </a:cxn>
                <a:cxn ang="0">
                  <a:pos x="40" y="2"/>
                </a:cxn>
                <a:cxn ang="0">
                  <a:pos x="32" y="5"/>
                </a:cxn>
                <a:cxn ang="0">
                  <a:pos x="22" y="11"/>
                </a:cxn>
                <a:cxn ang="0">
                  <a:pos x="14" y="21"/>
                </a:cxn>
                <a:cxn ang="0">
                  <a:pos x="9" y="31"/>
                </a:cxn>
                <a:cxn ang="0">
                  <a:pos x="5" y="44"/>
                </a:cxn>
                <a:cxn ang="0">
                  <a:pos x="1" y="57"/>
                </a:cxn>
                <a:cxn ang="0">
                  <a:pos x="0" y="71"/>
                </a:cxn>
                <a:cxn ang="0">
                  <a:pos x="1" y="86"/>
                </a:cxn>
                <a:cxn ang="0">
                  <a:pos x="5" y="99"/>
                </a:cxn>
                <a:cxn ang="0">
                  <a:pos x="9" y="110"/>
                </a:cxn>
                <a:cxn ang="0">
                  <a:pos x="14" y="122"/>
                </a:cxn>
                <a:cxn ang="0">
                  <a:pos x="22" y="130"/>
                </a:cxn>
                <a:cxn ang="0">
                  <a:pos x="32" y="136"/>
                </a:cxn>
                <a:cxn ang="0">
                  <a:pos x="40" y="141"/>
                </a:cxn>
                <a:cxn ang="0">
                  <a:pos x="52" y="143"/>
                </a:cxn>
                <a:cxn ang="0">
                  <a:pos x="61" y="141"/>
                </a:cxn>
                <a:cxn ang="0">
                  <a:pos x="71" y="136"/>
                </a:cxn>
                <a:cxn ang="0">
                  <a:pos x="79" y="130"/>
                </a:cxn>
                <a:cxn ang="0">
                  <a:pos x="87" y="122"/>
                </a:cxn>
                <a:cxn ang="0">
                  <a:pos x="94" y="110"/>
                </a:cxn>
                <a:cxn ang="0">
                  <a:pos x="99" y="99"/>
                </a:cxn>
                <a:cxn ang="0">
                  <a:pos x="102" y="86"/>
                </a:cxn>
                <a:cxn ang="0">
                  <a:pos x="102" y="71"/>
                </a:cxn>
                <a:cxn ang="0">
                  <a:pos x="102" y="57"/>
                </a:cxn>
                <a:cxn ang="0">
                  <a:pos x="99" y="44"/>
                </a:cxn>
                <a:cxn ang="0">
                  <a:pos x="94" y="31"/>
                </a:cxn>
                <a:cxn ang="0">
                  <a:pos x="87" y="21"/>
                </a:cxn>
                <a:cxn ang="0">
                  <a:pos x="79" y="11"/>
                </a:cxn>
                <a:cxn ang="0">
                  <a:pos x="71" y="5"/>
                </a:cxn>
                <a:cxn ang="0">
                  <a:pos x="61" y="2"/>
                </a:cxn>
                <a:cxn ang="0">
                  <a:pos x="52" y="0"/>
                </a:cxn>
              </a:cxnLst>
              <a:rect l="0" t="0" r="r" b="b"/>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26" name="Freeform 1042"/>
            <p:cNvSpPr>
              <a:spLocks/>
            </p:cNvSpPr>
            <p:nvPr/>
          </p:nvSpPr>
          <p:spPr bwMode="auto">
            <a:xfrm>
              <a:off x="4051" y="1567"/>
              <a:ext cx="97" cy="122"/>
            </a:xfrm>
            <a:custGeom>
              <a:avLst/>
              <a:gdLst/>
              <a:ahLst/>
              <a:cxnLst>
                <a:cxn ang="0">
                  <a:pos x="47" y="0"/>
                </a:cxn>
                <a:cxn ang="0">
                  <a:pos x="37" y="2"/>
                </a:cxn>
                <a:cxn ang="0">
                  <a:pos x="29" y="5"/>
                </a:cxn>
                <a:cxn ang="0">
                  <a:pos x="21" y="12"/>
                </a:cxn>
                <a:cxn ang="0">
                  <a:pos x="13" y="20"/>
                </a:cxn>
                <a:cxn ang="0">
                  <a:pos x="8" y="30"/>
                </a:cxn>
                <a:cxn ang="0">
                  <a:pos x="3" y="41"/>
                </a:cxn>
                <a:cxn ang="0">
                  <a:pos x="0" y="54"/>
                </a:cxn>
                <a:cxn ang="0">
                  <a:pos x="0" y="67"/>
                </a:cxn>
                <a:cxn ang="0">
                  <a:pos x="0" y="80"/>
                </a:cxn>
                <a:cxn ang="0">
                  <a:pos x="3" y="93"/>
                </a:cxn>
                <a:cxn ang="0">
                  <a:pos x="8" y="104"/>
                </a:cxn>
                <a:cxn ang="0">
                  <a:pos x="13" y="114"/>
                </a:cxn>
                <a:cxn ang="0">
                  <a:pos x="21" y="122"/>
                </a:cxn>
                <a:cxn ang="0">
                  <a:pos x="29" y="129"/>
                </a:cxn>
                <a:cxn ang="0">
                  <a:pos x="37" y="132"/>
                </a:cxn>
                <a:cxn ang="0">
                  <a:pos x="47" y="134"/>
                </a:cxn>
                <a:cxn ang="0">
                  <a:pos x="56" y="132"/>
                </a:cxn>
                <a:cxn ang="0">
                  <a:pos x="66" y="129"/>
                </a:cxn>
                <a:cxn ang="0">
                  <a:pos x="74" y="122"/>
                </a:cxn>
                <a:cxn ang="0">
                  <a:pos x="81" y="114"/>
                </a:cxn>
                <a:cxn ang="0">
                  <a:pos x="87" y="104"/>
                </a:cxn>
                <a:cxn ang="0">
                  <a:pos x="91" y="93"/>
                </a:cxn>
                <a:cxn ang="0">
                  <a:pos x="94" y="80"/>
                </a:cxn>
                <a:cxn ang="0">
                  <a:pos x="95" y="67"/>
                </a:cxn>
                <a:cxn ang="0">
                  <a:pos x="94" y="54"/>
                </a:cxn>
                <a:cxn ang="0">
                  <a:pos x="91" y="41"/>
                </a:cxn>
                <a:cxn ang="0">
                  <a:pos x="87" y="30"/>
                </a:cxn>
                <a:cxn ang="0">
                  <a:pos x="81" y="20"/>
                </a:cxn>
                <a:cxn ang="0">
                  <a:pos x="74" y="12"/>
                </a:cxn>
                <a:cxn ang="0">
                  <a:pos x="66" y="5"/>
                </a:cxn>
                <a:cxn ang="0">
                  <a:pos x="56" y="2"/>
                </a:cxn>
                <a:cxn ang="0">
                  <a:pos x="47" y="0"/>
                </a:cxn>
              </a:cxnLst>
              <a:rect l="0" t="0" r="r" b="b"/>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27" name="Freeform 1043"/>
            <p:cNvSpPr>
              <a:spLocks/>
            </p:cNvSpPr>
            <p:nvPr/>
          </p:nvSpPr>
          <p:spPr bwMode="auto">
            <a:xfrm>
              <a:off x="4254" y="1293"/>
              <a:ext cx="83" cy="99"/>
            </a:xfrm>
            <a:custGeom>
              <a:avLst/>
              <a:gdLst/>
              <a:ahLst/>
              <a:cxnLst>
                <a:cxn ang="0">
                  <a:pos x="41" y="0"/>
                </a:cxn>
                <a:cxn ang="0">
                  <a:pos x="33" y="0"/>
                </a:cxn>
                <a:cxn ang="0">
                  <a:pos x="25" y="4"/>
                </a:cxn>
                <a:cxn ang="0">
                  <a:pos x="18" y="8"/>
                </a:cxn>
                <a:cxn ang="0">
                  <a:pos x="13" y="17"/>
                </a:cxn>
                <a:cxn ang="0">
                  <a:pos x="8" y="25"/>
                </a:cxn>
                <a:cxn ang="0">
                  <a:pos x="4" y="33"/>
                </a:cxn>
                <a:cxn ang="0">
                  <a:pos x="2" y="44"/>
                </a:cxn>
                <a:cxn ang="0">
                  <a:pos x="0" y="54"/>
                </a:cxn>
                <a:cxn ang="0">
                  <a:pos x="2" y="65"/>
                </a:cxn>
                <a:cxn ang="0">
                  <a:pos x="4" y="77"/>
                </a:cxn>
                <a:cxn ang="0">
                  <a:pos x="8" y="85"/>
                </a:cxn>
                <a:cxn ang="0">
                  <a:pos x="13" y="93"/>
                </a:cxn>
                <a:cxn ang="0">
                  <a:pos x="18" y="99"/>
                </a:cxn>
                <a:cxn ang="0">
                  <a:pos x="25" y="106"/>
                </a:cxn>
                <a:cxn ang="0">
                  <a:pos x="33" y="108"/>
                </a:cxn>
                <a:cxn ang="0">
                  <a:pos x="41" y="109"/>
                </a:cxn>
                <a:cxn ang="0">
                  <a:pos x="49" y="108"/>
                </a:cxn>
                <a:cxn ang="0">
                  <a:pos x="56" y="106"/>
                </a:cxn>
                <a:cxn ang="0">
                  <a:pos x="62" y="99"/>
                </a:cxn>
                <a:cxn ang="0">
                  <a:pos x="69" y="93"/>
                </a:cxn>
                <a:cxn ang="0">
                  <a:pos x="73" y="85"/>
                </a:cxn>
                <a:cxn ang="0">
                  <a:pos x="77" y="77"/>
                </a:cxn>
                <a:cxn ang="0">
                  <a:pos x="78" y="65"/>
                </a:cxn>
                <a:cxn ang="0">
                  <a:pos x="80" y="54"/>
                </a:cxn>
                <a:cxn ang="0">
                  <a:pos x="78" y="44"/>
                </a:cxn>
                <a:cxn ang="0">
                  <a:pos x="77" y="33"/>
                </a:cxn>
                <a:cxn ang="0">
                  <a:pos x="73" y="25"/>
                </a:cxn>
                <a:cxn ang="0">
                  <a:pos x="69" y="17"/>
                </a:cxn>
                <a:cxn ang="0">
                  <a:pos x="62" y="8"/>
                </a:cxn>
                <a:cxn ang="0">
                  <a:pos x="56" y="4"/>
                </a:cxn>
                <a:cxn ang="0">
                  <a:pos x="49" y="0"/>
                </a:cxn>
                <a:cxn ang="0">
                  <a:pos x="41" y="0"/>
                </a:cxn>
              </a:cxnLst>
              <a:rect l="0" t="0" r="r" b="b"/>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28" name="Freeform 1044"/>
            <p:cNvSpPr>
              <a:spLocks/>
            </p:cNvSpPr>
            <p:nvPr/>
          </p:nvSpPr>
          <p:spPr bwMode="auto">
            <a:xfrm>
              <a:off x="4445" y="1002"/>
              <a:ext cx="162" cy="378"/>
            </a:xfrm>
            <a:custGeom>
              <a:avLst/>
              <a:gdLst/>
              <a:ahLst/>
              <a:cxnLst>
                <a:cxn ang="0">
                  <a:pos x="0" y="0"/>
                </a:cxn>
                <a:cxn ang="0">
                  <a:pos x="20" y="17"/>
                </a:cxn>
                <a:cxn ang="0">
                  <a:pos x="41" y="37"/>
                </a:cxn>
                <a:cxn ang="0">
                  <a:pos x="60" y="56"/>
                </a:cxn>
                <a:cxn ang="0">
                  <a:pos x="81" y="79"/>
                </a:cxn>
                <a:cxn ang="0">
                  <a:pos x="101" y="100"/>
                </a:cxn>
                <a:cxn ang="0">
                  <a:pos x="120" y="123"/>
                </a:cxn>
                <a:cxn ang="0">
                  <a:pos x="140" y="144"/>
                </a:cxn>
                <a:cxn ang="0">
                  <a:pos x="159" y="165"/>
                </a:cxn>
                <a:cxn ang="0">
                  <a:pos x="159" y="196"/>
                </a:cxn>
                <a:cxn ang="0">
                  <a:pos x="159" y="227"/>
                </a:cxn>
                <a:cxn ang="0">
                  <a:pos x="158" y="260"/>
                </a:cxn>
                <a:cxn ang="0">
                  <a:pos x="156" y="290"/>
                </a:cxn>
                <a:cxn ang="0">
                  <a:pos x="154" y="323"/>
                </a:cxn>
                <a:cxn ang="0">
                  <a:pos x="153" y="354"/>
                </a:cxn>
                <a:cxn ang="0">
                  <a:pos x="151" y="386"/>
                </a:cxn>
                <a:cxn ang="0">
                  <a:pos x="150" y="419"/>
                </a:cxn>
                <a:cxn ang="0">
                  <a:pos x="148" y="386"/>
                </a:cxn>
                <a:cxn ang="0">
                  <a:pos x="145" y="354"/>
                </a:cxn>
                <a:cxn ang="0">
                  <a:pos x="143" y="320"/>
                </a:cxn>
                <a:cxn ang="0">
                  <a:pos x="140" y="287"/>
                </a:cxn>
                <a:cxn ang="0">
                  <a:pos x="137" y="255"/>
                </a:cxn>
                <a:cxn ang="0">
                  <a:pos x="133" y="224"/>
                </a:cxn>
                <a:cxn ang="0">
                  <a:pos x="128" y="193"/>
                </a:cxn>
                <a:cxn ang="0">
                  <a:pos x="124" y="164"/>
                </a:cxn>
                <a:cxn ang="0">
                  <a:pos x="109" y="141"/>
                </a:cxn>
                <a:cxn ang="0">
                  <a:pos x="93" y="120"/>
                </a:cxn>
                <a:cxn ang="0">
                  <a:pos x="78" y="99"/>
                </a:cxn>
                <a:cxn ang="0">
                  <a:pos x="63" y="79"/>
                </a:cxn>
                <a:cxn ang="0">
                  <a:pos x="47" y="58"/>
                </a:cxn>
                <a:cxn ang="0">
                  <a:pos x="33" y="39"/>
                </a:cxn>
                <a:cxn ang="0">
                  <a:pos x="16" y="19"/>
                </a:cxn>
                <a:cxn ang="0">
                  <a:pos x="0" y="0"/>
                </a:cxn>
              </a:cxnLst>
              <a:rect l="0" t="0" r="r" b="b"/>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w="9525" cap="rnd">
              <a:noFill/>
              <a:round/>
              <a:headEnd/>
              <a:tailEnd/>
            </a:ln>
            <a:effectLst/>
          </p:spPr>
          <p:txBody>
            <a:bodyPr/>
            <a:lstStyle/>
            <a:p>
              <a:endParaRPr lang="es-CL"/>
            </a:p>
          </p:txBody>
        </p:sp>
        <p:sp>
          <p:nvSpPr>
            <p:cNvPr id="452629" name="Freeform 1045"/>
            <p:cNvSpPr>
              <a:spLocks/>
            </p:cNvSpPr>
            <p:nvPr/>
          </p:nvSpPr>
          <p:spPr bwMode="auto">
            <a:xfrm>
              <a:off x="4389" y="1189"/>
              <a:ext cx="77" cy="145"/>
            </a:xfrm>
            <a:custGeom>
              <a:avLst/>
              <a:gdLst/>
              <a:ahLst/>
              <a:cxnLst>
                <a:cxn ang="0">
                  <a:pos x="70" y="0"/>
                </a:cxn>
                <a:cxn ang="0">
                  <a:pos x="62" y="6"/>
                </a:cxn>
                <a:cxn ang="0">
                  <a:pos x="57" y="14"/>
                </a:cxn>
                <a:cxn ang="0">
                  <a:pos x="52" y="27"/>
                </a:cxn>
                <a:cxn ang="0">
                  <a:pos x="49" y="40"/>
                </a:cxn>
                <a:cxn ang="0">
                  <a:pos x="47" y="53"/>
                </a:cxn>
                <a:cxn ang="0">
                  <a:pos x="45" y="65"/>
                </a:cxn>
                <a:cxn ang="0">
                  <a:pos x="45" y="76"/>
                </a:cxn>
                <a:cxn ang="0">
                  <a:pos x="45" y="84"/>
                </a:cxn>
                <a:cxn ang="0">
                  <a:pos x="45" y="94"/>
                </a:cxn>
                <a:cxn ang="0">
                  <a:pos x="47" y="104"/>
                </a:cxn>
                <a:cxn ang="0">
                  <a:pos x="49" y="115"/>
                </a:cxn>
                <a:cxn ang="0">
                  <a:pos x="50" y="126"/>
                </a:cxn>
                <a:cxn ang="0">
                  <a:pos x="55" y="138"/>
                </a:cxn>
                <a:cxn ang="0">
                  <a:pos x="60" y="147"/>
                </a:cxn>
                <a:cxn ang="0">
                  <a:pos x="66" y="156"/>
                </a:cxn>
                <a:cxn ang="0">
                  <a:pos x="75" y="160"/>
                </a:cxn>
                <a:cxn ang="0">
                  <a:pos x="66" y="160"/>
                </a:cxn>
                <a:cxn ang="0">
                  <a:pos x="58" y="160"/>
                </a:cxn>
                <a:cxn ang="0">
                  <a:pos x="52" y="159"/>
                </a:cxn>
                <a:cxn ang="0">
                  <a:pos x="45" y="156"/>
                </a:cxn>
                <a:cxn ang="0">
                  <a:pos x="39" y="152"/>
                </a:cxn>
                <a:cxn ang="0">
                  <a:pos x="32" y="147"/>
                </a:cxn>
                <a:cxn ang="0">
                  <a:pos x="26" y="143"/>
                </a:cxn>
                <a:cxn ang="0">
                  <a:pos x="21" y="138"/>
                </a:cxn>
                <a:cxn ang="0">
                  <a:pos x="13" y="125"/>
                </a:cxn>
                <a:cxn ang="0">
                  <a:pos x="6" y="110"/>
                </a:cxn>
                <a:cxn ang="0">
                  <a:pos x="1" y="95"/>
                </a:cxn>
                <a:cxn ang="0">
                  <a:pos x="0" y="79"/>
                </a:cxn>
                <a:cxn ang="0">
                  <a:pos x="1" y="63"/>
                </a:cxn>
                <a:cxn ang="0">
                  <a:pos x="5" y="48"/>
                </a:cxn>
                <a:cxn ang="0">
                  <a:pos x="11" y="34"/>
                </a:cxn>
                <a:cxn ang="0">
                  <a:pos x="19" y="22"/>
                </a:cxn>
                <a:cxn ang="0">
                  <a:pos x="29" y="13"/>
                </a:cxn>
                <a:cxn ang="0">
                  <a:pos x="42" y="6"/>
                </a:cxn>
                <a:cxn ang="0">
                  <a:pos x="55" y="1"/>
                </a:cxn>
                <a:cxn ang="0">
                  <a:pos x="70" y="0"/>
                </a:cxn>
              </a:cxnLst>
              <a:rect l="0" t="0" r="r" b="b"/>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w="9525" cap="rnd">
              <a:noFill/>
              <a:round/>
              <a:headEnd/>
              <a:tailEnd/>
            </a:ln>
            <a:effectLst/>
          </p:spPr>
          <p:txBody>
            <a:bodyPr/>
            <a:lstStyle/>
            <a:p>
              <a:endParaRPr lang="es-CL"/>
            </a:p>
          </p:txBody>
        </p:sp>
        <p:sp>
          <p:nvSpPr>
            <p:cNvPr id="452630" name="Freeform 1046"/>
            <p:cNvSpPr>
              <a:spLocks/>
            </p:cNvSpPr>
            <p:nvPr/>
          </p:nvSpPr>
          <p:spPr bwMode="auto">
            <a:xfrm>
              <a:off x="4389" y="1189"/>
              <a:ext cx="77" cy="145"/>
            </a:xfrm>
            <a:custGeom>
              <a:avLst/>
              <a:gdLst/>
              <a:ahLst/>
              <a:cxnLst>
                <a:cxn ang="0">
                  <a:pos x="70" y="0"/>
                </a:cxn>
                <a:cxn ang="0">
                  <a:pos x="62" y="6"/>
                </a:cxn>
                <a:cxn ang="0">
                  <a:pos x="57" y="14"/>
                </a:cxn>
                <a:cxn ang="0">
                  <a:pos x="52" y="27"/>
                </a:cxn>
                <a:cxn ang="0">
                  <a:pos x="49" y="40"/>
                </a:cxn>
                <a:cxn ang="0">
                  <a:pos x="47" y="53"/>
                </a:cxn>
                <a:cxn ang="0">
                  <a:pos x="45" y="65"/>
                </a:cxn>
                <a:cxn ang="0">
                  <a:pos x="45" y="76"/>
                </a:cxn>
                <a:cxn ang="0">
                  <a:pos x="45" y="84"/>
                </a:cxn>
                <a:cxn ang="0">
                  <a:pos x="45" y="94"/>
                </a:cxn>
                <a:cxn ang="0">
                  <a:pos x="47" y="104"/>
                </a:cxn>
                <a:cxn ang="0">
                  <a:pos x="49" y="115"/>
                </a:cxn>
                <a:cxn ang="0">
                  <a:pos x="50" y="126"/>
                </a:cxn>
                <a:cxn ang="0">
                  <a:pos x="55" y="138"/>
                </a:cxn>
                <a:cxn ang="0">
                  <a:pos x="60" y="147"/>
                </a:cxn>
                <a:cxn ang="0">
                  <a:pos x="66" y="156"/>
                </a:cxn>
                <a:cxn ang="0">
                  <a:pos x="75" y="160"/>
                </a:cxn>
                <a:cxn ang="0">
                  <a:pos x="66" y="160"/>
                </a:cxn>
                <a:cxn ang="0">
                  <a:pos x="58" y="160"/>
                </a:cxn>
                <a:cxn ang="0">
                  <a:pos x="52" y="159"/>
                </a:cxn>
                <a:cxn ang="0">
                  <a:pos x="45" y="156"/>
                </a:cxn>
                <a:cxn ang="0">
                  <a:pos x="39" y="152"/>
                </a:cxn>
                <a:cxn ang="0">
                  <a:pos x="32" y="147"/>
                </a:cxn>
                <a:cxn ang="0">
                  <a:pos x="26" y="143"/>
                </a:cxn>
                <a:cxn ang="0">
                  <a:pos x="21" y="138"/>
                </a:cxn>
                <a:cxn ang="0">
                  <a:pos x="13" y="125"/>
                </a:cxn>
                <a:cxn ang="0">
                  <a:pos x="6" y="110"/>
                </a:cxn>
                <a:cxn ang="0">
                  <a:pos x="1" y="95"/>
                </a:cxn>
                <a:cxn ang="0">
                  <a:pos x="0" y="79"/>
                </a:cxn>
                <a:cxn ang="0">
                  <a:pos x="1" y="63"/>
                </a:cxn>
                <a:cxn ang="0">
                  <a:pos x="5" y="48"/>
                </a:cxn>
                <a:cxn ang="0">
                  <a:pos x="11" y="34"/>
                </a:cxn>
                <a:cxn ang="0">
                  <a:pos x="19" y="22"/>
                </a:cxn>
                <a:cxn ang="0">
                  <a:pos x="29" y="13"/>
                </a:cxn>
                <a:cxn ang="0">
                  <a:pos x="42" y="6"/>
                </a:cxn>
                <a:cxn ang="0">
                  <a:pos x="55" y="1"/>
                </a:cxn>
                <a:cxn ang="0">
                  <a:pos x="70" y="0"/>
                </a:cxn>
              </a:cxnLst>
              <a:rect l="0" t="0" r="r" b="b"/>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31" name="Freeform 1047"/>
            <p:cNvSpPr>
              <a:spLocks/>
            </p:cNvSpPr>
            <p:nvPr/>
          </p:nvSpPr>
          <p:spPr bwMode="auto">
            <a:xfrm>
              <a:off x="4248" y="1595"/>
              <a:ext cx="116" cy="144"/>
            </a:xfrm>
            <a:custGeom>
              <a:avLst/>
              <a:gdLst/>
              <a:ahLst/>
              <a:cxnLst>
                <a:cxn ang="0">
                  <a:pos x="57" y="0"/>
                </a:cxn>
                <a:cxn ang="0">
                  <a:pos x="45" y="2"/>
                </a:cxn>
                <a:cxn ang="0">
                  <a:pos x="36" y="7"/>
                </a:cxn>
                <a:cxn ang="0">
                  <a:pos x="26" y="15"/>
                </a:cxn>
                <a:cxn ang="0">
                  <a:pos x="18" y="25"/>
                </a:cxn>
                <a:cxn ang="0">
                  <a:pos x="10" y="36"/>
                </a:cxn>
                <a:cxn ang="0">
                  <a:pos x="5" y="49"/>
                </a:cxn>
                <a:cxn ang="0">
                  <a:pos x="1" y="64"/>
                </a:cxn>
                <a:cxn ang="0">
                  <a:pos x="0" y="80"/>
                </a:cxn>
                <a:cxn ang="0">
                  <a:pos x="1" y="96"/>
                </a:cxn>
                <a:cxn ang="0">
                  <a:pos x="5" y="111"/>
                </a:cxn>
                <a:cxn ang="0">
                  <a:pos x="10" y="124"/>
                </a:cxn>
                <a:cxn ang="0">
                  <a:pos x="18" y="137"/>
                </a:cxn>
                <a:cxn ang="0">
                  <a:pos x="26" y="146"/>
                </a:cxn>
                <a:cxn ang="0">
                  <a:pos x="36" y="153"/>
                </a:cxn>
                <a:cxn ang="0">
                  <a:pos x="45" y="158"/>
                </a:cxn>
                <a:cxn ang="0">
                  <a:pos x="57" y="159"/>
                </a:cxn>
                <a:cxn ang="0">
                  <a:pos x="68" y="158"/>
                </a:cxn>
                <a:cxn ang="0">
                  <a:pos x="79" y="153"/>
                </a:cxn>
                <a:cxn ang="0">
                  <a:pos x="89" y="146"/>
                </a:cxn>
                <a:cxn ang="0">
                  <a:pos x="97" y="137"/>
                </a:cxn>
                <a:cxn ang="0">
                  <a:pos x="104" y="124"/>
                </a:cxn>
                <a:cxn ang="0">
                  <a:pos x="110" y="111"/>
                </a:cxn>
                <a:cxn ang="0">
                  <a:pos x="114" y="96"/>
                </a:cxn>
                <a:cxn ang="0">
                  <a:pos x="114" y="80"/>
                </a:cxn>
                <a:cxn ang="0">
                  <a:pos x="114" y="64"/>
                </a:cxn>
                <a:cxn ang="0">
                  <a:pos x="110" y="49"/>
                </a:cxn>
                <a:cxn ang="0">
                  <a:pos x="104" y="36"/>
                </a:cxn>
                <a:cxn ang="0">
                  <a:pos x="97" y="25"/>
                </a:cxn>
                <a:cxn ang="0">
                  <a:pos x="89" y="15"/>
                </a:cxn>
                <a:cxn ang="0">
                  <a:pos x="79" y="7"/>
                </a:cxn>
                <a:cxn ang="0">
                  <a:pos x="68" y="2"/>
                </a:cxn>
                <a:cxn ang="0">
                  <a:pos x="57" y="0"/>
                </a:cxn>
              </a:cxnLst>
              <a:rect l="0" t="0" r="r" b="b"/>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32" name="Freeform 1048"/>
            <p:cNvSpPr>
              <a:spLocks/>
            </p:cNvSpPr>
            <p:nvPr/>
          </p:nvSpPr>
          <p:spPr bwMode="auto">
            <a:xfrm>
              <a:off x="4306" y="1616"/>
              <a:ext cx="58" cy="104"/>
            </a:xfrm>
            <a:custGeom>
              <a:avLst/>
              <a:gdLst/>
              <a:ahLst/>
              <a:cxnLst>
                <a:cxn ang="0">
                  <a:pos x="29" y="0"/>
                </a:cxn>
                <a:cxn ang="0">
                  <a:pos x="22" y="0"/>
                </a:cxn>
                <a:cxn ang="0">
                  <a:pos x="18" y="3"/>
                </a:cxn>
                <a:cxn ang="0">
                  <a:pos x="13" y="10"/>
                </a:cxn>
                <a:cxn ang="0">
                  <a:pos x="8" y="16"/>
                </a:cxn>
                <a:cxn ang="0">
                  <a:pos x="5" y="24"/>
                </a:cxn>
                <a:cxn ang="0">
                  <a:pos x="1" y="34"/>
                </a:cxn>
                <a:cxn ang="0">
                  <a:pos x="0" y="45"/>
                </a:cxn>
                <a:cxn ang="0">
                  <a:pos x="0" y="57"/>
                </a:cxn>
                <a:cxn ang="0">
                  <a:pos x="0" y="68"/>
                </a:cxn>
                <a:cxn ang="0">
                  <a:pos x="1" y="80"/>
                </a:cxn>
                <a:cxn ang="0">
                  <a:pos x="5" y="89"/>
                </a:cxn>
                <a:cxn ang="0">
                  <a:pos x="8" y="97"/>
                </a:cxn>
                <a:cxn ang="0">
                  <a:pos x="13" y="106"/>
                </a:cxn>
                <a:cxn ang="0">
                  <a:pos x="18" y="110"/>
                </a:cxn>
                <a:cxn ang="0">
                  <a:pos x="22" y="114"/>
                </a:cxn>
                <a:cxn ang="0">
                  <a:pos x="29" y="115"/>
                </a:cxn>
                <a:cxn ang="0">
                  <a:pos x="34" y="114"/>
                </a:cxn>
                <a:cxn ang="0">
                  <a:pos x="39" y="110"/>
                </a:cxn>
                <a:cxn ang="0">
                  <a:pos x="44" y="106"/>
                </a:cxn>
                <a:cxn ang="0">
                  <a:pos x="48" y="97"/>
                </a:cxn>
                <a:cxn ang="0">
                  <a:pos x="52" y="89"/>
                </a:cxn>
                <a:cxn ang="0">
                  <a:pos x="55" y="80"/>
                </a:cxn>
                <a:cxn ang="0">
                  <a:pos x="57" y="68"/>
                </a:cxn>
                <a:cxn ang="0">
                  <a:pos x="57" y="57"/>
                </a:cxn>
                <a:cxn ang="0">
                  <a:pos x="57" y="45"/>
                </a:cxn>
                <a:cxn ang="0">
                  <a:pos x="55" y="34"/>
                </a:cxn>
                <a:cxn ang="0">
                  <a:pos x="52" y="24"/>
                </a:cxn>
                <a:cxn ang="0">
                  <a:pos x="48" y="16"/>
                </a:cxn>
                <a:cxn ang="0">
                  <a:pos x="44" y="10"/>
                </a:cxn>
                <a:cxn ang="0">
                  <a:pos x="39" y="3"/>
                </a:cxn>
                <a:cxn ang="0">
                  <a:pos x="34" y="0"/>
                </a:cxn>
                <a:cxn ang="0">
                  <a:pos x="29" y="0"/>
                </a:cxn>
              </a:cxnLst>
              <a:rect l="0" t="0" r="r" b="b"/>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w="9525" cap="rnd">
              <a:noFill/>
              <a:round/>
              <a:headEnd/>
              <a:tailEnd/>
            </a:ln>
            <a:effectLst/>
          </p:spPr>
          <p:txBody>
            <a:bodyPr/>
            <a:lstStyle/>
            <a:p>
              <a:endParaRPr lang="es-CL"/>
            </a:p>
          </p:txBody>
        </p:sp>
        <p:sp>
          <p:nvSpPr>
            <p:cNvPr id="452633" name="Freeform 1049"/>
            <p:cNvSpPr>
              <a:spLocks/>
            </p:cNvSpPr>
            <p:nvPr/>
          </p:nvSpPr>
          <p:spPr bwMode="auto">
            <a:xfrm>
              <a:off x="4306" y="1616"/>
              <a:ext cx="58" cy="104"/>
            </a:xfrm>
            <a:custGeom>
              <a:avLst/>
              <a:gdLst/>
              <a:ahLst/>
              <a:cxnLst>
                <a:cxn ang="0">
                  <a:pos x="29" y="0"/>
                </a:cxn>
                <a:cxn ang="0">
                  <a:pos x="22" y="0"/>
                </a:cxn>
                <a:cxn ang="0">
                  <a:pos x="18" y="3"/>
                </a:cxn>
                <a:cxn ang="0">
                  <a:pos x="13" y="10"/>
                </a:cxn>
                <a:cxn ang="0">
                  <a:pos x="8" y="16"/>
                </a:cxn>
                <a:cxn ang="0">
                  <a:pos x="5" y="24"/>
                </a:cxn>
                <a:cxn ang="0">
                  <a:pos x="1" y="34"/>
                </a:cxn>
                <a:cxn ang="0">
                  <a:pos x="0" y="45"/>
                </a:cxn>
                <a:cxn ang="0">
                  <a:pos x="0" y="57"/>
                </a:cxn>
                <a:cxn ang="0">
                  <a:pos x="0" y="68"/>
                </a:cxn>
                <a:cxn ang="0">
                  <a:pos x="1" y="80"/>
                </a:cxn>
                <a:cxn ang="0">
                  <a:pos x="5" y="89"/>
                </a:cxn>
                <a:cxn ang="0">
                  <a:pos x="8" y="97"/>
                </a:cxn>
                <a:cxn ang="0">
                  <a:pos x="13" y="106"/>
                </a:cxn>
                <a:cxn ang="0">
                  <a:pos x="18" y="110"/>
                </a:cxn>
                <a:cxn ang="0">
                  <a:pos x="22" y="114"/>
                </a:cxn>
                <a:cxn ang="0">
                  <a:pos x="29" y="115"/>
                </a:cxn>
                <a:cxn ang="0">
                  <a:pos x="34" y="114"/>
                </a:cxn>
                <a:cxn ang="0">
                  <a:pos x="39" y="110"/>
                </a:cxn>
                <a:cxn ang="0">
                  <a:pos x="44" y="106"/>
                </a:cxn>
                <a:cxn ang="0">
                  <a:pos x="48" y="97"/>
                </a:cxn>
                <a:cxn ang="0">
                  <a:pos x="52" y="89"/>
                </a:cxn>
                <a:cxn ang="0">
                  <a:pos x="55" y="80"/>
                </a:cxn>
                <a:cxn ang="0">
                  <a:pos x="57" y="68"/>
                </a:cxn>
                <a:cxn ang="0">
                  <a:pos x="57" y="57"/>
                </a:cxn>
                <a:cxn ang="0">
                  <a:pos x="57" y="45"/>
                </a:cxn>
                <a:cxn ang="0">
                  <a:pos x="55" y="34"/>
                </a:cxn>
                <a:cxn ang="0">
                  <a:pos x="52" y="24"/>
                </a:cxn>
                <a:cxn ang="0">
                  <a:pos x="48" y="16"/>
                </a:cxn>
                <a:cxn ang="0">
                  <a:pos x="44" y="10"/>
                </a:cxn>
                <a:cxn ang="0">
                  <a:pos x="39" y="3"/>
                </a:cxn>
                <a:cxn ang="0">
                  <a:pos x="34" y="0"/>
                </a:cxn>
                <a:cxn ang="0">
                  <a:pos x="29" y="0"/>
                </a:cxn>
              </a:cxnLst>
              <a:rect l="0" t="0" r="r" b="b"/>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34" name="Freeform 1050"/>
            <p:cNvSpPr>
              <a:spLocks/>
            </p:cNvSpPr>
            <p:nvPr/>
          </p:nvSpPr>
          <p:spPr bwMode="auto">
            <a:xfrm>
              <a:off x="4293" y="1306"/>
              <a:ext cx="44" cy="73"/>
            </a:xfrm>
            <a:custGeom>
              <a:avLst/>
              <a:gdLst/>
              <a:ahLst/>
              <a:cxnLst>
                <a:cxn ang="0">
                  <a:pos x="21" y="0"/>
                </a:cxn>
                <a:cxn ang="0">
                  <a:pos x="17" y="0"/>
                </a:cxn>
                <a:cxn ang="0">
                  <a:pos x="13" y="3"/>
                </a:cxn>
                <a:cxn ang="0">
                  <a:pos x="10" y="6"/>
                </a:cxn>
                <a:cxn ang="0">
                  <a:pos x="7" y="11"/>
                </a:cxn>
                <a:cxn ang="0">
                  <a:pos x="4" y="18"/>
                </a:cxn>
                <a:cxn ang="0">
                  <a:pos x="2" y="24"/>
                </a:cxn>
                <a:cxn ang="0">
                  <a:pos x="0" y="32"/>
                </a:cxn>
                <a:cxn ang="0">
                  <a:pos x="0" y="41"/>
                </a:cxn>
                <a:cxn ang="0">
                  <a:pos x="0" y="47"/>
                </a:cxn>
                <a:cxn ang="0">
                  <a:pos x="2" y="55"/>
                </a:cxn>
                <a:cxn ang="0">
                  <a:pos x="4" y="62"/>
                </a:cxn>
                <a:cxn ang="0">
                  <a:pos x="7" y="68"/>
                </a:cxn>
                <a:cxn ang="0">
                  <a:pos x="10" y="73"/>
                </a:cxn>
                <a:cxn ang="0">
                  <a:pos x="13" y="76"/>
                </a:cxn>
                <a:cxn ang="0">
                  <a:pos x="17" y="78"/>
                </a:cxn>
                <a:cxn ang="0">
                  <a:pos x="21" y="80"/>
                </a:cxn>
                <a:cxn ang="0">
                  <a:pos x="25" y="78"/>
                </a:cxn>
                <a:cxn ang="0">
                  <a:pos x="28" y="76"/>
                </a:cxn>
                <a:cxn ang="0">
                  <a:pos x="31" y="73"/>
                </a:cxn>
                <a:cxn ang="0">
                  <a:pos x="34" y="68"/>
                </a:cxn>
                <a:cxn ang="0">
                  <a:pos x="38" y="62"/>
                </a:cxn>
                <a:cxn ang="0">
                  <a:pos x="39" y="55"/>
                </a:cxn>
                <a:cxn ang="0">
                  <a:pos x="41" y="47"/>
                </a:cxn>
                <a:cxn ang="0">
                  <a:pos x="41" y="41"/>
                </a:cxn>
                <a:cxn ang="0">
                  <a:pos x="41" y="32"/>
                </a:cxn>
                <a:cxn ang="0">
                  <a:pos x="39" y="24"/>
                </a:cxn>
                <a:cxn ang="0">
                  <a:pos x="38" y="18"/>
                </a:cxn>
                <a:cxn ang="0">
                  <a:pos x="34" y="11"/>
                </a:cxn>
                <a:cxn ang="0">
                  <a:pos x="31" y="6"/>
                </a:cxn>
                <a:cxn ang="0">
                  <a:pos x="28" y="3"/>
                </a:cxn>
                <a:cxn ang="0">
                  <a:pos x="25" y="0"/>
                </a:cxn>
                <a:cxn ang="0">
                  <a:pos x="21" y="0"/>
                </a:cxn>
              </a:cxnLst>
              <a:rect l="0" t="0" r="r" b="b"/>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w="9525" cap="rnd">
              <a:noFill/>
              <a:round/>
              <a:headEnd/>
              <a:tailEnd/>
            </a:ln>
            <a:effectLst/>
          </p:spPr>
          <p:txBody>
            <a:bodyPr/>
            <a:lstStyle/>
            <a:p>
              <a:endParaRPr lang="es-CL"/>
            </a:p>
          </p:txBody>
        </p:sp>
        <p:sp>
          <p:nvSpPr>
            <p:cNvPr id="452635" name="Freeform 1051"/>
            <p:cNvSpPr>
              <a:spLocks/>
            </p:cNvSpPr>
            <p:nvPr/>
          </p:nvSpPr>
          <p:spPr bwMode="auto">
            <a:xfrm>
              <a:off x="4293" y="1306"/>
              <a:ext cx="44" cy="73"/>
            </a:xfrm>
            <a:custGeom>
              <a:avLst/>
              <a:gdLst/>
              <a:ahLst/>
              <a:cxnLst>
                <a:cxn ang="0">
                  <a:pos x="21" y="0"/>
                </a:cxn>
                <a:cxn ang="0">
                  <a:pos x="17" y="0"/>
                </a:cxn>
                <a:cxn ang="0">
                  <a:pos x="13" y="3"/>
                </a:cxn>
                <a:cxn ang="0">
                  <a:pos x="10" y="6"/>
                </a:cxn>
                <a:cxn ang="0">
                  <a:pos x="7" y="11"/>
                </a:cxn>
                <a:cxn ang="0">
                  <a:pos x="4" y="18"/>
                </a:cxn>
                <a:cxn ang="0">
                  <a:pos x="2" y="24"/>
                </a:cxn>
                <a:cxn ang="0">
                  <a:pos x="0" y="32"/>
                </a:cxn>
                <a:cxn ang="0">
                  <a:pos x="0" y="41"/>
                </a:cxn>
                <a:cxn ang="0">
                  <a:pos x="0" y="47"/>
                </a:cxn>
                <a:cxn ang="0">
                  <a:pos x="2" y="55"/>
                </a:cxn>
                <a:cxn ang="0">
                  <a:pos x="4" y="62"/>
                </a:cxn>
                <a:cxn ang="0">
                  <a:pos x="7" y="68"/>
                </a:cxn>
                <a:cxn ang="0">
                  <a:pos x="10" y="73"/>
                </a:cxn>
                <a:cxn ang="0">
                  <a:pos x="13" y="76"/>
                </a:cxn>
                <a:cxn ang="0">
                  <a:pos x="17" y="78"/>
                </a:cxn>
                <a:cxn ang="0">
                  <a:pos x="21" y="80"/>
                </a:cxn>
                <a:cxn ang="0">
                  <a:pos x="25" y="78"/>
                </a:cxn>
                <a:cxn ang="0">
                  <a:pos x="28" y="76"/>
                </a:cxn>
                <a:cxn ang="0">
                  <a:pos x="31" y="73"/>
                </a:cxn>
                <a:cxn ang="0">
                  <a:pos x="34" y="68"/>
                </a:cxn>
                <a:cxn ang="0">
                  <a:pos x="38" y="62"/>
                </a:cxn>
                <a:cxn ang="0">
                  <a:pos x="39" y="55"/>
                </a:cxn>
                <a:cxn ang="0">
                  <a:pos x="41" y="47"/>
                </a:cxn>
                <a:cxn ang="0">
                  <a:pos x="41" y="41"/>
                </a:cxn>
                <a:cxn ang="0">
                  <a:pos x="41" y="32"/>
                </a:cxn>
                <a:cxn ang="0">
                  <a:pos x="39" y="24"/>
                </a:cxn>
                <a:cxn ang="0">
                  <a:pos x="38" y="18"/>
                </a:cxn>
                <a:cxn ang="0">
                  <a:pos x="34" y="11"/>
                </a:cxn>
                <a:cxn ang="0">
                  <a:pos x="31" y="6"/>
                </a:cxn>
                <a:cxn ang="0">
                  <a:pos x="28" y="3"/>
                </a:cxn>
                <a:cxn ang="0">
                  <a:pos x="25" y="0"/>
                </a:cxn>
                <a:cxn ang="0">
                  <a:pos x="21" y="0"/>
                </a:cxn>
              </a:cxnLst>
              <a:rect l="0" t="0" r="r" b="b"/>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36" name="Freeform 1052"/>
            <p:cNvSpPr>
              <a:spLocks/>
            </p:cNvSpPr>
            <p:nvPr/>
          </p:nvSpPr>
          <p:spPr bwMode="auto">
            <a:xfrm>
              <a:off x="4281" y="1438"/>
              <a:ext cx="54" cy="95"/>
            </a:xfrm>
            <a:custGeom>
              <a:avLst/>
              <a:gdLst/>
              <a:ahLst/>
              <a:cxnLst>
                <a:cxn ang="0">
                  <a:pos x="26" y="0"/>
                </a:cxn>
                <a:cxn ang="0">
                  <a:pos x="21" y="2"/>
                </a:cxn>
                <a:cxn ang="0">
                  <a:pos x="16" y="5"/>
                </a:cxn>
                <a:cxn ang="0">
                  <a:pos x="11" y="9"/>
                </a:cxn>
                <a:cxn ang="0">
                  <a:pos x="8" y="15"/>
                </a:cxn>
                <a:cxn ang="0">
                  <a:pos x="5" y="23"/>
                </a:cxn>
                <a:cxn ang="0">
                  <a:pos x="2" y="33"/>
                </a:cxn>
                <a:cxn ang="0">
                  <a:pos x="0" y="43"/>
                </a:cxn>
                <a:cxn ang="0">
                  <a:pos x="0" y="52"/>
                </a:cxn>
                <a:cxn ang="0">
                  <a:pos x="0" y="62"/>
                </a:cxn>
                <a:cxn ang="0">
                  <a:pos x="2" y="72"/>
                </a:cxn>
                <a:cxn ang="0">
                  <a:pos x="5" y="82"/>
                </a:cxn>
                <a:cxn ang="0">
                  <a:pos x="8" y="88"/>
                </a:cxn>
                <a:cxn ang="0">
                  <a:pos x="11" y="95"/>
                </a:cxn>
                <a:cxn ang="0">
                  <a:pos x="16" y="100"/>
                </a:cxn>
                <a:cxn ang="0">
                  <a:pos x="21" y="103"/>
                </a:cxn>
                <a:cxn ang="0">
                  <a:pos x="26" y="104"/>
                </a:cxn>
                <a:cxn ang="0">
                  <a:pos x="31" y="103"/>
                </a:cxn>
                <a:cxn ang="0">
                  <a:pos x="36" y="100"/>
                </a:cxn>
                <a:cxn ang="0">
                  <a:pos x="41" y="95"/>
                </a:cxn>
                <a:cxn ang="0">
                  <a:pos x="44" y="88"/>
                </a:cxn>
                <a:cxn ang="0">
                  <a:pos x="47" y="82"/>
                </a:cxn>
                <a:cxn ang="0">
                  <a:pos x="50" y="72"/>
                </a:cxn>
                <a:cxn ang="0">
                  <a:pos x="52" y="62"/>
                </a:cxn>
                <a:cxn ang="0">
                  <a:pos x="52" y="52"/>
                </a:cxn>
                <a:cxn ang="0">
                  <a:pos x="52" y="43"/>
                </a:cxn>
                <a:cxn ang="0">
                  <a:pos x="50" y="33"/>
                </a:cxn>
                <a:cxn ang="0">
                  <a:pos x="47" y="23"/>
                </a:cxn>
                <a:cxn ang="0">
                  <a:pos x="44" y="15"/>
                </a:cxn>
                <a:cxn ang="0">
                  <a:pos x="41" y="9"/>
                </a:cxn>
                <a:cxn ang="0">
                  <a:pos x="36" y="5"/>
                </a:cxn>
                <a:cxn ang="0">
                  <a:pos x="31" y="2"/>
                </a:cxn>
                <a:cxn ang="0">
                  <a:pos x="26" y="0"/>
                </a:cxn>
              </a:cxnLst>
              <a:rect l="0" t="0" r="r" b="b"/>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w="9525" cap="rnd">
              <a:noFill/>
              <a:round/>
              <a:headEnd/>
              <a:tailEnd/>
            </a:ln>
            <a:effectLst/>
          </p:spPr>
          <p:txBody>
            <a:bodyPr/>
            <a:lstStyle/>
            <a:p>
              <a:endParaRPr lang="es-CL"/>
            </a:p>
          </p:txBody>
        </p:sp>
        <p:sp>
          <p:nvSpPr>
            <p:cNvPr id="452637" name="Freeform 1053"/>
            <p:cNvSpPr>
              <a:spLocks/>
            </p:cNvSpPr>
            <p:nvPr/>
          </p:nvSpPr>
          <p:spPr bwMode="auto">
            <a:xfrm>
              <a:off x="4281" y="1438"/>
              <a:ext cx="54" cy="95"/>
            </a:xfrm>
            <a:custGeom>
              <a:avLst/>
              <a:gdLst/>
              <a:ahLst/>
              <a:cxnLst>
                <a:cxn ang="0">
                  <a:pos x="26" y="0"/>
                </a:cxn>
                <a:cxn ang="0">
                  <a:pos x="21" y="2"/>
                </a:cxn>
                <a:cxn ang="0">
                  <a:pos x="16" y="5"/>
                </a:cxn>
                <a:cxn ang="0">
                  <a:pos x="11" y="9"/>
                </a:cxn>
                <a:cxn ang="0">
                  <a:pos x="8" y="15"/>
                </a:cxn>
                <a:cxn ang="0">
                  <a:pos x="5" y="23"/>
                </a:cxn>
                <a:cxn ang="0">
                  <a:pos x="2" y="33"/>
                </a:cxn>
                <a:cxn ang="0">
                  <a:pos x="0" y="43"/>
                </a:cxn>
                <a:cxn ang="0">
                  <a:pos x="0" y="52"/>
                </a:cxn>
                <a:cxn ang="0">
                  <a:pos x="0" y="62"/>
                </a:cxn>
                <a:cxn ang="0">
                  <a:pos x="2" y="72"/>
                </a:cxn>
                <a:cxn ang="0">
                  <a:pos x="5" y="82"/>
                </a:cxn>
                <a:cxn ang="0">
                  <a:pos x="8" y="88"/>
                </a:cxn>
                <a:cxn ang="0">
                  <a:pos x="11" y="95"/>
                </a:cxn>
                <a:cxn ang="0">
                  <a:pos x="16" y="100"/>
                </a:cxn>
                <a:cxn ang="0">
                  <a:pos x="21" y="103"/>
                </a:cxn>
                <a:cxn ang="0">
                  <a:pos x="26" y="104"/>
                </a:cxn>
                <a:cxn ang="0">
                  <a:pos x="31" y="103"/>
                </a:cxn>
                <a:cxn ang="0">
                  <a:pos x="36" y="100"/>
                </a:cxn>
                <a:cxn ang="0">
                  <a:pos x="41" y="95"/>
                </a:cxn>
                <a:cxn ang="0">
                  <a:pos x="44" y="88"/>
                </a:cxn>
                <a:cxn ang="0">
                  <a:pos x="47" y="82"/>
                </a:cxn>
                <a:cxn ang="0">
                  <a:pos x="50" y="72"/>
                </a:cxn>
                <a:cxn ang="0">
                  <a:pos x="52" y="62"/>
                </a:cxn>
                <a:cxn ang="0">
                  <a:pos x="52" y="52"/>
                </a:cxn>
                <a:cxn ang="0">
                  <a:pos x="52" y="43"/>
                </a:cxn>
                <a:cxn ang="0">
                  <a:pos x="50" y="33"/>
                </a:cxn>
                <a:cxn ang="0">
                  <a:pos x="47" y="23"/>
                </a:cxn>
                <a:cxn ang="0">
                  <a:pos x="44" y="15"/>
                </a:cxn>
                <a:cxn ang="0">
                  <a:pos x="41" y="9"/>
                </a:cxn>
                <a:cxn ang="0">
                  <a:pos x="36" y="5"/>
                </a:cxn>
                <a:cxn ang="0">
                  <a:pos x="31" y="2"/>
                </a:cxn>
                <a:cxn ang="0">
                  <a:pos x="26" y="0"/>
                </a:cxn>
              </a:cxnLst>
              <a:rect l="0" t="0" r="r" b="b"/>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38" name="Freeform 1054"/>
            <p:cNvSpPr>
              <a:spLocks/>
            </p:cNvSpPr>
            <p:nvPr/>
          </p:nvSpPr>
          <p:spPr bwMode="auto">
            <a:xfrm>
              <a:off x="4098" y="1583"/>
              <a:ext cx="50" cy="89"/>
            </a:xfrm>
            <a:custGeom>
              <a:avLst/>
              <a:gdLst/>
              <a:ahLst/>
              <a:cxnLst>
                <a:cxn ang="0">
                  <a:pos x="24" y="0"/>
                </a:cxn>
                <a:cxn ang="0">
                  <a:pos x="19" y="2"/>
                </a:cxn>
                <a:cxn ang="0">
                  <a:pos x="14" y="4"/>
                </a:cxn>
                <a:cxn ang="0">
                  <a:pos x="9" y="8"/>
                </a:cxn>
                <a:cxn ang="0">
                  <a:pos x="6" y="15"/>
                </a:cxn>
                <a:cxn ang="0">
                  <a:pos x="3" y="21"/>
                </a:cxn>
                <a:cxn ang="0">
                  <a:pos x="1" y="30"/>
                </a:cxn>
                <a:cxn ang="0">
                  <a:pos x="0" y="39"/>
                </a:cxn>
                <a:cxn ang="0">
                  <a:pos x="0" y="49"/>
                </a:cxn>
                <a:cxn ang="0">
                  <a:pos x="0" y="59"/>
                </a:cxn>
                <a:cxn ang="0">
                  <a:pos x="1" y="67"/>
                </a:cxn>
                <a:cxn ang="0">
                  <a:pos x="3" y="77"/>
                </a:cxn>
                <a:cxn ang="0">
                  <a:pos x="6" y="83"/>
                </a:cxn>
                <a:cxn ang="0">
                  <a:pos x="9" y="90"/>
                </a:cxn>
                <a:cxn ang="0">
                  <a:pos x="14" y="93"/>
                </a:cxn>
                <a:cxn ang="0">
                  <a:pos x="19" y="96"/>
                </a:cxn>
                <a:cxn ang="0">
                  <a:pos x="24" y="98"/>
                </a:cxn>
                <a:cxn ang="0">
                  <a:pos x="29" y="96"/>
                </a:cxn>
                <a:cxn ang="0">
                  <a:pos x="32" y="93"/>
                </a:cxn>
                <a:cxn ang="0">
                  <a:pos x="37" y="90"/>
                </a:cxn>
                <a:cxn ang="0">
                  <a:pos x="40" y="83"/>
                </a:cxn>
                <a:cxn ang="0">
                  <a:pos x="44" y="77"/>
                </a:cxn>
                <a:cxn ang="0">
                  <a:pos x="45" y="67"/>
                </a:cxn>
                <a:cxn ang="0">
                  <a:pos x="47" y="59"/>
                </a:cxn>
                <a:cxn ang="0">
                  <a:pos x="48" y="49"/>
                </a:cxn>
                <a:cxn ang="0">
                  <a:pos x="47" y="39"/>
                </a:cxn>
                <a:cxn ang="0">
                  <a:pos x="45" y="30"/>
                </a:cxn>
                <a:cxn ang="0">
                  <a:pos x="44" y="21"/>
                </a:cxn>
                <a:cxn ang="0">
                  <a:pos x="40" y="15"/>
                </a:cxn>
                <a:cxn ang="0">
                  <a:pos x="37" y="8"/>
                </a:cxn>
                <a:cxn ang="0">
                  <a:pos x="32" y="4"/>
                </a:cxn>
                <a:cxn ang="0">
                  <a:pos x="29" y="2"/>
                </a:cxn>
                <a:cxn ang="0">
                  <a:pos x="24" y="0"/>
                </a:cxn>
              </a:cxnLst>
              <a:rect l="0" t="0" r="r" b="b"/>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w="9525" cap="rnd">
              <a:noFill/>
              <a:round/>
              <a:headEnd/>
              <a:tailEnd/>
            </a:ln>
            <a:effectLst/>
          </p:spPr>
          <p:txBody>
            <a:bodyPr/>
            <a:lstStyle/>
            <a:p>
              <a:endParaRPr lang="es-CL"/>
            </a:p>
          </p:txBody>
        </p:sp>
        <p:sp>
          <p:nvSpPr>
            <p:cNvPr id="452639" name="Freeform 1055"/>
            <p:cNvSpPr>
              <a:spLocks/>
            </p:cNvSpPr>
            <p:nvPr/>
          </p:nvSpPr>
          <p:spPr bwMode="auto">
            <a:xfrm>
              <a:off x="4098" y="1583"/>
              <a:ext cx="50" cy="89"/>
            </a:xfrm>
            <a:custGeom>
              <a:avLst/>
              <a:gdLst/>
              <a:ahLst/>
              <a:cxnLst>
                <a:cxn ang="0">
                  <a:pos x="24" y="0"/>
                </a:cxn>
                <a:cxn ang="0">
                  <a:pos x="19" y="2"/>
                </a:cxn>
                <a:cxn ang="0">
                  <a:pos x="14" y="4"/>
                </a:cxn>
                <a:cxn ang="0">
                  <a:pos x="9" y="8"/>
                </a:cxn>
                <a:cxn ang="0">
                  <a:pos x="6" y="15"/>
                </a:cxn>
                <a:cxn ang="0">
                  <a:pos x="3" y="21"/>
                </a:cxn>
                <a:cxn ang="0">
                  <a:pos x="1" y="30"/>
                </a:cxn>
                <a:cxn ang="0">
                  <a:pos x="0" y="39"/>
                </a:cxn>
                <a:cxn ang="0">
                  <a:pos x="0" y="49"/>
                </a:cxn>
                <a:cxn ang="0">
                  <a:pos x="0" y="59"/>
                </a:cxn>
                <a:cxn ang="0">
                  <a:pos x="1" y="67"/>
                </a:cxn>
                <a:cxn ang="0">
                  <a:pos x="3" y="77"/>
                </a:cxn>
                <a:cxn ang="0">
                  <a:pos x="6" y="83"/>
                </a:cxn>
                <a:cxn ang="0">
                  <a:pos x="9" y="90"/>
                </a:cxn>
                <a:cxn ang="0">
                  <a:pos x="14" y="93"/>
                </a:cxn>
                <a:cxn ang="0">
                  <a:pos x="19" y="96"/>
                </a:cxn>
                <a:cxn ang="0">
                  <a:pos x="24" y="98"/>
                </a:cxn>
                <a:cxn ang="0">
                  <a:pos x="29" y="96"/>
                </a:cxn>
                <a:cxn ang="0">
                  <a:pos x="32" y="93"/>
                </a:cxn>
                <a:cxn ang="0">
                  <a:pos x="37" y="90"/>
                </a:cxn>
                <a:cxn ang="0">
                  <a:pos x="40" y="83"/>
                </a:cxn>
                <a:cxn ang="0">
                  <a:pos x="44" y="77"/>
                </a:cxn>
                <a:cxn ang="0">
                  <a:pos x="45" y="67"/>
                </a:cxn>
                <a:cxn ang="0">
                  <a:pos x="47" y="59"/>
                </a:cxn>
                <a:cxn ang="0">
                  <a:pos x="48" y="49"/>
                </a:cxn>
                <a:cxn ang="0">
                  <a:pos x="47" y="39"/>
                </a:cxn>
                <a:cxn ang="0">
                  <a:pos x="45" y="30"/>
                </a:cxn>
                <a:cxn ang="0">
                  <a:pos x="44" y="21"/>
                </a:cxn>
                <a:cxn ang="0">
                  <a:pos x="40" y="15"/>
                </a:cxn>
                <a:cxn ang="0">
                  <a:pos x="37" y="8"/>
                </a:cxn>
                <a:cxn ang="0">
                  <a:pos x="32" y="4"/>
                </a:cxn>
                <a:cxn ang="0">
                  <a:pos x="29" y="2"/>
                </a:cxn>
                <a:cxn ang="0">
                  <a:pos x="24" y="0"/>
                </a:cxn>
              </a:cxnLst>
              <a:rect l="0" t="0" r="r" b="b"/>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40" name="Freeform 1056"/>
            <p:cNvSpPr>
              <a:spLocks/>
            </p:cNvSpPr>
            <p:nvPr/>
          </p:nvSpPr>
          <p:spPr bwMode="auto">
            <a:xfrm>
              <a:off x="3521" y="1458"/>
              <a:ext cx="811" cy="264"/>
            </a:xfrm>
            <a:custGeom>
              <a:avLst/>
              <a:gdLst/>
              <a:ahLst/>
              <a:cxnLst>
                <a:cxn ang="0">
                  <a:pos x="21" y="292"/>
                </a:cxn>
                <a:cxn ang="0">
                  <a:pos x="798" y="21"/>
                </a:cxn>
                <a:cxn ang="0">
                  <a:pos x="798" y="17"/>
                </a:cxn>
                <a:cxn ang="0">
                  <a:pos x="798" y="14"/>
                </a:cxn>
                <a:cxn ang="0">
                  <a:pos x="796" y="13"/>
                </a:cxn>
                <a:cxn ang="0">
                  <a:pos x="796" y="11"/>
                </a:cxn>
                <a:cxn ang="0">
                  <a:pos x="796" y="8"/>
                </a:cxn>
                <a:cxn ang="0">
                  <a:pos x="795" y="6"/>
                </a:cxn>
                <a:cxn ang="0">
                  <a:pos x="795" y="3"/>
                </a:cxn>
                <a:cxn ang="0">
                  <a:pos x="795" y="0"/>
                </a:cxn>
                <a:cxn ang="0">
                  <a:pos x="0" y="255"/>
                </a:cxn>
                <a:cxn ang="0">
                  <a:pos x="21" y="292"/>
                </a:cxn>
              </a:cxnLst>
              <a:rect l="0" t="0" r="r" b="b"/>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w="9525" cap="rnd">
              <a:noFill/>
              <a:round/>
              <a:headEnd/>
              <a:tailEnd/>
            </a:ln>
            <a:effectLst/>
          </p:spPr>
          <p:txBody>
            <a:bodyPr/>
            <a:lstStyle/>
            <a:p>
              <a:endParaRPr lang="es-CL"/>
            </a:p>
          </p:txBody>
        </p:sp>
        <p:sp>
          <p:nvSpPr>
            <p:cNvPr id="452641" name="Freeform 1057"/>
            <p:cNvSpPr>
              <a:spLocks/>
            </p:cNvSpPr>
            <p:nvPr/>
          </p:nvSpPr>
          <p:spPr bwMode="auto">
            <a:xfrm>
              <a:off x="3521" y="1458"/>
              <a:ext cx="811" cy="264"/>
            </a:xfrm>
            <a:custGeom>
              <a:avLst/>
              <a:gdLst/>
              <a:ahLst/>
              <a:cxnLst>
                <a:cxn ang="0">
                  <a:pos x="21" y="292"/>
                </a:cxn>
                <a:cxn ang="0">
                  <a:pos x="798" y="21"/>
                </a:cxn>
                <a:cxn ang="0">
                  <a:pos x="798" y="17"/>
                </a:cxn>
                <a:cxn ang="0">
                  <a:pos x="798" y="14"/>
                </a:cxn>
                <a:cxn ang="0">
                  <a:pos x="796" y="13"/>
                </a:cxn>
                <a:cxn ang="0">
                  <a:pos x="796" y="11"/>
                </a:cxn>
                <a:cxn ang="0">
                  <a:pos x="796" y="8"/>
                </a:cxn>
                <a:cxn ang="0">
                  <a:pos x="795" y="6"/>
                </a:cxn>
                <a:cxn ang="0">
                  <a:pos x="795" y="3"/>
                </a:cxn>
                <a:cxn ang="0">
                  <a:pos x="795" y="0"/>
                </a:cxn>
                <a:cxn ang="0">
                  <a:pos x="0" y="255"/>
                </a:cxn>
                <a:cxn ang="0">
                  <a:pos x="21" y="292"/>
                </a:cxn>
              </a:cxnLst>
              <a:rect l="0" t="0" r="r" b="b"/>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42" name="Freeform 1058"/>
            <p:cNvSpPr>
              <a:spLocks/>
            </p:cNvSpPr>
            <p:nvPr/>
          </p:nvSpPr>
          <p:spPr bwMode="auto">
            <a:xfrm>
              <a:off x="3553" y="1475"/>
              <a:ext cx="779" cy="266"/>
            </a:xfrm>
            <a:custGeom>
              <a:avLst/>
              <a:gdLst/>
              <a:ahLst/>
              <a:cxnLst>
                <a:cxn ang="0">
                  <a:pos x="0" y="268"/>
                </a:cxn>
                <a:cxn ang="0">
                  <a:pos x="19" y="294"/>
                </a:cxn>
                <a:cxn ang="0">
                  <a:pos x="765" y="29"/>
                </a:cxn>
                <a:cxn ang="0">
                  <a:pos x="765" y="26"/>
                </a:cxn>
                <a:cxn ang="0">
                  <a:pos x="767" y="24"/>
                </a:cxn>
                <a:cxn ang="0">
                  <a:pos x="767" y="21"/>
                </a:cxn>
                <a:cxn ang="0">
                  <a:pos x="767" y="20"/>
                </a:cxn>
                <a:cxn ang="0">
                  <a:pos x="767" y="16"/>
                </a:cxn>
                <a:cxn ang="0">
                  <a:pos x="767" y="11"/>
                </a:cxn>
                <a:cxn ang="0">
                  <a:pos x="767" y="7"/>
                </a:cxn>
                <a:cxn ang="0">
                  <a:pos x="767" y="0"/>
                </a:cxn>
                <a:cxn ang="0">
                  <a:pos x="0" y="268"/>
                </a:cxn>
              </a:cxnLst>
              <a:rect l="0" t="0" r="r" b="b"/>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w="9525" cap="rnd">
              <a:noFill/>
              <a:round/>
              <a:headEnd/>
              <a:tailEnd/>
            </a:ln>
            <a:effectLst/>
          </p:spPr>
          <p:txBody>
            <a:bodyPr/>
            <a:lstStyle/>
            <a:p>
              <a:endParaRPr lang="es-CL"/>
            </a:p>
          </p:txBody>
        </p:sp>
        <p:sp>
          <p:nvSpPr>
            <p:cNvPr id="452643" name="Freeform 1059"/>
            <p:cNvSpPr>
              <a:spLocks/>
            </p:cNvSpPr>
            <p:nvPr/>
          </p:nvSpPr>
          <p:spPr bwMode="auto">
            <a:xfrm>
              <a:off x="3553" y="1475"/>
              <a:ext cx="779" cy="266"/>
            </a:xfrm>
            <a:custGeom>
              <a:avLst/>
              <a:gdLst/>
              <a:ahLst/>
              <a:cxnLst>
                <a:cxn ang="0">
                  <a:pos x="0" y="268"/>
                </a:cxn>
                <a:cxn ang="0">
                  <a:pos x="19" y="294"/>
                </a:cxn>
                <a:cxn ang="0">
                  <a:pos x="765" y="29"/>
                </a:cxn>
                <a:cxn ang="0">
                  <a:pos x="765" y="26"/>
                </a:cxn>
                <a:cxn ang="0">
                  <a:pos x="767" y="24"/>
                </a:cxn>
                <a:cxn ang="0">
                  <a:pos x="767" y="21"/>
                </a:cxn>
                <a:cxn ang="0">
                  <a:pos x="767" y="20"/>
                </a:cxn>
                <a:cxn ang="0">
                  <a:pos x="767" y="16"/>
                </a:cxn>
                <a:cxn ang="0">
                  <a:pos x="767" y="11"/>
                </a:cxn>
                <a:cxn ang="0">
                  <a:pos x="767" y="7"/>
                </a:cxn>
                <a:cxn ang="0">
                  <a:pos x="767" y="0"/>
                </a:cxn>
                <a:cxn ang="0">
                  <a:pos x="0" y="268"/>
                </a:cxn>
              </a:cxnLst>
              <a:rect l="0" t="0" r="r" b="b"/>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452644" name="Freeform 1060"/>
            <p:cNvSpPr>
              <a:spLocks/>
            </p:cNvSpPr>
            <p:nvPr/>
          </p:nvSpPr>
          <p:spPr bwMode="auto">
            <a:xfrm>
              <a:off x="3141" y="1013"/>
              <a:ext cx="731" cy="1106"/>
            </a:xfrm>
            <a:custGeom>
              <a:avLst/>
              <a:gdLst/>
              <a:ahLst/>
              <a:cxnLst>
                <a:cxn ang="0">
                  <a:pos x="618" y="11"/>
                </a:cxn>
                <a:cxn ang="0">
                  <a:pos x="509" y="45"/>
                </a:cxn>
                <a:cxn ang="0">
                  <a:pos x="395" y="87"/>
                </a:cxn>
                <a:cxn ang="0">
                  <a:pos x="288" y="133"/>
                </a:cxn>
                <a:cxn ang="0">
                  <a:pos x="244" y="169"/>
                </a:cxn>
                <a:cxn ang="0">
                  <a:pos x="243" y="193"/>
                </a:cxn>
                <a:cxn ang="0">
                  <a:pos x="233" y="212"/>
                </a:cxn>
                <a:cxn ang="0">
                  <a:pos x="217" y="227"/>
                </a:cxn>
                <a:cxn ang="0">
                  <a:pos x="197" y="237"/>
                </a:cxn>
                <a:cxn ang="0">
                  <a:pos x="176" y="242"/>
                </a:cxn>
                <a:cxn ang="0">
                  <a:pos x="156" y="240"/>
                </a:cxn>
                <a:cxn ang="0">
                  <a:pos x="139" y="232"/>
                </a:cxn>
                <a:cxn ang="0">
                  <a:pos x="113" y="237"/>
                </a:cxn>
                <a:cxn ang="0">
                  <a:pos x="77" y="261"/>
                </a:cxn>
                <a:cxn ang="0">
                  <a:pos x="44" y="287"/>
                </a:cxn>
                <a:cxn ang="0">
                  <a:pos x="13" y="312"/>
                </a:cxn>
                <a:cxn ang="0">
                  <a:pos x="10" y="368"/>
                </a:cxn>
                <a:cxn ang="0">
                  <a:pos x="28" y="459"/>
                </a:cxn>
                <a:cxn ang="0">
                  <a:pos x="43" y="547"/>
                </a:cxn>
                <a:cxn ang="0">
                  <a:pos x="56" y="635"/>
                </a:cxn>
                <a:cxn ang="0">
                  <a:pos x="80" y="682"/>
                </a:cxn>
                <a:cxn ang="0">
                  <a:pos x="106" y="697"/>
                </a:cxn>
                <a:cxn ang="0">
                  <a:pos x="122" y="718"/>
                </a:cxn>
                <a:cxn ang="0">
                  <a:pos x="132" y="744"/>
                </a:cxn>
                <a:cxn ang="0">
                  <a:pos x="132" y="771"/>
                </a:cxn>
                <a:cxn ang="0">
                  <a:pos x="126" y="797"/>
                </a:cxn>
                <a:cxn ang="0">
                  <a:pos x="109" y="820"/>
                </a:cxn>
                <a:cxn ang="0">
                  <a:pos x="87" y="838"/>
                </a:cxn>
                <a:cxn ang="0">
                  <a:pos x="74" y="871"/>
                </a:cxn>
                <a:cxn ang="0">
                  <a:pos x="75" y="929"/>
                </a:cxn>
                <a:cxn ang="0">
                  <a:pos x="77" y="992"/>
                </a:cxn>
                <a:cxn ang="0">
                  <a:pos x="78" y="1056"/>
                </a:cxn>
                <a:cxn ang="0">
                  <a:pos x="135" y="1098"/>
                </a:cxn>
                <a:cxn ang="0">
                  <a:pos x="256" y="1126"/>
                </a:cxn>
                <a:cxn ang="0">
                  <a:pos x="394" y="1160"/>
                </a:cxn>
                <a:cxn ang="0">
                  <a:pos x="558" y="1201"/>
                </a:cxn>
                <a:cxn ang="0">
                  <a:pos x="667" y="1166"/>
                </a:cxn>
                <a:cxn ang="0">
                  <a:pos x="690" y="1033"/>
                </a:cxn>
                <a:cxn ang="0">
                  <a:pos x="706" y="885"/>
                </a:cxn>
                <a:cxn ang="0">
                  <a:pos x="716" y="726"/>
                </a:cxn>
                <a:cxn ang="0">
                  <a:pos x="719" y="625"/>
                </a:cxn>
                <a:cxn ang="0">
                  <a:pos x="719" y="593"/>
                </a:cxn>
                <a:cxn ang="0">
                  <a:pos x="720" y="563"/>
                </a:cxn>
                <a:cxn ang="0">
                  <a:pos x="720" y="533"/>
                </a:cxn>
                <a:cxn ang="0">
                  <a:pos x="711" y="511"/>
                </a:cxn>
                <a:cxn ang="0">
                  <a:pos x="691" y="505"/>
                </a:cxn>
                <a:cxn ang="0">
                  <a:pos x="677" y="495"/>
                </a:cxn>
                <a:cxn ang="0">
                  <a:pos x="665" y="484"/>
                </a:cxn>
                <a:cxn ang="0">
                  <a:pos x="651" y="461"/>
                </a:cxn>
                <a:cxn ang="0">
                  <a:pos x="642" y="424"/>
                </a:cxn>
                <a:cxn ang="0">
                  <a:pos x="642" y="386"/>
                </a:cxn>
                <a:cxn ang="0">
                  <a:pos x="652" y="351"/>
                </a:cxn>
                <a:cxn ang="0">
                  <a:pos x="670" y="321"/>
                </a:cxn>
                <a:cxn ang="0">
                  <a:pos x="688" y="308"/>
                </a:cxn>
                <a:cxn ang="0">
                  <a:pos x="703" y="302"/>
                </a:cxn>
                <a:cxn ang="0">
                  <a:pos x="706" y="261"/>
                </a:cxn>
                <a:cxn ang="0">
                  <a:pos x="698" y="183"/>
                </a:cxn>
                <a:cxn ang="0">
                  <a:pos x="688" y="108"/>
                </a:cxn>
                <a:cxn ang="0">
                  <a:pos x="675" y="35"/>
                </a:cxn>
              </a:cxnLst>
              <a:rect l="0" t="0" r="r" b="b"/>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w="9525" cap="rnd">
              <a:noFill/>
              <a:round/>
              <a:headEnd/>
              <a:tailEnd/>
            </a:ln>
            <a:effectLst/>
          </p:spPr>
          <p:txBody>
            <a:bodyPr/>
            <a:lstStyle/>
            <a:p>
              <a:endParaRPr lang="es-CL"/>
            </a:p>
          </p:txBody>
        </p:sp>
        <p:sp>
          <p:nvSpPr>
            <p:cNvPr id="452645" name="Freeform 1061"/>
            <p:cNvSpPr>
              <a:spLocks/>
            </p:cNvSpPr>
            <p:nvPr/>
          </p:nvSpPr>
          <p:spPr bwMode="auto">
            <a:xfrm>
              <a:off x="3141" y="1013"/>
              <a:ext cx="731" cy="1106"/>
            </a:xfrm>
            <a:custGeom>
              <a:avLst/>
              <a:gdLst/>
              <a:ahLst/>
              <a:cxnLst>
                <a:cxn ang="0">
                  <a:pos x="618" y="11"/>
                </a:cxn>
                <a:cxn ang="0">
                  <a:pos x="509" y="45"/>
                </a:cxn>
                <a:cxn ang="0">
                  <a:pos x="395" y="87"/>
                </a:cxn>
                <a:cxn ang="0">
                  <a:pos x="288" y="133"/>
                </a:cxn>
                <a:cxn ang="0">
                  <a:pos x="244" y="169"/>
                </a:cxn>
                <a:cxn ang="0">
                  <a:pos x="243" y="193"/>
                </a:cxn>
                <a:cxn ang="0">
                  <a:pos x="233" y="212"/>
                </a:cxn>
                <a:cxn ang="0">
                  <a:pos x="217" y="227"/>
                </a:cxn>
                <a:cxn ang="0">
                  <a:pos x="197" y="237"/>
                </a:cxn>
                <a:cxn ang="0">
                  <a:pos x="176" y="242"/>
                </a:cxn>
                <a:cxn ang="0">
                  <a:pos x="156" y="240"/>
                </a:cxn>
                <a:cxn ang="0">
                  <a:pos x="139" y="232"/>
                </a:cxn>
                <a:cxn ang="0">
                  <a:pos x="113" y="237"/>
                </a:cxn>
                <a:cxn ang="0">
                  <a:pos x="77" y="261"/>
                </a:cxn>
                <a:cxn ang="0">
                  <a:pos x="44" y="287"/>
                </a:cxn>
                <a:cxn ang="0">
                  <a:pos x="13" y="312"/>
                </a:cxn>
                <a:cxn ang="0">
                  <a:pos x="10" y="368"/>
                </a:cxn>
                <a:cxn ang="0">
                  <a:pos x="28" y="459"/>
                </a:cxn>
                <a:cxn ang="0">
                  <a:pos x="43" y="547"/>
                </a:cxn>
                <a:cxn ang="0">
                  <a:pos x="56" y="635"/>
                </a:cxn>
                <a:cxn ang="0">
                  <a:pos x="80" y="682"/>
                </a:cxn>
                <a:cxn ang="0">
                  <a:pos x="106" y="697"/>
                </a:cxn>
                <a:cxn ang="0">
                  <a:pos x="122" y="718"/>
                </a:cxn>
                <a:cxn ang="0">
                  <a:pos x="132" y="744"/>
                </a:cxn>
                <a:cxn ang="0">
                  <a:pos x="132" y="771"/>
                </a:cxn>
                <a:cxn ang="0">
                  <a:pos x="126" y="797"/>
                </a:cxn>
                <a:cxn ang="0">
                  <a:pos x="109" y="820"/>
                </a:cxn>
                <a:cxn ang="0">
                  <a:pos x="87" y="838"/>
                </a:cxn>
                <a:cxn ang="0">
                  <a:pos x="74" y="871"/>
                </a:cxn>
                <a:cxn ang="0">
                  <a:pos x="75" y="929"/>
                </a:cxn>
                <a:cxn ang="0">
                  <a:pos x="77" y="992"/>
                </a:cxn>
                <a:cxn ang="0">
                  <a:pos x="78" y="1056"/>
                </a:cxn>
                <a:cxn ang="0">
                  <a:pos x="135" y="1098"/>
                </a:cxn>
                <a:cxn ang="0">
                  <a:pos x="256" y="1126"/>
                </a:cxn>
                <a:cxn ang="0">
                  <a:pos x="394" y="1160"/>
                </a:cxn>
                <a:cxn ang="0">
                  <a:pos x="558" y="1201"/>
                </a:cxn>
                <a:cxn ang="0">
                  <a:pos x="667" y="1166"/>
                </a:cxn>
                <a:cxn ang="0">
                  <a:pos x="690" y="1033"/>
                </a:cxn>
                <a:cxn ang="0">
                  <a:pos x="706" y="885"/>
                </a:cxn>
                <a:cxn ang="0">
                  <a:pos x="716" y="726"/>
                </a:cxn>
                <a:cxn ang="0">
                  <a:pos x="719" y="625"/>
                </a:cxn>
                <a:cxn ang="0">
                  <a:pos x="719" y="593"/>
                </a:cxn>
                <a:cxn ang="0">
                  <a:pos x="720" y="563"/>
                </a:cxn>
                <a:cxn ang="0">
                  <a:pos x="720" y="533"/>
                </a:cxn>
                <a:cxn ang="0">
                  <a:pos x="711" y="511"/>
                </a:cxn>
                <a:cxn ang="0">
                  <a:pos x="691" y="505"/>
                </a:cxn>
                <a:cxn ang="0">
                  <a:pos x="677" y="495"/>
                </a:cxn>
                <a:cxn ang="0">
                  <a:pos x="665" y="484"/>
                </a:cxn>
                <a:cxn ang="0">
                  <a:pos x="651" y="461"/>
                </a:cxn>
                <a:cxn ang="0">
                  <a:pos x="642" y="424"/>
                </a:cxn>
                <a:cxn ang="0">
                  <a:pos x="642" y="386"/>
                </a:cxn>
                <a:cxn ang="0">
                  <a:pos x="652" y="351"/>
                </a:cxn>
                <a:cxn ang="0">
                  <a:pos x="670" y="321"/>
                </a:cxn>
                <a:cxn ang="0">
                  <a:pos x="688" y="308"/>
                </a:cxn>
                <a:cxn ang="0">
                  <a:pos x="703" y="302"/>
                </a:cxn>
                <a:cxn ang="0">
                  <a:pos x="706" y="261"/>
                </a:cxn>
                <a:cxn ang="0">
                  <a:pos x="698" y="183"/>
                </a:cxn>
                <a:cxn ang="0">
                  <a:pos x="688" y="108"/>
                </a:cxn>
                <a:cxn ang="0">
                  <a:pos x="675" y="35"/>
                </a:cxn>
              </a:cxnLst>
              <a:rect l="0" t="0" r="r" b="b"/>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46" name="Freeform 1062"/>
            <p:cNvSpPr>
              <a:spLocks/>
            </p:cNvSpPr>
            <p:nvPr/>
          </p:nvSpPr>
          <p:spPr bwMode="auto">
            <a:xfrm>
              <a:off x="3791" y="1013"/>
              <a:ext cx="274" cy="1106"/>
            </a:xfrm>
            <a:custGeom>
              <a:avLst/>
              <a:gdLst/>
              <a:ahLst/>
              <a:cxnLst>
                <a:cxn ang="0">
                  <a:pos x="62" y="27"/>
                </a:cxn>
                <a:cxn ang="0">
                  <a:pos x="116" y="73"/>
                </a:cxn>
                <a:cxn ang="0">
                  <a:pos x="161" y="121"/>
                </a:cxn>
                <a:cxn ang="0">
                  <a:pos x="223" y="191"/>
                </a:cxn>
                <a:cxn ang="0">
                  <a:pos x="269" y="300"/>
                </a:cxn>
                <a:cxn ang="0">
                  <a:pos x="264" y="420"/>
                </a:cxn>
                <a:cxn ang="0">
                  <a:pos x="257" y="539"/>
                </a:cxn>
                <a:cxn ang="0">
                  <a:pos x="247" y="653"/>
                </a:cxn>
                <a:cxn ang="0">
                  <a:pos x="233" y="711"/>
                </a:cxn>
                <a:cxn ang="0">
                  <a:pos x="218" y="723"/>
                </a:cxn>
                <a:cxn ang="0">
                  <a:pos x="208" y="737"/>
                </a:cxn>
                <a:cxn ang="0">
                  <a:pos x="202" y="755"/>
                </a:cxn>
                <a:cxn ang="0">
                  <a:pos x="200" y="771"/>
                </a:cxn>
                <a:cxn ang="0">
                  <a:pos x="204" y="791"/>
                </a:cxn>
                <a:cxn ang="0">
                  <a:pos x="212" y="807"/>
                </a:cxn>
                <a:cxn ang="0">
                  <a:pos x="225" y="823"/>
                </a:cxn>
                <a:cxn ang="0">
                  <a:pos x="231" y="866"/>
                </a:cxn>
                <a:cxn ang="0">
                  <a:pos x="228" y="940"/>
                </a:cxn>
                <a:cxn ang="0">
                  <a:pos x="223" y="1022"/>
                </a:cxn>
                <a:cxn ang="0">
                  <a:pos x="218" y="1098"/>
                </a:cxn>
                <a:cxn ang="0">
                  <a:pos x="194" y="1148"/>
                </a:cxn>
                <a:cxn ang="0">
                  <a:pos x="145" y="1173"/>
                </a:cxn>
                <a:cxn ang="0">
                  <a:pos x="93" y="1196"/>
                </a:cxn>
                <a:cxn ang="0">
                  <a:pos x="39" y="1217"/>
                </a:cxn>
                <a:cxn ang="0">
                  <a:pos x="26" y="1153"/>
                </a:cxn>
                <a:cxn ang="0">
                  <a:pos x="51" y="999"/>
                </a:cxn>
                <a:cxn ang="0">
                  <a:pos x="67" y="840"/>
                </a:cxn>
                <a:cxn ang="0">
                  <a:pos x="77" y="679"/>
                </a:cxn>
                <a:cxn ang="0">
                  <a:pos x="78" y="580"/>
                </a:cxn>
                <a:cxn ang="0">
                  <a:pos x="78" y="560"/>
                </a:cxn>
                <a:cxn ang="0">
                  <a:pos x="78" y="549"/>
                </a:cxn>
                <a:cxn ang="0">
                  <a:pos x="78" y="529"/>
                </a:cxn>
                <a:cxn ang="0">
                  <a:pos x="69" y="511"/>
                </a:cxn>
                <a:cxn ang="0">
                  <a:pos x="51" y="507"/>
                </a:cxn>
                <a:cxn ang="0">
                  <a:pos x="36" y="498"/>
                </a:cxn>
                <a:cxn ang="0">
                  <a:pos x="25" y="485"/>
                </a:cxn>
                <a:cxn ang="0">
                  <a:pos x="10" y="464"/>
                </a:cxn>
                <a:cxn ang="0">
                  <a:pos x="0" y="429"/>
                </a:cxn>
                <a:cxn ang="0">
                  <a:pos x="0" y="390"/>
                </a:cxn>
                <a:cxn ang="0">
                  <a:pos x="10" y="354"/>
                </a:cxn>
                <a:cxn ang="0">
                  <a:pos x="22" y="331"/>
                </a:cxn>
                <a:cxn ang="0">
                  <a:pos x="33" y="318"/>
                </a:cxn>
                <a:cxn ang="0">
                  <a:pos x="46" y="308"/>
                </a:cxn>
                <a:cxn ang="0">
                  <a:pos x="61" y="303"/>
                </a:cxn>
                <a:cxn ang="0">
                  <a:pos x="65" y="263"/>
                </a:cxn>
                <a:cxn ang="0">
                  <a:pos x="56" y="185"/>
                </a:cxn>
                <a:cxn ang="0">
                  <a:pos x="44" y="107"/>
                </a:cxn>
                <a:cxn ang="0">
                  <a:pos x="31" y="34"/>
                </a:cxn>
              </a:cxnLst>
              <a:rect l="0" t="0" r="r" b="b"/>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w="9525" cap="rnd">
              <a:noFill/>
              <a:round/>
              <a:headEnd/>
              <a:tailEnd/>
            </a:ln>
            <a:effectLst/>
          </p:spPr>
          <p:txBody>
            <a:bodyPr/>
            <a:lstStyle/>
            <a:p>
              <a:endParaRPr lang="es-CL"/>
            </a:p>
          </p:txBody>
        </p:sp>
        <p:sp>
          <p:nvSpPr>
            <p:cNvPr id="452647" name="Freeform 1063"/>
            <p:cNvSpPr>
              <a:spLocks/>
            </p:cNvSpPr>
            <p:nvPr/>
          </p:nvSpPr>
          <p:spPr bwMode="auto">
            <a:xfrm>
              <a:off x="3791" y="1013"/>
              <a:ext cx="274" cy="1106"/>
            </a:xfrm>
            <a:custGeom>
              <a:avLst/>
              <a:gdLst/>
              <a:ahLst/>
              <a:cxnLst>
                <a:cxn ang="0">
                  <a:pos x="62" y="27"/>
                </a:cxn>
                <a:cxn ang="0">
                  <a:pos x="116" y="73"/>
                </a:cxn>
                <a:cxn ang="0">
                  <a:pos x="161" y="121"/>
                </a:cxn>
                <a:cxn ang="0">
                  <a:pos x="223" y="191"/>
                </a:cxn>
                <a:cxn ang="0">
                  <a:pos x="269" y="300"/>
                </a:cxn>
                <a:cxn ang="0">
                  <a:pos x="264" y="420"/>
                </a:cxn>
                <a:cxn ang="0">
                  <a:pos x="257" y="539"/>
                </a:cxn>
                <a:cxn ang="0">
                  <a:pos x="247" y="653"/>
                </a:cxn>
                <a:cxn ang="0">
                  <a:pos x="233" y="711"/>
                </a:cxn>
                <a:cxn ang="0">
                  <a:pos x="218" y="723"/>
                </a:cxn>
                <a:cxn ang="0">
                  <a:pos x="208" y="737"/>
                </a:cxn>
                <a:cxn ang="0">
                  <a:pos x="202" y="755"/>
                </a:cxn>
                <a:cxn ang="0">
                  <a:pos x="200" y="771"/>
                </a:cxn>
                <a:cxn ang="0">
                  <a:pos x="204" y="791"/>
                </a:cxn>
                <a:cxn ang="0">
                  <a:pos x="212" y="807"/>
                </a:cxn>
                <a:cxn ang="0">
                  <a:pos x="225" y="823"/>
                </a:cxn>
                <a:cxn ang="0">
                  <a:pos x="231" y="866"/>
                </a:cxn>
                <a:cxn ang="0">
                  <a:pos x="228" y="940"/>
                </a:cxn>
                <a:cxn ang="0">
                  <a:pos x="223" y="1022"/>
                </a:cxn>
                <a:cxn ang="0">
                  <a:pos x="218" y="1098"/>
                </a:cxn>
                <a:cxn ang="0">
                  <a:pos x="194" y="1148"/>
                </a:cxn>
                <a:cxn ang="0">
                  <a:pos x="145" y="1173"/>
                </a:cxn>
                <a:cxn ang="0">
                  <a:pos x="93" y="1196"/>
                </a:cxn>
                <a:cxn ang="0">
                  <a:pos x="39" y="1217"/>
                </a:cxn>
                <a:cxn ang="0">
                  <a:pos x="26" y="1153"/>
                </a:cxn>
                <a:cxn ang="0">
                  <a:pos x="51" y="999"/>
                </a:cxn>
                <a:cxn ang="0">
                  <a:pos x="67" y="840"/>
                </a:cxn>
                <a:cxn ang="0">
                  <a:pos x="77" y="679"/>
                </a:cxn>
                <a:cxn ang="0">
                  <a:pos x="78" y="580"/>
                </a:cxn>
                <a:cxn ang="0">
                  <a:pos x="78" y="560"/>
                </a:cxn>
                <a:cxn ang="0">
                  <a:pos x="78" y="549"/>
                </a:cxn>
                <a:cxn ang="0">
                  <a:pos x="78" y="529"/>
                </a:cxn>
                <a:cxn ang="0">
                  <a:pos x="69" y="511"/>
                </a:cxn>
                <a:cxn ang="0">
                  <a:pos x="51" y="507"/>
                </a:cxn>
                <a:cxn ang="0">
                  <a:pos x="36" y="498"/>
                </a:cxn>
                <a:cxn ang="0">
                  <a:pos x="25" y="485"/>
                </a:cxn>
                <a:cxn ang="0">
                  <a:pos x="10" y="464"/>
                </a:cxn>
                <a:cxn ang="0">
                  <a:pos x="0" y="429"/>
                </a:cxn>
                <a:cxn ang="0">
                  <a:pos x="0" y="390"/>
                </a:cxn>
                <a:cxn ang="0">
                  <a:pos x="10" y="354"/>
                </a:cxn>
                <a:cxn ang="0">
                  <a:pos x="22" y="331"/>
                </a:cxn>
                <a:cxn ang="0">
                  <a:pos x="33" y="318"/>
                </a:cxn>
                <a:cxn ang="0">
                  <a:pos x="46" y="308"/>
                </a:cxn>
                <a:cxn ang="0">
                  <a:pos x="61" y="303"/>
                </a:cxn>
                <a:cxn ang="0">
                  <a:pos x="65" y="263"/>
                </a:cxn>
                <a:cxn ang="0">
                  <a:pos x="56" y="185"/>
                </a:cxn>
                <a:cxn ang="0">
                  <a:pos x="44" y="107"/>
                </a:cxn>
                <a:cxn ang="0">
                  <a:pos x="31" y="34"/>
                </a:cxn>
              </a:cxnLst>
              <a:rect l="0" t="0" r="r" b="b"/>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48" name="Freeform 1064"/>
            <p:cNvSpPr>
              <a:spLocks/>
            </p:cNvSpPr>
            <p:nvPr/>
          </p:nvSpPr>
          <p:spPr bwMode="auto">
            <a:xfrm>
              <a:off x="3562" y="1588"/>
              <a:ext cx="138" cy="167"/>
            </a:xfrm>
            <a:custGeom>
              <a:avLst/>
              <a:gdLst/>
              <a:ahLst/>
              <a:cxnLst>
                <a:cxn ang="0">
                  <a:pos x="69" y="0"/>
                </a:cxn>
                <a:cxn ang="0">
                  <a:pos x="61" y="0"/>
                </a:cxn>
                <a:cxn ang="0">
                  <a:pos x="54" y="2"/>
                </a:cxn>
                <a:cxn ang="0">
                  <a:pos x="48" y="5"/>
                </a:cxn>
                <a:cxn ang="0">
                  <a:pos x="43" y="8"/>
                </a:cxn>
                <a:cxn ang="0">
                  <a:pos x="31" y="16"/>
                </a:cxn>
                <a:cxn ang="0">
                  <a:pos x="22" y="28"/>
                </a:cxn>
                <a:cxn ang="0">
                  <a:pos x="12" y="41"/>
                </a:cxn>
                <a:cxn ang="0">
                  <a:pos x="7" y="57"/>
                </a:cxn>
                <a:cxn ang="0">
                  <a:pos x="2" y="75"/>
                </a:cxn>
                <a:cxn ang="0">
                  <a:pos x="0" y="93"/>
                </a:cxn>
                <a:cxn ang="0">
                  <a:pos x="2" y="112"/>
                </a:cxn>
                <a:cxn ang="0">
                  <a:pos x="7" y="130"/>
                </a:cxn>
                <a:cxn ang="0">
                  <a:pos x="12" y="145"/>
                </a:cxn>
                <a:cxn ang="0">
                  <a:pos x="22" y="159"/>
                </a:cxn>
                <a:cxn ang="0">
                  <a:pos x="31" y="171"/>
                </a:cxn>
                <a:cxn ang="0">
                  <a:pos x="43" y="179"/>
                </a:cxn>
                <a:cxn ang="0">
                  <a:pos x="48" y="182"/>
                </a:cxn>
                <a:cxn ang="0">
                  <a:pos x="54" y="184"/>
                </a:cxn>
                <a:cxn ang="0">
                  <a:pos x="61" y="185"/>
                </a:cxn>
                <a:cxn ang="0">
                  <a:pos x="69" y="185"/>
                </a:cxn>
                <a:cxn ang="0">
                  <a:pos x="75" y="185"/>
                </a:cxn>
                <a:cxn ang="0">
                  <a:pos x="82" y="184"/>
                </a:cxn>
                <a:cxn ang="0">
                  <a:pos x="88" y="182"/>
                </a:cxn>
                <a:cxn ang="0">
                  <a:pos x="93" y="179"/>
                </a:cxn>
                <a:cxn ang="0">
                  <a:pos x="104" y="171"/>
                </a:cxn>
                <a:cxn ang="0">
                  <a:pos x="114" y="159"/>
                </a:cxn>
                <a:cxn ang="0">
                  <a:pos x="122" y="145"/>
                </a:cxn>
                <a:cxn ang="0">
                  <a:pos x="129" y="130"/>
                </a:cxn>
                <a:cxn ang="0">
                  <a:pos x="134" y="112"/>
                </a:cxn>
                <a:cxn ang="0">
                  <a:pos x="135" y="93"/>
                </a:cxn>
                <a:cxn ang="0">
                  <a:pos x="134" y="75"/>
                </a:cxn>
                <a:cxn ang="0">
                  <a:pos x="129" y="57"/>
                </a:cxn>
                <a:cxn ang="0">
                  <a:pos x="122" y="41"/>
                </a:cxn>
                <a:cxn ang="0">
                  <a:pos x="114" y="28"/>
                </a:cxn>
                <a:cxn ang="0">
                  <a:pos x="104" y="16"/>
                </a:cxn>
                <a:cxn ang="0">
                  <a:pos x="93" y="8"/>
                </a:cxn>
                <a:cxn ang="0">
                  <a:pos x="88" y="5"/>
                </a:cxn>
                <a:cxn ang="0">
                  <a:pos x="82" y="2"/>
                </a:cxn>
                <a:cxn ang="0">
                  <a:pos x="75" y="0"/>
                </a:cxn>
                <a:cxn ang="0">
                  <a:pos x="69" y="0"/>
                </a:cxn>
              </a:cxnLst>
              <a:rect l="0" t="0" r="r" b="b"/>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49" name="Freeform 1065"/>
            <p:cNvSpPr>
              <a:spLocks/>
            </p:cNvSpPr>
            <p:nvPr/>
          </p:nvSpPr>
          <p:spPr bwMode="auto">
            <a:xfrm>
              <a:off x="3328" y="1778"/>
              <a:ext cx="129" cy="157"/>
            </a:xfrm>
            <a:custGeom>
              <a:avLst/>
              <a:gdLst/>
              <a:ahLst/>
              <a:cxnLst>
                <a:cxn ang="0">
                  <a:pos x="61" y="0"/>
                </a:cxn>
                <a:cxn ang="0">
                  <a:pos x="55" y="0"/>
                </a:cxn>
                <a:cxn ang="0">
                  <a:pos x="50" y="2"/>
                </a:cxn>
                <a:cxn ang="0">
                  <a:pos x="44" y="4"/>
                </a:cxn>
                <a:cxn ang="0">
                  <a:pos x="37" y="7"/>
                </a:cxn>
                <a:cxn ang="0">
                  <a:pos x="27" y="15"/>
                </a:cxn>
                <a:cxn ang="0">
                  <a:pos x="18" y="26"/>
                </a:cxn>
                <a:cxn ang="0">
                  <a:pos x="9" y="39"/>
                </a:cxn>
                <a:cxn ang="0">
                  <a:pos x="5" y="54"/>
                </a:cxn>
                <a:cxn ang="0">
                  <a:pos x="1" y="70"/>
                </a:cxn>
                <a:cxn ang="0">
                  <a:pos x="0" y="87"/>
                </a:cxn>
                <a:cxn ang="0">
                  <a:pos x="1" y="104"/>
                </a:cxn>
                <a:cxn ang="0">
                  <a:pos x="5" y="121"/>
                </a:cxn>
                <a:cxn ang="0">
                  <a:pos x="9" y="135"/>
                </a:cxn>
                <a:cxn ang="0">
                  <a:pos x="18" y="148"/>
                </a:cxn>
                <a:cxn ang="0">
                  <a:pos x="27" y="160"/>
                </a:cxn>
                <a:cxn ang="0">
                  <a:pos x="37" y="168"/>
                </a:cxn>
                <a:cxn ang="0">
                  <a:pos x="44" y="169"/>
                </a:cxn>
                <a:cxn ang="0">
                  <a:pos x="50" y="173"/>
                </a:cxn>
                <a:cxn ang="0">
                  <a:pos x="55" y="173"/>
                </a:cxn>
                <a:cxn ang="0">
                  <a:pos x="61" y="174"/>
                </a:cxn>
                <a:cxn ang="0">
                  <a:pos x="68" y="173"/>
                </a:cxn>
                <a:cxn ang="0">
                  <a:pos x="74" y="173"/>
                </a:cxn>
                <a:cxn ang="0">
                  <a:pos x="81" y="169"/>
                </a:cxn>
                <a:cxn ang="0">
                  <a:pos x="86" y="168"/>
                </a:cxn>
                <a:cxn ang="0">
                  <a:pos x="97" y="160"/>
                </a:cxn>
                <a:cxn ang="0">
                  <a:pos x="105" y="148"/>
                </a:cxn>
                <a:cxn ang="0">
                  <a:pos x="113" y="135"/>
                </a:cxn>
                <a:cxn ang="0">
                  <a:pos x="120" y="121"/>
                </a:cxn>
                <a:cxn ang="0">
                  <a:pos x="123" y="104"/>
                </a:cxn>
                <a:cxn ang="0">
                  <a:pos x="125" y="87"/>
                </a:cxn>
                <a:cxn ang="0">
                  <a:pos x="123" y="70"/>
                </a:cxn>
                <a:cxn ang="0">
                  <a:pos x="120" y="54"/>
                </a:cxn>
                <a:cxn ang="0">
                  <a:pos x="113" y="39"/>
                </a:cxn>
                <a:cxn ang="0">
                  <a:pos x="105" y="26"/>
                </a:cxn>
                <a:cxn ang="0">
                  <a:pos x="97" y="15"/>
                </a:cxn>
                <a:cxn ang="0">
                  <a:pos x="86" y="7"/>
                </a:cxn>
                <a:cxn ang="0">
                  <a:pos x="81" y="4"/>
                </a:cxn>
                <a:cxn ang="0">
                  <a:pos x="74" y="2"/>
                </a:cxn>
                <a:cxn ang="0">
                  <a:pos x="68" y="0"/>
                </a:cxn>
                <a:cxn ang="0">
                  <a:pos x="61" y="0"/>
                </a:cxn>
              </a:cxnLst>
              <a:rect l="0" t="0" r="r" b="b"/>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50" name="Freeform 1066"/>
            <p:cNvSpPr>
              <a:spLocks/>
            </p:cNvSpPr>
            <p:nvPr/>
          </p:nvSpPr>
          <p:spPr bwMode="auto">
            <a:xfrm>
              <a:off x="3324" y="1418"/>
              <a:ext cx="105" cy="130"/>
            </a:xfrm>
            <a:custGeom>
              <a:avLst/>
              <a:gdLst/>
              <a:ahLst/>
              <a:cxnLst>
                <a:cxn ang="0">
                  <a:pos x="52" y="0"/>
                </a:cxn>
                <a:cxn ang="0">
                  <a:pos x="41" y="1"/>
                </a:cxn>
                <a:cxn ang="0">
                  <a:pos x="33" y="5"/>
                </a:cxn>
                <a:cxn ang="0">
                  <a:pos x="23" y="11"/>
                </a:cxn>
                <a:cxn ang="0">
                  <a:pos x="15" y="21"/>
                </a:cxn>
                <a:cxn ang="0">
                  <a:pos x="10" y="31"/>
                </a:cxn>
                <a:cxn ang="0">
                  <a:pos x="5" y="44"/>
                </a:cxn>
                <a:cxn ang="0">
                  <a:pos x="2" y="57"/>
                </a:cxn>
                <a:cxn ang="0">
                  <a:pos x="0" y="71"/>
                </a:cxn>
                <a:cxn ang="0">
                  <a:pos x="2" y="86"/>
                </a:cxn>
                <a:cxn ang="0">
                  <a:pos x="5" y="99"/>
                </a:cxn>
                <a:cxn ang="0">
                  <a:pos x="10" y="110"/>
                </a:cxn>
                <a:cxn ang="0">
                  <a:pos x="15" y="122"/>
                </a:cxn>
                <a:cxn ang="0">
                  <a:pos x="23" y="130"/>
                </a:cxn>
                <a:cxn ang="0">
                  <a:pos x="33" y="136"/>
                </a:cxn>
                <a:cxn ang="0">
                  <a:pos x="41" y="141"/>
                </a:cxn>
                <a:cxn ang="0">
                  <a:pos x="52" y="143"/>
                </a:cxn>
                <a:cxn ang="0">
                  <a:pos x="62" y="141"/>
                </a:cxn>
                <a:cxn ang="0">
                  <a:pos x="72" y="136"/>
                </a:cxn>
                <a:cxn ang="0">
                  <a:pos x="80" y="130"/>
                </a:cxn>
                <a:cxn ang="0">
                  <a:pos x="88" y="122"/>
                </a:cxn>
                <a:cxn ang="0">
                  <a:pos x="95" y="110"/>
                </a:cxn>
                <a:cxn ang="0">
                  <a:pos x="100" y="99"/>
                </a:cxn>
                <a:cxn ang="0">
                  <a:pos x="103" y="86"/>
                </a:cxn>
                <a:cxn ang="0">
                  <a:pos x="103" y="71"/>
                </a:cxn>
                <a:cxn ang="0">
                  <a:pos x="103" y="57"/>
                </a:cxn>
                <a:cxn ang="0">
                  <a:pos x="100" y="44"/>
                </a:cxn>
                <a:cxn ang="0">
                  <a:pos x="95" y="31"/>
                </a:cxn>
                <a:cxn ang="0">
                  <a:pos x="88" y="21"/>
                </a:cxn>
                <a:cxn ang="0">
                  <a:pos x="80" y="11"/>
                </a:cxn>
                <a:cxn ang="0">
                  <a:pos x="72" y="5"/>
                </a:cxn>
                <a:cxn ang="0">
                  <a:pos x="62" y="1"/>
                </a:cxn>
                <a:cxn ang="0">
                  <a:pos x="52" y="0"/>
                </a:cxn>
              </a:cxnLst>
              <a:rect l="0" t="0" r="r" b="b"/>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51" name="Freeform 1067"/>
            <p:cNvSpPr>
              <a:spLocks/>
            </p:cNvSpPr>
            <p:nvPr/>
          </p:nvSpPr>
          <p:spPr bwMode="auto">
            <a:xfrm>
              <a:off x="3522" y="1196"/>
              <a:ext cx="151" cy="186"/>
            </a:xfrm>
            <a:custGeom>
              <a:avLst/>
              <a:gdLst/>
              <a:ahLst/>
              <a:cxnLst>
                <a:cxn ang="0">
                  <a:pos x="75" y="0"/>
                </a:cxn>
                <a:cxn ang="0">
                  <a:pos x="67" y="1"/>
                </a:cxn>
                <a:cxn ang="0">
                  <a:pos x="59" y="3"/>
                </a:cxn>
                <a:cxn ang="0">
                  <a:pos x="52" y="5"/>
                </a:cxn>
                <a:cxn ang="0">
                  <a:pos x="46" y="8"/>
                </a:cxn>
                <a:cxn ang="0">
                  <a:pos x="39" y="13"/>
                </a:cxn>
                <a:cxn ang="0">
                  <a:pos x="33" y="18"/>
                </a:cxn>
                <a:cxn ang="0">
                  <a:pos x="28" y="24"/>
                </a:cxn>
                <a:cxn ang="0">
                  <a:pos x="22" y="31"/>
                </a:cxn>
                <a:cxn ang="0">
                  <a:pos x="13" y="47"/>
                </a:cxn>
                <a:cxn ang="0">
                  <a:pos x="5" y="63"/>
                </a:cxn>
                <a:cxn ang="0">
                  <a:pos x="2" y="83"/>
                </a:cxn>
                <a:cxn ang="0">
                  <a:pos x="0" y="104"/>
                </a:cxn>
                <a:cxn ang="0">
                  <a:pos x="2" y="125"/>
                </a:cxn>
                <a:cxn ang="0">
                  <a:pos x="5" y="144"/>
                </a:cxn>
                <a:cxn ang="0">
                  <a:pos x="13" y="161"/>
                </a:cxn>
                <a:cxn ang="0">
                  <a:pos x="22" y="177"/>
                </a:cxn>
                <a:cxn ang="0">
                  <a:pos x="28" y="183"/>
                </a:cxn>
                <a:cxn ang="0">
                  <a:pos x="33" y="190"/>
                </a:cxn>
                <a:cxn ang="0">
                  <a:pos x="39" y="195"/>
                </a:cxn>
                <a:cxn ang="0">
                  <a:pos x="46" y="198"/>
                </a:cxn>
                <a:cxn ang="0">
                  <a:pos x="52" y="203"/>
                </a:cxn>
                <a:cxn ang="0">
                  <a:pos x="59" y="204"/>
                </a:cxn>
                <a:cxn ang="0">
                  <a:pos x="67" y="206"/>
                </a:cxn>
                <a:cxn ang="0">
                  <a:pos x="75" y="206"/>
                </a:cxn>
                <a:cxn ang="0">
                  <a:pos x="82" y="206"/>
                </a:cxn>
                <a:cxn ang="0">
                  <a:pos x="90" y="204"/>
                </a:cxn>
                <a:cxn ang="0">
                  <a:pos x="96" y="203"/>
                </a:cxn>
                <a:cxn ang="0">
                  <a:pos x="103" y="198"/>
                </a:cxn>
                <a:cxn ang="0">
                  <a:pos x="109" y="195"/>
                </a:cxn>
                <a:cxn ang="0">
                  <a:pos x="116" y="190"/>
                </a:cxn>
                <a:cxn ang="0">
                  <a:pos x="121" y="183"/>
                </a:cxn>
                <a:cxn ang="0">
                  <a:pos x="127" y="177"/>
                </a:cxn>
                <a:cxn ang="0">
                  <a:pos x="135" y="161"/>
                </a:cxn>
                <a:cxn ang="0">
                  <a:pos x="143" y="144"/>
                </a:cxn>
                <a:cxn ang="0">
                  <a:pos x="147" y="125"/>
                </a:cxn>
                <a:cxn ang="0">
                  <a:pos x="148" y="104"/>
                </a:cxn>
                <a:cxn ang="0">
                  <a:pos x="147" y="83"/>
                </a:cxn>
                <a:cxn ang="0">
                  <a:pos x="143" y="63"/>
                </a:cxn>
                <a:cxn ang="0">
                  <a:pos x="135" y="47"/>
                </a:cxn>
                <a:cxn ang="0">
                  <a:pos x="127" y="31"/>
                </a:cxn>
                <a:cxn ang="0">
                  <a:pos x="121" y="24"/>
                </a:cxn>
                <a:cxn ang="0">
                  <a:pos x="116" y="18"/>
                </a:cxn>
                <a:cxn ang="0">
                  <a:pos x="109" y="13"/>
                </a:cxn>
                <a:cxn ang="0">
                  <a:pos x="103" y="8"/>
                </a:cxn>
                <a:cxn ang="0">
                  <a:pos x="96" y="5"/>
                </a:cxn>
                <a:cxn ang="0">
                  <a:pos x="90" y="3"/>
                </a:cxn>
                <a:cxn ang="0">
                  <a:pos x="82" y="1"/>
                </a:cxn>
                <a:cxn ang="0">
                  <a:pos x="75" y="0"/>
                </a:cxn>
              </a:cxnLst>
              <a:rect l="0" t="0" r="r" b="b"/>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52" name="Freeform 1068"/>
            <p:cNvSpPr>
              <a:spLocks/>
            </p:cNvSpPr>
            <p:nvPr/>
          </p:nvSpPr>
          <p:spPr bwMode="auto">
            <a:xfrm>
              <a:off x="3841" y="1040"/>
              <a:ext cx="214" cy="495"/>
            </a:xfrm>
            <a:custGeom>
              <a:avLst/>
              <a:gdLst/>
              <a:ahLst/>
              <a:cxnLst>
                <a:cxn ang="0">
                  <a:pos x="0" y="0"/>
                </a:cxn>
                <a:cxn ang="0">
                  <a:pos x="28" y="25"/>
                </a:cxn>
                <a:cxn ang="0">
                  <a:pos x="54" y="49"/>
                </a:cxn>
                <a:cxn ang="0">
                  <a:pos x="80" y="77"/>
                </a:cxn>
                <a:cxn ang="0">
                  <a:pos x="106" y="104"/>
                </a:cxn>
                <a:cxn ang="0">
                  <a:pos x="132" y="132"/>
                </a:cxn>
                <a:cxn ang="0">
                  <a:pos x="158" y="161"/>
                </a:cxn>
                <a:cxn ang="0">
                  <a:pos x="184" y="189"/>
                </a:cxn>
                <a:cxn ang="0">
                  <a:pos x="210" y="217"/>
                </a:cxn>
                <a:cxn ang="0">
                  <a:pos x="208" y="257"/>
                </a:cxn>
                <a:cxn ang="0">
                  <a:pos x="207" y="298"/>
                </a:cxn>
                <a:cxn ang="0">
                  <a:pos x="207" y="340"/>
                </a:cxn>
                <a:cxn ang="0">
                  <a:pos x="205" y="381"/>
                </a:cxn>
                <a:cxn ang="0">
                  <a:pos x="203" y="421"/>
                </a:cxn>
                <a:cxn ang="0">
                  <a:pos x="200" y="464"/>
                </a:cxn>
                <a:cxn ang="0">
                  <a:pos x="198" y="506"/>
                </a:cxn>
                <a:cxn ang="0">
                  <a:pos x="197" y="548"/>
                </a:cxn>
                <a:cxn ang="0">
                  <a:pos x="194" y="504"/>
                </a:cxn>
                <a:cxn ang="0">
                  <a:pos x="190" y="462"/>
                </a:cxn>
                <a:cxn ang="0">
                  <a:pos x="187" y="418"/>
                </a:cxn>
                <a:cxn ang="0">
                  <a:pos x="184" y="376"/>
                </a:cxn>
                <a:cxn ang="0">
                  <a:pos x="179" y="334"/>
                </a:cxn>
                <a:cxn ang="0">
                  <a:pos x="174" y="293"/>
                </a:cxn>
                <a:cxn ang="0">
                  <a:pos x="169" y="254"/>
                </a:cxn>
                <a:cxn ang="0">
                  <a:pos x="161" y="215"/>
                </a:cxn>
                <a:cxn ang="0">
                  <a:pos x="142" y="186"/>
                </a:cxn>
                <a:cxn ang="0">
                  <a:pos x="122" y="158"/>
                </a:cxn>
                <a:cxn ang="0">
                  <a:pos x="103" y="130"/>
                </a:cxn>
                <a:cxn ang="0">
                  <a:pos x="83" y="104"/>
                </a:cxn>
                <a:cxn ang="0">
                  <a:pos x="62" y="78"/>
                </a:cxn>
                <a:cxn ang="0">
                  <a:pos x="42" y="52"/>
                </a:cxn>
                <a:cxn ang="0">
                  <a:pos x="21" y="26"/>
                </a:cxn>
                <a:cxn ang="0">
                  <a:pos x="0" y="0"/>
                </a:cxn>
              </a:cxnLst>
              <a:rect l="0" t="0" r="r" b="b"/>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w="9525" cap="rnd">
              <a:noFill/>
              <a:round/>
              <a:headEnd/>
              <a:tailEnd/>
            </a:ln>
            <a:effectLst/>
          </p:spPr>
          <p:txBody>
            <a:bodyPr/>
            <a:lstStyle/>
            <a:p>
              <a:endParaRPr lang="es-CL"/>
            </a:p>
          </p:txBody>
        </p:sp>
        <p:sp>
          <p:nvSpPr>
            <p:cNvPr id="452653" name="Freeform 1069"/>
            <p:cNvSpPr>
              <a:spLocks/>
            </p:cNvSpPr>
            <p:nvPr/>
          </p:nvSpPr>
          <p:spPr bwMode="auto">
            <a:xfrm>
              <a:off x="3768" y="1285"/>
              <a:ext cx="100" cy="189"/>
            </a:xfrm>
            <a:custGeom>
              <a:avLst/>
              <a:gdLst/>
              <a:ahLst/>
              <a:cxnLst>
                <a:cxn ang="0">
                  <a:pos x="91" y="0"/>
                </a:cxn>
                <a:cxn ang="0">
                  <a:pos x="86" y="3"/>
                </a:cxn>
                <a:cxn ang="0">
                  <a:pos x="81" y="8"/>
                </a:cxn>
                <a:cxn ang="0">
                  <a:pos x="78" y="13"/>
                </a:cxn>
                <a:cxn ang="0">
                  <a:pos x="73" y="19"/>
                </a:cxn>
                <a:cxn ang="0">
                  <a:pos x="68" y="36"/>
                </a:cxn>
                <a:cxn ang="0">
                  <a:pos x="63" y="52"/>
                </a:cxn>
                <a:cxn ang="0">
                  <a:pos x="60" y="70"/>
                </a:cxn>
                <a:cxn ang="0">
                  <a:pos x="58" y="86"/>
                </a:cxn>
                <a:cxn ang="0">
                  <a:pos x="58" y="99"/>
                </a:cxn>
                <a:cxn ang="0">
                  <a:pos x="58" y="110"/>
                </a:cxn>
                <a:cxn ang="0">
                  <a:pos x="58" y="122"/>
                </a:cxn>
                <a:cxn ang="0">
                  <a:pos x="60" y="136"/>
                </a:cxn>
                <a:cxn ang="0">
                  <a:pos x="63" y="151"/>
                </a:cxn>
                <a:cxn ang="0">
                  <a:pos x="66" y="166"/>
                </a:cxn>
                <a:cxn ang="0">
                  <a:pos x="71" y="179"/>
                </a:cxn>
                <a:cxn ang="0">
                  <a:pos x="79" y="192"/>
                </a:cxn>
                <a:cxn ang="0">
                  <a:pos x="83" y="196"/>
                </a:cxn>
                <a:cxn ang="0">
                  <a:pos x="87" y="201"/>
                </a:cxn>
                <a:cxn ang="0">
                  <a:pos x="92" y="206"/>
                </a:cxn>
                <a:cxn ang="0">
                  <a:pos x="97" y="209"/>
                </a:cxn>
                <a:cxn ang="0">
                  <a:pos x="87" y="209"/>
                </a:cxn>
                <a:cxn ang="0">
                  <a:pos x="78" y="209"/>
                </a:cxn>
                <a:cxn ang="0">
                  <a:pos x="68" y="206"/>
                </a:cxn>
                <a:cxn ang="0">
                  <a:pos x="58" y="203"/>
                </a:cxn>
                <a:cxn ang="0">
                  <a:pos x="50" y="198"/>
                </a:cxn>
                <a:cxn ang="0">
                  <a:pos x="42" y="193"/>
                </a:cxn>
                <a:cxn ang="0">
                  <a:pos x="35" y="187"/>
                </a:cxn>
                <a:cxn ang="0">
                  <a:pos x="27" y="180"/>
                </a:cxn>
                <a:cxn ang="0">
                  <a:pos x="22" y="172"/>
                </a:cxn>
                <a:cxn ang="0">
                  <a:pos x="16" y="164"/>
                </a:cxn>
                <a:cxn ang="0">
                  <a:pos x="13" y="154"/>
                </a:cxn>
                <a:cxn ang="0">
                  <a:pos x="8" y="144"/>
                </a:cxn>
                <a:cxn ang="0">
                  <a:pos x="5" y="135"/>
                </a:cxn>
                <a:cxn ang="0">
                  <a:pos x="3" y="123"/>
                </a:cxn>
                <a:cxn ang="0">
                  <a:pos x="1" y="114"/>
                </a:cxn>
                <a:cxn ang="0">
                  <a:pos x="0" y="102"/>
                </a:cxn>
                <a:cxn ang="0">
                  <a:pos x="0" y="92"/>
                </a:cxn>
                <a:cxn ang="0">
                  <a:pos x="1" y="81"/>
                </a:cxn>
                <a:cxn ang="0">
                  <a:pos x="3" y="71"/>
                </a:cxn>
                <a:cxn ang="0">
                  <a:pos x="6" y="63"/>
                </a:cxn>
                <a:cxn ang="0">
                  <a:pos x="9" y="53"/>
                </a:cxn>
                <a:cxn ang="0">
                  <a:pos x="14" y="45"/>
                </a:cxn>
                <a:cxn ang="0">
                  <a:pos x="19" y="37"/>
                </a:cxn>
                <a:cxn ang="0">
                  <a:pos x="26" y="31"/>
                </a:cxn>
                <a:cxn ang="0">
                  <a:pos x="32" y="24"/>
                </a:cxn>
                <a:cxn ang="0">
                  <a:pos x="39" y="18"/>
                </a:cxn>
                <a:cxn ang="0">
                  <a:pos x="47" y="13"/>
                </a:cxn>
                <a:cxn ang="0">
                  <a:pos x="55" y="8"/>
                </a:cxn>
                <a:cxn ang="0">
                  <a:pos x="63" y="5"/>
                </a:cxn>
                <a:cxn ang="0">
                  <a:pos x="71" y="1"/>
                </a:cxn>
                <a:cxn ang="0">
                  <a:pos x="81" y="0"/>
                </a:cxn>
                <a:cxn ang="0">
                  <a:pos x="91" y="0"/>
                </a:cxn>
              </a:cxnLst>
              <a:rect l="0" t="0" r="r" b="b"/>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w="9525" cap="rnd">
              <a:noFill/>
              <a:round/>
              <a:headEnd/>
              <a:tailEnd/>
            </a:ln>
            <a:effectLst/>
          </p:spPr>
          <p:txBody>
            <a:bodyPr/>
            <a:lstStyle/>
            <a:p>
              <a:endParaRPr lang="es-CL"/>
            </a:p>
          </p:txBody>
        </p:sp>
        <p:sp>
          <p:nvSpPr>
            <p:cNvPr id="452654" name="Freeform 1070"/>
            <p:cNvSpPr>
              <a:spLocks/>
            </p:cNvSpPr>
            <p:nvPr/>
          </p:nvSpPr>
          <p:spPr bwMode="auto">
            <a:xfrm>
              <a:off x="3768" y="1285"/>
              <a:ext cx="100" cy="189"/>
            </a:xfrm>
            <a:custGeom>
              <a:avLst/>
              <a:gdLst/>
              <a:ahLst/>
              <a:cxnLst>
                <a:cxn ang="0">
                  <a:pos x="91" y="0"/>
                </a:cxn>
                <a:cxn ang="0">
                  <a:pos x="86" y="3"/>
                </a:cxn>
                <a:cxn ang="0">
                  <a:pos x="81" y="8"/>
                </a:cxn>
                <a:cxn ang="0">
                  <a:pos x="78" y="13"/>
                </a:cxn>
                <a:cxn ang="0">
                  <a:pos x="73" y="19"/>
                </a:cxn>
                <a:cxn ang="0">
                  <a:pos x="68" y="36"/>
                </a:cxn>
                <a:cxn ang="0">
                  <a:pos x="63" y="52"/>
                </a:cxn>
                <a:cxn ang="0">
                  <a:pos x="60" y="70"/>
                </a:cxn>
                <a:cxn ang="0">
                  <a:pos x="58" y="86"/>
                </a:cxn>
                <a:cxn ang="0">
                  <a:pos x="58" y="99"/>
                </a:cxn>
                <a:cxn ang="0">
                  <a:pos x="58" y="110"/>
                </a:cxn>
                <a:cxn ang="0">
                  <a:pos x="58" y="122"/>
                </a:cxn>
                <a:cxn ang="0">
                  <a:pos x="60" y="136"/>
                </a:cxn>
                <a:cxn ang="0">
                  <a:pos x="63" y="151"/>
                </a:cxn>
                <a:cxn ang="0">
                  <a:pos x="66" y="166"/>
                </a:cxn>
                <a:cxn ang="0">
                  <a:pos x="71" y="179"/>
                </a:cxn>
                <a:cxn ang="0">
                  <a:pos x="79" y="192"/>
                </a:cxn>
                <a:cxn ang="0">
                  <a:pos x="83" y="196"/>
                </a:cxn>
                <a:cxn ang="0">
                  <a:pos x="87" y="201"/>
                </a:cxn>
                <a:cxn ang="0">
                  <a:pos x="92" y="206"/>
                </a:cxn>
                <a:cxn ang="0">
                  <a:pos x="97" y="209"/>
                </a:cxn>
                <a:cxn ang="0">
                  <a:pos x="87" y="209"/>
                </a:cxn>
                <a:cxn ang="0">
                  <a:pos x="78" y="209"/>
                </a:cxn>
                <a:cxn ang="0">
                  <a:pos x="68" y="206"/>
                </a:cxn>
                <a:cxn ang="0">
                  <a:pos x="58" y="203"/>
                </a:cxn>
                <a:cxn ang="0">
                  <a:pos x="50" y="198"/>
                </a:cxn>
                <a:cxn ang="0">
                  <a:pos x="42" y="193"/>
                </a:cxn>
                <a:cxn ang="0">
                  <a:pos x="35" y="187"/>
                </a:cxn>
                <a:cxn ang="0">
                  <a:pos x="27" y="180"/>
                </a:cxn>
                <a:cxn ang="0">
                  <a:pos x="22" y="172"/>
                </a:cxn>
                <a:cxn ang="0">
                  <a:pos x="16" y="164"/>
                </a:cxn>
                <a:cxn ang="0">
                  <a:pos x="13" y="154"/>
                </a:cxn>
                <a:cxn ang="0">
                  <a:pos x="8" y="144"/>
                </a:cxn>
                <a:cxn ang="0">
                  <a:pos x="5" y="135"/>
                </a:cxn>
                <a:cxn ang="0">
                  <a:pos x="3" y="123"/>
                </a:cxn>
                <a:cxn ang="0">
                  <a:pos x="1" y="114"/>
                </a:cxn>
                <a:cxn ang="0">
                  <a:pos x="0" y="102"/>
                </a:cxn>
                <a:cxn ang="0">
                  <a:pos x="0" y="92"/>
                </a:cxn>
                <a:cxn ang="0">
                  <a:pos x="1" y="81"/>
                </a:cxn>
                <a:cxn ang="0">
                  <a:pos x="3" y="71"/>
                </a:cxn>
                <a:cxn ang="0">
                  <a:pos x="6" y="63"/>
                </a:cxn>
                <a:cxn ang="0">
                  <a:pos x="9" y="53"/>
                </a:cxn>
                <a:cxn ang="0">
                  <a:pos x="14" y="45"/>
                </a:cxn>
                <a:cxn ang="0">
                  <a:pos x="19" y="37"/>
                </a:cxn>
                <a:cxn ang="0">
                  <a:pos x="26" y="31"/>
                </a:cxn>
                <a:cxn ang="0">
                  <a:pos x="32" y="24"/>
                </a:cxn>
                <a:cxn ang="0">
                  <a:pos x="39" y="18"/>
                </a:cxn>
                <a:cxn ang="0">
                  <a:pos x="47" y="13"/>
                </a:cxn>
                <a:cxn ang="0">
                  <a:pos x="55" y="8"/>
                </a:cxn>
                <a:cxn ang="0">
                  <a:pos x="63" y="5"/>
                </a:cxn>
                <a:cxn ang="0">
                  <a:pos x="71" y="1"/>
                </a:cxn>
                <a:cxn ang="0">
                  <a:pos x="81" y="0"/>
                </a:cxn>
                <a:cxn ang="0">
                  <a:pos x="91" y="0"/>
                </a:cxn>
              </a:cxnLst>
              <a:rect l="0" t="0" r="r" b="b"/>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55" name="Freeform 1071"/>
            <p:cNvSpPr>
              <a:spLocks/>
            </p:cNvSpPr>
            <p:nvPr/>
          </p:nvSpPr>
          <p:spPr bwMode="auto">
            <a:xfrm>
              <a:off x="3597" y="1222"/>
              <a:ext cx="76" cy="135"/>
            </a:xfrm>
            <a:custGeom>
              <a:avLst/>
              <a:gdLst/>
              <a:ahLst/>
              <a:cxnLst>
                <a:cxn ang="0">
                  <a:pos x="37" y="0"/>
                </a:cxn>
                <a:cxn ang="0">
                  <a:pos x="29" y="2"/>
                </a:cxn>
                <a:cxn ang="0">
                  <a:pos x="22" y="5"/>
                </a:cxn>
                <a:cxn ang="0">
                  <a:pos x="16" y="13"/>
                </a:cxn>
                <a:cxn ang="0">
                  <a:pos x="11" y="21"/>
                </a:cxn>
                <a:cxn ang="0">
                  <a:pos x="6" y="32"/>
                </a:cxn>
                <a:cxn ang="0">
                  <a:pos x="3" y="45"/>
                </a:cxn>
                <a:cxn ang="0">
                  <a:pos x="0" y="60"/>
                </a:cxn>
                <a:cxn ang="0">
                  <a:pos x="0" y="75"/>
                </a:cxn>
                <a:cxn ang="0">
                  <a:pos x="0" y="89"/>
                </a:cxn>
                <a:cxn ang="0">
                  <a:pos x="3" y="104"/>
                </a:cxn>
                <a:cxn ang="0">
                  <a:pos x="6" y="117"/>
                </a:cxn>
                <a:cxn ang="0">
                  <a:pos x="11" y="128"/>
                </a:cxn>
                <a:cxn ang="0">
                  <a:pos x="16" y="136"/>
                </a:cxn>
                <a:cxn ang="0">
                  <a:pos x="22" y="145"/>
                </a:cxn>
                <a:cxn ang="0">
                  <a:pos x="29" y="148"/>
                </a:cxn>
                <a:cxn ang="0">
                  <a:pos x="37" y="149"/>
                </a:cxn>
                <a:cxn ang="0">
                  <a:pos x="43" y="148"/>
                </a:cxn>
                <a:cxn ang="0">
                  <a:pos x="52" y="145"/>
                </a:cxn>
                <a:cxn ang="0">
                  <a:pos x="58" y="136"/>
                </a:cxn>
                <a:cxn ang="0">
                  <a:pos x="63" y="128"/>
                </a:cxn>
                <a:cxn ang="0">
                  <a:pos x="68" y="117"/>
                </a:cxn>
                <a:cxn ang="0">
                  <a:pos x="71" y="104"/>
                </a:cxn>
                <a:cxn ang="0">
                  <a:pos x="74" y="89"/>
                </a:cxn>
                <a:cxn ang="0">
                  <a:pos x="74" y="75"/>
                </a:cxn>
                <a:cxn ang="0">
                  <a:pos x="74" y="60"/>
                </a:cxn>
                <a:cxn ang="0">
                  <a:pos x="71" y="45"/>
                </a:cxn>
                <a:cxn ang="0">
                  <a:pos x="68" y="32"/>
                </a:cxn>
                <a:cxn ang="0">
                  <a:pos x="63" y="21"/>
                </a:cxn>
                <a:cxn ang="0">
                  <a:pos x="58" y="13"/>
                </a:cxn>
                <a:cxn ang="0">
                  <a:pos x="52" y="5"/>
                </a:cxn>
                <a:cxn ang="0">
                  <a:pos x="43" y="2"/>
                </a:cxn>
                <a:cxn ang="0">
                  <a:pos x="37" y="0"/>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chemeClr val="bg1"/>
            </a:solidFill>
            <a:ln w="9525" cap="rnd">
              <a:noFill/>
              <a:round/>
              <a:headEnd/>
              <a:tailEnd/>
            </a:ln>
            <a:effectLst/>
          </p:spPr>
          <p:txBody>
            <a:bodyPr/>
            <a:lstStyle/>
            <a:p>
              <a:endParaRPr lang="es-CL"/>
            </a:p>
          </p:txBody>
        </p:sp>
        <p:sp>
          <p:nvSpPr>
            <p:cNvPr id="452656" name="Freeform 1072"/>
            <p:cNvSpPr>
              <a:spLocks/>
            </p:cNvSpPr>
            <p:nvPr/>
          </p:nvSpPr>
          <p:spPr bwMode="auto">
            <a:xfrm>
              <a:off x="3597" y="1222"/>
              <a:ext cx="76" cy="135"/>
            </a:xfrm>
            <a:custGeom>
              <a:avLst/>
              <a:gdLst/>
              <a:ahLst/>
              <a:cxnLst>
                <a:cxn ang="0">
                  <a:pos x="37" y="0"/>
                </a:cxn>
                <a:cxn ang="0">
                  <a:pos x="29" y="2"/>
                </a:cxn>
                <a:cxn ang="0">
                  <a:pos x="22" y="5"/>
                </a:cxn>
                <a:cxn ang="0">
                  <a:pos x="16" y="13"/>
                </a:cxn>
                <a:cxn ang="0">
                  <a:pos x="11" y="21"/>
                </a:cxn>
                <a:cxn ang="0">
                  <a:pos x="6" y="32"/>
                </a:cxn>
                <a:cxn ang="0">
                  <a:pos x="3" y="45"/>
                </a:cxn>
                <a:cxn ang="0">
                  <a:pos x="0" y="60"/>
                </a:cxn>
                <a:cxn ang="0">
                  <a:pos x="0" y="75"/>
                </a:cxn>
                <a:cxn ang="0">
                  <a:pos x="0" y="89"/>
                </a:cxn>
                <a:cxn ang="0">
                  <a:pos x="3" y="104"/>
                </a:cxn>
                <a:cxn ang="0">
                  <a:pos x="6" y="117"/>
                </a:cxn>
                <a:cxn ang="0">
                  <a:pos x="11" y="128"/>
                </a:cxn>
                <a:cxn ang="0">
                  <a:pos x="16" y="136"/>
                </a:cxn>
                <a:cxn ang="0">
                  <a:pos x="22" y="145"/>
                </a:cxn>
                <a:cxn ang="0">
                  <a:pos x="29" y="148"/>
                </a:cxn>
                <a:cxn ang="0">
                  <a:pos x="37" y="149"/>
                </a:cxn>
                <a:cxn ang="0">
                  <a:pos x="43" y="148"/>
                </a:cxn>
                <a:cxn ang="0">
                  <a:pos x="52" y="145"/>
                </a:cxn>
                <a:cxn ang="0">
                  <a:pos x="58" y="136"/>
                </a:cxn>
                <a:cxn ang="0">
                  <a:pos x="63" y="128"/>
                </a:cxn>
                <a:cxn ang="0">
                  <a:pos x="68" y="117"/>
                </a:cxn>
                <a:cxn ang="0">
                  <a:pos x="71" y="104"/>
                </a:cxn>
                <a:cxn ang="0">
                  <a:pos x="74" y="89"/>
                </a:cxn>
                <a:cxn ang="0">
                  <a:pos x="74" y="75"/>
                </a:cxn>
                <a:cxn ang="0">
                  <a:pos x="74" y="60"/>
                </a:cxn>
                <a:cxn ang="0">
                  <a:pos x="71" y="45"/>
                </a:cxn>
                <a:cxn ang="0">
                  <a:pos x="68" y="32"/>
                </a:cxn>
                <a:cxn ang="0">
                  <a:pos x="63" y="21"/>
                </a:cxn>
                <a:cxn ang="0">
                  <a:pos x="58" y="13"/>
                </a:cxn>
                <a:cxn ang="0">
                  <a:pos x="52" y="5"/>
                </a:cxn>
                <a:cxn ang="0">
                  <a:pos x="43" y="2"/>
                </a:cxn>
                <a:cxn ang="0">
                  <a:pos x="37" y="0"/>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57" name="Freeform 1073"/>
            <p:cNvSpPr>
              <a:spLocks/>
            </p:cNvSpPr>
            <p:nvPr/>
          </p:nvSpPr>
          <p:spPr bwMode="auto">
            <a:xfrm>
              <a:off x="3376" y="1436"/>
              <a:ext cx="53" cy="94"/>
            </a:xfrm>
            <a:custGeom>
              <a:avLst/>
              <a:gdLst/>
              <a:ahLst/>
              <a:cxnLst>
                <a:cxn ang="0">
                  <a:pos x="26" y="0"/>
                </a:cxn>
                <a:cxn ang="0">
                  <a:pos x="21" y="0"/>
                </a:cxn>
                <a:cxn ang="0">
                  <a:pos x="16" y="3"/>
                </a:cxn>
                <a:cxn ang="0">
                  <a:pos x="11" y="8"/>
                </a:cxn>
                <a:cxn ang="0">
                  <a:pos x="8" y="15"/>
                </a:cxn>
                <a:cxn ang="0">
                  <a:pos x="5" y="23"/>
                </a:cxn>
                <a:cxn ang="0">
                  <a:pos x="1" y="31"/>
                </a:cxn>
                <a:cxn ang="0">
                  <a:pos x="1" y="41"/>
                </a:cxn>
                <a:cxn ang="0">
                  <a:pos x="0" y="52"/>
                </a:cxn>
                <a:cxn ang="0">
                  <a:pos x="1" y="62"/>
                </a:cxn>
                <a:cxn ang="0">
                  <a:pos x="1" y="72"/>
                </a:cxn>
                <a:cxn ang="0">
                  <a:pos x="5" y="81"/>
                </a:cxn>
                <a:cxn ang="0">
                  <a:pos x="8" y="88"/>
                </a:cxn>
                <a:cxn ang="0">
                  <a:pos x="11" y="94"/>
                </a:cxn>
                <a:cxn ang="0">
                  <a:pos x="16" y="99"/>
                </a:cxn>
                <a:cxn ang="0">
                  <a:pos x="21" y="103"/>
                </a:cxn>
                <a:cxn ang="0">
                  <a:pos x="26" y="104"/>
                </a:cxn>
                <a:cxn ang="0">
                  <a:pos x="31" y="103"/>
                </a:cxn>
                <a:cxn ang="0">
                  <a:pos x="36" y="99"/>
                </a:cxn>
                <a:cxn ang="0">
                  <a:pos x="40" y="94"/>
                </a:cxn>
                <a:cxn ang="0">
                  <a:pos x="45" y="88"/>
                </a:cxn>
                <a:cxn ang="0">
                  <a:pos x="49" y="81"/>
                </a:cxn>
                <a:cxn ang="0">
                  <a:pos x="50" y="72"/>
                </a:cxn>
                <a:cxn ang="0">
                  <a:pos x="52" y="62"/>
                </a:cxn>
                <a:cxn ang="0">
                  <a:pos x="52" y="52"/>
                </a:cxn>
                <a:cxn ang="0">
                  <a:pos x="52" y="41"/>
                </a:cxn>
                <a:cxn ang="0">
                  <a:pos x="50" y="31"/>
                </a:cxn>
                <a:cxn ang="0">
                  <a:pos x="49" y="23"/>
                </a:cxn>
                <a:cxn ang="0">
                  <a:pos x="45" y="15"/>
                </a:cxn>
                <a:cxn ang="0">
                  <a:pos x="40" y="8"/>
                </a:cxn>
                <a:cxn ang="0">
                  <a:pos x="36" y="3"/>
                </a:cxn>
                <a:cxn ang="0">
                  <a:pos x="31" y="0"/>
                </a:cxn>
                <a:cxn ang="0">
                  <a:pos x="26" y="0"/>
                </a:cxn>
              </a:cxnLst>
              <a:rect l="0" t="0" r="r" b="b"/>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w="9525" cap="rnd">
              <a:noFill/>
              <a:round/>
              <a:headEnd/>
              <a:tailEnd/>
            </a:ln>
            <a:effectLst/>
          </p:spPr>
          <p:txBody>
            <a:bodyPr/>
            <a:lstStyle/>
            <a:p>
              <a:endParaRPr lang="es-CL"/>
            </a:p>
          </p:txBody>
        </p:sp>
        <p:sp>
          <p:nvSpPr>
            <p:cNvPr id="452658" name="Freeform 1074"/>
            <p:cNvSpPr>
              <a:spLocks/>
            </p:cNvSpPr>
            <p:nvPr/>
          </p:nvSpPr>
          <p:spPr bwMode="auto">
            <a:xfrm>
              <a:off x="3376" y="1436"/>
              <a:ext cx="53" cy="94"/>
            </a:xfrm>
            <a:custGeom>
              <a:avLst/>
              <a:gdLst/>
              <a:ahLst/>
              <a:cxnLst>
                <a:cxn ang="0">
                  <a:pos x="26" y="0"/>
                </a:cxn>
                <a:cxn ang="0">
                  <a:pos x="21" y="0"/>
                </a:cxn>
                <a:cxn ang="0">
                  <a:pos x="16" y="3"/>
                </a:cxn>
                <a:cxn ang="0">
                  <a:pos x="11" y="8"/>
                </a:cxn>
                <a:cxn ang="0">
                  <a:pos x="8" y="15"/>
                </a:cxn>
                <a:cxn ang="0">
                  <a:pos x="5" y="23"/>
                </a:cxn>
                <a:cxn ang="0">
                  <a:pos x="1" y="31"/>
                </a:cxn>
                <a:cxn ang="0">
                  <a:pos x="1" y="41"/>
                </a:cxn>
                <a:cxn ang="0">
                  <a:pos x="0" y="52"/>
                </a:cxn>
                <a:cxn ang="0">
                  <a:pos x="1" y="62"/>
                </a:cxn>
                <a:cxn ang="0">
                  <a:pos x="1" y="72"/>
                </a:cxn>
                <a:cxn ang="0">
                  <a:pos x="5" y="81"/>
                </a:cxn>
                <a:cxn ang="0">
                  <a:pos x="8" y="88"/>
                </a:cxn>
                <a:cxn ang="0">
                  <a:pos x="11" y="94"/>
                </a:cxn>
                <a:cxn ang="0">
                  <a:pos x="16" y="99"/>
                </a:cxn>
                <a:cxn ang="0">
                  <a:pos x="21" y="103"/>
                </a:cxn>
                <a:cxn ang="0">
                  <a:pos x="26" y="104"/>
                </a:cxn>
                <a:cxn ang="0">
                  <a:pos x="31" y="103"/>
                </a:cxn>
                <a:cxn ang="0">
                  <a:pos x="36" y="99"/>
                </a:cxn>
                <a:cxn ang="0">
                  <a:pos x="40" y="94"/>
                </a:cxn>
                <a:cxn ang="0">
                  <a:pos x="45" y="88"/>
                </a:cxn>
                <a:cxn ang="0">
                  <a:pos x="49" y="81"/>
                </a:cxn>
                <a:cxn ang="0">
                  <a:pos x="50" y="72"/>
                </a:cxn>
                <a:cxn ang="0">
                  <a:pos x="52" y="62"/>
                </a:cxn>
                <a:cxn ang="0">
                  <a:pos x="52" y="52"/>
                </a:cxn>
                <a:cxn ang="0">
                  <a:pos x="52" y="41"/>
                </a:cxn>
                <a:cxn ang="0">
                  <a:pos x="50" y="31"/>
                </a:cxn>
                <a:cxn ang="0">
                  <a:pos x="49" y="23"/>
                </a:cxn>
                <a:cxn ang="0">
                  <a:pos x="45" y="15"/>
                </a:cxn>
                <a:cxn ang="0">
                  <a:pos x="40" y="8"/>
                </a:cxn>
                <a:cxn ang="0">
                  <a:pos x="36" y="3"/>
                </a:cxn>
                <a:cxn ang="0">
                  <a:pos x="31" y="0"/>
                </a:cxn>
                <a:cxn ang="0">
                  <a:pos x="26" y="0"/>
                </a:cxn>
              </a:cxnLst>
              <a:rect l="0" t="0" r="r" b="b"/>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59" name="Freeform 1075"/>
            <p:cNvSpPr>
              <a:spLocks/>
            </p:cNvSpPr>
            <p:nvPr/>
          </p:nvSpPr>
          <p:spPr bwMode="auto">
            <a:xfrm>
              <a:off x="3630" y="1611"/>
              <a:ext cx="70" cy="123"/>
            </a:xfrm>
            <a:custGeom>
              <a:avLst/>
              <a:gdLst/>
              <a:ahLst/>
              <a:cxnLst>
                <a:cxn ang="0">
                  <a:pos x="34" y="0"/>
                </a:cxn>
                <a:cxn ang="0">
                  <a:pos x="26" y="2"/>
                </a:cxn>
                <a:cxn ang="0">
                  <a:pos x="20" y="5"/>
                </a:cxn>
                <a:cxn ang="0">
                  <a:pos x="15" y="12"/>
                </a:cxn>
                <a:cxn ang="0">
                  <a:pos x="10" y="20"/>
                </a:cxn>
                <a:cxn ang="0">
                  <a:pos x="5" y="29"/>
                </a:cxn>
                <a:cxn ang="0">
                  <a:pos x="2" y="41"/>
                </a:cxn>
                <a:cxn ang="0">
                  <a:pos x="0" y="54"/>
                </a:cxn>
                <a:cxn ang="0">
                  <a:pos x="0" y="68"/>
                </a:cxn>
                <a:cxn ang="0">
                  <a:pos x="0" y="81"/>
                </a:cxn>
                <a:cxn ang="0">
                  <a:pos x="2" y="94"/>
                </a:cxn>
                <a:cxn ang="0">
                  <a:pos x="5" y="106"/>
                </a:cxn>
                <a:cxn ang="0">
                  <a:pos x="10" y="116"/>
                </a:cxn>
                <a:cxn ang="0">
                  <a:pos x="15" y="124"/>
                </a:cxn>
                <a:cxn ang="0">
                  <a:pos x="20" y="130"/>
                </a:cxn>
                <a:cxn ang="0">
                  <a:pos x="26" y="133"/>
                </a:cxn>
                <a:cxn ang="0">
                  <a:pos x="34" y="135"/>
                </a:cxn>
                <a:cxn ang="0">
                  <a:pos x="41" y="133"/>
                </a:cxn>
                <a:cxn ang="0">
                  <a:pos x="47" y="130"/>
                </a:cxn>
                <a:cxn ang="0">
                  <a:pos x="52" y="124"/>
                </a:cxn>
                <a:cxn ang="0">
                  <a:pos x="57" y="116"/>
                </a:cxn>
                <a:cxn ang="0">
                  <a:pos x="62" y="106"/>
                </a:cxn>
                <a:cxn ang="0">
                  <a:pos x="65" y="94"/>
                </a:cxn>
                <a:cxn ang="0">
                  <a:pos x="67" y="81"/>
                </a:cxn>
                <a:cxn ang="0">
                  <a:pos x="68" y="68"/>
                </a:cxn>
                <a:cxn ang="0">
                  <a:pos x="67" y="54"/>
                </a:cxn>
                <a:cxn ang="0">
                  <a:pos x="65" y="41"/>
                </a:cxn>
                <a:cxn ang="0">
                  <a:pos x="62" y="29"/>
                </a:cxn>
                <a:cxn ang="0">
                  <a:pos x="57" y="20"/>
                </a:cxn>
                <a:cxn ang="0">
                  <a:pos x="52" y="12"/>
                </a:cxn>
                <a:cxn ang="0">
                  <a:pos x="47" y="5"/>
                </a:cxn>
                <a:cxn ang="0">
                  <a:pos x="41" y="2"/>
                </a:cxn>
                <a:cxn ang="0">
                  <a:pos x="34" y="0"/>
                </a:cxn>
              </a:cxnLst>
              <a:rect l="0" t="0" r="r" b="b"/>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w="9525" cap="rnd">
              <a:noFill/>
              <a:round/>
              <a:headEnd/>
              <a:tailEnd/>
            </a:ln>
            <a:effectLst/>
          </p:spPr>
          <p:txBody>
            <a:bodyPr/>
            <a:lstStyle/>
            <a:p>
              <a:endParaRPr lang="es-CL"/>
            </a:p>
          </p:txBody>
        </p:sp>
        <p:sp>
          <p:nvSpPr>
            <p:cNvPr id="452660" name="Freeform 1076"/>
            <p:cNvSpPr>
              <a:spLocks/>
            </p:cNvSpPr>
            <p:nvPr/>
          </p:nvSpPr>
          <p:spPr bwMode="auto">
            <a:xfrm>
              <a:off x="3630" y="1611"/>
              <a:ext cx="70" cy="123"/>
            </a:xfrm>
            <a:custGeom>
              <a:avLst/>
              <a:gdLst/>
              <a:ahLst/>
              <a:cxnLst>
                <a:cxn ang="0">
                  <a:pos x="34" y="0"/>
                </a:cxn>
                <a:cxn ang="0">
                  <a:pos x="26" y="2"/>
                </a:cxn>
                <a:cxn ang="0">
                  <a:pos x="20" y="5"/>
                </a:cxn>
                <a:cxn ang="0">
                  <a:pos x="15" y="12"/>
                </a:cxn>
                <a:cxn ang="0">
                  <a:pos x="10" y="20"/>
                </a:cxn>
                <a:cxn ang="0">
                  <a:pos x="5" y="29"/>
                </a:cxn>
                <a:cxn ang="0">
                  <a:pos x="2" y="41"/>
                </a:cxn>
                <a:cxn ang="0">
                  <a:pos x="0" y="54"/>
                </a:cxn>
                <a:cxn ang="0">
                  <a:pos x="0" y="68"/>
                </a:cxn>
                <a:cxn ang="0">
                  <a:pos x="0" y="81"/>
                </a:cxn>
                <a:cxn ang="0">
                  <a:pos x="2" y="94"/>
                </a:cxn>
                <a:cxn ang="0">
                  <a:pos x="5" y="106"/>
                </a:cxn>
                <a:cxn ang="0">
                  <a:pos x="10" y="116"/>
                </a:cxn>
                <a:cxn ang="0">
                  <a:pos x="15" y="124"/>
                </a:cxn>
                <a:cxn ang="0">
                  <a:pos x="20" y="130"/>
                </a:cxn>
                <a:cxn ang="0">
                  <a:pos x="26" y="133"/>
                </a:cxn>
                <a:cxn ang="0">
                  <a:pos x="34" y="135"/>
                </a:cxn>
                <a:cxn ang="0">
                  <a:pos x="41" y="133"/>
                </a:cxn>
                <a:cxn ang="0">
                  <a:pos x="47" y="130"/>
                </a:cxn>
                <a:cxn ang="0">
                  <a:pos x="52" y="124"/>
                </a:cxn>
                <a:cxn ang="0">
                  <a:pos x="57" y="116"/>
                </a:cxn>
                <a:cxn ang="0">
                  <a:pos x="62" y="106"/>
                </a:cxn>
                <a:cxn ang="0">
                  <a:pos x="65" y="94"/>
                </a:cxn>
                <a:cxn ang="0">
                  <a:pos x="67" y="81"/>
                </a:cxn>
                <a:cxn ang="0">
                  <a:pos x="68" y="68"/>
                </a:cxn>
                <a:cxn ang="0">
                  <a:pos x="67" y="54"/>
                </a:cxn>
                <a:cxn ang="0">
                  <a:pos x="65" y="41"/>
                </a:cxn>
                <a:cxn ang="0">
                  <a:pos x="62" y="29"/>
                </a:cxn>
                <a:cxn ang="0">
                  <a:pos x="57" y="20"/>
                </a:cxn>
                <a:cxn ang="0">
                  <a:pos x="52" y="12"/>
                </a:cxn>
                <a:cxn ang="0">
                  <a:pos x="47" y="5"/>
                </a:cxn>
                <a:cxn ang="0">
                  <a:pos x="41" y="2"/>
                </a:cxn>
                <a:cxn ang="0">
                  <a:pos x="34" y="0"/>
                </a:cxn>
              </a:cxnLst>
              <a:rect l="0" t="0" r="r" b="b"/>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61" name="Freeform 1077"/>
            <p:cNvSpPr>
              <a:spLocks/>
            </p:cNvSpPr>
            <p:nvPr/>
          </p:nvSpPr>
          <p:spPr bwMode="auto">
            <a:xfrm>
              <a:off x="3391" y="1800"/>
              <a:ext cx="66" cy="114"/>
            </a:xfrm>
            <a:custGeom>
              <a:avLst/>
              <a:gdLst/>
              <a:ahLst/>
              <a:cxnLst>
                <a:cxn ang="0">
                  <a:pos x="31" y="0"/>
                </a:cxn>
                <a:cxn ang="0">
                  <a:pos x="25" y="0"/>
                </a:cxn>
                <a:cxn ang="0">
                  <a:pos x="18" y="5"/>
                </a:cxn>
                <a:cxn ang="0">
                  <a:pos x="13" y="10"/>
                </a:cxn>
                <a:cxn ang="0">
                  <a:pos x="9" y="18"/>
                </a:cxn>
                <a:cxn ang="0">
                  <a:pos x="5" y="27"/>
                </a:cxn>
                <a:cxn ang="0">
                  <a:pos x="2" y="37"/>
                </a:cxn>
                <a:cxn ang="0">
                  <a:pos x="0" y="50"/>
                </a:cxn>
                <a:cxn ang="0">
                  <a:pos x="0" y="63"/>
                </a:cxn>
                <a:cxn ang="0">
                  <a:pos x="0" y="75"/>
                </a:cxn>
                <a:cxn ang="0">
                  <a:pos x="2" y="88"/>
                </a:cxn>
                <a:cxn ang="0">
                  <a:pos x="5" y="97"/>
                </a:cxn>
                <a:cxn ang="0">
                  <a:pos x="9" y="107"/>
                </a:cxn>
                <a:cxn ang="0">
                  <a:pos x="13" y="115"/>
                </a:cxn>
                <a:cxn ang="0">
                  <a:pos x="18" y="120"/>
                </a:cxn>
                <a:cxn ang="0">
                  <a:pos x="25" y="125"/>
                </a:cxn>
                <a:cxn ang="0">
                  <a:pos x="31" y="125"/>
                </a:cxn>
                <a:cxn ang="0">
                  <a:pos x="38" y="125"/>
                </a:cxn>
                <a:cxn ang="0">
                  <a:pos x="44" y="120"/>
                </a:cxn>
                <a:cxn ang="0">
                  <a:pos x="49" y="115"/>
                </a:cxn>
                <a:cxn ang="0">
                  <a:pos x="54" y="107"/>
                </a:cxn>
                <a:cxn ang="0">
                  <a:pos x="57" y="97"/>
                </a:cxn>
                <a:cxn ang="0">
                  <a:pos x="61" y="88"/>
                </a:cxn>
                <a:cxn ang="0">
                  <a:pos x="62" y="75"/>
                </a:cxn>
                <a:cxn ang="0">
                  <a:pos x="64" y="63"/>
                </a:cxn>
                <a:cxn ang="0">
                  <a:pos x="62" y="50"/>
                </a:cxn>
                <a:cxn ang="0">
                  <a:pos x="61" y="37"/>
                </a:cxn>
                <a:cxn ang="0">
                  <a:pos x="57" y="27"/>
                </a:cxn>
                <a:cxn ang="0">
                  <a:pos x="54" y="18"/>
                </a:cxn>
                <a:cxn ang="0">
                  <a:pos x="49" y="10"/>
                </a:cxn>
                <a:cxn ang="0">
                  <a:pos x="44" y="5"/>
                </a:cxn>
                <a:cxn ang="0">
                  <a:pos x="38" y="0"/>
                </a:cxn>
                <a:cxn ang="0">
                  <a:pos x="31" y="0"/>
                </a:cxn>
              </a:cxnLst>
              <a:rect l="0" t="0" r="r" b="b"/>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w="9525" cap="rnd">
              <a:noFill/>
              <a:round/>
              <a:headEnd/>
              <a:tailEnd/>
            </a:ln>
            <a:effectLst/>
          </p:spPr>
          <p:txBody>
            <a:bodyPr/>
            <a:lstStyle/>
            <a:p>
              <a:endParaRPr lang="es-CL"/>
            </a:p>
          </p:txBody>
        </p:sp>
        <p:sp>
          <p:nvSpPr>
            <p:cNvPr id="452662" name="Freeform 1078"/>
            <p:cNvSpPr>
              <a:spLocks/>
            </p:cNvSpPr>
            <p:nvPr/>
          </p:nvSpPr>
          <p:spPr bwMode="auto">
            <a:xfrm>
              <a:off x="3391" y="1800"/>
              <a:ext cx="66" cy="114"/>
            </a:xfrm>
            <a:custGeom>
              <a:avLst/>
              <a:gdLst/>
              <a:ahLst/>
              <a:cxnLst>
                <a:cxn ang="0">
                  <a:pos x="31" y="0"/>
                </a:cxn>
                <a:cxn ang="0">
                  <a:pos x="25" y="0"/>
                </a:cxn>
                <a:cxn ang="0">
                  <a:pos x="18" y="5"/>
                </a:cxn>
                <a:cxn ang="0">
                  <a:pos x="13" y="10"/>
                </a:cxn>
                <a:cxn ang="0">
                  <a:pos x="9" y="18"/>
                </a:cxn>
                <a:cxn ang="0">
                  <a:pos x="5" y="27"/>
                </a:cxn>
                <a:cxn ang="0">
                  <a:pos x="2" y="37"/>
                </a:cxn>
                <a:cxn ang="0">
                  <a:pos x="0" y="50"/>
                </a:cxn>
                <a:cxn ang="0">
                  <a:pos x="0" y="63"/>
                </a:cxn>
                <a:cxn ang="0">
                  <a:pos x="0" y="75"/>
                </a:cxn>
                <a:cxn ang="0">
                  <a:pos x="2" y="88"/>
                </a:cxn>
                <a:cxn ang="0">
                  <a:pos x="5" y="97"/>
                </a:cxn>
                <a:cxn ang="0">
                  <a:pos x="9" y="107"/>
                </a:cxn>
                <a:cxn ang="0">
                  <a:pos x="13" y="115"/>
                </a:cxn>
                <a:cxn ang="0">
                  <a:pos x="18" y="120"/>
                </a:cxn>
                <a:cxn ang="0">
                  <a:pos x="25" y="125"/>
                </a:cxn>
                <a:cxn ang="0">
                  <a:pos x="31" y="125"/>
                </a:cxn>
                <a:cxn ang="0">
                  <a:pos x="38" y="125"/>
                </a:cxn>
                <a:cxn ang="0">
                  <a:pos x="44" y="120"/>
                </a:cxn>
                <a:cxn ang="0">
                  <a:pos x="49" y="115"/>
                </a:cxn>
                <a:cxn ang="0">
                  <a:pos x="54" y="107"/>
                </a:cxn>
                <a:cxn ang="0">
                  <a:pos x="57" y="97"/>
                </a:cxn>
                <a:cxn ang="0">
                  <a:pos x="61" y="88"/>
                </a:cxn>
                <a:cxn ang="0">
                  <a:pos x="62" y="75"/>
                </a:cxn>
                <a:cxn ang="0">
                  <a:pos x="64" y="63"/>
                </a:cxn>
                <a:cxn ang="0">
                  <a:pos x="62" y="50"/>
                </a:cxn>
                <a:cxn ang="0">
                  <a:pos x="61" y="37"/>
                </a:cxn>
                <a:cxn ang="0">
                  <a:pos x="57" y="27"/>
                </a:cxn>
                <a:cxn ang="0">
                  <a:pos x="54" y="18"/>
                </a:cxn>
                <a:cxn ang="0">
                  <a:pos x="49" y="10"/>
                </a:cxn>
                <a:cxn ang="0">
                  <a:pos x="44" y="5"/>
                </a:cxn>
                <a:cxn ang="0">
                  <a:pos x="38" y="0"/>
                </a:cxn>
                <a:cxn ang="0">
                  <a:pos x="31" y="0"/>
                </a:cxn>
              </a:cxnLst>
              <a:rect l="0" t="0" r="r" b="b"/>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63" name="Freeform 1079"/>
            <p:cNvSpPr>
              <a:spLocks/>
            </p:cNvSpPr>
            <p:nvPr/>
          </p:nvSpPr>
          <p:spPr bwMode="auto">
            <a:xfrm>
              <a:off x="2893" y="1644"/>
              <a:ext cx="803" cy="267"/>
            </a:xfrm>
            <a:custGeom>
              <a:avLst/>
              <a:gdLst/>
              <a:ahLst/>
              <a:cxnLst>
                <a:cxn ang="0">
                  <a:pos x="21" y="296"/>
                </a:cxn>
                <a:cxn ang="0">
                  <a:pos x="790" y="24"/>
                </a:cxn>
                <a:cxn ang="0">
                  <a:pos x="790" y="18"/>
                </a:cxn>
                <a:cxn ang="0">
                  <a:pos x="790" y="13"/>
                </a:cxn>
                <a:cxn ang="0">
                  <a:pos x="790" y="10"/>
                </a:cxn>
                <a:cxn ang="0">
                  <a:pos x="788" y="8"/>
                </a:cxn>
                <a:cxn ang="0">
                  <a:pos x="786" y="6"/>
                </a:cxn>
                <a:cxn ang="0">
                  <a:pos x="786" y="5"/>
                </a:cxn>
                <a:cxn ang="0">
                  <a:pos x="785" y="2"/>
                </a:cxn>
                <a:cxn ang="0">
                  <a:pos x="783" y="0"/>
                </a:cxn>
                <a:cxn ang="0">
                  <a:pos x="0" y="249"/>
                </a:cxn>
                <a:cxn ang="0">
                  <a:pos x="21" y="296"/>
                </a:cxn>
              </a:cxnLst>
              <a:rect l="0" t="0" r="r" b="b"/>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w="9525" cap="rnd">
              <a:noFill/>
              <a:round/>
              <a:headEnd/>
              <a:tailEnd/>
            </a:ln>
            <a:effectLst/>
          </p:spPr>
          <p:txBody>
            <a:bodyPr/>
            <a:lstStyle/>
            <a:p>
              <a:endParaRPr lang="es-CL"/>
            </a:p>
          </p:txBody>
        </p:sp>
        <p:sp>
          <p:nvSpPr>
            <p:cNvPr id="452664" name="Freeform 1080"/>
            <p:cNvSpPr>
              <a:spLocks/>
            </p:cNvSpPr>
            <p:nvPr/>
          </p:nvSpPr>
          <p:spPr bwMode="auto">
            <a:xfrm>
              <a:off x="2893" y="1644"/>
              <a:ext cx="803" cy="267"/>
            </a:xfrm>
            <a:custGeom>
              <a:avLst/>
              <a:gdLst/>
              <a:ahLst/>
              <a:cxnLst>
                <a:cxn ang="0">
                  <a:pos x="21" y="296"/>
                </a:cxn>
                <a:cxn ang="0">
                  <a:pos x="790" y="24"/>
                </a:cxn>
                <a:cxn ang="0">
                  <a:pos x="790" y="18"/>
                </a:cxn>
                <a:cxn ang="0">
                  <a:pos x="790" y="13"/>
                </a:cxn>
                <a:cxn ang="0">
                  <a:pos x="790" y="10"/>
                </a:cxn>
                <a:cxn ang="0">
                  <a:pos x="788" y="8"/>
                </a:cxn>
                <a:cxn ang="0">
                  <a:pos x="786" y="6"/>
                </a:cxn>
                <a:cxn ang="0">
                  <a:pos x="786" y="5"/>
                </a:cxn>
                <a:cxn ang="0">
                  <a:pos x="785" y="2"/>
                </a:cxn>
                <a:cxn ang="0">
                  <a:pos x="783" y="0"/>
                </a:cxn>
                <a:cxn ang="0">
                  <a:pos x="0" y="249"/>
                </a:cxn>
                <a:cxn ang="0">
                  <a:pos x="21" y="296"/>
                </a:cxn>
              </a:cxnLst>
              <a:rect l="0" t="0" r="r" b="b"/>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65" name="Freeform 1081"/>
            <p:cNvSpPr>
              <a:spLocks/>
            </p:cNvSpPr>
            <p:nvPr/>
          </p:nvSpPr>
          <p:spPr bwMode="auto">
            <a:xfrm>
              <a:off x="2923" y="1667"/>
              <a:ext cx="776" cy="277"/>
            </a:xfrm>
            <a:custGeom>
              <a:avLst/>
              <a:gdLst/>
              <a:ahLst/>
              <a:cxnLst>
                <a:cxn ang="0">
                  <a:pos x="0" y="265"/>
                </a:cxn>
                <a:cxn ang="0">
                  <a:pos x="27" y="307"/>
                </a:cxn>
                <a:cxn ang="0">
                  <a:pos x="756" y="39"/>
                </a:cxn>
                <a:cxn ang="0">
                  <a:pos x="757" y="34"/>
                </a:cxn>
                <a:cxn ang="0">
                  <a:pos x="759" y="29"/>
                </a:cxn>
                <a:cxn ang="0">
                  <a:pos x="761" y="26"/>
                </a:cxn>
                <a:cxn ang="0">
                  <a:pos x="761" y="23"/>
                </a:cxn>
                <a:cxn ang="0">
                  <a:pos x="762" y="18"/>
                </a:cxn>
                <a:cxn ang="0">
                  <a:pos x="762" y="13"/>
                </a:cxn>
                <a:cxn ang="0">
                  <a:pos x="762" y="8"/>
                </a:cxn>
                <a:cxn ang="0">
                  <a:pos x="764" y="0"/>
                </a:cxn>
                <a:cxn ang="0">
                  <a:pos x="0" y="265"/>
                </a:cxn>
              </a:cxnLst>
              <a:rect l="0" t="0" r="r" b="b"/>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w="9525" cap="rnd">
              <a:noFill/>
              <a:round/>
              <a:headEnd/>
              <a:tailEnd/>
            </a:ln>
            <a:effectLst/>
          </p:spPr>
          <p:txBody>
            <a:bodyPr/>
            <a:lstStyle/>
            <a:p>
              <a:endParaRPr lang="es-CL"/>
            </a:p>
          </p:txBody>
        </p:sp>
        <p:sp>
          <p:nvSpPr>
            <p:cNvPr id="452666" name="Freeform 1082"/>
            <p:cNvSpPr>
              <a:spLocks/>
            </p:cNvSpPr>
            <p:nvPr/>
          </p:nvSpPr>
          <p:spPr bwMode="auto">
            <a:xfrm>
              <a:off x="2923" y="1667"/>
              <a:ext cx="776" cy="277"/>
            </a:xfrm>
            <a:custGeom>
              <a:avLst/>
              <a:gdLst/>
              <a:ahLst/>
              <a:cxnLst>
                <a:cxn ang="0">
                  <a:pos x="0" y="265"/>
                </a:cxn>
                <a:cxn ang="0">
                  <a:pos x="27" y="307"/>
                </a:cxn>
                <a:cxn ang="0">
                  <a:pos x="756" y="39"/>
                </a:cxn>
                <a:cxn ang="0">
                  <a:pos x="757" y="34"/>
                </a:cxn>
                <a:cxn ang="0">
                  <a:pos x="759" y="29"/>
                </a:cxn>
                <a:cxn ang="0">
                  <a:pos x="761" y="26"/>
                </a:cxn>
                <a:cxn ang="0">
                  <a:pos x="761" y="23"/>
                </a:cxn>
                <a:cxn ang="0">
                  <a:pos x="762" y="18"/>
                </a:cxn>
                <a:cxn ang="0">
                  <a:pos x="762" y="13"/>
                </a:cxn>
                <a:cxn ang="0">
                  <a:pos x="762" y="8"/>
                </a:cxn>
                <a:cxn ang="0">
                  <a:pos x="764" y="0"/>
                </a:cxn>
                <a:cxn ang="0">
                  <a:pos x="0" y="265"/>
                </a:cxn>
              </a:cxnLst>
              <a:rect l="0" t="0" r="r" b="b"/>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452667" name="Freeform 1083"/>
            <p:cNvSpPr>
              <a:spLocks/>
            </p:cNvSpPr>
            <p:nvPr/>
          </p:nvSpPr>
          <p:spPr bwMode="auto">
            <a:xfrm>
              <a:off x="2381" y="1114"/>
              <a:ext cx="852" cy="1287"/>
            </a:xfrm>
            <a:custGeom>
              <a:avLst/>
              <a:gdLst/>
              <a:ahLst/>
              <a:cxnLst>
                <a:cxn ang="0">
                  <a:pos x="720" y="13"/>
                </a:cxn>
                <a:cxn ang="0">
                  <a:pos x="593" y="52"/>
                </a:cxn>
                <a:cxn ang="0">
                  <a:pos x="461" y="102"/>
                </a:cxn>
                <a:cxn ang="0">
                  <a:pos x="336" y="156"/>
                </a:cxn>
                <a:cxn ang="0">
                  <a:pos x="284" y="196"/>
                </a:cxn>
                <a:cxn ang="0">
                  <a:pos x="283" y="224"/>
                </a:cxn>
                <a:cxn ang="0">
                  <a:pos x="271" y="247"/>
                </a:cxn>
                <a:cxn ang="0">
                  <a:pos x="252" y="265"/>
                </a:cxn>
                <a:cxn ang="0">
                  <a:pos x="229" y="276"/>
                </a:cxn>
                <a:cxn ang="0">
                  <a:pos x="205" y="281"/>
                </a:cxn>
                <a:cxn ang="0">
                  <a:pos x="182" y="279"/>
                </a:cxn>
                <a:cxn ang="0">
                  <a:pos x="161" y="269"/>
                </a:cxn>
                <a:cxn ang="0">
                  <a:pos x="131" y="276"/>
                </a:cxn>
                <a:cxn ang="0">
                  <a:pos x="89" y="305"/>
                </a:cxn>
                <a:cxn ang="0">
                  <a:pos x="52" y="334"/>
                </a:cxn>
                <a:cxn ang="0">
                  <a:pos x="16" y="362"/>
                </a:cxn>
                <a:cxn ang="0">
                  <a:pos x="13" y="429"/>
                </a:cxn>
                <a:cxn ang="0">
                  <a:pos x="32" y="534"/>
                </a:cxn>
                <a:cxn ang="0">
                  <a:pos x="50" y="638"/>
                </a:cxn>
                <a:cxn ang="0">
                  <a:pos x="65" y="739"/>
                </a:cxn>
                <a:cxn ang="0">
                  <a:pos x="83" y="791"/>
                </a:cxn>
                <a:cxn ang="0">
                  <a:pos x="101" y="798"/>
                </a:cxn>
                <a:cxn ang="0">
                  <a:pos x="123" y="812"/>
                </a:cxn>
                <a:cxn ang="0">
                  <a:pos x="143" y="837"/>
                </a:cxn>
                <a:cxn ang="0">
                  <a:pos x="154" y="866"/>
                </a:cxn>
                <a:cxn ang="0">
                  <a:pos x="154" y="898"/>
                </a:cxn>
                <a:cxn ang="0">
                  <a:pos x="146" y="929"/>
                </a:cxn>
                <a:cxn ang="0">
                  <a:pos x="128" y="955"/>
                </a:cxn>
                <a:cxn ang="0">
                  <a:pos x="102" y="976"/>
                </a:cxn>
                <a:cxn ang="0">
                  <a:pos x="86" y="1014"/>
                </a:cxn>
                <a:cxn ang="0">
                  <a:pos x="88" y="1082"/>
                </a:cxn>
                <a:cxn ang="0">
                  <a:pos x="91" y="1155"/>
                </a:cxn>
                <a:cxn ang="0">
                  <a:pos x="91" y="1230"/>
                </a:cxn>
                <a:cxn ang="0">
                  <a:pos x="157" y="1279"/>
                </a:cxn>
                <a:cxn ang="0">
                  <a:pos x="297" y="1311"/>
                </a:cxn>
                <a:cxn ang="0">
                  <a:pos x="458" y="1350"/>
                </a:cxn>
                <a:cxn ang="0">
                  <a:pos x="650" y="1399"/>
                </a:cxn>
                <a:cxn ang="0">
                  <a:pos x="777" y="1360"/>
                </a:cxn>
                <a:cxn ang="0">
                  <a:pos x="803" y="1204"/>
                </a:cxn>
                <a:cxn ang="0">
                  <a:pos x="822" y="1032"/>
                </a:cxn>
                <a:cxn ang="0">
                  <a:pos x="834" y="846"/>
                </a:cxn>
                <a:cxn ang="0">
                  <a:pos x="837" y="728"/>
                </a:cxn>
                <a:cxn ang="0">
                  <a:pos x="838" y="690"/>
                </a:cxn>
                <a:cxn ang="0">
                  <a:pos x="838" y="656"/>
                </a:cxn>
                <a:cxn ang="0">
                  <a:pos x="838" y="619"/>
                </a:cxn>
                <a:cxn ang="0">
                  <a:pos x="827" y="596"/>
                </a:cxn>
                <a:cxn ang="0">
                  <a:pos x="806" y="588"/>
                </a:cxn>
                <a:cxn ang="0">
                  <a:pos x="788" y="578"/>
                </a:cxn>
                <a:cxn ang="0">
                  <a:pos x="773" y="564"/>
                </a:cxn>
                <a:cxn ang="0">
                  <a:pos x="762" y="546"/>
                </a:cxn>
                <a:cxn ang="0">
                  <a:pos x="756" y="526"/>
                </a:cxn>
                <a:cxn ang="0">
                  <a:pos x="749" y="494"/>
                </a:cxn>
                <a:cxn ang="0">
                  <a:pos x="749" y="450"/>
                </a:cxn>
                <a:cxn ang="0">
                  <a:pos x="760" y="409"/>
                </a:cxn>
                <a:cxn ang="0">
                  <a:pos x="775" y="383"/>
                </a:cxn>
                <a:cxn ang="0">
                  <a:pos x="786" y="369"/>
                </a:cxn>
                <a:cxn ang="0">
                  <a:pos x="801" y="359"/>
                </a:cxn>
                <a:cxn ang="0">
                  <a:pos x="817" y="352"/>
                </a:cxn>
                <a:cxn ang="0">
                  <a:pos x="822" y="304"/>
                </a:cxn>
                <a:cxn ang="0">
                  <a:pos x="812" y="214"/>
                </a:cxn>
                <a:cxn ang="0">
                  <a:pos x="801" y="126"/>
                </a:cxn>
                <a:cxn ang="0">
                  <a:pos x="785" y="42"/>
                </a:cxn>
              </a:cxnLst>
              <a:rect l="0" t="0" r="r" b="b"/>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w="9525" cap="rnd">
              <a:noFill/>
              <a:round/>
              <a:headEnd/>
              <a:tailEnd/>
            </a:ln>
            <a:effectLst/>
          </p:spPr>
          <p:txBody>
            <a:bodyPr/>
            <a:lstStyle/>
            <a:p>
              <a:endParaRPr lang="es-CL"/>
            </a:p>
          </p:txBody>
        </p:sp>
        <p:sp>
          <p:nvSpPr>
            <p:cNvPr id="452668" name="Freeform 1084"/>
            <p:cNvSpPr>
              <a:spLocks/>
            </p:cNvSpPr>
            <p:nvPr/>
          </p:nvSpPr>
          <p:spPr bwMode="auto">
            <a:xfrm>
              <a:off x="2381" y="1114"/>
              <a:ext cx="852" cy="1287"/>
            </a:xfrm>
            <a:custGeom>
              <a:avLst/>
              <a:gdLst/>
              <a:ahLst/>
              <a:cxnLst>
                <a:cxn ang="0">
                  <a:pos x="720" y="13"/>
                </a:cxn>
                <a:cxn ang="0">
                  <a:pos x="593" y="52"/>
                </a:cxn>
                <a:cxn ang="0">
                  <a:pos x="461" y="102"/>
                </a:cxn>
                <a:cxn ang="0">
                  <a:pos x="336" y="156"/>
                </a:cxn>
                <a:cxn ang="0">
                  <a:pos x="284" y="196"/>
                </a:cxn>
                <a:cxn ang="0">
                  <a:pos x="283" y="224"/>
                </a:cxn>
                <a:cxn ang="0">
                  <a:pos x="271" y="247"/>
                </a:cxn>
                <a:cxn ang="0">
                  <a:pos x="252" y="265"/>
                </a:cxn>
                <a:cxn ang="0">
                  <a:pos x="229" y="276"/>
                </a:cxn>
                <a:cxn ang="0">
                  <a:pos x="205" y="281"/>
                </a:cxn>
                <a:cxn ang="0">
                  <a:pos x="182" y="279"/>
                </a:cxn>
                <a:cxn ang="0">
                  <a:pos x="161" y="269"/>
                </a:cxn>
                <a:cxn ang="0">
                  <a:pos x="131" y="276"/>
                </a:cxn>
                <a:cxn ang="0">
                  <a:pos x="89" y="305"/>
                </a:cxn>
                <a:cxn ang="0">
                  <a:pos x="52" y="334"/>
                </a:cxn>
                <a:cxn ang="0">
                  <a:pos x="16" y="362"/>
                </a:cxn>
                <a:cxn ang="0">
                  <a:pos x="13" y="429"/>
                </a:cxn>
                <a:cxn ang="0">
                  <a:pos x="32" y="534"/>
                </a:cxn>
                <a:cxn ang="0">
                  <a:pos x="50" y="638"/>
                </a:cxn>
                <a:cxn ang="0">
                  <a:pos x="65" y="739"/>
                </a:cxn>
                <a:cxn ang="0">
                  <a:pos x="83" y="791"/>
                </a:cxn>
                <a:cxn ang="0">
                  <a:pos x="101" y="798"/>
                </a:cxn>
                <a:cxn ang="0">
                  <a:pos x="123" y="812"/>
                </a:cxn>
                <a:cxn ang="0">
                  <a:pos x="143" y="837"/>
                </a:cxn>
                <a:cxn ang="0">
                  <a:pos x="154" y="866"/>
                </a:cxn>
                <a:cxn ang="0">
                  <a:pos x="154" y="898"/>
                </a:cxn>
                <a:cxn ang="0">
                  <a:pos x="146" y="929"/>
                </a:cxn>
                <a:cxn ang="0">
                  <a:pos x="128" y="955"/>
                </a:cxn>
                <a:cxn ang="0">
                  <a:pos x="102" y="976"/>
                </a:cxn>
                <a:cxn ang="0">
                  <a:pos x="86" y="1014"/>
                </a:cxn>
                <a:cxn ang="0">
                  <a:pos x="88" y="1082"/>
                </a:cxn>
                <a:cxn ang="0">
                  <a:pos x="91" y="1155"/>
                </a:cxn>
                <a:cxn ang="0">
                  <a:pos x="91" y="1230"/>
                </a:cxn>
                <a:cxn ang="0">
                  <a:pos x="157" y="1279"/>
                </a:cxn>
                <a:cxn ang="0">
                  <a:pos x="297" y="1311"/>
                </a:cxn>
                <a:cxn ang="0">
                  <a:pos x="458" y="1350"/>
                </a:cxn>
                <a:cxn ang="0">
                  <a:pos x="650" y="1399"/>
                </a:cxn>
                <a:cxn ang="0">
                  <a:pos x="777" y="1360"/>
                </a:cxn>
                <a:cxn ang="0">
                  <a:pos x="803" y="1204"/>
                </a:cxn>
                <a:cxn ang="0">
                  <a:pos x="822" y="1032"/>
                </a:cxn>
                <a:cxn ang="0">
                  <a:pos x="834" y="846"/>
                </a:cxn>
                <a:cxn ang="0">
                  <a:pos x="837" y="728"/>
                </a:cxn>
                <a:cxn ang="0">
                  <a:pos x="838" y="690"/>
                </a:cxn>
                <a:cxn ang="0">
                  <a:pos x="838" y="656"/>
                </a:cxn>
                <a:cxn ang="0">
                  <a:pos x="838" y="619"/>
                </a:cxn>
                <a:cxn ang="0">
                  <a:pos x="827" y="596"/>
                </a:cxn>
                <a:cxn ang="0">
                  <a:pos x="806" y="588"/>
                </a:cxn>
                <a:cxn ang="0">
                  <a:pos x="788" y="578"/>
                </a:cxn>
                <a:cxn ang="0">
                  <a:pos x="773" y="564"/>
                </a:cxn>
                <a:cxn ang="0">
                  <a:pos x="762" y="546"/>
                </a:cxn>
                <a:cxn ang="0">
                  <a:pos x="756" y="526"/>
                </a:cxn>
                <a:cxn ang="0">
                  <a:pos x="749" y="494"/>
                </a:cxn>
                <a:cxn ang="0">
                  <a:pos x="749" y="450"/>
                </a:cxn>
                <a:cxn ang="0">
                  <a:pos x="760" y="409"/>
                </a:cxn>
                <a:cxn ang="0">
                  <a:pos x="775" y="383"/>
                </a:cxn>
                <a:cxn ang="0">
                  <a:pos x="786" y="369"/>
                </a:cxn>
                <a:cxn ang="0">
                  <a:pos x="801" y="359"/>
                </a:cxn>
                <a:cxn ang="0">
                  <a:pos x="817" y="352"/>
                </a:cxn>
                <a:cxn ang="0">
                  <a:pos x="822" y="304"/>
                </a:cxn>
                <a:cxn ang="0">
                  <a:pos x="812" y="214"/>
                </a:cxn>
                <a:cxn ang="0">
                  <a:pos x="801" y="126"/>
                </a:cxn>
                <a:cxn ang="0">
                  <a:pos x="785" y="42"/>
                </a:cxn>
              </a:cxnLst>
              <a:rect l="0" t="0" r="r" b="b"/>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69" name="Freeform 1085"/>
            <p:cNvSpPr>
              <a:spLocks/>
            </p:cNvSpPr>
            <p:nvPr/>
          </p:nvSpPr>
          <p:spPr bwMode="auto">
            <a:xfrm>
              <a:off x="3141" y="1114"/>
              <a:ext cx="318" cy="1287"/>
            </a:xfrm>
            <a:custGeom>
              <a:avLst/>
              <a:gdLst/>
              <a:ahLst/>
              <a:cxnLst>
                <a:cxn ang="0">
                  <a:pos x="74" y="32"/>
                </a:cxn>
                <a:cxn ang="0">
                  <a:pos x="135" y="86"/>
                </a:cxn>
                <a:cxn ang="0">
                  <a:pos x="187" y="141"/>
                </a:cxn>
                <a:cxn ang="0">
                  <a:pos x="260" y="224"/>
                </a:cxn>
                <a:cxn ang="0">
                  <a:pos x="312" y="349"/>
                </a:cxn>
                <a:cxn ang="0">
                  <a:pos x="309" y="489"/>
                </a:cxn>
                <a:cxn ang="0">
                  <a:pos x="301" y="629"/>
                </a:cxn>
                <a:cxn ang="0">
                  <a:pos x="290" y="760"/>
                </a:cxn>
                <a:cxn ang="0">
                  <a:pos x="272" y="828"/>
                </a:cxn>
                <a:cxn ang="0">
                  <a:pos x="256" y="843"/>
                </a:cxn>
                <a:cxn ang="0">
                  <a:pos x="244" y="859"/>
                </a:cxn>
                <a:cxn ang="0">
                  <a:pos x="236" y="879"/>
                </a:cxn>
                <a:cxn ang="0">
                  <a:pos x="234" y="900"/>
                </a:cxn>
                <a:cxn ang="0">
                  <a:pos x="238" y="921"/>
                </a:cxn>
                <a:cxn ang="0">
                  <a:pos x="247" y="941"/>
                </a:cxn>
                <a:cxn ang="0">
                  <a:pos x="262" y="960"/>
                </a:cxn>
                <a:cxn ang="0">
                  <a:pos x="270" y="1007"/>
                </a:cxn>
                <a:cxn ang="0">
                  <a:pos x="265" y="1097"/>
                </a:cxn>
                <a:cxn ang="0">
                  <a:pos x="260" y="1189"/>
                </a:cxn>
                <a:cxn ang="0">
                  <a:pos x="256" y="1280"/>
                </a:cxn>
                <a:cxn ang="0">
                  <a:pos x="228" y="1337"/>
                </a:cxn>
                <a:cxn ang="0">
                  <a:pos x="169" y="1366"/>
                </a:cxn>
                <a:cxn ang="0">
                  <a:pos x="109" y="1394"/>
                </a:cxn>
                <a:cxn ang="0">
                  <a:pos x="48" y="1418"/>
                </a:cxn>
                <a:cxn ang="0">
                  <a:pos x="33" y="1344"/>
                </a:cxn>
                <a:cxn ang="0">
                  <a:pos x="61" y="1165"/>
                </a:cxn>
                <a:cxn ang="0">
                  <a:pos x="78" y="978"/>
                </a:cxn>
                <a:cxn ang="0">
                  <a:pos x="90" y="789"/>
                </a:cxn>
                <a:cxn ang="0">
                  <a:pos x="91" y="676"/>
                </a:cxn>
                <a:cxn ang="0">
                  <a:pos x="93" y="653"/>
                </a:cxn>
                <a:cxn ang="0">
                  <a:pos x="93" y="638"/>
                </a:cxn>
                <a:cxn ang="0">
                  <a:pos x="93" y="616"/>
                </a:cxn>
                <a:cxn ang="0">
                  <a:pos x="80" y="596"/>
                </a:cxn>
                <a:cxn ang="0">
                  <a:pos x="61" y="590"/>
                </a:cxn>
                <a:cxn ang="0">
                  <a:pos x="43" y="580"/>
                </a:cxn>
                <a:cxn ang="0">
                  <a:pos x="30" y="567"/>
                </a:cxn>
                <a:cxn ang="0">
                  <a:pos x="18" y="549"/>
                </a:cxn>
                <a:cxn ang="0">
                  <a:pos x="10" y="531"/>
                </a:cxn>
                <a:cxn ang="0">
                  <a:pos x="2" y="499"/>
                </a:cxn>
                <a:cxn ang="0">
                  <a:pos x="2" y="455"/>
                </a:cxn>
                <a:cxn ang="0">
                  <a:pos x="12" y="412"/>
                </a:cxn>
                <a:cxn ang="0">
                  <a:pos x="26" y="385"/>
                </a:cxn>
                <a:cxn ang="0">
                  <a:pos x="39" y="370"/>
                </a:cxn>
                <a:cxn ang="0">
                  <a:pos x="54" y="360"/>
                </a:cxn>
                <a:cxn ang="0">
                  <a:pos x="70" y="352"/>
                </a:cxn>
                <a:cxn ang="0">
                  <a:pos x="77" y="307"/>
                </a:cxn>
                <a:cxn ang="0">
                  <a:pos x="65" y="214"/>
                </a:cxn>
                <a:cxn ang="0">
                  <a:pos x="52" y="123"/>
                </a:cxn>
                <a:cxn ang="0">
                  <a:pos x="38" y="39"/>
                </a:cxn>
              </a:cxnLst>
              <a:rect l="0" t="0" r="r" b="b"/>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w="9525" cap="rnd">
              <a:noFill/>
              <a:round/>
              <a:headEnd/>
              <a:tailEnd/>
            </a:ln>
            <a:effectLst/>
          </p:spPr>
          <p:txBody>
            <a:bodyPr/>
            <a:lstStyle/>
            <a:p>
              <a:endParaRPr lang="es-CL"/>
            </a:p>
          </p:txBody>
        </p:sp>
        <p:sp>
          <p:nvSpPr>
            <p:cNvPr id="452670" name="Freeform 1086"/>
            <p:cNvSpPr>
              <a:spLocks/>
            </p:cNvSpPr>
            <p:nvPr/>
          </p:nvSpPr>
          <p:spPr bwMode="auto">
            <a:xfrm>
              <a:off x="3141" y="1114"/>
              <a:ext cx="318" cy="1287"/>
            </a:xfrm>
            <a:custGeom>
              <a:avLst/>
              <a:gdLst/>
              <a:ahLst/>
              <a:cxnLst>
                <a:cxn ang="0">
                  <a:pos x="74" y="32"/>
                </a:cxn>
                <a:cxn ang="0">
                  <a:pos x="135" y="86"/>
                </a:cxn>
                <a:cxn ang="0">
                  <a:pos x="187" y="141"/>
                </a:cxn>
                <a:cxn ang="0">
                  <a:pos x="260" y="224"/>
                </a:cxn>
                <a:cxn ang="0">
                  <a:pos x="312" y="349"/>
                </a:cxn>
                <a:cxn ang="0">
                  <a:pos x="309" y="489"/>
                </a:cxn>
                <a:cxn ang="0">
                  <a:pos x="301" y="629"/>
                </a:cxn>
                <a:cxn ang="0">
                  <a:pos x="290" y="760"/>
                </a:cxn>
                <a:cxn ang="0">
                  <a:pos x="272" y="828"/>
                </a:cxn>
                <a:cxn ang="0">
                  <a:pos x="256" y="843"/>
                </a:cxn>
                <a:cxn ang="0">
                  <a:pos x="244" y="859"/>
                </a:cxn>
                <a:cxn ang="0">
                  <a:pos x="236" y="879"/>
                </a:cxn>
                <a:cxn ang="0">
                  <a:pos x="234" y="900"/>
                </a:cxn>
                <a:cxn ang="0">
                  <a:pos x="238" y="921"/>
                </a:cxn>
                <a:cxn ang="0">
                  <a:pos x="247" y="941"/>
                </a:cxn>
                <a:cxn ang="0">
                  <a:pos x="262" y="960"/>
                </a:cxn>
                <a:cxn ang="0">
                  <a:pos x="270" y="1007"/>
                </a:cxn>
                <a:cxn ang="0">
                  <a:pos x="265" y="1097"/>
                </a:cxn>
                <a:cxn ang="0">
                  <a:pos x="260" y="1189"/>
                </a:cxn>
                <a:cxn ang="0">
                  <a:pos x="256" y="1280"/>
                </a:cxn>
                <a:cxn ang="0">
                  <a:pos x="228" y="1337"/>
                </a:cxn>
                <a:cxn ang="0">
                  <a:pos x="169" y="1366"/>
                </a:cxn>
                <a:cxn ang="0">
                  <a:pos x="109" y="1394"/>
                </a:cxn>
                <a:cxn ang="0">
                  <a:pos x="48" y="1418"/>
                </a:cxn>
                <a:cxn ang="0">
                  <a:pos x="33" y="1344"/>
                </a:cxn>
                <a:cxn ang="0">
                  <a:pos x="61" y="1165"/>
                </a:cxn>
                <a:cxn ang="0">
                  <a:pos x="78" y="978"/>
                </a:cxn>
                <a:cxn ang="0">
                  <a:pos x="90" y="789"/>
                </a:cxn>
                <a:cxn ang="0">
                  <a:pos x="91" y="676"/>
                </a:cxn>
                <a:cxn ang="0">
                  <a:pos x="93" y="653"/>
                </a:cxn>
                <a:cxn ang="0">
                  <a:pos x="93" y="638"/>
                </a:cxn>
                <a:cxn ang="0">
                  <a:pos x="93" y="616"/>
                </a:cxn>
                <a:cxn ang="0">
                  <a:pos x="80" y="596"/>
                </a:cxn>
                <a:cxn ang="0">
                  <a:pos x="61" y="590"/>
                </a:cxn>
                <a:cxn ang="0">
                  <a:pos x="43" y="580"/>
                </a:cxn>
                <a:cxn ang="0">
                  <a:pos x="30" y="567"/>
                </a:cxn>
                <a:cxn ang="0">
                  <a:pos x="18" y="549"/>
                </a:cxn>
                <a:cxn ang="0">
                  <a:pos x="10" y="531"/>
                </a:cxn>
                <a:cxn ang="0">
                  <a:pos x="2" y="499"/>
                </a:cxn>
                <a:cxn ang="0">
                  <a:pos x="2" y="455"/>
                </a:cxn>
                <a:cxn ang="0">
                  <a:pos x="12" y="412"/>
                </a:cxn>
                <a:cxn ang="0">
                  <a:pos x="26" y="385"/>
                </a:cxn>
                <a:cxn ang="0">
                  <a:pos x="39" y="370"/>
                </a:cxn>
                <a:cxn ang="0">
                  <a:pos x="54" y="360"/>
                </a:cxn>
                <a:cxn ang="0">
                  <a:pos x="70" y="352"/>
                </a:cxn>
                <a:cxn ang="0">
                  <a:pos x="77" y="307"/>
                </a:cxn>
                <a:cxn ang="0">
                  <a:pos x="65" y="214"/>
                </a:cxn>
                <a:cxn ang="0">
                  <a:pos x="52" y="123"/>
                </a:cxn>
                <a:cxn ang="0">
                  <a:pos x="38" y="39"/>
                </a:cxn>
              </a:cxnLst>
              <a:rect l="0" t="0" r="r" b="b"/>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71" name="Freeform 1087"/>
            <p:cNvSpPr>
              <a:spLocks/>
            </p:cNvSpPr>
            <p:nvPr/>
          </p:nvSpPr>
          <p:spPr bwMode="auto">
            <a:xfrm>
              <a:off x="2875" y="1784"/>
              <a:ext cx="160" cy="195"/>
            </a:xfrm>
            <a:custGeom>
              <a:avLst/>
              <a:gdLst/>
              <a:ahLst/>
              <a:cxnLst>
                <a:cxn ang="0">
                  <a:pos x="78" y="0"/>
                </a:cxn>
                <a:cxn ang="0">
                  <a:pos x="70" y="0"/>
                </a:cxn>
                <a:cxn ang="0">
                  <a:pos x="61" y="2"/>
                </a:cxn>
                <a:cxn ang="0">
                  <a:pos x="55" y="5"/>
                </a:cxn>
                <a:cxn ang="0">
                  <a:pos x="47" y="8"/>
                </a:cxn>
                <a:cxn ang="0">
                  <a:pos x="40" y="13"/>
                </a:cxn>
                <a:cxn ang="0">
                  <a:pos x="34" y="18"/>
                </a:cxn>
                <a:cxn ang="0">
                  <a:pos x="29" y="24"/>
                </a:cxn>
                <a:cxn ang="0">
                  <a:pos x="22" y="31"/>
                </a:cxn>
                <a:cxn ang="0">
                  <a:pos x="13" y="47"/>
                </a:cxn>
                <a:cxn ang="0">
                  <a:pos x="6" y="67"/>
                </a:cxn>
                <a:cxn ang="0">
                  <a:pos x="1" y="86"/>
                </a:cxn>
                <a:cxn ang="0">
                  <a:pos x="0" y="109"/>
                </a:cxn>
                <a:cxn ang="0">
                  <a:pos x="1" y="130"/>
                </a:cxn>
                <a:cxn ang="0">
                  <a:pos x="6" y="149"/>
                </a:cxn>
                <a:cxn ang="0">
                  <a:pos x="13" y="169"/>
                </a:cxn>
                <a:cxn ang="0">
                  <a:pos x="22" y="184"/>
                </a:cxn>
                <a:cxn ang="0">
                  <a:pos x="29" y="192"/>
                </a:cxn>
                <a:cxn ang="0">
                  <a:pos x="34" y="198"/>
                </a:cxn>
                <a:cxn ang="0">
                  <a:pos x="40" y="203"/>
                </a:cxn>
                <a:cxn ang="0">
                  <a:pos x="47" y="208"/>
                </a:cxn>
                <a:cxn ang="0">
                  <a:pos x="55" y="211"/>
                </a:cxn>
                <a:cxn ang="0">
                  <a:pos x="61" y="214"/>
                </a:cxn>
                <a:cxn ang="0">
                  <a:pos x="70" y="216"/>
                </a:cxn>
                <a:cxn ang="0">
                  <a:pos x="78" y="216"/>
                </a:cxn>
                <a:cxn ang="0">
                  <a:pos x="86" y="216"/>
                </a:cxn>
                <a:cxn ang="0">
                  <a:pos x="94" y="214"/>
                </a:cxn>
                <a:cxn ang="0">
                  <a:pos x="101" y="211"/>
                </a:cxn>
                <a:cxn ang="0">
                  <a:pos x="107" y="208"/>
                </a:cxn>
                <a:cxn ang="0">
                  <a:pos x="115" y="203"/>
                </a:cxn>
                <a:cxn ang="0">
                  <a:pos x="122" y="198"/>
                </a:cxn>
                <a:cxn ang="0">
                  <a:pos x="127" y="192"/>
                </a:cxn>
                <a:cxn ang="0">
                  <a:pos x="133" y="184"/>
                </a:cxn>
                <a:cxn ang="0">
                  <a:pos x="143" y="169"/>
                </a:cxn>
                <a:cxn ang="0">
                  <a:pos x="149" y="149"/>
                </a:cxn>
                <a:cxn ang="0">
                  <a:pos x="154" y="130"/>
                </a:cxn>
                <a:cxn ang="0">
                  <a:pos x="156" y="109"/>
                </a:cxn>
                <a:cxn ang="0">
                  <a:pos x="154" y="86"/>
                </a:cxn>
                <a:cxn ang="0">
                  <a:pos x="149" y="67"/>
                </a:cxn>
                <a:cxn ang="0">
                  <a:pos x="143" y="47"/>
                </a:cxn>
                <a:cxn ang="0">
                  <a:pos x="133" y="31"/>
                </a:cxn>
                <a:cxn ang="0">
                  <a:pos x="127" y="24"/>
                </a:cxn>
                <a:cxn ang="0">
                  <a:pos x="122" y="18"/>
                </a:cxn>
                <a:cxn ang="0">
                  <a:pos x="115" y="13"/>
                </a:cxn>
                <a:cxn ang="0">
                  <a:pos x="107" y="8"/>
                </a:cxn>
                <a:cxn ang="0">
                  <a:pos x="101" y="5"/>
                </a:cxn>
                <a:cxn ang="0">
                  <a:pos x="94" y="2"/>
                </a:cxn>
                <a:cxn ang="0">
                  <a:pos x="86" y="0"/>
                </a:cxn>
                <a:cxn ang="0">
                  <a:pos x="78" y="0"/>
                </a:cxn>
              </a:cxnLst>
              <a:rect l="0" t="0" r="r" b="b"/>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74" name="Freeform 1090"/>
            <p:cNvSpPr>
              <a:spLocks/>
            </p:cNvSpPr>
            <p:nvPr/>
          </p:nvSpPr>
          <p:spPr bwMode="auto">
            <a:xfrm>
              <a:off x="3199" y="1146"/>
              <a:ext cx="248" cy="574"/>
            </a:xfrm>
            <a:custGeom>
              <a:avLst/>
              <a:gdLst/>
              <a:ahLst/>
              <a:cxnLst>
                <a:cxn ang="0">
                  <a:pos x="0" y="0"/>
                </a:cxn>
                <a:cxn ang="0">
                  <a:pos x="31" y="28"/>
                </a:cxn>
                <a:cxn ang="0">
                  <a:pos x="62" y="57"/>
                </a:cxn>
                <a:cxn ang="0">
                  <a:pos x="93" y="88"/>
                </a:cxn>
                <a:cxn ang="0">
                  <a:pos x="122" y="121"/>
                </a:cxn>
                <a:cxn ang="0">
                  <a:pos x="153" y="155"/>
                </a:cxn>
                <a:cxn ang="0">
                  <a:pos x="184" y="187"/>
                </a:cxn>
                <a:cxn ang="0">
                  <a:pos x="213" y="220"/>
                </a:cxn>
                <a:cxn ang="0">
                  <a:pos x="242" y="252"/>
                </a:cxn>
                <a:cxn ang="0">
                  <a:pos x="242" y="299"/>
                </a:cxn>
                <a:cxn ang="0">
                  <a:pos x="240" y="348"/>
                </a:cxn>
                <a:cxn ang="0">
                  <a:pos x="239" y="395"/>
                </a:cxn>
                <a:cxn ang="0">
                  <a:pos x="237" y="442"/>
                </a:cxn>
                <a:cxn ang="0">
                  <a:pos x="236" y="491"/>
                </a:cxn>
                <a:cxn ang="0">
                  <a:pos x="232" y="540"/>
                </a:cxn>
                <a:cxn ang="0">
                  <a:pos x="231" y="589"/>
                </a:cxn>
                <a:cxn ang="0">
                  <a:pos x="227" y="637"/>
                </a:cxn>
                <a:cxn ang="0">
                  <a:pos x="224" y="587"/>
                </a:cxn>
                <a:cxn ang="0">
                  <a:pos x="221" y="538"/>
                </a:cxn>
                <a:cxn ang="0">
                  <a:pos x="216" y="488"/>
                </a:cxn>
                <a:cxn ang="0">
                  <a:pos x="213" y="438"/>
                </a:cxn>
                <a:cxn ang="0">
                  <a:pos x="208" y="389"/>
                </a:cxn>
                <a:cxn ang="0">
                  <a:pos x="201" y="342"/>
                </a:cxn>
                <a:cxn ang="0">
                  <a:pos x="195" y="295"/>
                </a:cxn>
                <a:cxn ang="0">
                  <a:pos x="187" y="251"/>
                </a:cxn>
                <a:cxn ang="0">
                  <a:pos x="164" y="217"/>
                </a:cxn>
                <a:cxn ang="0">
                  <a:pos x="141" y="184"/>
                </a:cxn>
                <a:cxn ang="0">
                  <a:pos x="119" y="153"/>
                </a:cxn>
                <a:cxn ang="0">
                  <a:pos x="96" y="122"/>
                </a:cxn>
                <a:cxn ang="0">
                  <a:pos x="71" y="91"/>
                </a:cxn>
                <a:cxn ang="0">
                  <a:pos x="49" y="61"/>
                </a:cxn>
                <a:cxn ang="0">
                  <a:pos x="24" y="31"/>
                </a:cxn>
                <a:cxn ang="0">
                  <a:pos x="0" y="0"/>
                </a:cxn>
              </a:cxnLst>
              <a:rect l="0" t="0" r="r" b="b"/>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w="9525" cap="rnd">
              <a:noFill/>
              <a:round/>
              <a:headEnd/>
              <a:tailEnd/>
            </a:ln>
            <a:effectLst/>
          </p:spPr>
          <p:txBody>
            <a:bodyPr/>
            <a:lstStyle/>
            <a:p>
              <a:endParaRPr lang="es-CL"/>
            </a:p>
          </p:txBody>
        </p:sp>
        <p:sp>
          <p:nvSpPr>
            <p:cNvPr id="452675" name="Freeform 1091"/>
            <p:cNvSpPr>
              <a:spLocks/>
            </p:cNvSpPr>
            <p:nvPr/>
          </p:nvSpPr>
          <p:spPr bwMode="auto">
            <a:xfrm>
              <a:off x="3113" y="1440"/>
              <a:ext cx="117" cy="221"/>
            </a:xfrm>
            <a:custGeom>
              <a:avLst/>
              <a:gdLst/>
              <a:ahLst/>
              <a:cxnLst>
                <a:cxn ang="0">
                  <a:pos x="106" y="0"/>
                </a:cxn>
                <a:cxn ang="0">
                  <a:pos x="101" y="4"/>
                </a:cxn>
                <a:cxn ang="0">
                  <a:pos x="96" y="8"/>
                </a:cxn>
                <a:cxn ang="0">
                  <a:pos x="91" y="15"/>
                </a:cxn>
                <a:cxn ang="0">
                  <a:pos x="87" y="23"/>
                </a:cxn>
                <a:cxn ang="0">
                  <a:pos x="80" y="41"/>
                </a:cxn>
                <a:cxn ang="0">
                  <a:pos x="75" y="60"/>
                </a:cxn>
                <a:cxn ang="0">
                  <a:pos x="72" y="80"/>
                </a:cxn>
                <a:cxn ang="0">
                  <a:pos x="70" y="99"/>
                </a:cxn>
                <a:cxn ang="0">
                  <a:pos x="69" y="116"/>
                </a:cxn>
                <a:cxn ang="0">
                  <a:pos x="69" y="129"/>
                </a:cxn>
                <a:cxn ang="0">
                  <a:pos x="70" y="142"/>
                </a:cxn>
                <a:cxn ang="0">
                  <a:pos x="72" y="158"/>
                </a:cxn>
                <a:cxn ang="0">
                  <a:pos x="74" y="174"/>
                </a:cxn>
                <a:cxn ang="0">
                  <a:pos x="78" y="192"/>
                </a:cxn>
                <a:cxn ang="0">
                  <a:pos x="85" y="208"/>
                </a:cxn>
                <a:cxn ang="0">
                  <a:pos x="93" y="223"/>
                </a:cxn>
                <a:cxn ang="0">
                  <a:pos x="98" y="229"/>
                </a:cxn>
                <a:cxn ang="0">
                  <a:pos x="103" y="236"/>
                </a:cxn>
                <a:cxn ang="0">
                  <a:pos x="108" y="241"/>
                </a:cxn>
                <a:cxn ang="0">
                  <a:pos x="114" y="244"/>
                </a:cxn>
                <a:cxn ang="0">
                  <a:pos x="103" y="244"/>
                </a:cxn>
                <a:cxn ang="0">
                  <a:pos x="91" y="242"/>
                </a:cxn>
                <a:cxn ang="0">
                  <a:pos x="80" y="241"/>
                </a:cxn>
                <a:cxn ang="0">
                  <a:pos x="69" y="236"/>
                </a:cxn>
                <a:cxn ang="0">
                  <a:pos x="59" y="231"/>
                </a:cxn>
                <a:cxn ang="0">
                  <a:pos x="51" y="225"/>
                </a:cxn>
                <a:cxn ang="0">
                  <a:pos x="41" y="218"/>
                </a:cxn>
                <a:cxn ang="0">
                  <a:pos x="35" y="208"/>
                </a:cxn>
                <a:cxn ang="0">
                  <a:pos x="26" y="200"/>
                </a:cxn>
                <a:cxn ang="0">
                  <a:pos x="20" y="190"/>
                </a:cxn>
                <a:cxn ang="0">
                  <a:pos x="15" y="179"/>
                </a:cxn>
                <a:cxn ang="0">
                  <a:pos x="10" y="168"/>
                </a:cxn>
                <a:cxn ang="0">
                  <a:pos x="7" y="156"/>
                </a:cxn>
                <a:cxn ang="0">
                  <a:pos x="4" y="145"/>
                </a:cxn>
                <a:cxn ang="0">
                  <a:pos x="2" y="132"/>
                </a:cxn>
                <a:cxn ang="0">
                  <a:pos x="0" y="119"/>
                </a:cxn>
                <a:cxn ang="0">
                  <a:pos x="0" y="108"/>
                </a:cxn>
                <a:cxn ang="0">
                  <a:pos x="2" y="95"/>
                </a:cxn>
                <a:cxn ang="0">
                  <a:pos x="5" y="83"/>
                </a:cxn>
                <a:cxn ang="0">
                  <a:pos x="9" y="72"/>
                </a:cxn>
                <a:cxn ang="0">
                  <a:pos x="12" y="62"/>
                </a:cxn>
                <a:cxn ang="0">
                  <a:pos x="18" y="52"/>
                </a:cxn>
                <a:cxn ang="0">
                  <a:pos x="23" y="43"/>
                </a:cxn>
                <a:cxn ang="0">
                  <a:pos x="31" y="34"/>
                </a:cxn>
                <a:cxn ang="0">
                  <a:pos x="38" y="28"/>
                </a:cxn>
                <a:cxn ang="0">
                  <a:pos x="46" y="20"/>
                </a:cxn>
                <a:cxn ang="0">
                  <a:pos x="56" y="15"/>
                </a:cxn>
                <a:cxn ang="0">
                  <a:pos x="65" y="10"/>
                </a:cxn>
                <a:cxn ang="0">
                  <a:pos x="75" y="5"/>
                </a:cxn>
                <a:cxn ang="0">
                  <a:pos x="85" y="2"/>
                </a:cxn>
                <a:cxn ang="0">
                  <a:pos x="96" y="0"/>
                </a:cxn>
                <a:cxn ang="0">
                  <a:pos x="106" y="0"/>
                </a:cxn>
              </a:cxnLst>
              <a:rect l="0" t="0" r="r" b="b"/>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w="9525" cap="rnd">
              <a:noFill/>
              <a:round/>
              <a:headEnd/>
              <a:tailEnd/>
            </a:ln>
            <a:effectLst/>
          </p:spPr>
          <p:txBody>
            <a:bodyPr/>
            <a:lstStyle/>
            <a:p>
              <a:endParaRPr lang="es-CL"/>
            </a:p>
          </p:txBody>
        </p:sp>
        <p:sp>
          <p:nvSpPr>
            <p:cNvPr id="452676" name="Freeform 1092"/>
            <p:cNvSpPr>
              <a:spLocks/>
            </p:cNvSpPr>
            <p:nvPr/>
          </p:nvSpPr>
          <p:spPr bwMode="auto">
            <a:xfrm>
              <a:off x="3113" y="1440"/>
              <a:ext cx="117" cy="221"/>
            </a:xfrm>
            <a:custGeom>
              <a:avLst/>
              <a:gdLst/>
              <a:ahLst/>
              <a:cxnLst>
                <a:cxn ang="0">
                  <a:pos x="106" y="0"/>
                </a:cxn>
                <a:cxn ang="0">
                  <a:pos x="101" y="4"/>
                </a:cxn>
                <a:cxn ang="0">
                  <a:pos x="96" y="8"/>
                </a:cxn>
                <a:cxn ang="0">
                  <a:pos x="91" y="15"/>
                </a:cxn>
                <a:cxn ang="0">
                  <a:pos x="87" y="23"/>
                </a:cxn>
                <a:cxn ang="0">
                  <a:pos x="80" y="41"/>
                </a:cxn>
                <a:cxn ang="0">
                  <a:pos x="75" y="60"/>
                </a:cxn>
                <a:cxn ang="0">
                  <a:pos x="72" y="80"/>
                </a:cxn>
                <a:cxn ang="0">
                  <a:pos x="70" y="99"/>
                </a:cxn>
                <a:cxn ang="0">
                  <a:pos x="69" y="116"/>
                </a:cxn>
                <a:cxn ang="0">
                  <a:pos x="69" y="129"/>
                </a:cxn>
                <a:cxn ang="0">
                  <a:pos x="70" y="142"/>
                </a:cxn>
                <a:cxn ang="0">
                  <a:pos x="72" y="158"/>
                </a:cxn>
                <a:cxn ang="0">
                  <a:pos x="74" y="174"/>
                </a:cxn>
                <a:cxn ang="0">
                  <a:pos x="78" y="192"/>
                </a:cxn>
                <a:cxn ang="0">
                  <a:pos x="85" y="208"/>
                </a:cxn>
                <a:cxn ang="0">
                  <a:pos x="93" y="223"/>
                </a:cxn>
                <a:cxn ang="0">
                  <a:pos x="98" y="229"/>
                </a:cxn>
                <a:cxn ang="0">
                  <a:pos x="103" y="236"/>
                </a:cxn>
                <a:cxn ang="0">
                  <a:pos x="108" y="241"/>
                </a:cxn>
                <a:cxn ang="0">
                  <a:pos x="114" y="244"/>
                </a:cxn>
                <a:cxn ang="0">
                  <a:pos x="103" y="244"/>
                </a:cxn>
                <a:cxn ang="0">
                  <a:pos x="91" y="242"/>
                </a:cxn>
                <a:cxn ang="0">
                  <a:pos x="80" y="241"/>
                </a:cxn>
                <a:cxn ang="0">
                  <a:pos x="69" y="236"/>
                </a:cxn>
                <a:cxn ang="0">
                  <a:pos x="59" y="231"/>
                </a:cxn>
                <a:cxn ang="0">
                  <a:pos x="51" y="225"/>
                </a:cxn>
                <a:cxn ang="0">
                  <a:pos x="41" y="218"/>
                </a:cxn>
                <a:cxn ang="0">
                  <a:pos x="35" y="208"/>
                </a:cxn>
                <a:cxn ang="0">
                  <a:pos x="26" y="200"/>
                </a:cxn>
                <a:cxn ang="0">
                  <a:pos x="20" y="190"/>
                </a:cxn>
                <a:cxn ang="0">
                  <a:pos x="15" y="179"/>
                </a:cxn>
                <a:cxn ang="0">
                  <a:pos x="10" y="168"/>
                </a:cxn>
                <a:cxn ang="0">
                  <a:pos x="7" y="156"/>
                </a:cxn>
                <a:cxn ang="0">
                  <a:pos x="4" y="145"/>
                </a:cxn>
                <a:cxn ang="0">
                  <a:pos x="2" y="132"/>
                </a:cxn>
                <a:cxn ang="0">
                  <a:pos x="0" y="119"/>
                </a:cxn>
                <a:cxn ang="0">
                  <a:pos x="0" y="108"/>
                </a:cxn>
                <a:cxn ang="0">
                  <a:pos x="2" y="95"/>
                </a:cxn>
                <a:cxn ang="0">
                  <a:pos x="5" y="83"/>
                </a:cxn>
                <a:cxn ang="0">
                  <a:pos x="9" y="72"/>
                </a:cxn>
                <a:cxn ang="0">
                  <a:pos x="12" y="62"/>
                </a:cxn>
                <a:cxn ang="0">
                  <a:pos x="18" y="52"/>
                </a:cxn>
                <a:cxn ang="0">
                  <a:pos x="23" y="43"/>
                </a:cxn>
                <a:cxn ang="0">
                  <a:pos x="31" y="34"/>
                </a:cxn>
                <a:cxn ang="0">
                  <a:pos x="38" y="28"/>
                </a:cxn>
                <a:cxn ang="0">
                  <a:pos x="46" y="20"/>
                </a:cxn>
                <a:cxn ang="0">
                  <a:pos x="56" y="15"/>
                </a:cxn>
                <a:cxn ang="0">
                  <a:pos x="65" y="10"/>
                </a:cxn>
                <a:cxn ang="0">
                  <a:pos x="75" y="5"/>
                </a:cxn>
                <a:cxn ang="0">
                  <a:pos x="85" y="2"/>
                </a:cxn>
                <a:cxn ang="0">
                  <a:pos x="96" y="0"/>
                </a:cxn>
                <a:cxn ang="0">
                  <a:pos x="106" y="0"/>
                </a:cxn>
              </a:cxnLst>
              <a:rect l="0" t="0" r="r" b="b"/>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77" name="Freeform 1093"/>
            <p:cNvSpPr>
              <a:spLocks/>
            </p:cNvSpPr>
            <p:nvPr/>
          </p:nvSpPr>
          <p:spPr bwMode="auto">
            <a:xfrm>
              <a:off x="2952" y="1810"/>
              <a:ext cx="83" cy="143"/>
            </a:xfrm>
            <a:custGeom>
              <a:avLst/>
              <a:gdLst/>
              <a:ahLst/>
              <a:cxnLst>
                <a:cxn ang="0">
                  <a:pos x="39" y="0"/>
                </a:cxn>
                <a:cxn ang="0">
                  <a:pos x="31" y="2"/>
                </a:cxn>
                <a:cxn ang="0">
                  <a:pos x="25" y="7"/>
                </a:cxn>
                <a:cxn ang="0">
                  <a:pos x="18" y="13"/>
                </a:cxn>
                <a:cxn ang="0">
                  <a:pos x="11" y="23"/>
                </a:cxn>
                <a:cxn ang="0">
                  <a:pos x="7" y="36"/>
                </a:cxn>
                <a:cxn ang="0">
                  <a:pos x="3" y="49"/>
                </a:cxn>
                <a:cxn ang="0">
                  <a:pos x="2" y="64"/>
                </a:cxn>
                <a:cxn ang="0">
                  <a:pos x="0" y="80"/>
                </a:cxn>
                <a:cxn ang="0">
                  <a:pos x="2" y="94"/>
                </a:cxn>
                <a:cxn ang="0">
                  <a:pos x="3" y="109"/>
                </a:cxn>
                <a:cxn ang="0">
                  <a:pos x="7" y="124"/>
                </a:cxn>
                <a:cxn ang="0">
                  <a:pos x="11" y="135"/>
                </a:cxn>
                <a:cxn ang="0">
                  <a:pos x="18" y="145"/>
                </a:cxn>
                <a:cxn ang="0">
                  <a:pos x="25" y="151"/>
                </a:cxn>
                <a:cxn ang="0">
                  <a:pos x="31" y="156"/>
                </a:cxn>
                <a:cxn ang="0">
                  <a:pos x="39" y="158"/>
                </a:cxn>
                <a:cxn ang="0">
                  <a:pos x="47" y="156"/>
                </a:cxn>
                <a:cxn ang="0">
                  <a:pos x="55" y="151"/>
                </a:cxn>
                <a:cxn ang="0">
                  <a:pos x="62" y="145"/>
                </a:cxn>
                <a:cxn ang="0">
                  <a:pos x="68" y="135"/>
                </a:cxn>
                <a:cxn ang="0">
                  <a:pos x="73" y="124"/>
                </a:cxn>
                <a:cxn ang="0">
                  <a:pos x="77" y="109"/>
                </a:cxn>
                <a:cxn ang="0">
                  <a:pos x="78" y="94"/>
                </a:cxn>
                <a:cxn ang="0">
                  <a:pos x="80" y="80"/>
                </a:cxn>
                <a:cxn ang="0">
                  <a:pos x="78" y="64"/>
                </a:cxn>
                <a:cxn ang="0">
                  <a:pos x="77" y="49"/>
                </a:cxn>
                <a:cxn ang="0">
                  <a:pos x="73" y="36"/>
                </a:cxn>
                <a:cxn ang="0">
                  <a:pos x="68" y="23"/>
                </a:cxn>
                <a:cxn ang="0">
                  <a:pos x="62" y="13"/>
                </a:cxn>
                <a:cxn ang="0">
                  <a:pos x="55" y="7"/>
                </a:cxn>
                <a:cxn ang="0">
                  <a:pos x="47" y="2"/>
                </a:cxn>
                <a:cxn ang="0">
                  <a:pos x="39" y="0"/>
                </a:cxn>
              </a:cxnLst>
              <a:rect l="0" t="0" r="r" b="b"/>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w="9525" cap="rnd">
              <a:noFill/>
              <a:round/>
              <a:headEnd/>
              <a:tailEnd/>
            </a:ln>
            <a:effectLst/>
          </p:spPr>
          <p:txBody>
            <a:bodyPr/>
            <a:lstStyle/>
            <a:p>
              <a:endParaRPr lang="es-CL"/>
            </a:p>
          </p:txBody>
        </p:sp>
        <p:sp>
          <p:nvSpPr>
            <p:cNvPr id="452678" name="Freeform 1094"/>
            <p:cNvSpPr>
              <a:spLocks/>
            </p:cNvSpPr>
            <p:nvPr/>
          </p:nvSpPr>
          <p:spPr bwMode="auto">
            <a:xfrm>
              <a:off x="2952" y="1810"/>
              <a:ext cx="83" cy="143"/>
            </a:xfrm>
            <a:custGeom>
              <a:avLst/>
              <a:gdLst/>
              <a:ahLst/>
              <a:cxnLst>
                <a:cxn ang="0">
                  <a:pos x="39" y="0"/>
                </a:cxn>
                <a:cxn ang="0">
                  <a:pos x="31" y="2"/>
                </a:cxn>
                <a:cxn ang="0">
                  <a:pos x="25" y="7"/>
                </a:cxn>
                <a:cxn ang="0">
                  <a:pos x="18" y="13"/>
                </a:cxn>
                <a:cxn ang="0">
                  <a:pos x="11" y="23"/>
                </a:cxn>
                <a:cxn ang="0">
                  <a:pos x="7" y="36"/>
                </a:cxn>
                <a:cxn ang="0">
                  <a:pos x="3" y="49"/>
                </a:cxn>
                <a:cxn ang="0">
                  <a:pos x="2" y="64"/>
                </a:cxn>
                <a:cxn ang="0">
                  <a:pos x="0" y="80"/>
                </a:cxn>
                <a:cxn ang="0">
                  <a:pos x="2" y="94"/>
                </a:cxn>
                <a:cxn ang="0">
                  <a:pos x="3" y="109"/>
                </a:cxn>
                <a:cxn ang="0">
                  <a:pos x="7" y="124"/>
                </a:cxn>
                <a:cxn ang="0">
                  <a:pos x="11" y="135"/>
                </a:cxn>
                <a:cxn ang="0">
                  <a:pos x="18" y="145"/>
                </a:cxn>
                <a:cxn ang="0">
                  <a:pos x="25" y="151"/>
                </a:cxn>
                <a:cxn ang="0">
                  <a:pos x="31" y="156"/>
                </a:cxn>
                <a:cxn ang="0">
                  <a:pos x="39" y="158"/>
                </a:cxn>
                <a:cxn ang="0">
                  <a:pos x="47" y="156"/>
                </a:cxn>
                <a:cxn ang="0">
                  <a:pos x="55" y="151"/>
                </a:cxn>
                <a:cxn ang="0">
                  <a:pos x="62" y="145"/>
                </a:cxn>
                <a:cxn ang="0">
                  <a:pos x="68" y="135"/>
                </a:cxn>
                <a:cxn ang="0">
                  <a:pos x="73" y="124"/>
                </a:cxn>
                <a:cxn ang="0">
                  <a:pos x="77" y="109"/>
                </a:cxn>
                <a:cxn ang="0">
                  <a:pos x="78" y="94"/>
                </a:cxn>
                <a:cxn ang="0">
                  <a:pos x="80" y="80"/>
                </a:cxn>
                <a:cxn ang="0">
                  <a:pos x="78" y="64"/>
                </a:cxn>
                <a:cxn ang="0">
                  <a:pos x="77" y="49"/>
                </a:cxn>
                <a:cxn ang="0">
                  <a:pos x="73" y="36"/>
                </a:cxn>
                <a:cxn ang="0">
                  <a:pos x="68" y="23"/>
                </a:cxn>
                <a:cxn ang="0">
                  <a:pos x="62" y="13"/>
                </a:cxn>
                <a:cxn ang="0">
                  <a:pos x="55" y="7"/>
                </a:cxn>
                <a:cxn ang="0">
                  <a:pos x="47" y="2"/>
                </a:cxn>
                <a:cxn ang="0">
                  <a:pos x="39" y="0"/>
                </a:cxn>
              </a:cxnLst>
              <a:rect l="0" t="0" r="r" b="b"/>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81" name="Freeform 1097"/>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452682" name="Freeform 109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83" name="Freeform 1099"/>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452684" name="Freeform 110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452720" name="Freeform 1136"/>
            <p:cNvSpPr>
              <a:spLocks/>
            </p:cNvSpPr>
            <p:nvPr/>
          </p:nvSpPr>
          <p:spPr bwMode="auto">
            <a:xfrm>
              <a:off x="2886" y="1440"/>
              <a:ext cx="201" cy="246"/>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721" name="Freeform 1137"/>
            <p:cNvSpPr>
              <a:spLocks/>
            </p:cNvSpPr>
            <p:nvPr/>
          </p:nvSpPr>
          <p:spPr bwMode="auto">
            <a:xfrm>
              <a:off x="2985" y="1473"/>
              <a:ext cx="102"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2722" name="Freeform 1138"/>
            <p:cNvSpPr>
              <a:spLocks/>
            </p:cNvSpPr>
            <p:nvPr/>
          </p:nvSpPr>
          <p:spPr bwMode="auto">
            <a:xfrm>
              <a:off x="2980" y="1469"/>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2723" name="Freeform 1139"/>
            <p:cNvSpPr>
              <a:spLocks/>
            </p:cNvSpPr>
            <p:nvPr/>
          </p:nvSpPr>
          <p:spPr bwMode="auto">
            <a:xfrm>
              <a:off x="2980" y="1562"/>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2724" name="Freeform 1140"/>
            <p:cNvSpPr>
              <a:spLocks/>
            </p:cNvSpPr>
            <p:nvPr/>
          </p:nvSpPr>
          <p:spPr bwMode="auto">
            <a:xfrm>
              <a:off x="3035" y="1562"/>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2725" name="Freeform 1141"/>
            <p:cNvSpPr>
              <a:spLocks/>
            </p:cNvSpPr>
            <p:nvPr/>
          </p:nvSpPr>
          <p:spPr bwMode="auto">
            <a:xfrm>
              <a:off x="3035" y="1469"/>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2732" name="Freeform 1148"/>
            <p:cNvSpPr>
              <a:spLocks/>
            </p:cNvSpPr>
            <p:nvPr/>
          </p:nvSpPr>
          <p:spPr bwMode="auto">
            <a:xfrm>
              <a:off x="3688" y="1776"/>
              <a:ext cx="151" cy="187"/>
            </a:xfrm>
            <a:custGeom>
              <a:avLst/>
              <a:gdLst/>
              <a:ahLst/>
              <a:cxnLst>
                <a:cxn ang="0">
                  <a:pos x="75" y="0"/>
                </a:cxn>
                <a:cxn ang="0">
                  <a:pos x="67" y="1"/>
                </a:cxn>
                <a:cxn ang="0">
                  <a:pos x="59" y="3"/>
                </a:cxn>
                <a:cxn ang="0">
                  <a:pos x="52" y="5"/>
                </a:cxn>
                <a:cxn ang="0">
                  <a:pos x="46" y="8"/>
                </a:cxn>
                <a:cxn ang="0">
                  <a:pos x="39" y="13"/>
                </a:cxn>
                <a:cxn ang="0">
                  <a:pos x="33" y="18"/>
                </a:cxn>
                <a:cxn ang="0">
                  <a:pos x="28" y="24"/>
                </a:cxn>
                <a:cxn ang="0">
                  <a:pos x="22" y="31"/>
                </a:cxn>
                <a:cxn ang="0">
                  <a:pos x="13" y="47"/>
                </a:cxn>
                <a:cxn ang="0">
                  <a:pos x="5" y="63"/>
                </a:cxn>
                <a:cxn ang="0">
                  <a:pos x="2" y="83"/>
                </a:cxn>
                <a:cxn ang="0">
                  <a:pos x="0" y="104"/>
                </a:cxn>
                <a:cxn ang="0">
                  <a:pos x="2" y="125"/>
                </a:cxn>
                <a:cxn ang="0">
                  <a:pos x="5" y="144"/>
                </a:cxn>
                <a:cxn ang="0">
                  <a:pos x="13" y="161"/>
                </a:cxn>
                <a:cxn ang="0">
                  <a:pos x="22" y="177"/>
                </a:cxn>
                <a:cxn ang="0">
                  <a:pos x="28" y="183"/>
                </a:cxn>
                <a:cxn ang="0">
                  <a:pos x="33" y="190"/>
                </a:cxn>
                <a:cxn ang="0">
                  <a:pos x="39" y="195"/>
                </a:cxn>
                <a:cxn ang="0">
                  <a:pos x="46" y="198"/>
                </a:cxn>
                <a:cxn ang="0">
                  <a:pos x="52" y="203"/>
                </a:cxn>
                <a:cxn ang="0">
                  <a:pos x="59" y="204"/>
                </a:cxn>
                <a:cxn ang="0">
                  <a:pos x="67" y="206"/>
                </a:cxn>
                <a:cxn ang="0">
                  <a:pos x="75" y="206"/>
                </a:cxn>
                <a:cxn ang="0">
                  <a:pos x="82" y="206"/>
                </a:cxn>
                <a:cxn ang="0">
                  <a:pos x="90" y="204"/>
                </a:cxn>
                <a:cxn ang="0">
                  <a:pos x="96" y="203"/>
                </a:cxn>
                <a:cxn ang="0">
                  <a:pos x="103" y="198"/>
                </a:cxn>
                <a:cxn ang="0">
                  <a:pos x="109" y="195"/>
                </a:cxn>
                <a:cxn ang="0">
                  <a:pos x="116" y="190"/>
                </a:cxn>
                <a:cxn ang="0">
                  <a:pos x="121" y="183"/>
                </a:cxn>
                <a:cxn ang="0">
                  <a:pos x="127" y="177"/>
                </a:cxn>
                <a:cxn ang="0">
                  <a:pos x="135" y="161"/>
                </a:cxn>
                <a:cxn ang="0">
                  <a:pos x="143" y="144"/>
                </a:cxn>
                <a:cxn ang="0">
                  <a:pos x="147" y="125"/>
                </a:cxn>
                <a:cxn ang="0">
                  <a:pos x="148" y="104"/>
                </a:cxn>
                <a:cxn ang="0">
                  <a:pos x="147" y="83"/>
                </a:cxn>
                <a:cxn ang="0">
                  <a:pos x="143" y="63"/>
                </a:cxn>
                <a:cxn ang="0">
                  <a:pos x="135" y="47"/>
                </a:cxn>
                <a:cxn ang="0">
                  <a:pos x="127" y="31"/>
                </a:cxn>
                <a:cxn ang="0">
                  <a:pos x="121" y="24"/>
                </a:cxn>
                <a:cxn ang="0">
                  <a:pos x="116" y="18"/>
                </a:cxn>
                <a:cxn ang="0">
                  <a:pos x="109" y="13"/>
                </a:cxn>
                <a:cxn ang="0">
                  <a:pos x="103" y="8"/>
                </a:cxn>
                <a:cxn ang="0">
                  <a:pos x="96" y="5"/>
                </a:cxn>
                <a:cxn ang="0">
                  <a:pos x="90" y="3"/>
                </a:cxn>
                <a:cxn ang="0">
                  <a:pos x="82" y="1"/>
                </a:cxn>
                <a:cxn ang="0">
                  <a:pos x="75" y="0"/>
                </a:cxn>
              </a:cxnLst>
              <a:rect l="0" t="0" r="r" b="b"/>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733" name="Freeform 1149"/>
            <p:cNvSpPr>
              <a:spLocks/>
            </p:cNvSpPr>
            <p:nvPr/>
          </p:nvSpPr>
          <p:spPr bwMode="auto">
            <a:xfrm>
              <a:off x="3763" y="1802"/>
              <a:ext cx="76" cy="136"/>
            </a:xfrm>
            <a:custGeom>
              <a:avLst/>
              <a:gdLst/>
              <a:ahLst/>
              <a:cxnLst>
                <a:cxn ang="0">
                  <a:pos x="37" y="0"/>
                </a:cxn>
                <a:cxn ang="0">
                  <a:pos x="29" y="2"/>
                </a:cxn>
                <a:cxn ang="0">
                  <a:pos x="22" y="5"/>
                </a:cxn>
                <a:cxn ang="0">
                  <a:pos x="16" y="13"/>
                </a:cxn>
                <a:cxn ang="0">
                  <a:pos x="11" y="21"/>
                </a:cxn>
                <a:cxn ang="0">
                  <a:pos x="6" y="32"/>
                </a:cxn>
                <a:cxn ang="0">
                  <a:pos x="3" y="45"/>
                </a:cxn>
                <a:cxn ang="0">
                  <a:pos x="0" y="60"/>
                </a:cxn>
                <a:cxn ang="0">
                  <a:pos x="0" y="75"/>
                </a:cxn>
                <a:cxn ang="0">
                  <a:pos x="0" y="89"/>
                </a:cxn>
                <a:cxn ang="0">
                  <a:pos x="3" y="104"/>
                </a:cxn>
                <a:cxn ang="0">
                  <a:pos x="6" y="117"/>
                </a:cxn>
                <a:cxn ang="0">
                  <a:pos x="11" y="128"/>
                </a:cxn>
                <a:cxn ang="0">
                  <a:pos x="16" y="136"/>
                </a:cxn>
                <a:cxn ang="0">
                  <a:pos x="22" y="145"/>
                </a:cxn>
                <a:cxn ang="0">
                  <a:pos x="29" y="148"/>
                </a:cxn>
                <a:cxn ang="0">
                  <a:pos x="37" y="149"/>
                </a:cxn>
                <a:cxn ang="0">
                  <a:pos x="43" y="148"/>
                </a:cxn>
                <a:cxn ang="0">
                  <a:pos x="52" y="145"/>
                </a:cxn>
                <a:cxn ang="0">
                  <a:pos x="58" y="136"/>
                </a:cxn>
                <a:cxn ang="0">
                  <a:pos x="63" y="128"/>
                </a:cxn>
                <a:cxn ang="0">
                  <a:pos x="68" y="117"/>
                </a:cxn>
                <a:cxn ang="0">
                  <a:pos x="71" y="104"/>
                </a:cxn>
                <a:cxn ang="0">
                  <a:pos x="74" y="89"/>
                </a:cxn>
                <a:cxn ang="0">
                  <a:pos x="74" y="75"/>
                </a:cxn>
                <a:cxn ang="0">
                  <a:pos x="74" y="60"/>
                </a:cxn>
                <a:cxn ang="0">
                  <a:pos x="71" y="45"/>
                </a:cxn>
                <a:cxn ang="0">
                  <a:pos x="68" y="32"/>
                </a:cxn>
                <a:cxn ang="0">
                  <a:pos x="63" y="21"/>
                </a:cxn>
                <a:cxn ang="0">
                  <a:pos x="58" y="13"/>
                </a:cxn>
                <a:cxn ang="0">
                  <a:pos x="52" y="5"/>
                </a:cxn>
                <a:cxn ang="0">
                  <a:pos x="43" y="2"/>
                </a:cxn>
                <a:cxn ang="0">
                  <a:pos x="37" y="0"/>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w="9525" cap="rnd">
              <a:noFill/>
              <a:round/>
              <a:headEnd/>
              <a:tailEnd/>
            </a:ln>
            <a:effectLst/>
          </p:spPr>
          <p:txBody>
            <a:bodyPr/>
            <a:lstStyle/>
            <a:p>
              <a:endParaRPr lang="es-CL"/>
            </a:p>
          </p:txBody>
        </p:sp>
        <p:sp>
          <p:nvSpPr>
            <p:cNvPr id="452734" name="Freeform 1150"/>
            <p:cNvSpPr>
              <a:spLocks/>
            </p:cNvSpPr>
            <p:nvPr/>
          </p:nvSpPr>
          <p:spPr bwMode="auto">
            <a:xfrm>
              <a:off x="3763" y="1802"/>
              <a:ext cx="76" cy="136"/>
            </a:xfrm>
            <a:custGeom>
              <a:avLst/>
              <a:gdLst/>
              <a:ahLst/>
              <a:cxnLst>
                <a:cxn ang="0">
                  <a:pos x="37" y="0"/>
                </a:cxn>
                <a:cxn ang="0">
                  <a:pos x="29" y="2"/>
                </a:cxn>
                <a:cxn ang="0">
                  <a:pos x="22" y="5"/>
                </a:cxn>
                <a:cxn ang="0">
                  <a:pos x="16" y="13"/>
                </a:cxn>
                <a:cxn ang="0">
                  <a:pos x="11" y="21"/>
                </a:cxn>
                <a:cxn ang="0">
                  <a:pos x="6" y="32"/>
                </a:cxn>
                <a:cxn ang="0">
                  <a:pos x="3" y="45"/>
                </a:cxn>
                <a:cxn ang="0">
                  <a:pos x="0" y="60"/>
                </a:cxn>
                <a:cxn ang="0">
                  <a:pos x="0" y="75"/>
                </a:cxn>
                <a:cxn ang="0">
                  <a:pos x="0" y="89"/>
                </a:cxn>
                <a:cxn ang="0">
                  <a:pos x="3" y="104"/>
                </a:cxn>
                <a:cxn ang="0">
                  <a:pos x="6" y="117"/>
                </a:cxn>
                <a:cxn ang="0">
                  <a:pos x="11" y="128"/>
                </a:cxn>
                <a:cxn ang="0">
                  <a:pos x="16" y="136"/>
                </a:cxn>
                <a:cxn ang="0">
                  <a:pos x="22" y="145"/>
                </a:cxn>
                <a:cxn ang="0">
                  <a:pos x="29" y="148"/>
                </a:cxn>
                <a:cxn ang="0">
                  <a:pos x="37" y="149"/>
                </a:cxn>
                <a:cxn ang="0">
                  <a:pos x="43" y="148"/>
                </a:cxn>
                <a:cxn ang="0">
                  <a:pos x="52" y="145"/>
                </a:cxn>
                <a:cxn ang="0">
                  <a:pos x="58" y="136"/>
                </a:cxn>
                <a:cxn ang="0">
                  <a:pos x="63" y="128"/>
                </a:cxn>
                <a:cxn ang="0">
                  <a:pos x="68" y="117"/>
                </a:cxn>
                <a:cxn ang="0">
                  <a:pos x="71" y="104"/>
                </a:cxn>
                <a:cxn ang="0">
                  <a:pos x="74" y="89"/>
                </a:cxn>
                <a:cxn ang="0">
                  <a:pos x="74" y="75"/>
                </a:cxn>
                <a:cxn ang="0">
                  <a:pos x="74" y="60"/>
                </a:cxn>
                <a:cxn ang="0">
                  <a:pos x="71" y="45"/>
                </a:cxn>
                <a:cxn ang="0">
                  <a:pos x="68" y="32"/>
                </a:cxn>
                <a:cxn ang="0">
                  <a:pos x="63" y="21"/>
                </a:cxn>
                <a:cxn ang="0">
                  <a:pos x="58" y="13"/>
                </a:cxn>
                <a:cxn ang="0">
                  <a:pos x="52" y="5"/>
                </a:cxn>
                <a:cxn ang="0">
                  <a:pos x="43" y="2"/>
                </a:cxn>
                <a:cxn ang="0">
                  <a:pos x="37" y="0"/>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grpSp>
          <p:nvGrpSpPr>
            <p:cNvPr id="3" name="Group 1158"/>
            <p:cNvGrpSpPr>
              <a:grpSpLocks/>
            </p:cNvGrpSpPr>
            <p:nvPr/>
          </p:nvGrpSpPr>
          <p:grpSpPr bwMode="auto">
            <a:xfrm>
              <a:off x="1429" y="1192"/>
              <a:ext cx="1544" cy="1464"/>
              <a:chOff x="405" y="1256"/>
              <a:chExt cx="1544" cy="1464"/>
            </a:xfrm>
          </p:grpSpPr>
          <p:sp>
            <p:nvSpPr>
              <p:cNvPr id="452615" name="Freeform 1031"/>
              <p:cNvSpPr>
                <a:spLocks/>
              </p:cNvSpPr>
              <p:nvPr/>
            </p:nvSpPr>
            <p:spPr bwMode="auto">
              <a:xfrm>
                <a:off x="405" y="2052"/>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16" name="Freeform 1032"/>
              <p:cNvSpPr>
                <a:spLocks/>
              </p:cNvSpPr>
              <p:nvPr/>
            </p:nvSpPr>
            <p:spPr bwMode="auto">
              <a:xfrm>
                <a:off x="405" y="2449"/>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452672" name="Freeform 1088"/>
              <p:cNvSpPr>
                <a:spLocks/>
              </p:cNvSpPr>
              <p:nvPr/>
            </p:nvSpPr>
            <p:spPr bwMode="auto">
              <a:xfrm>
                <a:off x="1785" y="1973"/>
                <a:ext cx="147" cy="184"/>
              </a:xfrm>
              <a:custGeom>
                <a:avLst/>
                <a:gdLst/>
                <a:ahLst/>
                <a:cxnLst>
                  <a:cxn ang="0">
                    <a:pos x="73" y="0"/>
                  </a:cxn>
                  <a:cxn ang="0">
                    <a:pos x="65" y="0"/>
                  </a:cxn>
                  <a:cxn ang="0">
                    <a:pos x="58" y="2"/>
                  </a:cxn>
                  <a:cxn ang="0">
                    <a:pos x="52" y="5"/>
                  </a:cxn>
                  <a:cxn ang="0">
                    <a:pos x="44" y="8"/>
                  </a:cxn>
                  <a:cxn ang="0">
                    <a:pos x="37" y="13"/>
                  </a:cxn>
                  <a:cxn ang="0">
                    <a:pos x="32" y="18"/>
                  </a:cxn>
                  <a:cxn ang="0">
                    <a:pos x="26" y="23"/>
                  </a:cxn>
                  <a:cxn ang="0">
                    <a:pos x="21" y="30"/>
                  </a:cxn>
                  <a:cxn ang="0">
                    <a:pos x="13" y="46"/>
                  </a:cxn>
                  <a:cxn ang="0">
                    <a:pos x="6" y="62"/>
                  </a:cxn>
                  <a:cxn ang="0">
                    <a:pos x="2" y="82"/>
                  </a:cxn>
                  <a:cxn ang="0">
                    <a:pos x="0" y="101"/>
                  </a:cxn>
                  <a:cxn ang="0">
                    <a:pos x="2" y="122"/>
                  </a:cxn>
                  <a:cxn ang="0">
                    <a:pos x="6" y="142"/>
                  </a:cxn>
                  <a:cxn ang="0">
                    <a:pos x="13" y="158"/>
                  </a:cxn>
                  <a:cxn ang="0">
                    <a:pos x="21" y="173"/>
                  </a:cxn>
                  <a:cxn ang="0">
                    <a:pos x="26" y="179"/>
                  </a:cxn>
                  <a:cxn ang="0">
                    <a:pos x="32" y="186"/>
                  </a:cxn>
                  <a:cxn ang="0">
                    <a:pos x="37" y="191"/>
                  </a:cxn>
                  <a:cxn ang="0">
                    <a:pos x="44" y="195"/>
                  </a:cxn>
                  <a:cxn ang="0">
                    <a:pos x="52" y="199"/>
                  </a:cxn>
                  <a:cxn ang="0">
                    <a:pos x="58" y="200"/>
                  </a:cxn>
                  <a:cxn ang="0">
                    <a:pos x="65" y="202"/>
                  </a:cxn>
                  <a:cxn ang="0">
                    <a:pos x="73" y="204"/>
                  </a:cxn>
                  <a:cxn ang="0">
                    <a:pos x="80" y="202"/>
                  </a:cxn>
                  <a:cxn ang="0">
                    <a:pos x="88" y="200"/>
                  </a:cxn>
                  <a:cxn ang="0">
                    <a:pos x="94" y="199"/>
                  </a:cxn>
                  <a:cxn ang="0">
                    <a:pos x="101" y="195"/>
                  </a:cxn>
                  <a:cxn ang="0">
                    <a:pos x="107" y="191"/>
                  </a:cxn>
                  <a:cxn ang="0">
                    <a:pos x="114" y="186"/>
                  </a:cxn>
                  <a:cxn ang="0">
                    <a:pos x="119" y="179"/>
                  </a:cxn>
                  <a:cxn ang="0">
                    <a:pos x="123" y="173"/>
                  </a:cxn>
                  <a:cxn ang="0">
                    <a:pos x="133" y="158"/>
                  </a:cxn>
                  <a:cxn ang="0">
                    <a:pos x="140" y="142"/>
                  </a:cxn>
                  <a:cxn ang="0">
                    <a:pos x="143" y="122"/>
                  </a:cxn>
                  <a:cxn ang="0">
                    <a:pos x="145" y="101"/>
                  </a:cxn>
                  <a:cxn ang="0">
                    <a:pos x="143" y="82"/>
                  </a:cxn>
                  <a:cxn ang="0">
                    <a:pos x="140" y="62"/>
                  </a:cxn>
                  <a:cxn ang="0">
                    <a:pos x="133" y="46"/>
                  </a:cxn>
                  <a:cxn ang="0">
                    <a:pos x="123" y="30"/>
                  </a:cxn>
                  <a:cxn ang="0">
                    <a:pos x="119" y="23"/>
                  </a:cxn>
                  <a:cxn ang="0">
                    <a:pos x="114" y="18"/>
                  </a:cxn>
                  <a:cxn ang="0">
                    <a:pos x="107" y="13"/>
                  </a:cxn>
                  <a:cxn ang="0">
                    <a:pos x="101" y="8"/>
                  </a:cxn>
                  <a:cxn ang="0">
                    <a:pos x="94" y="5"/>
                  </a:cxn>
                  <a:cxn ang="0">
                    <a:pos x="88" y="2"/>
                  </a:cxn>
                  <a:cxn ang="0">
                    <a:pos x="80" y="0"/>
                  </a:cxn>
                  <a:cxn ang="0">
                    <a:pos x="73" y="0"/>
                  </a:cxn>
                </a:cxnLst>
                <a:rect l="0" t="0" r="r" b="b"/>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73" name="Freeform 1089"/>
              <p:cNvSpPr>
                <a:spLocks/>
              </p:cNvSpPr>
              <p:nvPr/>
            </p:nvSpPr>
            <p:spPr bwMode="auto">
              <a:xfrm>
                <a:off x="1782" y="1553"/>
                <a:ext cx="122" cy="151"/>
              </a:xfrm>
              <a:custGeom>
                <a:avLst/>
                <a:gdLst/>
                <a:ahLst/>
                <a:cxnLst>
                  <a:cxn ang="0">
                    <a:pos x="60" y="0"/>
                  </a:cxn>
                  <a:cxn ang="0">
                    <a:pos x="53" y="0"/>
                  </a:cxn>
                  <a:cxn ang="0">
                    <a:pos x="47" y="2"/>
                  </a:cxn>
                  <a:cxn ang="0">
                    <a:pos x="42" y="5"/>
                  </a:cxn>
                  <a:cxn ang="0">
                    <a:pos x="37" y="6"/>
                  </a:cxn>
                  <a:cxn ang="0">
                    <a:pos x="26" y="15"/>
                  </a:cxn>
                  <a:cxn ang="0">
                    <a:pos x="18" y="24"/>
                  </a:cxn>
                  <a:cxn ang="0">
                    <a:pos x="9" y="37"/>
                  </a:cxn>
                  <a:cxn ang="0">
                    <a:pos x="5" y="52"/>
                  </a:cxn>
                  <a:cxn ang="0">
                    <a:pos x="1" y="67"/>
                  </a:cxn>
                  <a:cxn ang="0">
                    <a:pos x="0" y="84"/>
                  </a:cxn>
                  <a:cxn ang="0">
                    <a:pos x="1" y="101"/>
                  </a:cxn>
                  <a:cxn ang="0">
                    <a:pos x="5" y="115"/>
                  </a:cxn>
                  <a:cxn ang="0">
                    <a:pos x="9" y="130"/>
                  </a:cxn>
                  <a:cxn ang="0">
                    <a:pos x="18" y="143"/>
                  </a:cxn>
                  <a:cxn ang="0">
                    <a:pos x="26" y="153"/>
                  </a:cxn>
                  <a:cxn ang="0">
                    <a:pos x="37" y="161"/>
                  </a:cxn>
                  <a:cxn ang="0">
                    <a:pos x="42" y="162"/>
                  </a:cxn>
                  <a:cxn ang="0">
                    <a:pos x="47" y="166"/>
                  </a:cxn>
                  <a:cxn ang="0">
                    <a:pos x="53" y="166"/>
                  </a:cxn>
                  <a:cxn ang="0">
                    <a:pos x="60" y="167"/>
                  </a:cxn>
                  <a:cxn ang="0">
                    <a:pos x="66" y="166"/>
                  </a:cxn>
                  <a:cxn ang="0">
                    <a:pos x="71" y="166"/>
                  </a:cxn>
                  <a:cxn ang="0">
                    <a:pos x="78" y="162"/>
                  </a:cxn>
                  <a:cxn ang="0">
                    <a:pos x="83" y="161"/>
                  </a:cxn>
                  <a:cxn ang="0">
                    <a:pos x="92" y="153"/>
                  </a:cxn>
                  <a:cxn ang="0">
                    <a:pos x="102" y="143"/>
                  </a:cxn>
                  <a:cxn ang="0">
                    <a:pos x="109" y="130"/>
                  </a:cxn>
                  <a:cxn ang="0">
                    <a:pos x="115" y="115"/>
                  </a:cxn>
                  <a:cxn ang="0">
                    <a:pos x="118" y="101"/>
                  </a:cxn>
                  <a:cxn ang="0">
                    <a:pos x="120" y="84"/>
                  </a:cxn>
                  <a:cxn ang="0">
                    <a:pos x="118" y="67"/>
                  </a:cxn>
                  <a:cxn ang="0">
                    <a:pos x="115" y="52"/>
                  </a:cxn>
                  <a:cxn ang="0">
                    <a:pos x="109" y="37"/>
                  </a:cxn>
                  <a:cxn ang="0">
                    <a:pos x="102" y="24"/>
                  </a:cxn>
                  <a:cxn ang="0">
                    <a:pos x="92" y="15"/>
                  </a:cxn>
                  <a:cxn ang="0">
                    <a:pos x="83" y="6"/>
                  </a:cxn>
                  <a:cxn ang="0">
                    <a:pos x="78" y="5"/>
                  </a:cxn>
                  <a:cxn ang="0">
                    <a:pos x="71" y="2"/>
                  </a:cxn>
                  <a:cxn ang="0">
                    <a:pos x="66" y="0"/>
                  </a:cxn>
                  <a:cxn ang="0">
                    <a:pos x="60" y="0"/>
                  </a:cxn>
                </a:cxnLst>
                <a:rect l="0" t="0" r="r" b="b"/>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79" name="Freeform 1095"/>
              <p:cNvSpPr>
                <a:spLocks/>
              </p:cNvSpPr>
              <p:nvPr/>
            </p:nvSpPr>
            <p:spPr bwMode="auto">
              <a:xfrm>
                <a:off x="1857" y="1998"/>
                <a:ext cx="75" cy="134"/>
              </a:xfrm>
              <a:custGeom>
                <a:avLst/>
                <a:gdLst/>
                <a:ahLst/>
                <a:cxnLst>
                  <a:cxn ang="0">
                    <a:pos x="38" y="0"/>
                  </a:cxn>
                  <a:cxn ang="0">
                    <a:pos x="30" y="2"/>
                  </a:cxn>
                  <a:cxn ang="0">
                    <a:pos x="23" y="6"/>
                  </a:cxn>
                  <a:cxn ang="0">
                    <a:pos x="17" y="13"/>
                  </a:cxn>
                  <a:cxn ang="0">
                    <a:pos x="12" y="21"/>
                  </a:cxn>
                  <a:cxn ang="0">
                    <a:pos x="7" y="32"/>
                  </a:cxn>
                  <a:cxn ang="0">
                    <a:pos x="4" y="46"/>
                  </a:cxn>
                  <a:cxn ang="0">
                    <a:pos x="0" y="59"/>
                  </a:cxn>
                  <a:cxn ang="0">
                    <a:pos x="0" y="75"/>
                  </a:cxn>
                  <a:cxn ang="0">
                    <a:pos x="0" y="89"/>
                  </a:cxn>
                  <a:cxn ang="0">
                    <a:pos x="4" y="102"/>
                  </a:cxn>
                  <a:cxn ang="0">
                    <a:pos x="7" y="115"/>
                  </a:cxn>
                  <a:cxn ang="0">
                    <a:pos x="12" y="125"/>
                  </a:cxn>
                  <a:cxn ang="0">
                    <a:pos x="17" y="135"/>
                  </a:cxn>
                  <a:cxn ang="0">
                    <a:pos x="23" y="141"/>
                  </a:cxn>
                  <a:cxn ang="0">
                    <a:pos x="30" y="146"/>
                  </a:cxn>
                  <a:cxn ang="0">
                    <a:pos x="38" y="148"/>
                  </a:cxn>
                  <a:cxn ang="0">
                    <a:pos x="44" y="146"/>
                  </a:cxn>
                  <a:cxn ang="0">
                    <a:pos x="51" y="141"/>
                  </a:cxn>
                  <a:cxn ang="0">
                    <a:pos x="57" y="135"/>
                  </a:cxn>
                  <a:cxn ang="0">
                    <a:pos x="64" y="125"/>
                  </a:cxn>
                  <a:cxn ang="0">
                    <a:pos x="67" y="115"/>
                  </a:cxn>
                  <a:cxn ang="0">
                    <a:pos x="72" y="102"/>
                  </a:cxn>
                  <a:cxn ang="0">
                    <a:pos x="74" y="89"/>
                  </a:cxn>
                  <a:cxn ang="0">
                    <a:pos x="74" y="75"/>
                  </a:cxn>
                  <a:cxn ang="0">
                    <a:pos x="74" y="59"/>
                  </a:cxn>
                  <a:cxn ang="0">
                    <a:pos x="72" y="46"/>
                  </a:cxn>
                  <a:cxn ang="0">
                    <a:pos x="67" y="32"/>
                  </a:cxn>
                  <a:cxn ang="0">
                    <a:pos x="64" y="21"/>
                  </a:cxn>
                  <a:cxn ang="0">
                    <a:pos x="57" y="13"/>
                  </a:cxn>
                  <a:cxn ang="0">
                    <a:pos x="51" y="6"/>
                  </a:cxn>
                  <a:cxn ang="0">
                    <a:pos x="44" y="2"/>
                  </a:cxn>
                  <a:cxn ang="0">
                    <a:pos x="38" y="0"/>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w="9525" cap="rnd">
                <a:noFill/>
                <a:round/>
                <a:headEnd/>
                <a:tailEnd/>
              </a:ln>
              <a:effectLst/>
            </p:spPr>
            <p:txBody>
              <a:bodyPr/>
              <a:lstStyle/>
              <a:p>
                <a:endParaRPr lang="es-CL"/>
              </a:p>
            </p:txBody>
          </p:sp>
          <p:sp>
            <p:nvSpPr>
              <p:cNvPr id="452680" name="Freeform 1096"/>
              <p:cNvSpPr>
                <a:spLocks/>
              </p:cNvSpPr>
              <p:nvPr/>
            </p:nvSpPr>
            <p:spPr bwMode="auto">
              <a:xfrm>
                <a:off x="1857" y="1998"/>
                <a:ext cx="75" cy="134"/>
              </a:xfrm>
              <a:custGeom>
                <a:avLst/>
                <a:gdLst/>
                <a:ahLst/>
                <a:cxnLst>
                  <a:cxn ang="0">
                    <a:pos x="38" y="0"/>
                  </a:cxn>
                  <a:cxn ang="0">
                    <a:pos x="30" y="2"/>
                  </a:cxn>
                  <a:cxn ang="0">
                    <a:pos x="23" y="6"/>
                  </a:cxn>
                  <a:cxn ang="0">
                    <a:pos x="17" y="13"/>
                  </a:cxn>
                  <a:cxn ang="0">
                    <a:pos x="12" y="21"/>
                  </a:cxn>
                  <a:cxn ang="0">
                    <a:pos x="7" y="32"/>
                  </a:cxn>
                  <a:cxn ang="0">
                    <a:pos x="4" y="46"/>
                  </a:cxn>
                  <a:cxn ang="0">
                    <a:pos x="0" y="59"/>
                  </a:cxn>
                  <a:cxn ang="0">
                    <a:pos x="0" y="75"/>
                  </a:cxn>
                  <a:cxn ang="0">
                    <a:pos x="0" y="89"/>
                  </a:cxn>
                  <a:cxn ang="0">
                    <a:pos x="4" y="102"/>
                  </a:cxn>
                  <a:cxn ang="0">
                    <a:pos x="7" y="115"/>
                  </a:cxn>
                  <a:cxn ang="0">
                    <a:pos x="12" y="125"/>
                  </a:cxn>
                  <a:cxn ang="0">
                    <a:pos x="17" y="135"/>
                  </a:cxn>
                  <a:cxn ang="0">
                    <a:pos x="23" y="141"/>
                  </a:cxn>
                  <a:cxn ang="0">
                    <a:pos x="30" y="146"/>
                  </a:cxn>
                  <a:cxn ang="0">
                    <a:pos x="38" y="148"/>
                  </a:cxn>
                  <a:cxn ang="0">
                    <a:pos x="44" y="146"/>
                  </a:cxn>
                  <a:cxn ang="0">
                    <a:pos x="51" y="141"/>
                  </a:cxn>
                  <a:cxn ang="0">
                    <a:pos x="57" y="135"/>
                  </a:cxn>
                  <a:cxn ang="0">
                    <a:pos x="64" y="125"/>
                  </a:cxn>
                  <a:cxn ang="0">
                    <a:pos x="67" y="115"/>
                  </a:cxn>
                  <a:cxn ang="0">
                    <a:pos x="72" y="102"/>
                  </a:cxn>
                  <a:cxn ang="0">
                    <a:pos x="74" y="89"/>
                  </a:cxn>
                  <a:cxn ang="0">
                    <a:pos x="74" y="75"/>
                  </a:cxn>
                  <a:cxn ang="0">
                    <a:pos x="74" y="59"/>
                  </a:cxn>
                  <a:cxn ang="0">
                    <a:pos x="72" y="46"/>
                  </a:cxn>
                  <a:cxn ang="0">
                    <a:pos x="67" y="32"/>
                  </a:cxn>
                  <a:cxn ang="0">
                    <a:pos x="64" y="21"/>
                  </a:cxn>
                  <a:cxn ang="0">
                    <a:pos x="57" y="13"/>
                  </a:cxn>
                  <a:cxn ang="0">
                    <a:pos x="51" y="6"/>
                  </a:cxn>
                  <a:cxn ang="0">
                    <a:pos x="44" y="2"/>
                  </a:cxn>
                  <a:cxn ang="0">
                    <a:pos x="38" y="0"/>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85" name="Freeform 1101"/>
              <p:cNvSpPr>
                <a:spLocks/>
              </p:cNvSpPr>
              <p:nvPr/>
            </p:nvSpPr>
            <p:spPr bwMode="auto">
              <a:xfrm>
                <a:off x="725" y="1256"/>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452686" name="Freeform 1102"/>
              <p:cNvSpPr>
                <a:spLocks/>
              </p:cNvSpPr>
              <p:nvPr/>
            </p:nvSpPr>
            <p:spPr bwMode="auto">
              <a:xfrm>
                <a:off x="725" y="1256"/>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87" name="Freeform 1103"/>
              <p:cNvSpPr>
                <a:spLocks/>
              </p:cNvSpPr>
              <p:nvPr/>
            </p:nvSpPr>
            <p:spPr bwMode="auto">
              <a:xfrm>
                <a:off x="1587" y="1256"/>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452688" name="Freeform 1104"/>
              <p:cNvSpPr>
                <a:spLocks/>
              </p:cNvSpPr>
              <p:nvPr/>
            </p:nvSpPr>
            <p:spPr bwMode="auto">
              <a:xfrm>
                <a:off x="1587" y="1256"/>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89" name="Freeform 1105"/>
              <p:cNvSpPr>
                <a:spLocks/>
              </p:cNvSpPr>
              <p:nvPr/>
            </p:nvSpPr>
            <p:spPr bwMode="auto">
              <a:xfrm>
                <a:off x="1285" y="2017"/>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90" name="Freeform 1106"/>
              <p:cNvSpPr>
                <a:spLocks/>
              </p:cNvSpPr>
              <p:nvPr/>
            </p:nvSpPr>
            <p:spPr bwMode="auto">
              <a:xfrm>
                <a:off x="974" y="2269"/>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91" name="Freeform 1107"/>
              <p:cNvSpPr>
                <a:spLocks/>
              </p:cNvSpPr>
              <p:nvPr/>
            </p:nvSpPr>
            <p:spPr bwMode="auto">
              <a:xfrm>
                <a:off x="969" y="1792"/>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92" name="Freeform 1108"/>
              <p:cNvSpPr>
                <a:spLocks/>
              </p:cNvSpPr>
              <p:nvPr/>
            </p:nvSpPr>
            <p:spPr bwMode="auto">
              <a:xfrm>
                <a:off x="1231" y="1449"/>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93" name="Freeform 1109"/>
              <p:cNvSpPr>
                <a:spLocks/>
              </p:cNvSpPr>
              <p:nvPr/>
            </p:nvSpPr>
            <p:spPr bwMode="auto">
              <a:xfrm>
                <a:off x="1652" y="1293"/>
                <a:ext cx="285" cy="653"/>
              </a:xfrm>
              <a:custGeom>
                <a:avLst/>
                <a:gdLst/>
                <a:ahLst/>
                <a:cxnLst>
                  <a:cxn ang="0">
                    <a:pos x="0" y="0"/>
                  </a:cxn>
                  <a:cxn ang="0">
                    <a:pos x="36" y="31"/>
                  </a:cxn>
                  <a:cxn ang="0">
                    <a:pos x="71" y="65"/>
                  </a:cxn>
                  <a:cxn ang="0">
                    <a:pos x="106" y="100"/>
                  </a:cxn>
                  <a:cxn ang="0">
                    <a:pos x="141" y="136"/>
                  </a:cxn>
                  <a:cxn ang="0">
                    <a:pos x="175" y="175"/>
                  </a:cxn>
                  <a:cxn ang="0">
                    <a:pos x="210" y="213"/>
                  </a:cxn>
                  <a:cxn ang="0">
                    <a:pos x="244" y="250"/>
                  </a:cxn>
                  <a:cxn ang="0">
                    <a:pos x="278" y="286"/>
                  </a:cxn>
                  <a:cxn ang="0">
                    <a:pos x="276" y="339"/>
                  </a:cxn>
                  <a:cxn ang="0">
                    <a:pos x="275" y="395"/>
                  </a:cxn>
                  <a:cxn ang="0">
                    <a:pos x="273" y="448"/>
                  </a:cxn>
                  <a:cxn ang="0">
                    <a:pos x="271" y="503"/>
                  </a:cxn>
                  <a:cxn ang="0">
                    <a:pos x="268" y="557"/>
                  </a:cxn>
                  <a:cxn ang="0">
                    <a:pos x="266" y="612"/>
                  </a:cxn>
                  <a:cxn ang="0">
                    <a:pos x="263" y="668"/>
                  </a:cxn>
                  <a:cxn ang="0">
                    <a:pos x="260" y="724"/>
                  </a:cxn>
                  <a:cxn ang="0">
                    <a:pos x="257" y="668"/>
                  </a:cxn>
                  <a:cxn ang="0">
                    <a:pos x="252" y="611"/>
                  </a:cxn>
                  <a:cxn ang="0">
                    <a:pos x="247" y="554"/>
                  </a:cxn>
                  <a:cxn ang="0">
                    <a:pos x="242" y="497"/>
                  </a:cxn>
                  <a:cxn ang="0">
                    <a:pos x="237" y="442"/>
                  </a:cxn>
                  <a:cxn ang="0">
                    <a:pos x="231" y="386"/>
                  </a:cxn>
                  <a:cxn ang="0">
                    <a:pos x="223" y="334"/>
                  </a:cxn>
                  <a:cxn ang="0">
                    <a:pos x="214" y="282"/>
                  </a:cxn>
                  <a:cxn ang="0">
                    <a:pos x="188" y="245"/>
                  </a:cxn>
                  <a:cxn ang="0">
                    <a:pos x="162" y="208"/>
                  </a:cxn>
                  <a:cxn ang="0">
                    <a:pos x="136" y="172"/>
                  </a:cxn>
                  <a:cxn ang="0">
                    <a:pos x="109" y="138"/>
                  </a:cxn>
                  <a:cxn ang="0">
                    <a:pos x="83" y="102"/>
                  </a:cxn>
                  <a:cxn ang="0">
                    <a:pos x="55" y="68"/>
                  </a:cxn>
                  <a:cxn ang="0">
                    <a:pos x="29" y="34"/>
                  </a:cxn>
                  <a:cxn ang="0">
                    <a:pos x="0" y="0"/>
                  </a:cxn>
                </a:cxnLst>
                <a:rect l="0" t="0" r="r" b="b"/>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w="9525" cap="rnd">
                <a:noFill/>
                <a:round/>
                <a:headEnd/>
                <a:tailEnd/>
              </a:ln>
              <a:effectLst/>
            </p:spPr>
            <p:txBody>
              <a:bodyPr/>
              <a:lstStyle/>
              <a:p>
                <a:endParaRPr lang="es-CL"/>
              </a:p>
            </p:txBody>
          </p:sp>
          <p:sp>
            <p:nvSpPr>
              <p:cNvPr id="452694" name="Freeform 1110"/>
              <p:cNvSpPr>
                <a:spLocks/>
              </p:cNvSpPr>
              <p:nvPr/>
            </p:nvSpPr>
            <p:spPr bwMode="auto">
              <a:xfrm>
                <a:off x="1558" y="1616"/>
                <a:ext cx="133" cy="251"/>
              </a:xfrm>
              <a:custGeom>
                <a:avLst/>
                <a:gdLst/>
                <a:ahLst/>
                <a:cxnLst>
                  <a:cxn ang="0">
                    <a:pos x="120" y="0"/>
                  </a:cxn>
                  <a:cxn ang="0">
                    <a:pos x="113" y="5"/>
                  </a:cxn>
                  <a:cxn ang="0">
                    <a:pos x="107" y="10"/>
                  </a:cxn>
                  <a:cxn ang="0">
                    <a:pos x="102" y="18"/>
                  </a:cxn>
                  <a:cxn ang="0">
                    <a:pos x="97" y="26"/>
                  </a:cxn>
                  <a:cxn ang="0">
                    <a:pos x="89" y="47"/>
                  </a:cxn>
                  <a:cxn ang="0">
                    <a:pos x="84" y="70"/>
                  </a:cxn>
                  <a:cxn ang="0">
                    <a:pos x="79" y="92"/>
                  </a:cxn>
                  <a:cxn ang="0">
                    <a:pos x="78" y="114"/>
                  </a:cxn>
                  <a:cxn ang="0">
                    <a:pos x="78" y="133"/>
                  </a:cxn>
                  <a:cxn ang="0">
                    <a:pos x="78" y="146"/>
                  </a:cxn>
                  <a:cxn ang="0">
                    <a:pos x="78" y="162"/>
                  </a:cxn>
                  <a:cxn ang="0">
                    <a:pos x="79" y="180"/>
                  </a:cxn>
                  <a:cxn ang="0">
                    <a:pos x="83" y="200"/>
                  </a:cxn>
                  <a:cxn ang="0">
                    <a:pos x="87" y="219"/>
                  </a:cxn>
                  <a:cxn ang="0">
                    <a:pos x="96" y="237"/>
                  </a:cxn>
                  <a:cxn ang="0">
                    <a:pos x="104" y="253"/>
                  </a:cxn>
                  <a:cxn ang="0">
                    <a:pos x="109" y="261"/>
                  </a:cxn>
                  <a:cxn ang="0">
                    <a:pos x="115" y="268"/>
                  </a:cxn>
                  <a:cxn ang="0">
                    <a:pos x="122" y="273"/>
                  </a:cxn>
                  <a:cxn ang="0">
                    <a:pos x="130" y="278"/>
                  </a:cxn>
                  <a:cxn ang="0">
                    <a:pos x="115" y="278"/>
                  </a:cxn>
                  <a:cxn ang="0">
                    <a:pos x="102" y="278"/>
                  </a:cxn>
                  <a:cxn ang="0">
                    <a:pos x="89" y="274"/>
                  </a:cxn>
                  <a:cxn ang="0">
                    <a:pos x="78" y="270"/>
                  </a:cxn>
                  <a:cxn ang="0">
                    <a:pos x="66" y="263"/>
                  </a:cxn>
                  <a:cxn ang="0">
                    <a:pos x="55" y="257"/>
                  </a:cxn>
                  <a:cxn ang="0">
                    <a:pos x="45" y="247"/>
                  </a:cxn>
                  <a:cxn ang="0">
                    <a:pos x="37" y="239"/>
                  </a:cxn>
                  <a:cxn ang="0">
                    <a:pos x="29" y="227"/>
                  </a:cxn>
                  <a:cxn ang="0">
                    <a:pos x="22" y="216"/>
                  </a:cxn>
                  <a:cxn ang="0">
                    <a:pos x="16" y="205"/>
                  </a:cxn>
                  <a:cxn ang="0">
                    <a:pos x="11" y="192"/>
                  </a:cxn>
                  <a:cxn ang="0">
                    <a:pos x="6" y="179"/>
                  </a:cxn>
                  <a:cxn ang="0">
                    <a:pos x="3" y="164"/>
                  </a:cxn>
                  <a:cxn ang="0">
                    <a:pos x="1" y="151"/>
                  </a:cxn>
                  <a:cxn ang="0">
                    <a:pos x="0" y="136"/>
                  </a:cxn>
                  <a:cxn ang="0">
                    <a:pos x="0" y="122"/>
                  </a:cxn>
                  <a:cxn ang="0">
                    <a:pos x="1" y="109"/>
                  </a:cxn>
                  <a:cxn ang="0">
                    <a:pos x="5" y="96"/>
                  </a:cxn>
                  <a:cxn ang="0">
                    <a:pos x="8" y="83"/>
                  </a:cxn>
                  <a:cxn ang="0">
                    <a:pos x="13" y="71"/>
                  </a:cxn>
                  <a:cxn ang="0">
                    <a:pos x="19" y="60"/>
                  </a:cxn>
                  <a:cxn ang="0">
                    <a:pos x="26" y="50"/>
                  </a:cxn>
                  <a:cxn ang="0">
                    <a:pos x="34" y="40"/>
                  </a:cxn>
                  <a:cxn ang="0">
                    <a:pos x="42" y="31"/>
                  </a:cxn>
                  <a:cxn ang="0">
                    <a:pos x="52" y="24"/>
                  </a:cxn>
                  <a:cxn ang="0">
                    <a:pos x="61" y="16"/>
                  </a:cxn>
                  <a:cxn ang="0">
                    <a:pos x="73" y="11"/>
                  </a:cxn>
                  <a:cxn ang="0">
                    <a:pos x="84" y="6"/>
                  </a:cxn>
                  <a:cxn ang="0">
                    <a:pos x="96" y="3"/>
                  </a:cxn>
                  <a:cxn ang="0">
                    <a:pos x="107" y="1"/>
                  </a:cxn>
                  <a:cxn ang="0">
                    <a:pos x="120" y="0"/>
                  </a:cxn>
                </a:cxnLst>
                <a:rect l="0" t="0" r="r" b="b"/>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DA8E06"/>
              </a:solidFill>
              <a:ln w="9525" cap="rnd">
                <a:noFill/>
                <a:round/>
                <a:headEnd/>
                <a:tailEnd/>
              </a:ln>
              <a:effectLst/>
            </p:spPr>
            <p:txBody>
              <a:bodyPr/>
              <a:lstStyle/>
              <a:p>
                <a:endParaRPr lang="es-CL"/>
              </a:p>
            </p:txBody>
          </p:sp>
          <p:sp>
            <p:nvSpPr>
              <p:cNvPr id="452695" name="Freeform 1111"/>
              <p:cNvSpPr>
                <a:spLocks/>
              </p:cNvSpPr>
              <p:nvPr/>
            </p:nvSpPr>
            <p:spPr bwMode="auto">
              <a:xfrm>
                <a:off x="1631" y="1613"/>
                <a:ext cx="51" cy="140"/>
              </a:xfrm>
              <a:custGeom>
                <a:avLst/>
                <a:gdLst/>
                <a:ahLst/>
                <a:cxnLst>
                  <a:cxn ang="0">
                    <a:pos x="10" y="149"/>
                  </a:cxn>
                  <a:cxn ang="0">
                    <a:pos x="8" y="136"/>
                  </a:cxn>
                  <a:cxn ang="0">
                    <a:pos x="10" y="117"/>
                  </a:cxn>
                  <a:cxn ang="0">
                    <a:pos x="11" y="95"/>
                  </a:cxn>
                  <a:cxn ang="0">
                    <a:pos x="14" y="73"/>
                  </a:cxn>
                  <a:cxn ang="0">
                    <a:pos x="21" y="52"/>
                  </a:cxn>
                  <a:cxn ang="0">
                    <a:pos x="27" y="30"/>
                  </a:cxn>
                  <a:cxn ang="0">
                    <a:pos x="32" y="22"/>
                  </a:cxn>
                  <a:cxn ang="0">
                    <a:pos x="37" y="16"/>
                  </a:cxn>
                  <a:cxn ang="0">
                    <a:pos x="44" y="11"/>
                  </a:cxn>
                  <a:cxn ang="0">
                    <a:pos x="49" y="6"/>
                  </a:cxn>
                  <a:cxn ang="0">
                    <a:pos x="45" y="0"/>
                  </a:cxn>
                  <a:cxn ang="0">
                    <a:pos x="37" y="4"/>
                  </a:cxn>
                  <a:cxn ang="0">
                    <a:pos x="31" y="11"/>
                  </a:cxn>
                  <a:cxn ang="0">
                    <a:pos x="26" y="19"/>
                  </a:cxn>
                  <a:cxn ang="0">
                    <a:pos x="21" y="27"/>
                  </a:cxn>
                  <a:cxn ang="0">
                    <a:pos x="13" y="48"/>
                  </a:cxn>
                  <a:cxn ang="0">
                    <a:pos x="6" y="71"/>
                  </a:cxn>
                  <a:cxn ang="0">
                    <a:pos x="3" y="94"/>
                  </a:cxn>
                  <a:cxn ang="0">
                    <a:pos x="1" y="117"/>
                  </a:cxn>
                  <a:cxn ang="0">
                    <a:pos x="0" y="136"/>
                  </a:cxn>
                  <a:cxn ang="0">
                    <a:pos x="0" y="151"/>
                  </a:cxn>
                  <a:cxn ang="0">
                    <a:pos x="0" y="149"/>
                  </a:cxn>
                  <a:cxn ang="0">
                    <a:pos x="0" y="151"/>
                  </a:cxn>
                  <a:cxn ang="0">
                    <a:pos x="1" y="152"/>
                  </a:cxn>
                  <a:cxn ang="0">
                    <a:pos x="3" y="154"/>
                  </a:cxn>
                  <a:cxn ang="0">
                    <a:pos x="5" y="154"/>
                  </a:cxn>
                  <a:cxn ang="0">
                    <a:pos x="6" y="154"/>
                  </a:cxn>
                  <a:cxn ang="0">
                    <a:pos x="8" y="152"/>
                  </a:cxn>
                  <a:cxn ang="0">
                    <a:pos x="8" y="151"/>
                  </a:cxn>
                  <a:cxn ang="0">
                    <a:pos x="10" y="149"/>
                  </a:cxn>
                </a:cxnLst>
                <a:rect l="0" t="0" r="r" b="b"/>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w="9525" cap="rnd">
                <a:noFill/>
                <a:round/>
                <a:headEnd/>
                <a:tailEnd/>
              </a:ln>
              <a:effectLst/>
            </p:spPr>
            <p:txBody>
              <a:bodyPr/>
              <a:lstStyle/>
              <a:p>
                <a:endParaRPr lang="es-CL"/>
              </a:p>
            </p:txBody>
          </p:sp>
          <p:sp>
            <p:nvSpPr>
              <p:cNvPr id="452696" name="Freeform 1112"/>
              <p:cNvSpPr>
                <a:spLocks/>
              </p:cNvSpPr>
              <p:nvPr/>
            </p:nvSpPr>
            <p:spPr bwMode="auto">
              <a:xfrm>
                <a:off x="1631" y="1748"/>
                <a:ext cx="63" cy="124"/>
              </a:xfrm>
              <a:custGeom>
                <a:avLst/>
                <a:gdLst/>
                <a:ahLst/>
                <a:cxnLst>
                  <a:cxn ang="0">
                    <a:pos x="57" y="137"/>
                  </a:cxn>
                  <a:cxn ang="0">
                    <a:pos x="58" y="128"/>
                  </a:cxn>
                  <a:cxn ang="0">
                    <a:pos x="52" y="124"/>
                  </a:cxn>
                  <a:cxn ang="0">
                    <a:pos x="45" y="119"/>
                  </a:cxn>
                  <a:cxn ang="0">
                    <a:pos x="39" y="112"/>
                  </a:cxn>
                  <a:cxn ang="0">
                    <a:pos x="34" y="106"/>
                  </a:cxn>
                  <a:cxn ang="0">
                    <a:pos x="26" y="89"/>
                  </a:cxn>
                  <a:cxn ang="0">
                    <a:pos x="19" y="72"/>
                  </a:cxn>
                  <a:cxn ang="0">
                    <a:pos x="14" y="52"/>
                  </a:cxn>
                  <a:cxn ang="0">
                    <a:pos x="11" y="34"/>
                  </a:cxn>
                  <a:cxn ang="0">
                    <a:pos x="10" y="16"/>
                  </a:cxn>
                  <a:cxn ang="0">
                    <a:pos x="10" y="0"/>
                  </a:cxn>
                  <a:cxn ang="0">
                    <a:pos x="0" y="0"/>
                  </a:cxn>
                  <a:cxn ang="0">
                    <a:pos x="1" y="16"/>
                  </a:cxn>
                  <a:cxn ang="0">
                    <a:pos x="3" y="34"/>
                  </a:cxn>
                  <a:cxn ang="0">
                    <a:pos x="6" y="54"/>
                  </a:cxn>
                  <a:cxn ang="0">
                    <a:pos x="11" y="73"/>
                  </a:cxn>
                  <a:cxn ang="0">
                    <a:pos x="18" y="93"/>
                  </a:cxn>
                  <a:cxn ang="0">
                    <a:pos x="27" y="111"/>
                  </a:cxn>
                  <a:cxn ang="0">
                    <a:pos x="32" y="119"/>
                  </a:cxn>
                  <a:cxn ang="0">
                    <a:pos x="39" y="125"/>
                  </a:cxn>
                  <a:cxn ang="0">
                    <a:pos x="47" y="132"/>
                  </a:cxn>
                  <a:cxn ang="0">
                    <a:pos x="53" y="137"/>
                  </a:cxn>
                  <a:cxn ang="0">
                    <a:pos x="55" y="128"/>
                  </a:cxn>
                  <a:cxn ang="0">
                    <a:pos x="53" y="137"/>
                  </a:cxn>
                  <a:cxn ang="0">
                    <a:pos x="57" y="137"/>
                  </a:cxn>
                  <a:cxn ang="0">
                    <a:pos x="58" y="137"/>
                  </a:cxn>
                  <a:cxn ang="0">
                    <a:pos x="58" y="135"/>
                  </a:cxn>
                  <a:cxn ang="0">
                    <a:pos x="60" y="135"/>
                  </a:cxn>
                  <a:cxn ang="0">
                    <a:pos x="60" y="133"/>
                  </a:cxn>
                  <a:cxn ang="0">
                    <a:pos x="60" y="132"/>
                  </a:cxn>
                  <a:cxn ang="0">
                    <a:pos x="60" y="130"/>
                  </a:cxn>
                  <a:cxn ang="0">
                    <a:pos x="58" y="128"/>
                  </a:cxn>
                  <a:cxn ang="0">
                    <a:pos x="57" y="137"/>
                  </a:cxn>
                </a:cxnLst>
                <a:rect l="0" t="0" r="r" b="b"/>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w="9525" cap="rnd">
                <a:noFill/>
                <a:round/>
                <a:headEnd/>
                <a:tailEnd/>
              </a:ln>
              <a:effectLst/>
            </p:spPr>
            <p:txBody>
              <a:bodyPr/>
              <a:lstStyle/>
              <a:p>
                <a:endParaRPr lang="es-CL"/>
              </a:p>
            </p:txBody>
          </p:sp>
          <p:sp>
            <p:nvSpPr>
              <p:cNvPr id="452697" name="Freeform 1113"/>
              <p:cNvSpPr>
                <a:spLocks/>
              </p:cNvSpPr>
              <p:nvPr/>
            </p:nvSpPr>
            <p:spPr bwMode="auto">
              <a:xfrm>
                <a:off x="1553" y="1734"/>
                <a:ext cx="138" cy="138"/>
              </a:xfrm>
              <a:custGeom>
                <a:avLst/>
                <a:gdLst/>
                <a:ahLst/>
                <a:cxnLst>
                  <a:cxn ang="0">
                    <a:pos x="0" y="5"/>
                  </a:cxn>
                  <a:cxn ang="0">
                    <a:pos x="1" y="20"/>
                  </a:cxn>
                  <a:cxn ang="0">
                    <a:pos x="3" y="35"/>
                  </a:cxn>
                  <a:cxn ang="0">
                    <a:pos x="6" y="49"/>
                  </a:cxn>
                  <a:cxn ang="0">
                    <a:pos x="11" y="62"/>
                  </a:cxn>
                  <a:cxn ang="0">
                    <a:pos x="16" y="75"/>
                  </a:cxn>
                  <a:cxn ang="0">
                    <a:pos x="23" y="88"/>
                  </a:cxn>
                  <a:cxn ang="0">
                    <a:pos x="31" y="100"/>
                  </a:cxn>
                  <a:cxn ang="0">
                    <a:pos x="39" y="109"/>
                  </a:cxn>
                  <a:cxn ang="0">
                    <a:pos x="49" y="119"/>
                  </a:cxn>
                  <a:cxn ang="0">
                    <a:pos x="58" y="129"/>
                  </a:cxn>
                  <a:cxn ang="0">
                    <a:pos x="68" y="135"/>
                  </a:cxn>
                  <a:cxn ang="0">
                    <a:pos x="81" y="142"/>
                  </a:cxn>
                  <a:cxn ang="0">
                    <a:pos x="92" y="147"/>
                  </a:cxn>
                  <a:cxn ang="0">
                    <a:pos x="105" y="150"/>
                  </a:cxn>
                  <a:cxn ang="0">
                    <a:pos x="120" y="152"/>
                  </a:cxn>
                  <a:cxn ang="0">
                    <a:pos x="135" y="152"/>
                  </a:cxn>
                  <a:cxn ang="0">
                    <a:pos x="133" y="143"/>
                  </a:cxn>
                  <a:cxn ang="0">
                    <a:pos x="120" y="143"/>
                  </a:cxn>
                  <a:cxn ang="0">
                    <a:pos x="107" y="142"/>
                  </a:cxn>
                  <a:cxn ang="0">
                    <a:pos x="96" y="139"/>
                  </a:cxn>
                  <a:cxn ang="0">
                    <a:pos x="84" y="134"/>
                  </a:cxn>
                  <a:cxn ang="0">
                    <a:pos x="73" y="129"/>
                  </a:cxn>
                  <a:cxn ang="0">
                    <a:pos x="63" y="122"/>
                  </a:cxn>
                  <a:cxn ang="0">
                    <a:pos x="53" y="114"/>
                  </a:cxn>
                  <a:cxn ang="0">
                    <a:pos x="45" y="104"/>
                  </a:cxn>
                  <a:cxn ang="0">
                    <a:pos x="37" y="95"/>
                  </a:cxn>
                  <a:cxn ang="0">
                    <a:pos x="31" y="83"/>
                  </a:cxn>
                  <a:cxn ang="0">
                    <a:pos x="24" y="72"/>
                  </a:cxn>
                  <a:cxn ang="0">
                    <a:pos x="19" y="59"/>
                  </a:cxn>
                  <a:cxn ang="0">
                    <a:pos x="16" y="46"/>
                  </a:cxn>
                  <a:cxn ang="0">
                    <a:pos x="13" y="33"/>
                  </a:cxn>
                  <a:cxn ang="0">
                    <a:pos x="10" y="18"/>
                  </a:cxn>
                  <a:cxn ang="0">
                    <a:pos x="10" y="5"/>
                  </a:cxn>
                  <a:cxn ang="0">
                    <a:pos x="8" y="4"/>
                  </a:cxn>
                  <a:cxn ang="0">
                    <a:pos x="8" y="2"/>
                  </a:cxn>
                  <a:cxn ang="0">
                    <a:pos x="6" y="2"/>
                  </a:cxn>
                  <a:cxn ang="0">
                    <a:pos x="5" y="0"/>
                  </a:cxn>
                  <a:cxn ang="0">
                    <a:pos x="3" y="2"/>
                  </a:cxn>
                  <a:cxn ang="0">
                    <a:pos x="1" y="2"/>
                  </a:cxn>
                  <a:cxn ang="0">
                    <a:pos x="1" y="4"/>
                  </a:cxn>
                  <a:cxn ang="0">
                    <a:pos x="0" y="5"/>
                  </a:cxn>
                </a:cxnLst>
                <a:rect l="0" t="0" r="r" b="b"/>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w="9525" cap="rnd">
                <a:noFill/>
                <a:round/>
                <a:headEnd/>
                <a:tailEnd/>
              </a:ln>
              <a:effectLst/>
            </p:spPr>
            <p:txBody>
              <a:bodyPr/>
              <a:lstStyle/>
              <a:p>
                <a:endParaRPr lang="es-CL"/>
              </a:p>
            </p:txBody>
          </p:sp>
          <p:sp>
            <p:nvSpPr>
              <p:cNvPr id="452698" name="Freeform 1114"/>
              <p:cNvSpPr>
                <a:spLocks/>
              </p:cNvSpPr>
              <p:nvPr/>
            </p:nvSpPr>
            <p:spPr bwMode="auto">
              <a:xfrm>
                <a:off x="1553" y="1612"/>
                <a:ext cx="130" cy="127"/>
              </a:xfrm>
              <a:custGeom>
                <a:avLst/>
                <a:gdLst/>
                <a:ahLst/>
                <a:cxnLst>
                  <a:cxn ang="0">
                    <a:pos x="127" y="8"/>
                  </a:cxn>
                  <a:cxn ang="0">
                    <a:pos x="125" y="0"/>
                  </a:cxn>
                  <a:cxn ang="0">
                    <a:pos x="112" y="2"/>
                  </a:cxn>
                  <a:cxn ang="0">
                    <a:pos x="99" y="3"/>
                  </a:cxn>
                  <a:cxn ang="0">
                    <a:pos x="88" y="8"/>
                  </a:cxn>
                  <a:cxn ang="0">
                    <a:pos x="76" y="13"/>
                  </a:cxn>
                  <a:cxn ang="0">
                    <a:pos x="65" y="18"/>
                  </a:cxn>
                  <a:cxn ang="0">
                    <a:pos x="53" y="26"/>
                  </a:cxn>
                  <a:cxn ang="0">
                    <a:pos x="44" y="32"/>
                  </a:cxn>
                  <a:cxn ang="0">
                    <a:pos x="36" y="42"/>
                  </a:cxn>
                  <a:cxn ang="0">
                    <a:pos x="27" y="52"/>
                  </a:cxn>
                  <a:cxn ang="0">
                    <a:pos x="21" y="63"/>
                  </a:cxn>
                  <a:cxn ang="0">
                    <a:pos x="14" y="75"/>
                  </a:cxn>
                  <a:cxn ang="0">
                    <a:pos x="10" y="86"/>
                  </a:cxn>
                  <a:cxn ang="0">
                    <a:pos x="5" y="99"/>
                  </a:cxn>
                  <a:cxn ang="0">
                    <a:pos x="1" y="114"/>
                  </a:cxn>
                  <a:cxn ang="0">
                    <a:pos x="1" y="127"/>
                  </a:cxn>
                  <a:cxn ang="0">
                    <a:pos x="0" y="141"/>
                  </a:cxn>
                  <a:cxn ang="0">
                    <a:pos x="10" y="141"/>
                  </a:cxn>
                  <a:cxn ang="0">
                    <a:pos x="10" y="127"/>
                  </a:cxn>
                  <a:cxn ang="0">
                    <a:pos x="11" y="114"/>
                  </a:cxn>
                  <a:cxn ang="0">
                    <a:pos x="13" y="101"/>
                  </a:cxn>
                  <a:cxn ang="0">
                    <a:pos x="18" y="89"/>
                  </a:cxn>
                  <a:cxn ang="0">
                    <a:pos x="23" y="78"/>
                  </a:cxn>
                  <a:cxn ang="0">
                    <a:pos x="27" y="67"/>
                  </a:cxn>
                  <a:cxn ang="0">
                    <a:pos x="34" y="57"/>
                  </a:cxn>
                  <a:cxn ang="0">
                    <a:pos x="42" y="47"/>
                  </a:cxn>
                  <a:cxn ang="0">
                    <a:pos x="50" y="39"/>
                  </a:cxn>
                  <a:cxn ang="0">
                    <a:pos x="60" y="32"/>
                  </a:cxn>
                  <a:cxn ang="0">
                    <a:pos x="70" y="26"/>
                  </a:cxn>
                  <a:cxn ang="0">
                    <a:pos x="79" y="19"/>
                  </a:cxn>
                  <a:cxn ang="0">
                    <a:pos x="89" y="16"/>
                  </a:cxn>
                  <a:cxn ang="0">
                    <a:pos x="101" y="13"/>
                  </a:cxn>
                  <a:cxn ang="0">
                    <a:pos x="114" y="10"/>
                  </a:cxn>
                  <a:cxn ang="0">
                    <a:pos x="125" y="10"/>
                  </a:cxn>
                  <a:cxn ang="0">
                    <a:pos x="123" y="2"/>
                  </a:cxn>
                  <a:cxn ang="0">
                    <a:pos x="125" y="10"/>
                  </a:cxn>
                  <a:cxn ang="0">
                    <a:pos x="127" y="8"/>
                  </a:cxn>
                  <a:cxn ang="0">
                    <a:pos x="128" y="8"/>
                  </a:cxn>
                  <a:cxn ang="0">
                    <a:pos x="128" y="6"/>
                  </a:cxn>
                  <a:cxn ang="0">
                    <a:pos x="128" y="5"/>
                  </a:cxn>
                  <a:cxn ang="0">
                    <a:pos x="128" y="3"/>
                  </a:cxn>
                  <a:cxn ang="0">
                    <a:pos x="128" y="2"/>
                  </a:cxn>
                  <a:cxn ang="0">
                    <a:pos x="127" y="2"/>
                  </a:cxn>
                  <a:cxn ang="0">
                    <a:pos x="125" y="0"/>
                  </a:cxn>
                  <a:cxn ang="0">
                    <a:pos x="127" y="8"/>
                  </a:cxn>
                </a:cxnLst>
                <a:rect l="0" t="0" r="r" b="b"/>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w="9525" cap="rnd">
                <a:noFill/>
                <a:round/>
                <a:headEnd/>
                <a:tailEnd/>
              </a:ln>
              <a:effectLst/>
            </p:spPr>
            <p:txBody>
              <a:bodyPr/>
              <a:lstStyle/>
              <a:p>
                <a:endParaRPr lang="es-CL"/>
              </a:p>
            </p:txBody>
          </p:sp>
          <p:sp>
            <p:nvSpPr>
              <p:cNvPr id="452699" name="Freeform 1115"/>
              <p:cNvSpPr>
                <a:spLocks/>
              </p:cNvSpPr>
              <p:nvPr/>
            </p:nvSpPr>
            <p:spPr bwMode="auto">
              <a:xfrm>
                <a:off x="1330" y="1482"/>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2700" name="Freeform 1116"/>
              <p:cNvSpPr>
                <a:spLocks/>
              </p:cNvSpPr>
              <p:nvPr/>
            </p:nvSpPr>
            <p:spPr bwMode="auto">
              <a:xfrm>
                <a:off x="1324" y="1478"/>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2701" name="Freeform 1117"/>
              <p:cNvSpPr>
                <a:spLocks/>
              </p:cNvSpPr>
              <p:nvPr/>
            </p:nvSpPr>
            <p:spPr bwMode="auto">
              <a:xfrm>
                <a:off x="1324" y="1571"/>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2702" name="Freeform 1118"/>
              <p:cNvSpPr>
                <a:spLocks/>
              </p:cNvSpPr>
              <p:nvPr/>
            </p:nvSpPr>
            <p:spPr bwMode="auto">
              <a:xfrm>
                <a:off x="1379" y="1571"/>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2703" name="Freeform 1119"/>
              <p:cNvSpPr>
                <a:spLocks/>
              </p:cNvSpPr>
              <p:nvPr/>
            </p:nvSpPr>
            <p:spPr bwMode="auto">
              <a:xfrm>
                <a:off x="1379" y="1478"/>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2704" name="Freeform 1120"/>
              <p:cNvSpPr>
                <a:spLocks/>
              </p:cNvSpPr>
              <p:nvPr/>
            </p:nvSpPr>
            <p:spPr bwMode="auto">
              <a:xfrm>
                <a:off x="1038" y="1815"/>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452705" name="Freeform 1121"/>
              <p:cNvSpPr>
                <a:spLocks/>
              </p:cNvSpPr>
              <p:nvPr/>
            </p:nvSpPr>
            <p:spPr bwMode="auto">
              <a:xfrm>
                <a:off x="1034" y="1812"/>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452706" name="Freeform 1122"/>
              <p:cNvSpPr>
                <a:spLocks/>
              </p:cNvSpPr>
              <p:nvPr/>
            </p:nvSpPr>
            <p:spPr bwMode="auto">
              <a:xfrm>
                <a:off x="1034" y="1878"/>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452707" name="Freeform 1123"/>
              <p:cNvSpPr>
                <a:spLocks/>
              </p:cNvSpPr>
              <p:nvPr/>
            </p:nvSpPr>
            <p:spPr bwMode="auto">
              <a:xfrm>
                <a:off x="1073" y="1878"/>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452708" name="Freeform 1124"/>
              <p:cNvSpPr>
                <a:spLocks/>
              </p:cNvSpPr>
              <p:nvPr/>
            </p:nvSpPr>
            <p:spPr bwMode="auto">
              <a:xfrm>
                <a:off x="1073" y="1812"/>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452709" name="Freeform 1125"/>
              <p:cNvSpPr>
                <a:spLocks/>
              </p:cNvSpPr>
              <p:nvPr/>
            </p:nvSpPr>
            <p:spPr bwMode="auto">
              <a:xfrm>
                <a:off x="1372" y="2047"/>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452710" name="Freeform 1126"/>
              <p:cNvSpPr>
                <a:spLocks/>
              </p:cNvSpPr>
              <p:nvPr/>
            </p:nvSpPr>
            <p:spPr bwMode="auto">
              <a:xfrm>
                <a:off x="1369" y="2045"/>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452711" name="Freeform 1127"/>
              <p:cNvSpPr>
                <a:spLocks/>
              </p:cNvSpPr>
              <p:nvPr/>
            </p:nvSpPr>
            <p:spPr bwMode="auto">
              <a:xfrm>
                <a:off x="1369" y="2128"/>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452712" name="Freeform 1128"/>
              <p:cNvSpPr>
                <a:spLocks/>
              </p:cNvSpPr>
              <p:nvPr/>
            </p:nvSpPr>
            <p:spPr bwMode="auto">
              <a:xfrm>
                <a:off x="1419" y="2128"/>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452713" name="Freeform 1129"/>
              <p:cNvSpPr>
                <a:spLocks/>
              </p:cNvSpPr>
              <p:nvPr/>
            </p:nvSpPr>
            <p:spPr bwMode="auto">
              <a:xfrm>
                <a:off x="1419" y="2045"/>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452714" name="Freeform 1130"/>
              <p:cNvSpPr>
                <a:spLocks/>
              </p:cNvSpPr>
              <p:nvPr/>
            </p:nvSpPr>
            <p:spPr bwMode="auto">
              <a:xfrm>
                <a:off x="1056" y="2298"/>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452715" name="Freeform 1131"/>
              <p:cNvSpPr>
                <a:spLocks/>
              </p:cNvSpPr>
              <p:nvPr/>
            </p:nvSpPr>
            <p:spPr bwMode="auto">
              <a:xfrm>
                <a:off x="1051" y="2293"/>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452716" name="Freeform 1132"/>
              <p:cNvSpPr>
                <a:spLocks/>
              </p:cNvSpPr>
              <p:nvPr/>
            </p:nvSpPr>
            <p:spPr bwMode="auto">
              <a:xfrm>
                <a:off x="1051" y="2372"/>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452717" name="Freeform 1133"/>
              <p:cNvSpPr>
                <a:spLocks/>
              </p:cNvSpPr>
              <p:nvPr/>
            </p:nvSpPr>
            <p:spPr bwMode="auto">
              <a:xfrm>
                <a:off x="1099" y="2372"/>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452718" name="Freeform 1134"/>
              <p:cNvSpPr>
                <a:spLocks/>
              </p:cNvSpPr>
              <p:nvPr/>
            </p:nvSpPr>
            <p:spPr bwMode="auto">
              <a:xfrm>
                <a:off x="1099" y="2293"/>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452719" name="Freeform 1135"/>
              <p:cNvSpPr>
                <a:spLocks/>
              </p:cNvSpPr>
              <p:nvPr/>
            </p:nvSpPr>
            <p:spPr bwMode="auto">
              <a:xfrm>
                <a:off x="717" y="2108"/>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452726" name="Freeform 1142"/>
              <p:cNvSpPr>
                <a:spLocks/>
              </p:cNvSpPr>
              <p:nvPr/>
            </p:nvSpPr>
            <p:spPr bwMode="auto">
              <a:xfrm>
                <a:off x="1280" y="2320"/>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727" name="Freeform 1143"/>
              <p:cNvSpPr>
                <a:spLocks/>
              </p:cNvSpPr>
              <p:nvPr/>
            </p:nvSpPr>
            <p:spPr bwMode="auto">
              <a:xfrm>
                <a:off x="1378" y="2353"/>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2728" name="Freeform 1144"/>
              <p:cNvSpPr>
                <a:spLocks/>
              </p:cNvSpPr>
              <p:nvPr/>
            </p:nvSpPr>
            <p:spPr bwMode="auto">
              <a:xfrm>
                <a:off x="1373" y="2349"/>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2729" name="Freeform 1145"/>
              <p:cNvSpPr>
                <a:spLocks/>
              </p:cNvSpPr>
              <p:nvPr/>
            </p:nvSpPr>
            <p:spPr bwMode="auto">
              <a:xfrm>
                <a:off x="1373" y="2443"/>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2730" name="Freeform 1146"/>
              <p:cNvSpPr>
                <a:spLocks/>
              </p:cNvSpPr>
              <p:nvPr/>
            </p:nvSpPr>
            <p:spPr bwMode="auto">
              <a:xfrm>
                <a:off x="1428" y="2443"/>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2731" name="Freeform 1147"/>
              <p:cNvSpPr>
                <a:spLocks/>
              </p:cNvSpPr>
              <p:nvPr/>
            </p:nvSpPr>
            <p:spPr bwMode="auto">
              <a:xfrm>
                <a:off x="1428" y="2349"/>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2735" name="Freeform 1151"/>
              <p:cNvSpPr>
                <a:spLocks/>
              </p:cNvSpPr>
              <p:nvPr/>
            </p:nvSpPr>
            <p:spPr bwMode="auto">
              <a:xfrm>
                <a:off x="405" y="2052"/>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452736" name="Freeform 1152"/>
            <p:cNvSpPr>
              <a:spLocks/>
            </p:cNvSpPr>
            <p:nvPr/>
          </p:nvSpPr>
          <p:spPr bwMode="auto">
            <a:xfrm>
              <a:off x="2998" y="2180"/>
              <a:ext cx="139"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737" name="Freeform 1153"/>
            <p:cNvSpPr>
              <a:spLocks/>
            </p:cNvSpPr>
            <p:nvPr/>
          </p:nvSpPr>
          <p:spPr bwMode="auto">
            <a:xfrm>
              <a:off x="3067" y="2203"/>
              <a:ext cx="70"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452738" name="Freeform 1154"/>
            <p:cNvSpPr>
              <a:spLocks/>
            </p:cNvSpPr>
            <p:nvPr/>
          </p:nvSpPr>
          <p:spPr bwMode="auto">
            <a:xfrm>
              <a:off x="3063" y="2200"/>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452739" name="Freeform 1155"/>
            <p:cNvSpPr>
              <a:spLocks/>
            </p:cNvSpPr>
            <p:nvPr/>
          </p:nvSpPr>
          <p:spPr bwMode="auto">
            <a:xfrm>
              <a:off x="3063" y="2266"/>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452740" name="Freeform 1156"/>
            <p:cNvSpPr>
              <a:spLocks/>
            </p:cNvSpPr>
            <p:nvPr/>
          </p:nvSpPr>
          <p:spPr bwMode="auto">
            <a:xfrm>
              <a:off x="3102" y="2266"/>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452741" name="Freeform 1157"/>
            <p:cNvSpPr>
              <a:spLocks/>
            </p:cNvSpPr>
            <p:nvPr/>
          </p:nvSpPr>
          <p:spPr bwMode="auto">
            <a:xfrm>
              <a:off x="3102" y="2200"/>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gr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Marcador de fecha"/>
          <p:cNvSpPr>
            <a:spLocks noGrp="1"/>
          </p:cNvSpPr>
          <p:nvPr>
            <p:ph type="dt" sz="half" idx="4294967295"/>
          </p:nvPr>
        </p:nvSpPr>
        <p:spPr>
          <a:xfrm>
            <a:off x="685800" y="6324600"/>
            <a:ext cx="1356824" cy="503152"/>
          </a:xfrm>
          <a:prstGeom prst="rect">
            <a:avLst/>
          </a:prstGeom>
        </p:spPr>
        <p:txBody>
          <a:bodyPr/>
          <a:lstStyle/>
          <a:p>
            <a:fld id="{B453A539-A554-4CE7-9929-797476B4CE76}" type="datetime1">
              <a:rPr lang="es-ES"/>
              <a:pPr/>
              <a:t>07/09/2025</a:t>
            </a:fld>
            <a:endParaRPr lang="es-ES"/>
          </a:p>
        </p:txBody>
      </p:sp>
      <p:sp>
        <p:nvSpPr>
          <p:cNvPr id="36" name="2 Marcador de número de diapositiva"/>
          <p:cNvSpPr>
            <a:spLocks noGrp="1"/>
          </p:cNvSpPr>
          <p:nvPr>
            <p:ph type="sldNum" sz="quarter" idx="4294967295"/>
          </p:nvPr>
        </p:nvSpPr>
        <p:spPr>
          <a:xfrm>
            <a:off x="8459788" y="6284913"/>
            <a:ext cx="416940" cy="431273"/>
          </a:xfrm>
          <a:prstGeom prst="rect">
            <a:avLst/>
          </a:prstGeom>
        </p:spPr>
        <p:txBody>
          <a:bodyPr/>
          <a:lstStyle/>
          <a:p>
            <a:endParaRPr lang="es-ES"/>
          </a:p>
          <a:p>
            <a:fld id="{9294DBCB-E996-4626-93F5-E0C09EF3F9E8}" type="slidenum">
              <a:rPr lang="es-ES"/>
              <a:pPr/>
              <a:t>88</a:t>
            </a:fld>
            <a:endParaRPr lang="es-ES"/>
          </a:p>
        </p:txBody>
      </p:sp>
      <p:sp>
        <p:nvSpPr>
          <p:cNvPr id="453634" name="Rectangle 2"/>
          <p:cNvSpPr>
            <a:spLocks noChangeArrowheads="1"/>
          </p:cNvSpPr>
          <p:nvPr/>
        </p:nvSpPr>
        <p:spPr bwMode="black">
          <a:xfrm>
            <a:off x="573788" y="1486278"/>
            <a:ext cx="4519219" cy="536645"/>
          </a:xfrm>
          <a:prstGeom prst="rect">
            <a:avLst/>
          </a:prstGeom>
          <a:noFill/>
          <a:ln w="9525">
            <a:noFill/>
            <a:miter lim="800000"/>
            <a:headEnd/>
            <a:tailEnd/>
          </a:ln>
          <a:effectLst/>
        </p:spPr>
        <p:txBody>
          <a:bodyPr lIns="83015" tIns="41508" rIns="83015" bIns="41508" anchor="ctr"/>
          <a:lstStyle/>
          <a:p>
            <a:pPr algn="ctr" eaLnBrk="0" hangingPunct="0">
              <a:lnSpc>
                <a:spcPct val="90000"/>
              </a:lnSpc>
              <a:spcBef>
                <a:spcPct val="60000"/>
              </a:spcBef>
              <a:buFontTx/>
              <a:buNone/>
            </a:pPr>
            <a:r>
              <a:rPr kumimoji="1" lang="es-CL" sz="2200" u="none" dirty="0">
                <a:latin typeface="Calibri" panose="020F0502020204030204" pitchFamily="34" charset="0"/>
                <a:cs typeface="Calibri" panose="020F0502020204030204" pitchFamily="34" charset="0"/>
              </a:rPr>
              <a:t>5. Análisis ICAM:</a:t>
            </a:r>
            <a:r>
              <a:rPr lang="en-AU" sz="2200" u="none" dirty="0">
                <a:latin typeface="Calibri" panose="020F0502020204030204" pitchFamily="34" charset="0"/>
                <a:cs typeface="Calibri" panose="020F0502020204030204" pitchFamily="34" charset="0"/>
              </a:rPr>
              <a:t>  </a:t>
            </a:r>
            <a:r>
              <a:rPr lang="en-AU" sz="2200" u="none" dirty="0" err="1">
                <a:latin typeface="Calibri" panose="020F0502020204030204" pitchFamily="34" charset="0"/>
                <a:cs typeface="Calibri" panose="020F0502020204030204" pitchFamily="34" charset="0"/>
              </a:rPr>
              <a:t>Ejemplo</a:t>
            </a:r>
            <a:r>
              <a:rPr lang="en-AU" sz="2200" u="none" dirty="0">
                <a:latin typeface="Calibri" panose="020F0502020204030204" pitchFamily="34" charset="0"/>
                <a:cs typeface="Calibri" panose="020F0502020204030204" pitchFamily="34" charset="0"/>
              </a:rPr>
              <a:t> de </a:t>
            </a:r>
            <a:r>
              <a:rPr lang="en-AU" sz="2200" u="none" dirty="0" err="1">
                <a:latin typeface="Calibri" panose="020F0502020204030204" pitchFamily="34" charset="0"/>
                <a:cs typeface="Calibri" panose="020F0502020204030204" pitchFamily="34" charset="0"/>
              </a:rPr>
              <a:t>defensas</a:t>
            </a:r>
            <a:endParaRPr lang="en-AU" sz="2200" u="none" dirty="0">
              <a:latin typeface="Calibri" panose="020F0502020204030204" pitchFamily="34" charset="0"/>
              <a:cs typeface="Calibri" panose="020F0502020204030204" pitchFamily="34" charset="0"/>
            </a:endParaRPr>
          </a:p>
        </p:txBody>
      </p:sp>
      <p:grpSp>
        <p:nvGrpSpPr>
          <p:cNvPr id="2" name="Group 3"/>
          <p:cNvGrpSpPr>
            <a:grpSpLocks/>
          </p:cNvGrpSpPr>
          <p:nvPr/>
        </p:nvGrpSpPr>
        <p:grpSpPr bwMode="auto">
          <a:xfrm>
            <a:off x="856355" y="2148021"/>
            <a:ext cx="7773988" cy="4136892"/>
            <a:chOff x="49" y="720"/>
            <a:chExt cx="5652" cy="3086"/>
          </a:xfrm>
        </p:grpSpPr>
        <p:sp>
          <p:nvSpPr>
            <p:cNvPr id="453636" name="Line 4"/>
            <p:cNvSpPr>
              <a:spLocks noChangeShapeType="1"/>
            </p:cNvSpPr>
            <p:nvPr/>
          </p:nvSpPr>
          <p:spPr bwMode="auto">
            <a:xfrm flipH="1">
              <a:off x="1184" y="935"/>
              <a:ext cx="195" cy="1"/>
            </a:xfrm>
            <a:prstGeom prst="line">
              <a:avLst/>
            </a:prstGeom>
            <a:noFill/>
            <a:ln w="28575" cap="sq">
              <a:solidFill>
                <a:schemeClr val="tx1"/>
              </a:solidFill>
              <a:round/>
              <a:headEnd type="none" w="sm" len="sm"/>
              <a:tailEnd type="none" w="sm" len="sm"/>
            </a:ln>
            <a:effectLst/>
          </p:spPr>
          <p:txBody>
            <a:bodyPr lIns="36000" tIns="108000" rIns="36000" bIns="108000">
              <a:spAutoFit/>
            </a:bodyPr>
            <a:lstStyle/>
            <a:p>
              <a:endParaRPr lang="es-CL" sz="1200"/>
            </a:p>
          </p:txBody>
        </p:sp>
        <p:sp>
          <p:nvSpPr>
            <p:cNvPr id="453637" name="Line 5"/>
            <p:cNvSpPr>
              <a:spLocks noChangeShapeType="1"/>
            </p:cNvSpPr>
            <p:nvPr/>
          </p:nvSpPr>
          <p:spPr bwMode="auto">
            <a:xfrm>
              <a:off x="3003" y="922"/>
              <a:ext cx="191"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38" name="Line 6"/>
            <p:cNvSpPr>
              <a:spLocks noChangeShapeType="1"/>
            </p:cNvSpPr>
            <p:nvPr/>
          </p:nvSpPr>
          <p:spPr bwMode="auto">
            <a:xfrm>
              <a:off x="2999" y="3635"/>
              <a:ext cx="191"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39" name="Line 7"/>
            <p:cNvSpPr>
              <a:spLocks noChangeShapeType="1"/>
            </p:cNvSpPr>
            <p:nvPr/>
          </p:nvSpPr>
          <p:spPr bwMode="auto">
            <a:xfrm>
              <a:off x="1180" y="3631"/>
              <a:ext cx="191"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0" name="Line 8"/>
            <p:cNvSpPr>
              <a:spLocks noChangeShapeType="1"/>
            </p:cNvSpPr>
            <p:nvPr/>
          </p:nvSpPr>
          <p:spPr bwMode="auto">
            <a:xfrm flipV="1">
              <a:off x="5081" y="3148"/>
              <a:ext cx="1" cy="297"/>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1" name="Line 9"/>
            <p:cNvSpPr>
              <a:spLocks noChangeShapeType="1"/>
            </p:cNvSpPr>
            <p:nvPr/>
          </p:nvSpPr>
          <p:spPr bwMode="auto">
            <a:xfrm flipV="1">
              <a:off x="5081" y="2195"/>
              <a:ext cx="1" cy="819"/>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2" name="Line 10"/>
            <p:cNvSpPr>
              <a:spLocks noChangeShapeType="1"/>
            </p:cNvSpPr>
            <p:nvPr/>
          </p:nvSpPr>
          <p:spPr bwMode="auto">
            <a:xfrm>
              <a:off x="624" y="3133"/>
              <a:ext cx="1" cy="326"/>
            </a:xfrm>
            <a:prstGeom prst="line">
              <a:avLst/>
            </a:prstGeom>
            <a:noFill/>
            <a:ln w="28575" cap="sq">
              <a:solidFill>
                <a:schemeClr val="tx1"/>
              </a:solidFill>
              <a:round/>
              <a:headEnd type="none" w="sm" len="sm"/>
              <a:tailEnd type="none" w="sm" len="sm"/>
            </a:ln>
            <a:effectLst/>
          </p:spPr>
          <p:txBody>
            <a:bodyPr lIns="36000" tIns="108000" rIns="36000" bIns="108000">
              <a:spAutoFit/>
            </a:bodyPr>
            <a:lstStyle/>
            <a:p>
              <a:endParaRPr lang="es-CL" sz="1200"/>
            </a:p>
          </p:txBody>
        </p:sp>
        <p:sp>
          <p:nvSpPr>
            <p:cNvPr id="453643" name="Line 11"/>
            <p:cNvSpPr>
              <a:spLocks noChangeShapeType="1"/>
            </p:cNvSpPr>
            <p:nvPr/>
          </p:nvSpPr>
          <p:spPr bwMode="auto">
            <a:xfrm flipH="1">
              <a:off x="2156" y="918"/>
              <a:ext cx="90"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4" name="Line 12"/>
            <p:cNvSpPr>
              <a:spLocks noChangeShapeType="1"/>
            </p:cNvSpPr>
            <p:nvPr/>
          </p:nvSpPr>
          <p:spPr bwMode="auto">
            <a:xfrm flipH="1">
              <a:off x="4290" y="918"/>
              <a:ext cx="195" cy="1"/>
            </a:xfrm>
            <a:prstGeom prst="line">
              <a:avLst/>
            </a:prstGeom>
            <a:noFill/>
            <a:ln w="28575" cap="sq">
              <a:solidFill>
                <a:schemeClr val="tx1"/>
              </a:solidFill>
              <a:round/>
              <a:headEnd type="none" w="sm" len="sm"/>
              <a:tailEnd type="none" w="sm" len="sm"/>
            </a:ln>
            <a:effectLst/>
          </p:spPr>
          <p:txBody>
            <a:bodyPr lIns="36000" tIns="108000" rIns="36000" bIns="108000">
              <a:spAutoFit/>
            </a:bodyPr>
            <a:lstStyle/>
            <a:p>
              <a:endParaRPr lang="es-CL" sz="1200"/>
            </a:p>
          </p:txBody>
        </p:sp>
        <p:sp>
          <p:nvSpPr>
            <p:cNvPr id="453645" name="Line 13"/>
            <p:cNvSpPr>
              <a:spLocks noChangeShapeType="1"/>
            </p:cNvSpPr>
            <p:nvPr/>
          </p:nvSpPr>
          <p:spPr bwMode="auto">
            <a:xfrm flipV="1">
              <a:off x="5082" y="1003"/>
              <a:ext cx="1" cy="347"/>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6" name="Line 14"/>
            <p:cNvSpPr>
              <a:spLocks noChangeShapeType="1"/>
            </p:cNvSpPr>
            <p:nvPr/>
          </p:nvSpPr>
          <p:spPr bwMode="auto">
            <a:xfrm flipV="1">
              <a:off x="5082" y="1403"/>
              <a:ext cx="1" cy="827"/>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7" name="Line 15"/>
            <p:cNvSpPr>
              <a:spLocks noChangeShapeType="1"/>
            </p:cNvSpPr>
            <p:nvPr/>
          </p:nvSpPr>
          <p:spPr bwMode="auto">
            <a:xfrm>
              <a:off x="4330" y="3631"/>
              <a:ext cx="134"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8" name="Line 16"/>
            <p:cNvSpPr>
              <a:spLocks noChangeShapeType="1"/>
            </p:cNvSpPr>
            <p:nvPr/>
          </p:nvSpPr>
          <p:spPr bwMode="auto">
            <a:xfrm>
              <a:off x="3694" y="3631"/>
              <a:ext cx="65"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9" name="Line 17"/>
            <p:cNvSpPr>
              <a:spLocks noChangeShapeType="1"/>
            </p:cNvSpPr>
            <p:nvPr/>
          </p:nvSpPr>
          <p:spPr bwMode="auto">
            <a:xfrm>
              <a:off x="624" y="2230"/>
              <a:ext cx="1" cy="735"/>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50" name="Line 18"/>
            <p:cNvSpPr>
              <a:spLocks noChangeShapeType="1"/>
            </p:cNvSpPr>
            <p:nvPr/>
          </p:nvSpPr>
          <p:spPr bwMode="auto">
            <a:xfrm>
              <a:off x="624" y="1448"/>
              <a:ext cx="1" cy="740"/>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51" name="Line 19"/>
            <p:cNvSpPr>
              <a:spLocks noChangeShapeType="1"/>
            </p:cNvSpPr>
            <p:nvPr/>
          </p:nvSpPr>
          <p:spPr bwMode="auto">
            <a:xfrm>
              <a:off x="624" y="914"/>
              <a:ext cx="1" cy="401"/>
            </a:xfrm>
            <a:prstGeom prst="line">
              <a:avLst/>
            </a:prstGeom>
            <a:noFill/>
            <a:ln w="28575" cap="sq">
              <a:solidFill>
                <a:schemeClr val="tx1"/>
              </a:solidFill>
              <a:round/>
              <a:headEnd type="none" w="sm" len="sm"/>
              <a:tailEnd type="none" w="sm" len="sm"/>
            </a:ln>
            <a:effectLst/>
          </p:spPr>
          <p:txBody>
            <a:bodyPr lIns="36000" tIns="108000" rIns="36000" bIns="108000">
              <a:spAutoFit/>
            </a:bodyPr>
            <a:lstStyle/>
            <a:p>
              <a:endParaRPr lang="es-CL" sz="1200"/>
            </a:p>
          </p:txBody>
        </p:sp>
        <p:sp>
          <p:nvSpPr>
            <p:cNvPr id="453652" name="Rectangle 20"/>
            <p:cNvSpPr>
              <a:spLocks noChangeArrowheads="1"/>
            </p:cNvSpPr>
            <p:nvPr/>
          </p:nvSpPr>
          <p:spPr bwMode="auto">
            <a:xfrm>
              <a:off x="61" y="720"/>
              <a:ext cx="1126"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Señales de tránsito y tráfico</a:t>
              </a:r>
            </a:p>
          </p:txBody>
        </p:sp>
        <p:sp>
          <p:nvSpPr>
            <p:cNvPr id="453653" name="Rectangle 21"/>
            <p:cNvSpPr>
              <a:spLocks noChangeArrowheads="1"/>
            </p:cNvSpPr>
            <p:nvPr/>
          </p:nvSpPr>
          <p:spPr bwMode="auto">
            <a:xfrm>
              <a:off x="49" y="3400"/>
              <a:ext cx="1151" cy="406"/>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Zonas estacionamiento</a:t>
              </a:r>
            </a:p>
          </p:txBody>
        </p:sp>
        <p:sp>
          <p:nvSpPr>
            <p:cNvPr id="453654" name="Rectangle 22"/>
            <p:cNvSpPr>
              <a:spLocks noChangeArrowheads="1"/>
            </p:cNvSpPr>
            <p:nvPr/>
          </p:nvSpPr>
          <p:spPr bwMode="auto">
            <a:xfrm>
              <a:off x="3130" y="3400"/>
              <a:ext cx="1193" cy="406"/>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Balizas, pértigas</a:t>
              </a:r>
            </a:p>
          </p:txBody>
        </p:sp>
        <p:sp>
          <p:nvSpPr>
            <p:cNvPr id="453655" name="Rectangle 23"/>
            <p:cNvSpPr>
              <a:spLocks noChangeArrowheads="1"/>
            </p:cNvSpPr>
            <p:nvPr/>
          </p:nvSpPr>
          <p:spPr bwMode="auto">
            <a:xfrm>
              <a:off x="1378" y="720"/>
              <a:ext cx="1646"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Cinturones de seguridad</a:t>
              </a:r>
            </a:p>
          </p:txBody>
        </p:sp>
        <p:sp>
          <p:nvSpPr>
            <p:cNvPr id="453656" name="Rectangle 24"/>
            <p:cNvSpPr>
              <a:spLocks noChangeArrowheads="1"/>
            </p:cNvSpPr>
            <p:nvPr/>
          </p:nvSpPr>
          <p:spPr bwMode="auto">
            <a:xfrm>
              <a:off x="3143" y="720"/>
              <a:ext cx="1167"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Varios tipos de frenos </a:t>
              </a:r>
            </a:p>
          </p:txBody>
        </p:sp>
        <p:sp>
          <p:nvSpPr>
            <p:cNvPr id="453657" name="Rectangle 25"/>
            <p:cNvSpPr>
              <a:spLocks noChangeArrowheads="1"/>
            </p:cNvSpPr>
            <p:nvPr/>
          </p:nvSpPr>
          <p:spPr bwMode="auto">
            <a:xfrm>
              <a:off x="1360" y="3400"/>
              <a:ext cx="1682" cy="406"/>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Extensión de parachoques</a:t>
              </a:r>
            </a:p>
          </p:txBody>
        </p:sp>
        <p:sp>
          <p:nvSpPr>
            <p:cNvPr id="453658" name="Rectangle 26"/>
            <p:cNvSpPr>
              <a:spLocks noChangeArrowheads="1"/>
            </p:cNvSpPr>
            <p:nvPr/>
          </p:nvSpPr>
          <p:spPr bwMode="auto">
            <a:xfrm>
              <a:off x="4462" y="3400"/>
              <a:ext cx="1239" cy="406"/>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Procedimientos</a:t>
              </a:r>
            </a:p>
          </p:txBody>
        </p:sp>
        <p:sp>
          <p:nvSpPr>
            <p:cNvPr id="453659" name="Rectangle 27"/>
            <p:cNvSpPr>
              <a:spLocks noChangeArrowheads="1"/>
            </p:cNvSpPr>
            <p:nvPr/>
          </p:nvSpPr>
          <p:spPr bwMode="auto">
            <a:xfrm>
              <a:off x="4486" y="2852"/>
              <a:ext cx="1191" cy="365"/>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Bermas de tráfico</a:t>
              </a:r>
            </a:p>
          </p:txBody>
        </p:sp>
        <p:sp>
          <p:nvSpPr>
            <p:cNvPr id="453660" name="Rectangle 28"/>
            <p:cNvSpPr>
              <a:spLocks noChangeArrowheads="1"/>
            </p:cNvSpPr>
            <p:nvPr/>
          </p:nvSpPr>
          <p:spPr bwMode="auto">
            <a:xfrm>
              <a:off x="60" y="1280"/>
              <a:ext cx="1128"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Bermas en botaderos</a:t>
              </a:r>
            </a:p>
          </p:txBody>
        </p:sp>
        <p:sp>
          <p:nvSpPr>
            <p:cNvPr id="453661" name="Rectangle 29"/>
            <p:cNvSpPr>
              <a:spLocks noChangeArrowheads="1"/>
            </p:cNvSpPr>
            <p:nvPr/>
          </p:nvSpPr>
          <p:spPr bwMode="auto">
            <a:xfrm>
              <a:off x="61" y="2061"/>
              <a:ext cx="1126" cy="348"/>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Alarmas en tablero</a:t>
              </a:r>
            </a:p>
          </p:txBody>
        </p:sp>
        <p:sp>
          <p:nvSpPr>
            <p:cNvPr id="453662" name="Rectangle 30"/>
            <p:cNvSpPr>
              <a:spLocks noChangeArrowheads="1"/>
            </p:cNvSpPr>
            <p:nvPr/>
          </p:nvSpPr>
          <p:spPr bwMode="auto">
            <a:xfrm>
              <a:off x="4486" y="2071"/>
              <a:ext cx="1191" cy="348"/>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Circuitos de tránsito</a:t>
              </a:r>
            </a:p>
          </p:txBody>
        </p:sp>
        <p:sp>
          <p:nvSpPr>
            <p:cNvPr id="453663" name="Rectangle 31"/>
            <p:cNvSpPr>
              <a:spLocks noChangeArrowheads="1"/>
            </p:cNvSpPr>
            <p:nvPr/>
          </p:nvSpPr>
          <p:spPr bwMode="auto">
            <a:xfrm>
              <a:off x="61" y="2838"/>
              <a:ext cx="1126"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Indicador de tolva abajo</a:t>
              </a:r>
            </a:p>
          </p:txBody>
        </p:sp>
        <p:sp>
          <p:nvSpPr>
            <p:cNvPr id="453664" name="Rectangle 32"/>
            <p:cNvSpPr>
              <a:spLocks noChangeArrowheads="1"/>
            </p:cNvSpPr>
            <p:nvPr/>
          </p:nvSpPr>
          <p:spPr bwMode="auto">
            <a:xfrm>
              <a:off x="4486" y="1280"/>
              <a:ext cx="1191"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Reglamento de tránsito</a:t>
              </a:r>
            </a:p>
          </p:txBody>
        </p:sp>
        <p:sp>
          <p:nvSpPr>
            <p:cNvPr id="453665" name="Rectangle 33"/>
            <p:cNvSpPr>
              <a:spLocks noChangeArrowheads="1"/>
            </p:cNvSpPr>
            <p:nvPr/>
          </p:nvSpPr>
          <p:spPr bwMode="auto">
            <a:xfrm>
              <a:off x="4486" y="720"/>
              <a:ext cx="1191"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Licencia de conducir</a:t>
              </a:r>
            </a:p>
          </p:txBody>
        </p:sp>
      </p:grpSp>
      <p:pic>
        <p:nvPicPr>
          <p:cNvPr id="38" name="Picture 298" descr="16"/>
          <p:cNvPicPr>
            <a:picLocks noChangeAspect="1" noChangeArrowheads="1"/>
          </p:cNvPicPr>
          <p:nvPr/>
        </p:nvPicPr>
        <p:blipFill>
          <a:blip r:embed="rId2" cstate="print"/>
          <a:srcRect l="11697" t="6751" r="2752" b="15002"/>
          <a:stretch>
            <a:fillRect/>
          </a:stretch>
        </p:blipFill>
        <p:spPr bwMode="auto">
          <a:xfrm>
            <a:off x="3127012" y="3063607"/>
            <a:ext cx="3126764" cy="18525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p:txBody>
          <a:bodyPr/>
          <a:lstStyle/>
          <a:p>
            <a:fld id="{97EFCB86-D3D8-4171-A256-F7CAE73A70FD}" type="datetime1">
              <a:rPr lang="es-ES"/>
              <a:pPr/>
              <a:t>07/09/2025</a:t>
            </a:fld>
            <a:endParaRPr lang="es-ES"/>
          </a:p>
        </p:txBody>
      </p:sp>
      <p:sp>
        <p:nvSpPr>
          <p:cNvPr id="7" name="4 Marcador de número de diapositiva"/>
          <p:cNvSpPr>
            <a:spLocks noGrp="1"/>
          </p:cNvSpPr>
          <p:nvPr>
            <p:ph type="sldNum" sz="quarter" idx="11"/>
          </p:nvPr>
        </p:nvSpPr>
        <p:spPr/>
        <p:txBody>
          <a:bodyPr/>
          <a:lstStyle/>
          <a:p>
            <a:endParaRPr lang="es-ES"/>
          </a:p>
          <a:p>
            <a:fld id="{542E606A-49D9-4897-B9A1-92ED0D5AEDF5}" type="slidenum">
              <a:rPr lang="es-ES"/>
              <a:pPr/>
              <a:t>89</a:t>
            </a:fld>
            <a:endParaRPr lang="es-ES"/>
          </a:p>
        </p:txBody>
      </p:sp>
      <p:sp>
        <p:nvSpPr>
          <p:cNvPr id="454658" name="Rectangle 2"/>
          <p:cNvSpPr>
            <a:spLocks noGrp="1" noChangeArrowheads="1"/>
          </p:cNvSpPr>
          <p:nvPr>
            <p:ph type="body" idx="4294967295"/>
          </p:nvPr>
        </p:nvSpPr>
        <p:spPr>
          <a:xfrm>
            <a:off x="517613" y="2461933"/>
            <a:ext cx="7942175" cy="2747962"/>
          </a:xfrm>
          <a:prstGeom prst="rect">
            <a:avLst/>
          </a:prstGeom>
        </p:spPr>
        <p:txBody>
          <a:bodyPr>
            <a:normAutofit fontScale="62500" lnSpcReduction="20000"/>
          </a:bodyPr>
          <a:lstStyle/>
          <a:p>
            <a:pPr>
              <a:lnSpc>
                <a:spcPts val="3300"/>
              </a:lnSpc>
              <a:spcBef>
                <a:spcPct val="60000"/>
              </a:spcBef>
              <a:spcAft>
                <a:spcPts val="200"/>
              </a:spcAft>
              <a:buFontTx/>
              <a:buNone/>
            </a:pPr>
            <a:r>
              <a:rPr lang="es-CL" b="1" u="sng" dirty="0"/>
              <a:t>Principio de las Causas Múltiples</a:t>
            </a:r>
          </a:p>
          <a:p>
            <a:pPr>
              <a:lnSpc>
                <a:spcPts val="3300"/>
              </a:lnSpc>
              <a:spcBef>
                <a:spcPct val="60000"/>
              </a:spcBef>
              <a:spcAft>
                <a:spcPts val="200"/>
              </a:spcAft>
              <a:buFontTx/>
              <a:buNone/>
            </a:pPr>
            <a:r>
              <a:rPr lang="es-CL" sz="2800" dirty="0"/>
              <a:t>“Los accidentes y otros problemas, rara vez son el resultado de una sola causa”</a:t>
            </a:r>
          </a:p>
          <a:p>
            <a:pPr>
              <a:lnSpc>
                <a:spcPts val="3300"/>
              </a:lnSpc>
              <a:spcBef>
                <a:spcPct val="60000"/>
              </a:spcBef>
              <a:spcAft>
                <a:spcPts val="200"/>
              </a:spcAft>
              <a:buFontTx/>
              <a:buNone/>
            </a:pPr>
            <a:r>
              <a:rPr lang="es-CL" b="1" u="sng" dirty="0"/>
              <a:t>Principio de las Causas Básicas</a:t>
            </a:r>
          </a:p>
          <a:p>
            <a:pPr>
              <a:lnSpc>
                <a:spcPts val="3300"/>
              </a:lnSpc>
              <a:spcBef>
                <a:spcPct val="60000"/>
              </a:spcBef>
              <a:spcAft>
                <a:spcPts val="200"/>
              </a:spcAft>
              <a:buFontTx/>
              <a:buNone/>
            </a:pPr>
            <a:r>
              <a:rPr lang="es-CL" sz="2800" dirty="0"/>
              <a:t>“Las soluciones a los problemas son más efectivas cuando tratan las causas básicas”</a:t>
            </a:r>
          </a:p>
        </p:txBody>
      </p:sp>
      <p:sp>
        <p:nvSpPr>
          <p:cNvPr id="454661" name="Rectangle 5"/>
          <p:cNvSpPr>
            <a:spLocks noGrp="1" noChangeArrowheads="1"/>
          </p:cNvSpPr>
          <p:nvPr>
            <p:ph type="title"/>
          </p:nvPr>
        </p:nvSpPr>
        <p:spPr>
          <a:xfrm>
            <a:off x="2789987" y="1142999"/>
            <a:ext cx="3238500" cy="752475"/>
          </a:xfrm>
          <a:prstGeom prst="rect">
            <a:avLst/>
          </a:prstGeom>
        </p:spPr>
        <p:txBody>
          <a:bodyPr>
            <a:normAutofit fontScale="90000"/>
          </a:bodyPr>
          <a:lstStyle/>
          <a:p>
            <a:r>
              <a:rPr lang="es-CL" sz="3200" b="0" dirty="0">
                <a:effectLst>
                  <a:outerShdw blurRad="38100" dist="38100" dir="2700000" algn="tl">
                    <a:srgbClr val="C0C0C0"/>
                  </a:outerShdw>
                </a:effectLst>
              </a:rPr>
              <a:t> </a:t>
            </a:r>
            <a:r>
              <a:rPr lang="es-CL" b="0" dirty="0">
                <a:effectLst>
                  <a:outerShdw blurRad="38100" dist="38100" dir="2700000" algn="tl">
                    <a:srgbClr val="C0C0C0"/>
                  </a:outerShdw>
                </a:effectLst>
              </a:rPr>
              <a:t>Análisis ICAM</a:t>
            </a:r>
            <a:endParaRPr lang="es-ES" b="0" dirty="0">
              <a:effectLst>
                <a:outerShdw blurRad="38100" dist="38100" dir="2700000" algn="tl">
                  <a:srgbClr val="C0C0C0"/>
                </a:outerShdw>
              </a:effectLst>
            </a:endParaRPr>
          </a:p>
        </p:txBody>
      </p:sp>
      <p:sp>
        <p:nvSpPr>
          <p:cNvPr id="454689" name="Text Box 33"/>
          <p:cNvSpPr txBox="1">
            <a:spLocks noChangeArrowheads="1"/>
          </p:cNvSpPr>
          <p:nvPr/>
        </p:nvSpPr>
        <p:spPr bwMode="auto">
          <a:xfrm>
            <a:off x="843138" y="2005807"/>
            <a:ext cx="6430963" cy="579438"/>
          </a:xfrm>
          <a:prstGeom prst="rect">
            <a:avLst/>
          </a:prstGeom>
          <a:solidFill>
            <a:schemeClr val="bg1"/>
          </a:solidFill>
          <a:ln w="9525">
            <a:noFill/>
            <a:miter lim="800000"/>
            <a:headEnd/>
            <a:tailEnd/>
          </a:ln>
          <a:effectLst/>
        </p:spPr>
        <p:txBody>
          <a:bodyPr wrap="none">
            <a:spAutoFit/>
          </a:bodyPr>
          <a:lstStyle/>
          <a:p>
            <a:pPr>
              <a:buFontTx/>
              <a:buNone/>
            </a:pPr>
            <a:r>
              <a:rPr lang="es-CL" u="none" dirty="0">
                <a:solidFill>
                  <a:srgbClr val="FF3300"/>
                </a:solidFill>
                <a:effectLst>
                  <a:outerShdw blurRad="38100" dist="38100" dir="2700000" algn="tl">
                    <a:srgbClr val="C0C0C0"/>
                  </a:outerShdw>
                </a:effectLst>
              </a:rPr>
              <a:t>¿Porque se repiten los incidentes?</a:t>
            </a:r>
          </a:p>
        </p:txBody>
      </p:sp>
      <p:sp>
        <p:nvSpPr>
          <p:cNvPr id="454690" name="Text Box 34"/>
          <p:cNvSpPr txBox="1">
            <a:spLocks noChangeArrowheads="1"/>
          </p:cNvSpPr>
          <p:nvPr/>
        </p:nvSpPr>
        <p:spPr bwMode="auto">
          <a:xfrm>
            <a:off x="1315331" y="5139250"/>
            <a:ext cx="6837363" cy="579438"/>
          </a:xfrm>
          <a:prstGeom prst="rect">
            <a:avLst/>
          </a:prstGeom>
          <a:solidFill>
            <a:schemeClr val="bg1"/>
          </a:solidFill>
          <a:ln w="9525">
            <a:noFill/>
            <a:miter lim="800000"/>
            <a:headEnd/>
            <a:tailEnd/>
          </a:ln>
          <a:effectLst/>
        </p:spPr>
        <p:txBody>
          <a:bodyPr wrap="none">
            <a:spAutoFit/>
          </a:bodyPr>
          <a:lstStyle/>
          <a:p>
            <a:pPr>
              <a:buFontTx/>
              <a:buNone/>
            </a:pPr>
            <a:r>
              <a:rPr lang="es-CL" u="none" dirty="0">
                <a:solidFill>
                  <a:srgbClr val="FF3300"/>
                </a:solidFill>
                <a:effectLst>
                  <a:outerShdw blurRad="38100" dist="38100" dir="2700000" algn="tl">
                    <a:srgbClr val="C0C0C0"/>
                  </a:outerShdw>
                </a:effectLst>
              </a:rPr>
              <a:t>No acertamos en la </a:t>
            </a:r>
            <a:r>
              <a:rPr lang="es-CL" u="none" dirty="0" err="1">
                <a:solidFill>
                  <a:srgbClr val="FF3300"/>
                </a:solidFill>
                <a:effectLst>
                  <a:outerShdw blurRad="38100" dist="38100" dir="2700000" algn="tl">
                    <a:srgbClr val="C0C0C0"/>
                  </a:outerShdw>
                </a:effectLst>
              </a:rPr>
              <a:t>investigacion</a:t>
            </a:r>
            <a:r>
              <a:rPr lang="es-CL" u="none" dirty="0">
                <a:solidFill>
                  <a:srgbClr val="FF3300"/>
                </a:solidFill>
                <a:effectLst>
                  <a:outerShdw blurRad="38100" dist="38100" dir="2700000" algn="tl">
                    <a:srgbClr val="C0C0C0"/>
                  </a:outerShdw>
                </a:effectLst>
              </a:rPr>
              <a: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DD496A2-91FD-7D50-00FB-78D1E047274B}"/>
              </a:ext>
            </a:extLst>
          </p:cNvPr>
          <p:cNvPicPr>
            <a:picLocks noChangeAspect="1"/>
          </p:cNvPicPr>
          <p:nvPr/>
        </p:nvPicPr>
        <p:blipFill>
          <a:blip r:embed="rId2"/>
          <a:srcRect l="8154" t="18006" r="10303" b="8838"/>
          <a:stretch>
            <a:fillRect/>
          </a:stretch>
        </p:blipFill>
        <p:spPr>
          <a:xfrm>
            <a:off x="0" y="0"/>
            <a:ext cx="9214338" cy="6858000"/>
          </a:xfrm>
          <a:prstGeom prst="rect">
            <a:avLst/>
          </a:prstGeom>
        </p:spPr>
      </p:pic>
    </p:spTree>
    <p:extLst>
      <p:ext uri="{BB962C8B-B14F-4D97-AF65-F5344CB8AC3E}">
        <p14:creationId xmlns:p14="http://schemas.microsoft.com/office/powerpoint/2010/main" val="16719042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1 Marcador de fecha"/>
          <p:cNvSpPr>
            <a:spLocks noGrp="1"/>
          </p:cNvSpPr>
          <p:nvPr>
            <p:ph type="dt" sz="half" idx="4294967295"/>
          </p:nvPr>
        </p:nvSpPr>
        <p:spPr>
          <a:xfrm>
            <a:off x="685800" y="6324600"/>
            <a:ext cx="1524000" cy="533400"/>
          </a:xfrm>
          <a:prstGeom prst="rect">
            <a:avLst/>
          </a:prstGeom>
        </p:spPr>
        <p:txBody>
          <a:bodyPr/>
          <a:lstStyle/>
          <a:p>
            <a:fld id="{1E2D6AC4-682A-4F4D-8DB4-C7EEC2D74FC5}" type="datetime1">
              <a:rPr lang="es-ES"/>
              <a:pPr/>
              <a:t>07/09/2025</a:t>
            </a:fld>
            <a:endParaRPr lang="es-ES"/>
          </a:p>
        </p:txBody>
      </p:sp>
      <p:sp>
        <p:nvSpPr>
          <p:cNvPr id="456748" name="Rectangle 44"/>
          <p:cNvSpPr>
            <a:spLocks noChangeArrowheads="1"/>
          </p:cNvSpPr>
          <p:nvPr/>
        </p:nvSpPr>
        <p:spPr bwMode="auto">
          <a:xfrm>
            <a:off x="6905625" y="1798638"/>
            <a:ext cx="2152650" cy="3368675"/>
          </a:xfrm>
          <a:prstGeom prst="rect">
            <a:avLst/>
          </a:prstGeom>
          <a:noFill/>
          <a:ln w="9525">
            <a:noFill/>
            <a:miter lim="800000"/>
            <a:headEnd/>
            <a:tailEnd/>
          </a:ln>
          <a:effectLst/>
        </p:spPr>
        <p:txBody>
          <a:bodyPr lIns="92075" tIns="46038" rIns="92075" bIns="46038"/>
          <a:lstStyle/>
          <a:p>
            <a:pPr marL="285750" indent="-285750" eaLnBrk="0" hangingPunct="0">
              <a:lnSpc>
                <a:spcPct val="87000"/>
              </a:lnSpc>
              <a:spcBef>
                <a:spcPct val="30000"/>
              </a:spcBef>
            </a:pPr>
            <a:endParaRPr lang="es-CL" sz="2400" u="none">
              <a:latin typeface="Times New Roman" pitchFamily="18" charset="0"/>
            </a:endParaRPr>
          </a:p>
        </p:txBody>
      </p:sp>
      <p:grpSp>
        <p:nvGrpSpPr>
          <p:cNvPr id="2" name="Group 45"/>
          <p:cNvGrpSpPr>
            <a:grpSpLocks/>
          </p:cNvGrpSpPr>
          <p:nvPr/>
        </p:nvGrpSpPr>
        <p:grpSpPr bwMode="auto">
          <a:xfrm>
            <a:off x="6180138" y="5510388"/>
            <a:ext cx="2105025" cy="965200"/>
            <a:chOff x="4435" y="2795"/>
            <a:chExt cx="1162" cy="608"/>
          </a:xfrm>
        </p:grpSpPr>
        <p:sp>
          <p:nvSpPr>
            <p:cNvPr id="456750" name="Rectangle 46"/>
            <p:cNvSpPr>
              <a:spLocks noChangeArrowheads="1"/>
            </p:cNvSpPr>
            <p:nvPr/>
          </p:nvSpPr>
          <p:spPr bwMode="auto">
            <a:xfrm>
              <a:off x="4590" y="3131"/>
              <a:ext cx="1007" cy="272"/>
            </a:xfrm>
            <a:prstGeom prst="rect">
              <a:avLst/>
            </a:prstGeom>
            <a:solidFill>
              <a:schemeClr val="bg1"/>
            </a:solidFill>
            <a:ln w="9525">
              <a:noFill/>
              <a:miter lim="800000"/>
              <a:headEnd/>
              <a:tailEnd/>
            </a:ln>
            <a:effectLst/>
          </p:spPr>
          <p:txBody>
            <a:bodyPr lIns="92075" tIns="46038" rIns="92075" bIns="46038">
              <a:spAutoFit/>
            </a:bodyPr>
            <a:lstStyle/>
            <a:p>
              <a:pPr eaLnBrk="0" hangingPunct="0">
                <a:spcBef>
                  <a:spcPct val="50000"/>
                </a:spcBef>
                <a:buFontTx/>
                <a:buNone/>
              </a:pPr>
              <a:r>
                <a:rPr lang="en-AU" sz="1100" b="1" u="none"/>
                <a:t>DEFENSAS INEXISTENTES O CON FALLAS</a:t>
              </a:r>
            </a:p>
          </p:txBody>
        </p:sp>
        <p:sp>
          <p:nvSpPr>
            <p:cNvPr id="456751" name="WordArt 47"/>
            <p:cNvSpPr>
              <a:spLocks noChangeArrowheads="1" noChangeShapeType="1" noTextEdit="1"/>
            </p:cNvSpPr>
            <p:nvPr/>
          </p:nvSpPr>
          <p:spPr bwMode="auto">
            <a:xfrm>
              <a:off x="4435" y="2795"/>
              <a:ext cx="1134" cy="312"/>
            </a:xfrm>
            <a:prstGeom prst="rect">
              <a:avLst/>
            </a:prstGeom>
          </p:spPr>
          <p:txBody>
            <a:bodyPr wrap="none" fromWordArt="1">
              <a:prstTxWarp prst="textPlain">
                <a:avLst>
                  <a:gd name="adj" fmla="val 50000"/>
                </a:avLst>
              </a:prstTxWarp>
            </a:bodyPr>
            <a:lstStyle/>
            <a:p>
              <a:pPr algn="ctr"/>
              <a:r>
                <a:rPr lang="es-CL" sz="2800" i="1" kern="10" dirty="0">
                  <a:ln w="9525" cap="sq">
                    <a:noFill/>
                    <a:round/>
                    <a:headEnd type="none" w="sm" len="sm"/>
                    <a:tailEnd type="none" w="sm" len="sm"/>
                  </a:ln>
                  <a:solidFill>
                    <a:srgbClr val="FF3300"/>
                  </a:solidFill>
                  <a:effectLst>
                    <a:outerShdw dist="35921" dir="2700000" algn="ctr" rotWithShape="0">
                      <a:srgbClr val="808080">
                        <a:alpha val="80000"/>
                      </a:srgbClr>
                    </a:outerShdw>
                  </a:effectLst>
                  <a:latin typeface="Arial Black"/>
                </a:rPr>
                <a:t>Defensas</a:t>
              </a:r>
            </a:p>
          </p:txBody>
        </p:sp>
      </p:grpSp>
      <p:grpSp>
        <p:nvGrpSpPr>
          <p:cNvPr id="3" name="Group 48"/>
          <p:cNvGrpSpPr>
            <a:grpSpLocks/>
          </p:cNvGrpSpPr>
          <p:nvPr/>
        </p:nvGrpSpPr>
        <p:grpSpPr bwMode="auto">
          <a:xfrm>
            <a:off x="3235569" y="4908482"/>
            <a:ext cx="2880274" cy="1097206"/>
            <a:chOff x="2497" y="2205"/>
            <a:chExt cx="1812" cy="771"/>
          </a:xfrm>
        </p:grpSpPr>
        <p:sp>
          <p:nvSpPr>
            <p:cNvPr id="456753" name="Rectangle 49"/>
            <p:cNvSpPr>
              <a:spLocks noChangeArrowheads="1"/>
            </p:cNvSpPr>
            <p:nvPr/>
          </p:nvSpPr>
          <p:spPr bwMode="auto">
            <a:xfrm>
              <a:off x="3301" y="2704"/>
              <a:ext cx="1008" cy="272"/>
            </a:xfrm>
            <a:prstGeom prst="rect">
              <a:avLst/>
            </a:prstGeom>
            <a:solidFill>
              <a:schemeClr val="bg1"/>
            </a:solidFill>
            <a:ln w="9525">
              <a:noFill/>
              <a:miter lim="800000"/>
              <a:headEnd/>
              <a:tailEnd/>
            </a:ln>
            <a:effectLst/>
          </p:spPr>
          <p:txBody>
            <a:bodyPr lIns="92075" tIns="46038" rIns="92075" bIns="46038">
              <a:spAutoFit/>
            </a:bodyPr>
            <a:lstStyle/>
            <a:p>
              <a:pPr eaLnBrk="0" hangingPunct="0">
                <a:spcBef>
                  <a:spcPct val="50000"/>
                </a:spcBef>
                <a:buFontTx/>
                <a:buNone/>
              </a:pPr>
              <a:r>
                <a:rPr lang="en-AU" sz="1100" b="1" u="none" dirty="0"/>
                <a:t>ACCIONES INDIVIDUALES/EQUIPO</a:t>
              </a:r>
            </a:p>
          </p:txBody>
        </p:sp>
        <p:sp>
          <p:nvSpPr>
            <p:cNvPr id="456754" name="WordArt 50"/>
            <p:cNvSpPr>
              <a:spLocks noChangeArrowheads="1" noChangeShapeType="1" noTextEdit="1"/>
            </p:cNvSpPr>
            <p:nvPr/>
          </p:nvSpPr>
          <p:spPr bwMode="auto">
            <a:xfrm>
              <a:off x="2497" y="2205"/>
              <a:ext cx="1165" cy="312"/>
            </a:xfrm>
            <a:prstGeom prst="rect">
              <a:avLst/>
            </a:prstGeom>
          </p:spPr>
          <p:txBody>
            <a:bodyPr wrap="none" fromWordArt="1">
              <a:prstTxWarp prst="textPlain">
                <a:avLst>
                  <a:gd name="adj" fmla="val 50000"/>
                </a:avLst>
              </a:prstTxWarp>
            </a:bodyPr>
            <a:lstStyle/>
            <a:p>
              <a:pPr algn="ctr"/>
              <a:r>
                <a:rPr lang="es-CL" sz="2800" i="1" kern="10" dirty="0">
                  <a:ln w="9525" cap="sq">
                    <a:noFill/>
                    <a:round/>
                    <a:headEnd type="none" w="sm" len="sm"/>
                    <a:tailEnd type="none" w="sm" len="sm"/>
                  </a:ln>
                  <a:solidFill>
                    <a:srgbClr val="FF3300"/>
                  </a:solidFill>
                  <a:effectLst>
                    <a:outerShdw dist="35921" dir="2700000" algn="ctr" rotWithShape="0">
                      <a:srgbClr val="808080">
                        <a:alpha val="80000"/>
                      </a:srgbClr>
                    </a:outerShdw>
                  </a:effectLst>
                  <a:latin typeface="Arial Black"/>
                </a:rPr>
                <a:t>Acciones</a:t>
              </a:r>
            </a:p>
          </p:txBody>
        </p:sp>
      </p:grpSp>
      <p:grpSp>
        <p:nvGrpSpPr>
          <p:cNvPr id="4" name="Group 51"/>
          <p:cNvGrpSpPr>
            <a:grpSpLocks/>
          </p:cNvGrpSpPr>
          <p:nvPr/>
        </p:nvGrpSpPr>
        <p:grpSpPr bwMode="auto">
          <a:xfrm>
            <a:off x="1690731" y="4123496"/>
            <a:ext cx="2327275" cy="863600"/>
            <a:chOff x="1714" y="1888"/>
            <a:chExt cx="1384" cy="544"/>
          </a:xfrm>
        </p:grpSpPr>
        <p:sp>
          <p:nvSpPr>
            <p:cNvPr id="456756" name="Rectangle 52"/>
            <p:cNvSpPr>
              <a:spLocks noChangeArrowheads="1"/>
            </p:cNvSpPr>
            <p:nvPr/>
          </p:nvSpPr>
          <p:spPr bwMode="auto">
            <a:xfrm>
              <a:off x="1850" y="2160"/>
              <a:ext cx="1248" cy="272"/>
            </a:xfrm>
            <a:prstGeom prst="rect">
              <a:avLst/>
            </a:prstGeom>
            <a:solidFill>
              <a:schemeClr val="bg1"/>
            </a:solidFill>
            <a:ln w="9525">
              <a:noFill/>
              <a:miter lim="800000"/>
              <a:headEnd/>
              <a:tailEnd/>
            </a:ln>
            <a:effectLst/>
          </p:spPr>
          <p:txBody>
            <a:bodyPr lIns="92075" tIns="46038" rIns="92075" bIns="46038">
              <a:spAutoFit/>
            </a:bodyPr>
            <a:lstStyle/>
            <a:p>
              <a:pPr eaLnBrk="0" hangingPunct="0">
                <a:spcBef>
                  <a:spcPct val="50000"/>
                </a:spcBef>
                <a:buFontTx/>
                <a:buNone/>
              </a:pPr>
              <a:r>
                <a:rPr lang="en-AU" sz="1100" b="1" u="none" dirty="0"/>
                <a:t>CONDICIONES DEL ENTORNO/TAREA</a:t>
              </a:r>
            </a:p>
          </p:txBody>
        </p:sp>
        <p:sp>
          <p:nvSpPr>
            <p:cNvPr id="456757" name="WordArt 53"/>
            <p:cNvSpPr>
              <a:spLocks noChangeArrowheads="1" noChangeShapeType="1" noTextEdit="1"/>
            </p:cNvSpPr>
            <p:nvPr/>
          </p:nvSpPr>
          <p:spPr bwMode="auto">
            <a:xfrm>
              <a:off x="1714" y="1888"/>
              <a:ext cx="1284" cy="270"/>
            </a:xfrm>
            <a:prstGeom prst="rect">
              <a:avLst/>
            </a:prstGeom>
          </p:spPr>
          <p:txBody>
            <a:bodyPr wrap="none" fromWordArt="1">
              <a:prstTxWarp prst="textPlain">
                <a:avLst>
                  <a:gd name="adj" fmla="val 50000"/>
                </a:avLst>
              </a:prstTxWarp>
            </a:bodyPr>
            <a:lstStyle/>
            <a:p>
              <a:pPr algn="ctr"/>
              <a:r>
                <a:rPr lang="es-CL" sz="2400" i="1" kern="10">
                  <a:ln w="9525" cap="sq">
                    <a:noFill/>
                    <a:round/>
                    <a:headEnd type="none" w="sm" len="sm"/>
                    <a:tailEnd type="none" w="sm" len="sm"/>
                  </a:ln>
                  <a:solidFill>
                    <a:srgbClr val="FF3300"/>
                  </a:solidFill>
                  <a:effectLst>
                    <a:outerShdw dist="35921" dir="2700000" algn="ctr" rotWithShape="0">
                      <a:srgbClr val="808080">
                        <a:alpha val="80000"/>
                      </a:srgbClr>
                    </a:outerShdw>
                  </a:effectLst>
                  <a:latin typeface="Arial Black"/>
                </a:rPr>
                <a:t>Condiciones</a:t>
              </a:r>
            </a:p>
          </p:txBody>
        </p:sp>
      </p:grpSp>
      <p:grpSp>
        <p:nvGrpSpPr>
          <p:cNvPr id="5" name="Group 54"/>
          <p:cNvGrpSpPr>
            <a:grpSpLocks/>
          </p:cNvGrpSpPr>
          <p:nvPr/>
        </p:nvGrpSpPr>
        <p:grpSpPr bwMode="auto">
          <a:xfrm>
            <a:off x="504927" y="3081925"/>
            <a:ext cx="2265363" cy="838200"/>
            <a:chOff x="444" y="1162"/>
            <a:chExt cx="1329" cy="528"/>
          </a:xfrm>
        </p:grpSpPr>
        <p:sp>
          <p:nvSpPr>
            <p:cNvPr id="456759" name="Rectangle 55"/>
            <p:cNvSpPr>
              <a:spLocks noChangeArrowheads="1"/>
            </p:cNvSpPr>
            <p:nvPr/>
          </p:nvSpPr>
          <p:spPr bwMode="auto">
            <a:xfrm>
              <a:off x="444" y="1525"/>
              <a:ext cx="1297" cy="165"/>
            </a:xfrm>
            <a:prstGeom prst="rect">
              <a:avLst/>
            </a:prstGeom>
            <a:solidFill>
              <a:schemeClr val="bg1"/>
            </a:solidFill>
            <a:ln w="9525">
              <a:noFill/>
              <a:miter lim="800000"/>
              <a:headEnd/>
              <a:tailEnd/>
            </a:ln>
            <a:effectLst/>
          </p:spPr>
          <p:txBody>
            <a:bodyPr lIns="92075" tIns="46038" rIns="92075" bIns="46038">
              <a:spAutoFit/>
            </a:bodyPr>
            <a:lstStyle/>
            <a:p>
              <a:pPr algn="ctr" eaLnBrk="0" hangingPunct="0">
                <a:spcBef>
                  <a:spcPct val="50000"/>
                </a:spcBef>
                <a:buFontTx/>
                <a:buNone/>
              </a:pPr>
              <a:r>
                <a:rPr lang="en-AU" sz="1100" b="1" u="none"/>
                <a:t>FACTORES ORGANIZACIONALES</a:t>
              </a:r>
            </a:p>
          </p:txBody>
        </p:sp>
        <p:sp>
          <p:nvSpPr>
            <p:cNvPr id="456760" name="WordArt 56"/>
            <p:cNvSpPr>
              <a:spLocks noChangeArrowheads="1" noChangeShapeType="1" noTextEdit="1"/>
            </p:cNvSpPr>
            <p:nvPr/>
          </p:nvSpPr>
          <p:spPr bwMode="auto">
            <a:xfrm>
              <a:off x="489" y="1162"/>
              <a:ext cx="1284" cy="270"/>
            </a:xfrm>
            <a:prstGeom prst="rect">
              <a:avLst/>
            </a:prstGeom>
          </p:spPr>
          <p:txBody>
            <a:bodyPr wrap="none" fromWordArt="1">
              <a:prstTxWarp prst="textPlain">
                <a:avLst>
                  <a:gd name="adj" fmla="val 50000"/>
                </a:avLst>
              </a:prstTxWarp>
            </a:bodyPr>
            <a:lstStyle/>
            <a:p>
              <a:pPr algn="ctr"/>
              <a:r>
                <a:rPr lang="es-CL" sz="2400" i="1" kern="10" dirty="0">
                  <a:ln w="9525" cap="sq">
                    <a:noFill/>
                    <a:round/>
                    <a:headEnd type="none" w="sm" len="sm"/>
                    <a:tailEnd type="none" w="sm" len="sm"/>
                  </a:ln>
                  <a:solidFill>
                    <a:srgbClr val="FF3300"/>
                  </a:solidFill>
                  <a:effectLst>
                    <a:outerShdw dist="35921" dir="2700000" algn="ctr" rotWithShape="0">
                      <a:srgbClr val="808080">
                        <a:alpha val="80000"/>
                      </a:srgbClr>
                    </a:outerShdw>
                  </a:effectLst>
                  <a:latin typeface="Arial Black"/>
                </a:rPr>
                <a:t>Factores</a:t>
              </a:r>
            </a:p>
          </p:txBody>
        </p:sp>
      </p:grpSp>
      <p:sp>
        <p:nvSpPr>
          <p:cNvPr id="456761" name="Rectangle 57"/>
          <p:cNvSpPr>
            <a:spLocks noChangeArrowheads="1"/>
          </p:cNvSpPr>
          <p:nvPr/>
        </p:nvSpPr>
        <p:spPr bwMode="auto">
          <a:xfrm>
            <a:off x="5463382" y="4026788"/>
            <a:ext cx="3430587" cy="261610"/>
          </a:xfrm>
          <a:prstGeom prst="rect">
            <a:avLst/>
          </a:prstGeom>
          <a:noFill/>
          <a:ln w="6350">
            <a:noFill/>
            <a:miter lim="800000"/>
            <a:headEnd type="none" w="sm" len="sm"/>
            <a:tailEnd type="none" w="sm" len="sm"/>
          </a:ln>
          <a:effectLst/>
        </p:spPr>
        <p:txBody>
          <a:bodyPr anchor="ctr">
            <a:spAutoFit/>
          </a:bodyPr>
          <a:lstStyle/>
          <a:p>
            <a:endParaRPr lang="es-CL" sz="1100"/>
          </a:p>
        </p:txBody>
      </p:sp>
      <p:grpSp>
        <p:nvGrpSpPr>
          <p:cNvPr id="6" name="Group 58"/>
          <p:cNvGrpSpPr>
            <a:grpSpLocks/>
          </p:cNvGrpSpPr>
          <p:nvPr/>
        </p:nvGrpSpPr>
        <p:grpSpPr bwMode="auto">
          <a:xfrm>
            <a:off x="6002338" y="2141538"/>
            <a:ext cx="2451100" cy="2324100"/>
            <a:chOff x="405" y="1256"/>
            <a:chExt cx="1544" cy="1464"/>
          </a:xfrm>
        </p:grpSpPr>
        <p:sp>
          <p:nvSpPr>
            <p:cNvPr id="456763" name="Freeform 59"/>
            <p:cNvSpPr>
              <a:spLocks/>
            </p:cNvSpPr>
            <p:nvPr/>
          </p:nvSpPr>
          <p:spPr bwMode="auto">
            <a:xfrm>
              <a:off x="405" y="2052"/>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6764" name="Freeform 60"/>
            <p:cNvSpPr>
              <a:spLocks/>
            </p:cNvSpPr>
            <p:nvPr/>
          </p:nvSpPr>
          <p:spPr bwMode="auto">
            <a:xfrm>
              <a:off x="405" y="2449"/>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456765" name="Freeform 61"/>
            <p:cNvSpPr>
              <a:spLocks/>
            </p:cNvSpPr>
            <p:nvPr/>
          </p:nvSpPr>
          <p:spPr bwMode="auto">
            <a:xfrm>
              <a:off x="1785" y="1973"/>
              <a:ext cx="147" cy="184"/>
            </a:xfrm>
            <a:custGeom>
              <a:avLst/>
              <a:gdLst/>
              <a:ahLst/>
              <a:cxnLst>
                <a:cxn ang="0">
                  <a:pos x="73" y="0"/>
                </a:cxn>
                <a:cxn ang="0">
                  <a:pos x="65" y="0"/>
                </a:cxn>
                <a:cxn ang="0">
                  <a:pos x="58" y="2"/>
                </a:cxn>
                <a:cxn ang="0">
                  <a:pos x="52" y="5"/>
                </a:cxn>
                <a:cxn ang="0">
                  <a:pos x="44" y="8"/>
                </a:cxn>
                <a:cxn ang="0">
                  <a:pos x="37" y="13"/>
                </a:cxn>
                <a:cxn ang="0">
                  <a:pos x="32" y="18"/>
                </a:cxn>
                <a:cxn ang="0">
                  <a:pos x="26" y="23"/>
                </a:cxn>
                <a:cxn ang="0">
                  <a:pos x="21" y="30"/>
                </a:cxn>
                <a:cxn ang="0">
                  <a:pos x="13" y="46"/>
                </a:cxn>
                <a:cxn ang="0">
                  <a:pos x="6" y="62"/>
                </a:cxn>
                <a:cxn ang="0">
                  <a:pos x="2" y="82"/>
                </a:cxn>
                <a:cxn ang="0">
                  <a:pos x="0" y="101"/>
                </a:cxn>
                <a:cxn ang="0">
                  <a:pos x="2" y="122"/>
                </a:cxn>
                <a:cxn ang="0">
                  <a:pos x="6" y="142"/>
                </a:cxn>
                <a:cxn ang="0">
                  <a:pos x="13" y="158"/>
                </a:cxn>
                <a:cxn ang="0">
                  <a:pos x="21" y="173"/>
                </a:cxn>
                <a:cxn ang="0">
                  <a:pos x="26" y="179"/>
                </a:cxn>
                <a:cxn ang="0">
                  <a:pos x="32" y="186"/>
                </a:cxn>
                <a:cxn ang="0">
                  <a:pos x="37" y="191"/>
                </a:cxn>
                <a:cxn ang="0">
                  <a:pos x="44" y="195"/>
                </a:cxn>
                <a:cxn ang="0">
                  <a:pos x="52" y="199"/>
                </a:cxn>
                <a:cxn ang="0">
                  <a:pos x="58" y="200"/>
                </a:cxn>
                <a:cxn ang="0">
                  <a:pos x="65" y="202"/>
                </a:cxn>
                <a:cxn ang="0">
                  <a:pos x="73" y="204"/>
                </a:cxn>
                <a:cxn ang="0">
                  <a:pos x="80" y="202"/>
                </a:cxn>
                <a:cxn ang="0">
                  <a:pos x="88" y="200"/>
                </a:cxn>
                <a:cxn ang="0">
                  <a:pos x="94" y="199"/>
                </a:cxn>
                <a:cxn ang="0">
                  <a:pos x="101" y="195"/>
                </a:cxn>
                <a:cxn ang="0">
                  <a:pos x="107" y="191"/>
                </a:cxn>
                <a:cxn ang="0">
                  <a:pos x="114" y="186"/>
                </a:cxn>
                <a:cxn ang="0">
                  <a:pos x="119" y="179"/>
                </a:cxn>
                <a:cxn ang="0">
                  <a:pos x="123" y="173"/>
                </a:cxn>
                <a:cxn ang="0">
                  <a:pos x="133" y="158"/>
                </a:cxn>
                <a:cxn ang="0">
                  <a:pos x="140" y="142"/>
                </a:cxn>
                <a:cxn ang="0">
                  <a:pos x="143" y="122"/>
                </a:cxn>
                <a:cxn ang="0">
                  <a:pos x="145" y="101"/>
                </a:cxn>
                <a:cxn ang="0">
                  <a:pos x="143" y="82"/>
                </a:cxn>
                <a:cxn ang="0">
                  <a:pos x="140" y="62"/>
                </a:cxn>
                <a:cxn ang="0">
                  <a:pos x="133" y="46"/>
                </a:cxn>
                <a:cxn ang="0">
                  <a:pos x="123" y="30"/>
                </a:cxn>
                <a:cxn ang="0">
                  <a:pos x="119" y="23"/>
                </a:cxn>
                <a:cxn ang="0">
                  <a:pos x="114" y="18"/>
                </a:cxn>
                <a:cxn ang="0">
                  <a:pos x="107" y="13"/>
                </a:cxn>
                <a:cxn ang="0">
                  <a:pos x="101" y="8"/>
                </a:cxn>
                <a:cxn ang="0">
                  <a:pos x="94" y="5"/>
                </a:cxn>
                <a:cxn ang="0">
                  <a:pos x="88" y="2"/>
                </a:cxn>
                <a:cxn ang="0">
                  <a:pos x="80" y="0"/>
                </a:cxn>
                <a:cxn ang="0">
                  <a:pos x="73" y="0"/>
                </a:cxn>
              </a:cxnLst>
              <a:rect l="0" t="0" r="r" b="b"/>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66" name="Freeform 62"/>
            <p:cNvSpPr>
              <a:spLocks/>
            </p:cNvSpPr>
            <p:nvPr/>
          </p:nvSpPr>
          <p:spPr bwMode="auto">
            <a:xfrm>
              <a:off x="1782" y="1553"/>
              <a:ext cx="122" cy="151"/>
            </a:xfrm>
            <a:custGeom>
              <a:avLst/>
              <a:gdLst/>
              <a:ahLst/>
              <a:cxnLst>
                <a:cxn ang="0">
                  <a:pos x="60" y="0"/>
                </a:cxn>
                <a:cxn ang="0">
                  <a:pos x="53" y="0"/>
                </a:cxn>
                <a:cxn ang="0">
                  <a:pos x="47" y="2"/>
                </a:cxn>
                <a:cxn ang="0">
                  <a:pos x="42" y="5"/>
                </a:cxn>
                <a:cxn ang="0">
                  <a:pos x="37" y="6"/>
                </a:cxn>
                <a:cxn ang="0">
                  <a:pos x="26" y="15"/>
                </a:cxn>
                <a:cxn ang="0">
                  <a:pos x="18" y="24"/>
                </a:cxn>
                <a:cxn ang="0">
                  <a:pos x="9" y="37"/>
                </a:cxn>
                <a:cxn ang="0">
                  <a:pos x="5" y="52"/>
                </a:cxn>
                <a:cxn ang="0">
                  <a:pos x="1" y="67"/>
                </a:cxn>
                <a:cxn ang="0">
                  <a:pos x="0" y="84"/>
                </a:cxn>
                <a:cxn ang="0">
                  <a:pos x="1" y="101"/>
                </a:cxn>
                <a:cxn ang="0">
                  <a:pos x="5" y="115"/>
                </a:cxn>
                <a:cxn ang="0">
                  <a:pos x="9" y="130"/>
                </a:cxn>
                <a:cxn ang="0">
                  <a:pos x="18" y="143"/>
                </a:cxn>
                <a:cxn ang="0">
                  <a:pos x="26" y="153"/>
                </a:cxn>
                <a:cxn ang="0">
                  <a:pos x="37" y="161"/>
                </a:cxn>
                <a:cxn ang="0">
                  <a:pos x="42" y="162"/>
                </a:cxn>
                <a:cxn ang="0">
                  <a:pos x="47" y="166"/>
                </a:cxn>
                <a:cxn ang="0">
                  <a:pos x="53" y="166"/>
                </a:cxn>
                <a:cxn ang="0">
                  <a:pos x="60" y="167"/>
                </a:cxn>
                <a:cxn ang="0">
                  <a:pos x="66" y="166"/>
                </a:cxn>
                <a:cxn ang="0">
                  <a:pos x="71" y="166"/>
                </a:cxn>
                <a:cxn ang="0">
                  <a:pos x="78" y="162"/>
                </a:cxn>
                <a:cxn ang="0">
                  <a:pos x="83" y="161"/>
                </a:cxn>
                <a:cxn ang="0">
                  <a:pos x="92" y="153"/>
                </a:cxn>
                <a:cxn ang="0">
                  <a:pos x="102" y="143"/>
                </a:cxn>
                <a:cxn ang="0">
                  <a:pos x="109" y="130"/>
                </a:cxn>
                <a:cxn ang="0">
                  <a:pos x="115" y="115"/>
                </a:cxn>
                <a:cxn ang="0">
                  <a:pos x="118" y="101"/>
                </a:cxn>
                <a:cxn ang="0">
                  <a:pos x="120" y="84"/>
                </a:cxn>
                <a:cxn ang="0">
                  <a:pos x="118" y="67"/>
                </a:cxn>
                <a:cxn ang="0">
                  <a:pos x="115" y="52"/>
                </a:cxn>
                <a:cxn ang="0">
                  <a:pos x="109" y="37"/>
                </a:cxn>
                <a:cxn ang="0">
                  <a:pos x="102" y="24"/>
                </a:cxn>
                <a:cxn ang="0">
                  <a:pos x="92" y="15"/>
                </a:cxn>
                <a:cxn ang="0">
                  <a:pos x="83" y="6"/>
                </a:cxn>
                <a:cxn ang="0">
                  <a:pos x="78" y="5"/>
                </a:cxn>
                <a:cxn ang="0">
                  <a:pos x="71" y="2"/>
                </a:cxn>
                <a:cxn ang="0">
                  <a:pos x="66" y="0"/>
                </a:cxn>
                <a:cxn ang="0">
                  <a:pos x="60" y="0"/>
                </a:cxn>
              </a:cxnLst>
              <a:rect l="0" t="0" r="r" b="b"/>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6767" name="Freeform 63"/>
            <p:cNvSpPr>
              <a:spLocks/>
            </p:cNvSpPr>
            <p:nvPr/>
          </p:nvSpPr>
          <p:spPr bwMode="auto">
            <a:xfrm>
              <a:off x="1857" y="1998"/>
              <a:ext cx="75" cy="134"/>
            </a:xfrm>
            <a:custGeom>
              <a:avLst/>
              <a:gdLst/>
              <a:ahLst/>
              <a:cxnLst>
                <a:cxn ang="0">
                  <a:pos x="38" y="0"/>
                </a:cxn>
                <a:cxn ang="0">
                  <a:pos x="30" y="2"/>
                </a:cxn>
                <a:cxn ang="0">
                  <a:pos x="23" y="6"/>
                </a:cxn>
                <a:cxn ang="0">
                  <a:pos x="17" y="13"/>
                </a:cxn>
                <a:cxn ang="0">
                  <a:pos x="12" y="21"/>
                </a:cxn>
                <a:cxn ang="0">
                  <a:pos x="7" y="32"/>
                </a:cxn>
                <a:cxn ang="0">
                  <a:pos x="4" y="46"/>
                </a:cxn>
                <a:cxn ang="0">
                  <a:pos x="0" y="59"/>
                </a:cxn>
                <a:cxn ang="0">
                  <a:pos x="0" y="75"/>
                </a:cxn>
                <a:cxn ang="0">
                  <a:pos x="0" y="89"/>
                </a:cxn>
                <a:cxn ang="0">
                  <a:pos x="4" y="102"/>
                </a:cxn>
                <a:cxn ang="0">
                  <a:pos x="7" y="115"/>
                </a:cxn>
                <a:cxn ang="0">
                  <a:pos x="12" y="125"/>
                </a:cxn>
                <a:cxn ang="0">
                  <a:pos x="17" y="135"/>
                </a:cxn>
                <a:cxn ang="0">
                  <a:pos x="23" y="141"/>
                </a:cxn>
                <a:cxn ang="0">
                  <a:pos x="30" y="146"/>
                </a:cxn>
                <a:cxn ang="0">
                  <a:pos x="38" y="148"/>
                </a:cxn>
                <a:cxn ang="0">
                  <a:pos x="44" y="146"/>
                </a:cxn>
                <a:cxn ang="0">
                  <a:pos x="51" y="141"/>
                </a:cxn>
                <a:cxn ang="0">
                  <a:pos x="57" y="135"/>
                </a:cxn>
                <a:cxn ang="0">
                  <a:pos x="64" y="125"/>
                </a:cxn>
                <a:cxn ang="0">
                  <a:pos x="67" y="115"/>
                </a:cxn>
                <a:cxn ang="0">
                  <a:pos x="72" y="102"/>
                </a:cxn>
                <a:cxn ang="0">
                  <a:pos x="74" y="89"/>
                </a:cxn>
                <a:cxn ang="0">
                  <a:pos x="74" y="75"/>
                </a:cxn>
                <a:cxn ang="0">
                  <a:pos x="74" y="59"/>
                </a:cxn>
                <a:cxn ang="0">
                  <a:pos x="72" y="46"/>
                </a:cxn>
                <a:cxn ang="0">
                  <a:pos x="67" y="32"/>
                </a:cxn>
                <a:cxn ang="0">
                  <a:pos x="64" y="21"/>
                </a:cxn>
                <a:cxn ang="0">
                  <a:pos x="57" y="13"/>
                </a:cxn>
                <a:cxn ang="0">
                  <a:pos x="51" y="6"/>
                </a:cxn>
                <a:cxn ang="0">
                  <a:pos x="44" y="2"/>
                </a:cxn>
                <a:cxn ang="0">
                  <a:pos x="38" y="0"/>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w="9525" cap="rnd">
              <a:noFill/>
              <a:round/>
              <a:headEnd/>
              <a:tailEnd/>
            </a:ln>
            <a:effectLst/>
          </p:spPr>
          <p:txBody>
            <a:bodyPr/>
            <a:lstStyle/>
            <a:p>
              <a:endParaRPr lang="es-CL"/>
            </a:p>
          </p:txBody>
        </p:sp>
        <p:sp>
          <p:nvSpPr>
            <p:cNvPr id="456768" name="Freeform 64"/>
            <p:cNvSpPr>
              <a:spLocks/>
            </p:cNvSpPr>
            <p:nvPr/>
          </p:nvSpPr>
          <p:spPr bwMode="auto">
            <a:xfrm>
              <a:off x="1857" y="1998"/>
              <a:ext cx="75" cy="134"/>
            </a:xfrm>
            <a:custGeom>
              <a:avLst/>
              <a:gdLst/>
              <a:ahLst/>
              <a:cxnLst>
                <a:cxn ang="0">
                  <a:pos x="38" y="0"/>
                </a:cxn>
                <a:cxn ang="0">
                  <a:pos x="30" y="2"/>
                </a:cxn>
                <a:cxn ang="0">
                  <a:pos x="23" y="6"/>
                </a:cxn>
                <a:cxn ang="0">
                  <a:pos x="17" y="13"/>
                </a:cxn>
                <a:cxn ang="0">
                  <a:pos x="12" y="21"/>
                </a:cxn>
                <a:cxn ang="0">
                  <a:pos x="7" y="32"/>
                </a:cxn>
                <a:cxn ang="0">
                  <a:pos x="4" y="46"/>
                </a:cxn>
                <a:cxn ang="0">
                  <a:pos x="0" y="59"/>
                </a:cxn>
                <a:cxn ang="0">
                  <a:pos x="0" y="75"/>
                </a:cxn>
                <a:cxn ang="0">
                  <a:pos x="0" y="89"/>
                </a:cxn>
                <a:cxn ang="0">
                  <a:pos x="4" y="102"/>
                </a:cxn>
                <a:cxn ang="0">
                  <a:pos x="7" y="115"/>
                </a:cxn>
                <a:cxn ang="0">
                  <a:pos x="12" y="125"/>
                </a:cxn>
                <a:cxn ang="0">
                  <a:pos x="17" y="135"/>
                </a:cxn>
                <a:cxn ang="0">
                  <a:pos x="23" y="141"/>
                </a:cxn>
                <a:cxn ang="0">
                  <a:pos x="30" y="146"/>
                </a:cxn>
                <a:cxn ang="0">
                  <a:pos x="38" y="148"/>
                </a:cxn>
                <a:cxn ang="0">
                  <a:pos x="44" y="146"/>
                </a:cxn>
                <a:cxn ang="0">
                  <a:pos x="51" y="141"/>
                </a:cxn>
                <a:cxn ang="0">
                  <a:pos x="57" y="135"/>
                </a:cxn>
                <a:cxn ang="0">
                  <a:pos x="64" y="125"/>
                </a:cxn>
                <a:cxn ang="0">
                  <a:pos x="67" y="115"/>
                </a:cxn>
                <a:cxn ang="0">
                  <a:pos x="72" y="102"/>
                </a:cxn>
                <a:cxn ang="0">
                  <a:pos x="74" y="89"/>
                </a:cxn>
                <a:cxn ang="0">
                  <a:pos x="74" y="75"/>
                </a:cxn>
                <a:cxn ang="0">
                  <a:pos x="74" y="59"/>
                </a:cxn>
                <a:cxn ang="0">
                  <a:pos x="72" y="46"/>
                </a:cxn>
                <a:cxn ang="0">
                  <a:pos x="67" y="32"/>
                </a:cxn>
                <a:cxn ang="0">
                  <a:pos x="64" y="21"/>
                </a:cxn>
                <a:cxn ang="0">
                  <a:pos x="57" y="13"/>
                </a:cxn>
                <a:cxn ang="0">
                  <a:pos x="51" y="6"/>
                </a:cxn>
                <a:cxn ang="0">
                  <a:pos x="44" y="2"/>
                </a:cxn>
                <a:cxn ang="0">
                  <a:pos x="38" y="0"/>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6769" name="Freeform 65"/>
            <p:cNvSpPr>
              <a:spLocks/>
            </p:cNvSpPr>
            <p:nvPr/>
          </p:nvSpPr>
          <p:spPr bwMode="auto">
            <a:xfrm>
              <a:off x="725" y="1256"/>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456770" name="Freeform 66"/>
            <p:cNvSpPr>
              <a:spLocks/>
            </p:cNvSpPr>
            <p:nvPr/>
          </p:nvSpPr>
          <p:spPr bwMode="auto">
            <a:xfrm>
              <a:off x="725" y="1256"/>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6771" name="Freeform 67"/>
            <p:cNvSpPr>
              <a:spLocks/>
            </p:cNvSpPr>
            <p:nvPr/>
          </p:nvSpPr>
          <p:spPr bwMode="auto">
            <a:xfrm>
              <a:off x="1587" y="1256"/>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456772" name="Freeform 68"/>
            <p:cNvSpPr>
              <a:spLocks/>
            </p:cNvSpPr>
            <p:nvPr/>
          </p:nvSpPr>
          <p:spPr bwMode="auto">
            <a:xfrm>
              <a:off x="1587" y="1256"/>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6773" name="Freeform 69"/>
            <p:cNvSpPr>
              <a:spLocks/>
            </p:cNvSpPr>
            <p:nvPr/>
          </p:nvSpPr>
          <p:spPr bwMode="auto">
            <a:xfrm>
              <a:off x="1285" y="2017"/>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74" name="Freeform 70"/>
            <p:cNvSpPr>
              <a:spLocks/>
            </p:cNvSpPr>
            <p:nvPr/>
          </p:nvSpPr>
          <p:spPr bwMode="auto">
            <a:xfrm>
              <a:off x="974" y="2269"/>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75" name="Freeform 71"/>
            <p:cNvSpPr>
              <a:spLocks/>
            </p:cNvSpPr>
            <p:nvPr/>
          </p:nvSpPr>
          <p:spPr bwMode="auto">
            <a:xfrm>
              <a:off x="969" y="1792"/>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76" name="Freeform 72"/>
            <p:cNvSpPr>
              <a:spLocks/>
            </p:cNvSpPr>
            <p:nvPr/>
          </p:nvSpPr>
          <p:spPr bwMode="auto">
            <a:xfrm>
              <a:off x="1231" y="1449"/>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77" name="Freeform 73"/>
            <p:cNvSpPr>
              <a:spLocks/>
            </p:cNvSpPr>
            <p:nvPr/>
          </p:nvSpPr>
          <p:spPr bwMode="auto">
            <a:xfrm>
              <a:off x="1652" y="1293"/>
              <a:ext cx="285" cy="653"/>
            </a:xfrm>
            <a:custGeom>
              <a:avLst/>
              <a:gdLst/>
              <a:ahLst/>
              <a:cxnLst>
                <a:cxn ang="0">
                  <a:pos x="0" y="0"/>
                </a:cxn>
                <a:cxn ang="0">
                  <a:pos x="36" y="31"/>
                </a:cxn>
                <a:cxn ang="0">
                  <a:pos x="71" y="65"/>
                </a:cxn>
                <a:cxn ang="0">
                  <a:pos x="106" y="100"/>
                </a:cxn>
                <a:cxn ang="0">
                  <a:pos x="141" y="136"/>
                </a:cxn>
                <a:cxn ang="0">
                  <a:pos x="175" y="175"/>
                </a:cxn>
                <a:cxn ang="0">
                  <a:pos x="210" y="213"/>
                </a:cxn>
                <a:cxn ang="0">
                  <a:pos x="244" y="250"/>
                </a:cxn>
                <a:cxn ang="0">
                  <a:pos x="278" y="286"/>
                </a:cxn>
                <a:cxn ang="0">
                  <a:pos x="276" y="339"/>
                </a:cxn>
                <a:cxn ang="0">
                  <a:pos x="275" y="395"/>
                </a:cxn>
                <a:cxn ang="0">
                  <a:pos x="273" y="448"/>
                </a:cxn>
                <a:cxn ang="0">
                  <a:pos x="271" y="503"/>
                </a:cxn>
                <a:cxn ang="0">
                  <a:pos x="268" y="557"/>
                </a:cxn>
                <a:cxn ang="0">
                  <a:pos x="266" y="612"/>
                </a:cxn>
                <a:cxn ang="0">
                  <a:pos x="263" y="668"/>
                </a:cxn>
                <a:cxn ang="0">
                  <a:pos x="260" y="724"/>
                </a:cxn>
                <a:cxn ang="0">
                  <a:pos x="257" y="668"/>
                </a:cxn>
                <a:cxn ang="0">
                  <a:pos x="252" y="611"/>
                </a:cxn>
                <a:cxn ang="0">
                  <a:pos x="247" y="554"/>
                </a:cxn>
                <a:cxn ang="0">
                  <a:pos x="242" y="497"/>
                </a:cxn>
                <a:cxn ang="0">
                  <a:pos x="237" y="442"/>
                </a:cxn>
                <a:cxn ang="0">
                  <a:pos x="231" y="386"/>
                </a:cxn>
                <a:cxn ang="0">
                  <a:pos x="223" y="334"/>
                </a:cxn>
                <a:cxn ang="0">
                  <a:pos x="214" y="282"/>
                </a:cxn>
                <a:cxn ang="0">
                  <a:pos x="188" y="245"/>
                </a:cxn>
                <a:cxn ang="0">
                  <a:pos x="162" y="208"/>
                </a:cxn>
                <a:cxn ang="0">
                  <a:pos x="136" y="172"/>
                </a:cxn>
                <a:cxn ang="0">
                  <a:pos x="109" y="138"/>
                </a:cxn>
                <a:cxn ang="0">
                  <a:pos x="83" y="102"/>
                </a:cxn>
                <a:cxn ang="0">
                  <a:pos x="55" y="68"/>
                </a:cxn>
                <a:cxn ang="0">
                  <a:pos x="29" y="34"/>
                </a:cxn>
                <a:cxn ang="0">
                  <a:pos x="0" y="0"/>
                </a:cxn>
              </a:cxnLst>
              <a:rect l="0" t="0" r="r" b="b"/>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w="9525" cap="rnd">
              <a:noFill/>
              <a:round/>
              <a:headEnd/>
              <a:tailEnd/>
            </a:ln>
            <a:effectLst/>
          </p:spPr>
          <p:txBody>
            <a:bodyPr/>
            <a:lstStyle/>
            <a:p>
              <a:endParaRPr lang="es-CL"/>
            </a:p>
          </p:txBody>
        </p:sp>
        <p:sp>
          <p:nvSpPr>
            <p:cNvPr id="456778" name="Freeform 74"/>
            <p:cNvSpPr>
              <a:spLocks/>
            </p:cNvSpPr>
            <p:nvPr/>
          </p:nvSpPr>
          <p:spPr bwMode="auto">
            <a:xfrm>
              <a:off x="1558" y="1616"/>
              <a:ext cx="133" cy="251"/>
            </a:xfrm>
            <a:custGeom>
              <a:avLst/>
              <a:gdLst/>
              <a:ahLst/>
              <a:cxnLst>
                <a:cxn ang="0">
                  <a:pos x="120" y="0"/>
                </a:cxn>
                <a:cxn ang="0">
                  <a:pos x="113" y="5"/>
                </a:cxn>
                <a:cxn ang="0">
                  <a:pos x="107" y="10"/>
                </a:cxn>
                <a:cxn ang="0">
                  <a:pos x="102" y="18"/>
                </a:cxn>
                <a:cxn ang="0">
                  <a:pos x="97" y="26"/>
                </a:cxn>
                <a:cxn ang="0">
                  <a:pos x="89" y="47"/>
                </a:cxn>
                <a:cxn ang="0">
                  <a:pos x="84" y="70"/>
                </a:cxn>
                <a:cxn ang="0">
                  <a:pos x="79" y="92"/>
                </a:cxn>
                <a:cxn ang="0">
                  <a:pos x="78" y="114"/>
                </a:cxn>
                <a:cxn ang="0">
                  <a:pos x="78" y="133"/>
                </a:cxn>
                <a:cxn ang="0">
                  <a:pos x="78" y="146"/>
                </a:cxn>
                <a:cxn ang="0">
                  <a:pos x="78" y="162"/>
                </a:cxn>
                <a:cxn ang="0">
                  <a:pos x="79" y="180"/>
                </a:cxn>
                <a:cxn ang="0">
                  <a:pos x="83" y="200"/>
                </a:cxn>
                <a:cxn ang="0">
                  <a:pos x="87" y="219"/>
                </a:cxn>
                <a:cxn ang="0">
                  <a:pos x="96" y="237"/>
                </a:cxn>
                <a:cxn ang="0">
                  <a:pos x="104" y="253"/>
                </a:cxn>
                <a:cxn ang="0">
                  <a:pos x="109" y="261"/>
                </a:cxn>
                <a:cxn ang="0">
                  <a:pos x="115" y="268"/>
                </a:cxn>
                <a:cxn ang="0">
                  <a:pos x="122" y="273"/>
                </a:cxn>
                <a:cxn ang="0">
                  <a:pos x="130" y="278"/>
                </a:cxn>
                <a:cxn ang="0">
                  <a:pos x="115" y="278"/>
                </a:cxn>
                <a:cxn ang="0">
                  <a:pos x="102" y="278"/>
                </a:cxn>
                <a:cxn ang="0">
                  <a:pos x="89" y="274"/>
                </a:cxn>
                <a:cxn ang="0">
                  <a:pos x="78" y="270"/>
                </a:cxn>
                <a:cxn ang="0">
                  <a:pos x="66" y="263"/>
                </a:cxn>
                <a:cxn ang="0">
                  <a:pos x="55" y="257"/>
                </a:cxn>
                <a:cxn ang="0">
                  <a:pos x="45" y="247"/>
                </a:cxn>
                <a:cxn ang="0">
                  <a:pos x="37" y="239"/>
                </a:cxn>
                <a:cxn ang="0">
                  <a:pos x="29" y="227"/>
                </a:cxn>
                <a:cxn ang="0">
                  <a:pos x="22" y="216"/>
                </a:cxn>
                <a:cxn ang="0">
                  <a:pos x="16" y="205"/>
                </a:cxn>
                <a:cxn ang="0">
                  <a:pos x="11" y="192"/>
                </a:cxn>
                <a:cxn ang="0">
                  <a:pos x="6" y="179"/>
                </a:cxn>
                <a:cxn ang="0">
                  <a:pos x="3" y="164"/>
                </a:cxn>
                <a:cxn ang="0">
                  <a:pos x="1" y="151"/>
                </a:cxn>
                <a:cxn ang="0">
                  <a:pos x="0" y="136"/>
                </a:cxn>
                <a:cxn ang="0">
                  <a:pos x="0" y="122"/>
                </a:cxn>
                <a:cxn ang="0">
                  <a:pos x="1" y="109"/>
                </a:cxn>
                <a:cxn ang="0">
                  <a:pos x="5" y="96"/>
                </a:cxn>
                <a:cxn ang="0">
                  <a:pos x="8" y="83"/>
                </a:cxn>
                <a:cxn ang="0">
                  <a:pos x="13" y="71"/>
                </a:cxn>
                <a:cxn ang="0">
                  <a:pos x="19" y="60"/>
                </a:cxn>
                <a:cxn ang="0">
                  <a:pos x="26" y="50"/>
                </a:cxn>
                <a:cxn ang="0">
                  <a:pos x="34" y="40"/>
                </a:cxn>
                <a:cxn ang="0">
                  <a:pos x="42" y="31"/>
                </a:cxn>
                <a:cxn ang="0">
                  <a:pos x="52" y="24"/>
                </a:cxn>
                <a:cxn ang="0">
                  <a:pos x="61" y="16"/>
                </a:cxn>
                <a:cxn ang="0">
                  <a:pos x="73" y="11"/>
                </a:cxn>
                <a:cxn ang="0">
                  <a:pos x="84" y="6"/>
                </a:cxn>
                <a:cxn ang="0">
                  <a:pos x="96" y="3"/>
                </a:cxn>
                <a:cxn ang="0">
                  <a:pos x="107" y="1"/>
                </a:cxn>
                <a:cxn ang="0">
                  <a:pos x="120" y="0"/>
                </a:cxn>
              </a:cxnLst>
              <a:rect l="0" t="0" r="r" b="b"/>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DA8E06"/>
            </a:solidFill>
            <a:ln w="9525" cap="rnd">
              <a:noFill/>
              <a:round/>
              <a:headEnd/>
              <a:tailEnd/>
            </a:ln>
            <a:effectLst/>
          </p:spPr>
          <p:txBody>
            <a:bodyPr/>
            <a:lstStyle/>
            <a:p>
              <a:endParaRPr lang="es-CL"/>
            </a:p>
          </p:txBody>
        </p:sp>
        <p:sp>
          <p:nvSpPr>
            <p:cNvPr id="456779" name="Freeform 75"/>
            <p:cNvSpPr>
              <a:spLocks/>
            </p:cNvSpPr>
            <p:nvPr/>
          </p:nvSpPr>
          <p:spPr bwMode="auto">
            <a:xfrm>
              <a:off x="1631" y="1613"/>
              <a:ext cx="51" cy="140"/>
            </a:xfrm>
            <a:custGeom>
              <a:avLst/>
              <a:gdLst/>
              <a:ahLst/>
              <a:cxnLst>
                <a:cxn ang="0">
                  <a:pos x="10" y="149"/>
                </a:cxn>
                <a:cxn ang="0">
                  <a:pos x="8" y="136"/>
                </a:cxn>
                <a:cxn ang="0">
                  <a:pos x="10" y="117"/>
                </a:cxn>
                <a:cxn ang="0">
                  <a:pos x="11" y="95"/>
                </a:cxn>
                <a:cxn ang="0">
                  <a:pos x="14" y="73"/>
                </a:cxn>
                <a:cxn ang="0">
                  <a:pos x="21" y="52"/>
                </a:cxn>
                <a:cxn ang="0">
                  <a:pos x="27" y="30"/>
                </a:cxn>
                <a:cxn ang="0">
                  <a:pos x="32" y="22"/>
                </a:cxn>
                <a:cxn ang="0">
                  <a:pos x="37" y="16"/>
                </a:cxn>
                <a:cxn ang="0">
                  <a:pos x="44" y="11"/>
                </a:cxn>
                <a:cxn ang="0">
                  <a:pos x="49" y="6"/>
                </a:cxn>
                <a:cxn ang="0">
                  <a:pos x="45" y="0"/>
                </a:cxn>
                <a:cxn ang="0">
                  <a:pos x="37" y="4"/>
                </a:cxn>
                <a:cxn ang="0">
                  <a:pos x="31" y="11"/>
                </a:cxn>
                <a:cxn ang="0">
                  <a:pos x="26" y="19"/>
                </a:cxn>
                <a:cxn ang="0">
                  <a:pos x="21" y="27"/>
                </a:cxn>
                <a:cxn ang="0">
                  <a:pos x="13" y="48"/>
                </a:cxn>
                <a:cxn ang="0">
                  <a:pos x="6" y="71"/>
                </a:cxn>
                <a:cxn ang="0">
                  <a:pos x="3" y="94"/>
                </a:cxn>
                <a:cxn ang="0">
                  <a:pos x="1" y="117"/>
                </a:cxn>
                <a:cxn ang="0">
                  <a:pos x="0" y="136"/>
                </a:cxn>
                <a:cxn ang="0">
                  <a:pos x="0" y="151"/>
                </a:cxn>
                <a:cxn ang="0">
                  <a:pos x="0" y="149"/>
                </a:cxn>
                <a:cxn ang="0">
                  <a:pos x="0" y="151"/>
                </a:cxn>
                <a:cxn ang="0">
                  <a:pos x="1" y="152"/>
                </a:cxn>
                <a:cxn ang="0">
                  <a:pos x="3" y="154"/>
                </a:cxn>
                <a:cxn ang="0">
                  <a:pos x="5" y="154"/>
                </a:cxn>
                <a:cxn ang="0">
                  <a:pos x="6" y="154"/>
                </a:cxn>
                <a:cxn ang="0">
                  <a:pos x="8" y="152"/>
                </a:cxn>
                <a:cxn ang="0">
                  <a:pos x="8" y="151"/>
                </a:cxn>
                <a:cxn ang="0">
                  <a:pos x="10" y="149"/>
                </a:cxn>
              </a:cxnLst>
              <a:rect l="0" t="0" r="r" b="b"/>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w="9525" cap="rnd">
              <a:noFill/>
              <a:round/>
              <a:headEnd/>
              <a:tailEnd/>
            </a:ln>
            <a:effectLst/>
          </p:spPr>
          <p:txBody>
            <a:bodyPr/>
            <a:lstStyle/>
            <a:p>
              <a:endParaRPr lang="es-CL"/>
            </a:p>
          </p:txBody>
        </p:sp>
        <p:sp>
          <p:nvSpPr>
            <p:cNvPr id="456780" name="Freeform 76"/>
            <p:cNvSpPr>
              <a:spLocks/>
            </p:cNvSpPr>
            <p:nvPr/>
          </p:nvSpPr>
          <p:spPr bwMode="auto">
            <a:xfrm>
              <a:off x="1631" y="1748"/>
              <a:ext cx="63" cy="124"/>
            </a:xfrm>
            <a:custGeom>
              <a:avLst/>
              <a:gdLst/>
              <a:ahLst/>
              <a:cxnLst>
                <a:cxn ang="0">
                  <a:pos x="57" y="137"/>
                </a:cxn>
                <a:cxn ang="0">
                  <a:pos x="58" y="128"/>
                </a:cxn>
                <a:cxn ang="0">
                  <a:pos x="52" y="124"/>
                </a:cxn>
                <a:cxn ang="0">
                  <a:pos x="45" y="119"/>
                </a:cxn>
                <a:cxn ang="0">
                  <a:pos x="39" y="112"/>
                </a:cxn>
                <a:cxn ang="0">
                  <a:pos x="34" y="106"/>
                </a:cxn>
                <a:cxn ang="0">
                  <a:pos x="26" y="89"/>
                </a:cxn>
                <a:cxn ang="0">
                  <a:pos x="19" y="72"/>
                </a:cxn>
                <a:cxn ang="0">
                  <a:pos x="14" y="52"/>
                </a:cxn>
                <a:cxn ang="0">
                  <a:pos x="11" y="34"/>
                </a:cxn>
                <a:cxn ang="0">
                  <a:pos x="10" y="16"/>
                </a:cxn>
                <a:cxn ang="0">
                  <a:pos x="10" y="0"/>
                </a:cxn>
                <a:cxn ang="0">
                  <a:pos x="0" y="0"/>
                </a:cxn>
                <a:cxn ang="0">
                  <a:pos x="1" y="16"/>
                </a:cxn>
                <a:cxn ang="0">
                  <a:pos x="3" y="34"/>
                </a:cxn>
                <a:cxn ang="0">
                  <a:pos x="6" y="54"/>
                </a:cxn>
                <a:cxn ang="0">
                  <a:pos x="11" y="73"/>
                </a:cxn>
                <a:cxn ang="0">
                  <a:pos x="18" y="93"/>
                </a:cxn>
                <a:cxn ang="0">
                  <a:pos x="27" y="111"/>
                </a:cxn>
                <a:cxn ang="0">
                  <a:pos x="32" y="119"/>
                </a:cxn>
                <a:cxn ang="0">
                  <a:pos x="39" y="125"/>
                </a:cxn>
                <a:cxn ang="0">
                  <a:pos x="47" y="132"/>
                </a:cxn>
                <a:cxn ang="0">
                  <a:pos x="53" y="137"/>
                </a:cxn>
                <a:cxn ang="0">
                  <a:pos x="55" y="128"/>
                </a:cxn>
                <a:cxn ang="0">
                  <a:pos x="53" y="137"/>
                </a:cxn>
                <a:cxn ang="0">
                  <a:pos x="57" y="137"/>
                </a:cxn>
                <a:cxn ang="0">
                  <a:pos x="58" y="137"/>
                </a:cxn>
                <a:cxn ang="0">
                  <a:pos x="58" y="135"/>
                </a:cxn>
                <a:cxn ang="0">
                  <a:pos x="60" y="135"/>
                </a:cxn>
                <a:cxn ang="0">
                  <a:pos x="60" y="133"/>
                </a:cxn>
                <a:cxn ang="0">
                  <a:pos x="60" y="132"/>
                </a:cxn>
                <a:cxn ang="0">
                  <a:pos x="60" y="130"/>
                </a:cxn>
                <a:cxn ang="0">
                  <a:pos x="58" y="128"/>
                </a:cxn>
                <a:cxn ang="0">
                  <a:pos x="57" y="137"/>
                </a:cxn>
              </a:cxnLst>
              <a:rect l="0" t="0" r="r" b="b"/>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w="9525" cap="rnd">
              <a:noFill/>
              <a:round/>
              <a:headEnd/>
              <a:tailEnd/>
            </a:ln>
            <a:effectLst/>
          </p:spPr>
          <p:txBody>
            <a:bodyPr/>
            <a:lstStyle/>
            <a:p>
              <a:endParaRPr lang="es-CL"/>
            </a:p>
          </p:txBody>
        </p:sp>
        <p:sp>
          <p:nvSpPr>
            <p:cNvPr id="456781" name="Freeform 77"/>
            <p:cNvSpPr>
              <a:spLocks/>
            </p:cNvSpPr>
            <p:nvPr/>
          </p:nvSpPr>
          <p:spPr bwMode="auto">
            <a:xfrm>
              <a:off x="1553" y="1734"/>
              <a:ext cx="138" cy="138"/>
            </a:xfrm>
            <a:custGeom>
              <a:avLst/>
              <a:gdLst/>
              <a:ahLst/>
              <a:cxnLst>
                <a:cxn ang="0">
                  <a:pos x="0" y="5"/>
                </a:cxn>
                <a:cxn ang="0">
                  <a:pos x="1" y="20"/>
                </a:cxn>
                <a:cxn ang="0">
                  <a:pos x="3" y="35"/>
                </a:cxn>
                <a:cxn ang="0">
                  <a:pos x="6" y="49"/>
                </a:cxn>
                <a:cxn ang="0">
                  <a:pos x="11" y="62"/>
                </a:cxn>
                <a:cxn ang="0">
                  <a:pos x="16" y="75"/>
                </a:cxn>
                <a:cxn ang="0">
                  <a:pos x="23" y="88"/>
                </a:cxn>
                <a:cxn ang="0">
                  <a:pos x="31" y="100"/>
                </a:cxn>
                <a:cxn ang="0">
                  <a:pos x="39" y="109"/>
                </a:cxn>
                <a:cxn ang="0">
                  <a:pos x="49" y="119"/>
                </a:cxn>
                <a:cxn ang="0">
                  <a:pos x="58" y="129"/>
                </a:cxn>
                <a:cxn ang="0">
                  <a:pos x="68" y="135"/>
                </a:cxn>
                <a:cxn ang="0">
                  <a:pos x="81" y="142"/>
                </a:cxn>
                <a:cxn ang="0">
                  <a:pos x="92" y="147"/>
                </a:cxn>
                <a:cxn ang="0">
                  <a:pos x="105" y="150"/>
                </a:cxn>
                <a:cxn ang="0">
                  <a:pos x="120" y="152"/>
                </a:cxn>
                <a:cxn ang="0">
                  <a:pos x="135" y="152"/>
                </a:cxn>
                <a:cxn ang="0">
                  <a:pos x="133" y="143"/>
                </a:cxn>
                <a:cxn ang="0">
                  <a:pos x="120" y="143"/>
                </a:cxn>
                <a:cxn ang="0">
                  <a:pos x="107" y="142"/>
                </a:cxn>
                <a:cxn ang="0">
                  <a:pos x="96" y="139"/>
                </a:cxn>
                <a:cxn ang="0">
                  <a:pos x="84" y="134"/>
                </a:cxn>
                <a:cxn ang="0">
                  <a:pos x="73" y="129"/>
                </a:cxn>
                <a:cxn ang="0">
                  <a:pos x="63" y="122"/>
                </a:cxn>
                <a:cxn ang="0">
                  <a:pos x="53" y="114"/>
                </a:cxn>
                <a:cxn ang="0">
                  <a:pos x="45" y="104"/>
                </a:cxn>
                <a:cxn ang="0">
                  <a:pos x="37" y="95"/>
                </a:cxn>
                <a:cxn ang="0">
                  <a:pos x="31" y="83"/>
                </a:cxn>
                <a:cxn ang="0">
                  <a:pos x="24" y="72"/>
                </a:cxn>
                <a:cxn ang="0">
                  <a:pos x="19" y="59"/>
                </a:cxn>
                <a:cxn ang="0">
                  <a:pos x="16" y="46"/>
                </a:cxn>
                <a:cxn ang="0">
                  <a:pos x="13" y="33"/>
                </a:cxn>
                <a:cxn ang="0">
                  <a:pos x="10" y="18"/>
                </a:cxn>
                <a:cxn ang="0">
                  <a:pos x="10" y="5"/>
                </a:cxn>
                <a:cxn ang="0">
                  <a:pos x="8" y="4"/>
                </a:cxn>
                <a:cxn ang="0">
                  <a:pos x="8" y="2"/>
                </a:cxn>
                <a:cxn ang="0">
                  <a:pos x="6" y="2"/>
                </a:cxn>
                <a:cxn ang="0">
                  <a:pos x="5" y="0"/>
                </a:cxn>
                <a:cxn ang="0">
                  <a:pos x="3" y="2"/>
                </a:cxn>
                <a:cxn ang="0">
                  <a:pos x="1" y="2"/>
                </a:cxn>
                <a:cxn ang="0">
                  <a:pos x="1" y="4"/>
                </a:cxn>
                <a:cxn ang="0">
                  <a:pos x="0" y="5"/>
                </a:cxn>
              </a:cxnLst>
              <a:rect l="0" t="0" r="r" b="b"/>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w="9525" cap="rnd">
              <a:noFill/>
              <a:round/>
              <a:headEnd/>
              <a:tailEnd/>
            </a:ln>
            <a:effectLst/>
          </p:spPr>
          <p:txBody>
            <a:bodyPr/>
            <a:lstStyle/>
            <a:p>
              <a:endParaRPr lang="es-CL"/>
            </a:p>
          </p:txBody>
        </p:sp>
        <p:sp>
          <p:nvSpPr>
            <p:cNvPr id="456782" name="Freeform 78"/>
            <p:cNvSpPr>
              <a:spLocks/>
            </p:cNvSpPr>
            <p:nvPr/>
          </p:nvSpPr>
          <p:spPr bwMode="auto">
            <a:xfrm>
              <a:off x="1553" y="1612"/>
              <a:ext cx="130" cy="127"/>
            </a:xfrm>
            <a:custGeom>
              <a:avLst/>
              <a:gdLst/>
              <a:ahLst/>
              <a:cxnLst>
                <a:cxn ang="0">
                  <a:pos x="127" y="8"/>
                </a:cxn>
                <a:cxn ang="0">
                  <a:pos x="125" y="0"/>
                </a:cxn>
                <a:cxn ang="0">
                  <a:pos x="112" y="2"/>
                </a:cxn>
                <a:cxn ang="0">
                  <a:pos x="99" y="3"/>
                </a:cxn>
                <a:cxn ang="0">
                  <a:pos x="88" y="8"/>
                </a:cxn>
                <a:cxn ang="0">
                  <a:pos x="76" y="13"/>
                </a:cxn>
                <a:cxn ang="0">
                  <a:pos x="65" y="18"/>
                </a:cxn>
                <a:cxn ang="0">
                  <a:pos x="53" y="26"/>
                </a:cxn>
                <a:cxn ang="0">
                  <a:pos x="44" y="32"/>
                </a:cxn>
                <a:cxn ang="0">
                  <a:pos x="36" y="42"/>
                </a:cxn>
                <a:cxn ang="0">
                  <a:pos x="27" y="52"/>
                </a:cxn>
                <a:cxn ang="0">
                  <a:pos x="21" y="63"/>
                </a:cxn>
                <a:cxn ang="0">
                  <a:pos x="14" y="75"/>
                </a:cxn>
                <a:cxn ang="0">
                  <a:pos x="10" y="86"/>
                </a:cxn>
                <a:cxn ang="0">
                  <a:pos x="5" y="99"/>
                </a:cxn>
                <a:cxn ang="0">
                  <a:pos x="1" y="114"/>
                </a:cxn>
                <a:cxn ang="0">
                  <a:pos x="1" y="127"/>
                </a:cxn>
                <a:cxn ang="0">
                  <a:pos x="0" y="141"/>
                </a:cxn>
                <a:cxn ang="0">
                  <a:pos x="10" y="141"/>
                </a:cxn>
                <a:cxn ang="0">
                  <a:pos x="10" y="127"/>
                </a:cxn>
                <a:cxn ang="0">
                  <a:pos x="11" y="114"/>
                </a:cxn>
                <a:cxn ang="0">
                  <a:pos x="13" y="101"/>
                </a:cxn>
                <a:cxn ang="0">
                  <a:pos x="18" y="89"/>
                </a:cxn>
                <a:cxn ang="0">
                  <a:pos x="23" y="78"/>
                </a:cxn>
                <a:cxn ang="0">
                  <a:pos x="27" y="67"/>
                </a:cxn>
                <a:cxn ang="0">
                  <a:pos x="34" y="57"/>
                </a:cxn>
                <a:cxn ang="0">
                  <a:pos x="42" y="47"/>
                </a:cxn>
                <a:cxn ang="0">
                  <a:pos x="50" y="39"/>
                </a:cxn>
                <a:cxn ang="0">
                  <a:pos x="60" y="32"/>
                </a:cxn>
                <a:cxn ang="0">
                  <a:pos x="70" y="26"/>
                </a:cxn>
                <a:cxn ang="0">
                  <a:pos x="79" y="19"/>
                </a:cxn>
                <a:cxn ang="0">
                  <a:pos x="89" y="16"/>
                </a:cxn>
                <a:cxn ang="0">
                  <a:pos x="101" y="13"/>
                </a:cxn>
                <a:cxn ang="0">
                  <a:pos x="114" y="10"/>
                </a:cxn>
                <a:cxn ang="0">
                  <a:pos x="125" y="10"/>
                </a:cxn>
                <a:cxn ang="0">
                  <a:pos x="123" y="2"/>
                </a:cxn>
                <a:cxn ang="0">
                  <a:pos x="125" y="10"/>
                </a:cxn>
                <a:cxn ang="0">
                  <a:pos x="127" y="8"/>
                </a:cxn>
                <a:cxn ang="0">
                  <a:pos x="128" y="8"/>
                </a:cxn>
                <a:cxn ang="0">
                  <a:pos x="128" y="6"/>
                </a:cxn>
                <a:cxn ang="0">
                  <a:pos x="128" y="5"/>
                </a:cxn>
                <a:cxn ang="0">
                  <a:pos x="128" y="3"/>
                </a:cxn>
                <a:cxn ang="0">
                  <a:pos x="128" y="2"/>
                </a:cxn>
                <a:cxn ang="0">
                  <a:pos x="127" y="2"/>
                </a:cxn>
                <a:cxn ang="0">
                  <a:pos x="125" y="0"/>
                </a:cxn>
                <a:cxn ang="0">
                  <a:pos x="127" y="8"/>
                </a:cxn>
              </a:cxnLst>
              <a:rect l="0" t="0" r="r" b="b"/>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w="9525" cap="rnd">
              <a:noFill/>
              <a:round/>
              <a:headEnd/>
              <a:tailEnd/>
            </a:ln>
            <a:effectLst/>
          </p:spPr>
          <p:txBody>
            <a:bodyPr/>
            <a:lstStyle/>
            <a:p>
              <a:endParaRPr lang="es-CL"/>
            </a:p>
          </p:txBody>
        </p:sp>
        <p:sp>
          <p:nvSpPr>
            <p:cNvPr id="456783" name="Freeform 79"/>
            <p:cNvSpPr>
              <a:spLocks/>
            </p:cNvSpPr>
            <p:nvPr/>
          </p:nvSpPr>
          <p:spPr bwMode="auto">
            <a:xfrm>
              <a:off x="1330" y="1482"/>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6784" name="Freeform 80"/>
            <p:cNvSpPr>
              <a:spLocks/>
            </p:cNvSpPr>
            <p:nvPr/>
          </p:nvSpPr>
          <p:spPr bwMode="auto">
            <a:xfrm>
              <a:off x="1324" y="1478"/>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6785" name="Freeform 81"/>
            <p:cNvSpPr>
              <a:spLocks/>
            </p:cNvSpPr>
            <p:nvPr/>
          </p:nvSpPr>
          <p:spPr bwMode="auto">
            <a:xfrm>
              <a:off x="1324" y="1571"/>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6786" name="Freeform 82"/>
            <p:cNvSpPr>
              <a:spLocks/>
            </p:cNvSpPr>
            <p:nvPr/>
          </p:nvSpPr>
          <p:spPr bwMode="auto">
            <a:xfrm>
              <a:off x="1379" y="1571"/>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6787" name="Freeform 83"/>
            <p:cNvSpPr>
              <a:spLocks/>
            </p:cNvSpPr>
            <p:nvPr/>
          </p:nvSpPr>
          <p:spPr bwMode="auto">
            <a:xfrm>
              <a:off x="1379" y="1478"/>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6788" name="Freeform 84"/>
            <p:cNvSpPr>
              <a:spLocks/>
            </p:cNvSpPr>
            <p:nvPr/>
          </p:nvSpPr>
          <p:spPr bwMode="auto">
            <a:xfrm>
              <a:off x="1038" y="1815"/>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456789" name="Freeform 85"/>
            <p:cNvSpPr>
              <a:spLocks/>
            </p:cNvSpPr>
            <p:nvPr/>
          </p:nvSpPr>
          <p:spPr bwMode="auto">
            <a:xfrm>
              <a:off x="1034" y="1812"/>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456790" name="Freeform 86"/>
            <p:cNvSpPr>
              <a:spLocks/>
            </p:cNvSpPr>
            <p:nvPr/>
          </p:nvSpPr>
          <p:spPr bwMode="auto">
            <a:xfrm>
              <a:off x="1034" y="1878"/>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456791" name="Freeform 87"/>
            <p:cNvSpPr>
              <a:spLocks/>
            </p:cNvSpPr>
            <p:nvPr/>
          </p:nvSpPr>
          <p:spPr bwMode="auto">
            <a:xfrm>
              <a:off x="1073" y="1878"/>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456792" name="Freeform 88"/>
            <p:cNvSpPr>
              <a:spLocks/>
            </p:cNvSpPr>
            <p:nvPr/>
          </p:nvSpPr>
          <p:spPr bwMode="auto">
            <a:xfrm>
              <a:off x="1073" y="1812"/>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456793" name="Freeform 89"/>
            <p:cNvSpPr>
              <a:spLocks/>
            </p:cNvSpPr>
            <p:nvPr/>
          </p:nvSpPr>
          <p:spPr bwMode="auto">
            <a:xfrm>
              <a:off x="1372" y="2047"/>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456794" name="Freeform 90"/>
            <p:cNvSpPr>
              <a:spLocks/>
            </p:cNvSpPr>
            <p:nvPr/>
          </p:nvSpPr>
          <p:spPr bwMode="auto">
            <a:xfrm>
              <a:off x="1369" y="2045"/>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456795" name="Freeform 91"/>
            <p:cNvSpPr>
              <a:spLocks/>
            </p:cNvSpPr>
            <p:nvPr/>
          </p:nvSpPr>
          <p:spPr bwMode="auto">
            <a:xfrm>
              <a:off x="1369" y="2128"/>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456796" name="Freeform 92"/>
            <p:cNvSpPr>
              <a:spLocks/>
            </p:cNvSpPr>
            <p:nvPr/>
          </p:nvSpPr>
          <p:spPr bwMode="auto">
            <a:xfrm>
              <a:off x="1419" y="2128"/>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456797" name="Freeform 93"/>
            <p:cNvSpPr>
              <a:spLocks/>
            </p:cNvSpPr>
            <p:nvPr/>
          </p:nvSpPr>
          <p:spPr bwMode="auto">
            <a:xfrm>
              <a:off x="1419" y="2045"/>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456798" name="Freeform 94"/>
            <p:cNvSpPr>
              <a:spLocks/>
            </p:cNvSpPr>
            <p:nvPr/>
          </p:nvSpPr>
          <p:spPr bwMode="auto">
            <a:xfrm>
              <a:off x="1056" y="2298"/>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456799" name="Freeform 95"/>
            <p:cNvSpPr>
              <a:spLocks/>
            </p:cNvSpPr>
            <p:nvPr/>
          </p:nvSpPr>
          <p:spPr bwMode="auto">
            <a:xfrm>
              <a:off x="1051" y="2293"/>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456800" name="Freeform 96"/>
            <p:cNvSpPr>
              <a:spLocks/>
            </p:cNvSpPr>
            <p:nvPr/>
          </p:nvSpPr>
          <p:spPr bwMode="auto">
            <a:xfrm>
              <a:off x="1051" y="2372"/>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456801" name="Freeform 97"/>
            <p:cNvSpPr>
              <a:spLocks/>
            </p:cNvSpPr>
            <p:nvPr/>
          </p:nvSpPr>
          <p:spPr bwMode="auto">
            <a:xfrm>
              <a:off x="1099" y="2372"/>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456802" name="Freeform 98"/>
            <p:cNvSpPr>
              <a:spLocks/>
            </p:cNvSpPr>
            <p:nvPr/>
          </p:nvSpPr>
          <p:spPr bwMode="auto">
            <a:xfrm>
              <a:off x="1099" y="2293"/>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456803" name="Freeform 99"/>
            <p:cNvSpPr>
              <a:spLocks/>
            </p:cNvSpPr>
            <p:nvPr/>
          </p:nvSpPr>
          <p:spPr bwMode="auto">
            <a:xfrm>
              <a:off x="717" y="2108"/>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456804" name="Freeform 100"/>
            <p:cNvSpPr>
              <a:spLocks/>
            </p:cNvSpPr>
            <p:nvPr/>
          </p:nvSpPr>
          <p:spPr bwMode="auto">
            <a:xfrm>
              <a:off x="1280" y="2320"/>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805" name="Freeform 101"/>
            <p:cNvSpPr>
              <a:spLocks/>
            </p:cNvSpPr>
            <p:nvPr/>
          </p:nvSpPr>
          <p:spPr bwMode="auto">
            <a:xfrm>
              <a:off x="1378" y="2353"/>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6806" name="Freeform 102"/>
            <p:cNvSpPr>
              <a:spLocks/>
            </p:cNvSpPr>
            <p:nvPr/>
          </p:nvSpPr>
          <p:spPr bwMode="auto">
            <a:xfrm>
              <a:off x="1373" y="2349"/>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6807" name="Freeform 103"/>
            <p:cNvSpPr>
              <a:spLocks/>
            </p:cNvSpPr>
            <p:nvPr/>
          </p:nvSpPr>
          <p:spPr bwMode="auto">
            <a:xfrm>
              <a:off x="1373" y="2443"/>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6808" name="Freeform 104"/>
            <p:cNvSpPr>
              <a:spLocks/>
            </p:cNvSpPr>
            <p:nvPr/>
          </p:nvSpPr>
          <p:spPr bwMode="auto">
            <a:xfrm>
              <a:off x="1428" y="2443"/>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6809" name="Freeform 105"/>
            <p:cNvSpPr>
              <a:spLocks/>
            </p:cNvSpPr>
            <p:nvPr/>
          </p:nvSpPr>
          <p:spPr bwMode="auto">
            <a:xfrm>
              <a:off x="1428" y="2349"/>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6810" name="Freeform 106"/>
            <p:cNvSpPr>
              <a:spLocks/>
            </p:cNvSpPr>
            <p:nvPr/>
          </p:nvSpPr>
          <p:spPr bwMode="auto">
            <a:xfrm>
              <a:off x="405" y="2052"/>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456811" name="Rectangle 107"/>
          <p:cNvSpPr>
            <a:spLocks noChangeArrowheads="1"/>
          </p:cNvSpPr>
          <p:nvPr/>
        </p:nvSpPr>
        <p:spPr bwMode="auto">
          <a:xfrm>
            <a:off x="685800" y="1117718"/>
            <a:ext cx="7772400" cy="752475"/>
          </a:xfrm>
          <a:prstGeom prst="rect">
            <a:avLst/>
          </a:prstGeom>
          <a:noFill/>
          <a:ln w="9525">
            <a:noFill/>
            <a:miter lim="800000"/>
            <a:headEnd/>
            <a:tailEnd/>
          </a:ln>
          <a:effectLst/>
        </p:spPr>
        <p:txBody>
          <a:bodyPr anchor="ctr"/>
          <a:lstStyle/>
          <a:p>
            <a:pPr algn="ctr">
              <a:spcBef>
                <a:spcPct val="0"/>
              </a:spcBef>
              <a:buFontTx/>
              <a:buNone/>
            </a:pPr>
            <a:r>
              <a:rPr lang="es-CL" sz="2800" u="none" dirty="0">
                <a:effectLst>
                  <a:outerShdw blurRad="38100" dist="38100" dir="2700000" algn="tl">
                    <a:srgbClr val="C0C0C0"/>
                  </a:outerShdw>
                </a:effectLst>
              </a:rPr>
              <a:t>Análisis ICAM</a:t>
            </a:r>
            <a:endParaRPr lang="es-ES" sz="2800" u="none" dirty="0">
              <a:effectLst>
                <a:outerShdw blurRad="38100" dist="38100" dir="2700000" algn="tl">
                  <a:srgbClr val="C0C0C0"/>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Freeform 2"/>
          <p:cNvSpPr>
            <a:spLocks/>
          </p:cNvSpPr>
          <p:nvPr/>
        </p:nvSpPr>
        <p:spPr bwMode="auto">
          <a:xfrm>
            <a:off x="7787543" y="3356925"/>
            <a:ext cx="1076361" cy="2414276"/>
          </a:xfrm>
          <a:custGeom>
            <a:avLst/>
            <a:gdLst/>
            <a:ahLst/>
            <a:cxnLst>
              <a:cxn ang="0">
                <a:pos x="700" y="211"/>
              </a:cxn>
              <a:cxn ang="0">
                <a:pos x="762" y="108"/>
              </a:cxn>
              <a:cxn ang="0">
                <a:pos x="586" y="177"/>
              </a:cxn>
              <a:cxn ang="0">
                <a:pos x="626" y="0"/>
              </a:cxn>
              <a:cxn ang="0">
                <a:pos x="490" y="120"/>
              </a:cxn>
              <a:cxn ang="0">
                <a:pos x="414" y="12"/>
              </a:cxn>
              <a:cxn ang="0">
                <a:pos x="337" y="165"/>
              </a:cxn>
              <a:cxn ang="0">
                <a:pos x="236" y="84"/>
              </a:cxn>
              <a:cxn ang="0">
                <a:pos x="195" y="234"/>
              </a:cxn>
              <a:cxn ang="0">
                <a:pos x="80" y="232"/>
              </a:cxn>
              <a:cxn ang="0">
                <a:pos x="116" y="341"/>
              </a:cxn>
              <a:cxn ang="0">
                <a:pos x="0" y="419"/>
              </a:cxn>
              <a:cxn ang="0">
                <a:pos x="160" y="414"/>
              </a:cxn>
              <a:cxn ang="0">
                <a:pos x="120" y="483"/>
              </a:cxn>
              <a:cxn ang="0">
                <a:pos x="219" y="462"/>
              </a:cxn>
              <a:cxn ang="0">
                <a:pos x="193" y="544"/>
              </a:cxn>
              <a:cxn ang="0">
                <a:pos x="303" y="495"/>
              </a:cxn>
              <a:cxn ang="0">
                <a:pos x="292" y="605"/>
              </a:cxn>
              <a:cxn ang="0">
                <a:pos x="395" y="528"/>
              </a:cxn>
              <a:cxn ang="0">
                <a:pos x="411" y="676"/>
              </a:cxn>
              <a:cxn ang="0">
                <a:pos x="491" y="530"/>
              </a:cxn>
              <a:cxn ang="0">
                <a:pos x="554" y="561"/>
              </a:cxn>
              <a:cxn ang="0">
                <a:pos x="603" y="481"/>
              </a:cxn>
              <a:cxn ang="0">
                <a:pos x="766" y="548"/>
              </a:cxn>
              <a:cxn ang="0">
                <a:pos x="695" y="399"/>
              </a:cxn>
              <a:cxn ang="0">
                <a:pos x="836" y="369"/>
              </a:cxn>
              <a:cxn ang="0">
                <a:pos x="695" y="330"/>
              </a:cxn>
              <a:cxn ang="0">
                <a:pos x="901" y="207"/>
              </a:cxn>
              <a:cxn ang="0">
                <a:pos x="700" y="211"/>
              </a:cxn>
            </a:cxnLst>
            <a:rect l="0" t="0" r="r" b="b"/>
            <a:pathLst>
              <a:path w="902" h="677">
                <a:moveTo>
                  <a:pt x="700" y="211"/>
                </a:moveTo>
                <a:lnTo>
                  <a:pt x="762" y="108"/>
                </a:lnTo>
                <a:lnTo>
                  <a:pt x="586" y="177"/>
                </a:lnTo>
                <a:lnTo>
                  <a:pt x="626" y="0"/>
                </a:lnTo>
                <a:lnTo>
                  <a:pt x="490" y="120"/>
                </a:lnTo>
                <a:lnTo>
                  <a:pt x="414" y="12"/>
                </a:lnTo>
                <a:lnTo>
                  <a:pt x="337" y="165"/>
                </a:lnTo>
                <a:lnTo>
                  <a:pt x="236" y="84"/>
                </a:lnTo>
                <a:lnTo>
                  <a:pt x="195" y="234"/>
                </a:lnTo>
                <a:lnTo>
                  <a:pt x="80" y="232"/>
                </a:lnTo>
                <a:lnTo>
                  <a:pt x="116" y="341"/>
                </a:lnTo>
                <a:lnTo>
                  <a:pt x="0" y="419"/>
                </a:lnTo>
                <a:lnTo>
                  <a:pt x="160" y="414"/>
                </a:lnTo>
                <a:lnTo>
                  <a:pt x="120" y="483"/>
                </a:lnTo>
                <a:lnTo>
                  <a:pt x="219" y="462"/>
                </a:lnTo>
                <a:lnTo>
                  <a:pt x="193" y="544"/>
                </a:lnTo>
                <a:lnTo>
                  <a:pt x="303" y="495"/>
                </a:lnTo>
                <a:lnTo>
                  <a:pt x="292" y="605"/>
                </a:lnTo>
                <a:lnTo>
                  <a:pt x="395" y="528"/>
                </a:lnTo>
                <a:lnTo>
                  <a:pt x="411" y="676"/>
                </a:lnTo>
                <a:lnTo>
                  <a:pt x="491" y="530"/>
                </a:lnTo>
                <a:lnTo>
                  <a:pt x="554" y="561"/>
                </a:lnTo>
                <a:lnTo>
                  <a:pt x="603" y="481"/>
                </a:lnTo>
                <a:lnTo>
                  <a:pt x="766" y="548"/>
                </a:lnTo>
                <a:lnTo>
                  <a:pt x="695" y="399"/>
                </a:lnTo>
                <a:lnTo>
                  <a:pt x="836" y="369"/>
                </a:lnTo>
                <a:lnTo>
                  <a:pt x="695" y="330"/>
                </a:lnTo>
                <a:lnTo>
                  <a:pt x="901" y="207"/>
                </a:lnTo>
                <a:lnTo>
                  <a:pt x="700" y="211"/>
                </a:lnTo>
              </a:path>
            </a:pathLst>
          </a:custGeom>
          <a:solidFill>
            <a:srgbClr val="FF9900"/>
          </a:solidFill>
          <a:ln w="12700" cap="rnd" cmpd="sng">
            <a:solidFill>
              <a:schemeClr val="tx1"/>
            </a:solidFill>
            <a:prstDash val="solid"/>
            <a:round/>
            <a:headEnd type="none" w="sm" len="sm"/>
            <a:tailEnd type="none" w="sm" len="sm"/>
          </a:ln>
          <a:effectLst/>
        </p:spPr>
        <p:txBody>
          <a:bodyPr/>
          <a:lstStyle/>
          <a:p>
            <a:endParaRPr lang="es-CL"/>
          </a:p>
        </p:txBody>
      </p:sp>
      <p:sp>
        <p:nvSpPr>
          <p:cNvPr id="458755" name="Rectangle 3"/>
          <p:cNvSpPr>
            <a:spLocks noChangeArrowheads="1"/>
          </p:cNvSpPr>
          <p:nvPr/>
        </p:nvSpPr>
        <p:spPr bwMode="auto">
          <a:xfrm>
            <a:off x="7935913" y="4339533"/>
            <a:ext cx="1208087" cy="274434"/>
          </a:xfrm>
          <a:prstGeom prst="rect">
            <a:avLst/>
          </a:prstGeom>
          <a:noFill/>
          <a:ln w="9525">
            <a:noFill/>
            <a:miter lim="800000"/>
            <a:headEnd/>
            <a:tailEnd/>
          </a:ln>
          <a:effectLst/>
        </p:spPr>
        <p:txBody>
          <a:bodyPr lIns="90488" tIns="44450" rIns="90488" bIns="44450" anchor="ctr">
            <a:spAutoFit/>
          </a:bodyPr>
          <a:lstStyle/>
          <a:p>
            <a:pPr marL="101600" indent="-101600" eaLnBrk="0" hangingPunct="0">
              <a:spcBef>
                <a:spcPct val="0"/>
              </a:spcBef>
              <a:buFontTx/>
              <a:buNone/>
            </a:pPr>
            <a:r>
              <a:rPr lang="es-ES" sz="1200" b="1" u="none" dirty="0">
                <a:effectLst>
                  <a:outerShdw blurRad="38100" dist="38100" dir="2700000" algn="tl">
                    <a:srgbClr val="C0C0C0"/>
                  </a:outerShdw>
                </a:effectLst>
              </a:rPr>
              <a:t>INCIDENTE</a:t>
            </a:r>
          </a:p>
        </p:txBody>
      </p:sp>
      <p:sp>
        <p:nvSpPr>
          <p:cNvPr id="458756" name="Rectangle 4"/>
          <p:cNvSpPr>
            <a:spLocks noChangeArrowheads="1"/>
          </p:cNvSpPr>
          <p:nvPr/>
        </p:nvSpPr>
        <p:spPr bwMode="auto">
          <a:xfrm>
            <a:off x="410567" y="2863638"/>
            <a:ext cx="1084081" cy="828432"/>
          </a:xfrm>
          <a:prstGeom prst="rect">
            <a:avLst/>
          </a:prstGeom>
          <a:noFill/>
          <a:ln w="9525">
            <a:noFill/>
            <a:miter lim="800000"/>
            <a:headEnd/>
            <a:tailEnd/>
          </a:ln>
          <a:effectLst/>
        </p:spPr>
        <p:txBody>
          <a:bodyPr wrap="square" lIns="90488" tIns="44450" rIns="90488" bIns="44450" anchor="ctr">
            <a:spAutoFit/>
          </a:bodyPr>
          <a:lstStyle/>
          <a:p>
            <a:pPr algn="ctr" eaLnBrk="0" hangingPunct="0">
              <a:spcBef>
                <a:spcPct val="0"/>
              </a:spcBef>
              <a:buFontTx/>
              <a:buNone/>
            </a:pPr>
            <a:r>
              <a:rPr lang="es-ES" sz="1600" b="1" u="none" dirty="0">
                <a:solidFill>
                  <a:schemeClr val="accent2"/>
                </a:solidFill>
              </a:rPr>
              <a:t>Factores</a:t>
            </a:r>
          </a:p>
          <a:p>
            <a:pPr algn="ctr" eaLnBrk="0" hangingPunct="0">
              <a:spcBef>
                <a:spcPct val="0"/>
              </a:spcBef>
              <a:buFontTx/>
              <a:buNone/>
            </a:pPr>
            <a:r>
              <a:rPr lang="es-ES" sz="1600" b="1" u="none" dirty="0">
                <a:solidFill>
                  <a:schemeClr val="accent2"/>
                </a:solidFill>
              </a:rPr>
              <a:t>Organizacionales</a:t>
            </a:r>
          </a:p>
        </p:txBody>
      </p:sp>
      <p:sp>
        <p:nvSpPr>
          <p:cNvPr id="458757" name="Rectangle 5"/>
          <p:cNvSpPr>
            <a:spLocks noChangeArrowheads="1"/>
          </p:cNvSpPr>
          <p:nvPr/>
        </p:nvSpPr>
        <p:spPr bwMode="auto">
          <a:xfrm>
            <a:off x="381838" y="3676651"/>
            <a:ext cx="1039813" cy="2438400"/>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eaLnBrk="0" hangingPunct="0">
              <a:spcBef>
                <a:spcPct val="0"/>
              </a:spcBef>
              <a:buFontTx/>
              <a:buNone/>
            </a:pPr>
            <a:r>
              <a:rPr lang="es-ES" sz="1600" b="1" u="none" dirty="0">
                <a:latin typeface="Arial Narrow" pitchFamily="34" charset="0"/>
              </a:rPr>
              <a:t>Barreras </a:t>
            </a:r>
          </a:p>
          <a:p>
            <a:pPr eaLnBrk="0" hangingPunct="0">
              <a:spcBef>
                <a:spcPct val="0"/>
              </a:spcBef>
              <a:buFontTx/>
              <a:buNone/>
            </a:pPr>
            <a:r>
              <a:rPr lang="es-ES" sz="1600" b="1" u="none" dirty="0">
                <a:latin typeface="Arial Narrow" pitchFamily="34" charset="0"/>
              </a:rPr>
              <a:t>Del</a:t>
            </a:r>
          </a:p>
          <a:p>
            <a:pPr eaLnBrk="0" hangingPunct="0">
              <a:spcBef>
                <a:spcPct val="0"/>
              </a:spcBef>
              <a:buFontTx/>
              <a:buNone/>
            </a:pPr>
            <a:r>
              <a:rPr lang="es-ES" sz="1600" b="1" u="none" dirty="0">
                <a:latin typeface="Arial Narrow" pitchFamily="34" charset="0"/>
              </a:rPr>
              <a:t>Modelo</a:t>
            </a:r>
          </a:p>
          <a:p>
            <a:pPr eaLnBrk="0" hangingPunct="0">
              <a:spcBef>
                <a:spcPct val="0"/>
              </a:spcBef>
              <a:buFontTx/>
              <a:buNone/>
            </a:pPr>
            <a:r>
              <a:rPr lang="es-ES" sz="1600" b="1" u="none" dirty="0">
                <a:latin typeface="Arial Narrow" pitchFamily="34" charset="0"/>
              </a:rPr>
              <a:t>Causalidad</a:t>
            </a:r>
            <a:r>
              <a:rPr lang="es-ES" sz="2400" b="1" u="none" dirty="0">
                <a:latin typeface="Arial Narrow" pitchFamily="34" charset="0"/>
              </a:rPr>
              <a:t> </a:t>
            </a:r>
          </a:p>
        </p:txBody>
      </p:sp>
      <p:sp>
        <p:nvSpPr>
          <p:cNvPr id="458758" name="Rectangle 6"/>
          <p:cNvSpPr>
            <a:spLocks noChangeArrowheads="1"/>
          </p:cNvSpPr>
          <p:nvPr/>
        </p:nvSpPr>
        <p:spPr bwMode="auto">
          <a:xfrm>
            <a:off x="1718513" y="3447242"/>
            <a:ext cx="1717675" cy="2932981"/>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eaLnBrk="0" hangingPunct="0">
              <a:spcBef>
                <a:spcPct val="0"/>
              </a:spcBef>
              <a:buFontTx/>
              <a:buNone/>
            </a:pPr>
            <a:r>
              <a:rPr lang="es-ES" sz="1400" b="1" dirty="0">
                <a:latin typeface="Arial Narrow" pitchFamily="34" charset="0"/>
              </a:rPr>
              <a:t>Factores Ambiente</a:t>
            </a:r>
          </a:p>
          <a:p>
            <a:pPr>
              <a:buFontTx/>
              <a:buNone/>
            </a:pPr>
            <a:r>
              <a:rPr lang="es-ES" sz="1400" b="1" u="none" dirty="0">
                <a:latin typeface="Arial Narrow" pitchFamily="34" charset="0"/>
              </a:rPr>
              <a:t>Integridad de Equipos </a:t>
            </a:r>
          </a:p>
          <a:p>
            <a:pPr>
              <a:buFontTx/>
              <a:buNone/>
            </a:pPr>
            <a:r>
              <a:rPr lang="es-ES" sz="1400" b="1" dirty="0">
                <a:latin typeface="Arial Narrow" pitchFamily="34" charset="0"/>
              </a:rPr>
              <a:t>Aseo</a:t>
            </a:r>
            <a:endParaRPr lang="es-ES" sz="1400" b="1" u="none" dirty="0">
              <a:latin typeface="Arial Narrow" pitchFamily="34" charset="0"/>
            </a:endParaRPr>
          </a:p>
          <a:p>
            <a:pPr>
              <a:buFontTx/>
              <a:buNone/>
            </a:pPr>
            <a:r>
              <a:rPr lang="es-ES" sz="1400" b="1" u="none" dirty="0">
                <a:latin typeface="Arial Narrow" pitchFamily="34" charset="0"/>
              </a:rPr>
              <a:t>Condiciones Climáticas  </a:t>
            </a:r>
          </a:p>
          <a:p>
            <a:pPr>
              <a:buFontTx/>
              <a:buNone/>
            </a:pPr>
            <a:r>
              <a:rPr lang="es-ES" sz="1400" b="1" u="none" dirty="0">
                <a:latin typeface="Arial Narrow" pitchFamily="34" charset="0"/>
              </a:rPr>
              <a:t>Congestión/ </a:t>
            </a:r>
          </a:p>
          <a:p>
            <a:pPr>
              <a:buFontTx/>
              <a:buNone/>
            </a:pPr>
            <a:r>
              <a:rPr lang="es-ES" sz="1400" b="1" u="none" dirty="0">
                <a:latin typeface="Arial Narrow" pitchFamily="34" charset="0"/>
              </a:rPr>
              <a:t>restricción/ acceso</a:t>
            </a:r>
            <a:r>
              <a:rPr lang="es-ES" sz="1400" u="none" dirty="0">
                <a:latin typeface="Arial Narrow" pitchFamily="34" charset="0"/>
              </a:rPr>
              <a:t> </a:t>
            </a:r>
            <a:endParaRPr lang="es-ES" sz="800" b="1" u="none" dirty="0">
              <a:latin typeface="Arial Narrow" pitchFamily="34" charset="0"/>
            </a:endParaRPr>
          </a:p>
          <a:p>
            <a:pPr eaLnBrk="0" hangingPunct="0">
              <a:spcBef>
                <a:spcPct val="0"/>
              </a:spcBef>
              <a:buFontTx/>
              <a:buNone/>
            </a:pPr>
            <a:endParaRPr lang="es-ES" sz="1400" b="1" dirty="0">
              <a:latin typeface="Arial Narrow" pitchFamily="34" charset="0"/>
            </a:endParaRPr>
          </a:p>
          <a:p>
            <a:pPr eaLnBrk="0" hangingPunct="0">
              <a:spcBef>
                <a:spcPct val="0"/>
              </a:spcBef>
              <a:buFontTx/>
              <a:buNone/>
            </a:pPr>
            <a:r>
              <a:rPr lang="es-ES" sz="1400" b="1" dirty="0">
                <a:latin typeface="Arial Narrow" pitchFamily="34" charset="0"/>
              </a:rPr>
              <a:t>Factores Humanos</a:t>
            </a:r>
          </a:p>
          <a:p>
            <a:pPr>
              <a:buFontTx/>
              <a:buNone/>
            </a:pPr>
            <a:r>
              <a:rPr lang="es-ES" sz="1400" b="1" u="none" dirty="0">
                <a:latin typeface="Arial Narrow" pitchFamily="34" charset="0"/>
              </a:rPr>
              <a:t>Complacencia</a:t>
            </a:r>
          </a:p>
          <a:p>
            <a:pPr>
              <a:buFontTx/>
              <a:buNone/>
            </a:pPr>
            <a:r>
              <a:rPr lang="es-ES" sz="1400" b="1" u="none" dirty="0">
                <a:latin typeface="Arial Narrow" pitchFamily="34" charset="0"/>
              </a:rPr>
              <a:t>Drogas/ Alcohol</a:t>
            </a:r>
          </a:p>
          <a:p>
            <a:pPr>
              <a:buFontTx/>
              <a:buNone/>
            </a:pPr>
            <a:r>
              <a:rPr lang="es-ES" sz="1400" b="1" u="none" dirty="0">
                <a:latin typeface="Arial Narrow" pitchFamily="34" charset="0"/>
              </a:rPr>
              <a:t>Fatiga</a:t>
            </a:r>
          </a:p>
          <a:p>
            <a:pPr>
              <a:buFontTx/>
              <a:buNone/>
            </a:pPr>
            <a:r>
              <a:rPr lang="es-ES" sz="1400" b="1" u="none" dirty="0">
                <a:latin typeface="Arial Narrow" pitchFamily="34" charset="0"/>
              </a:rPr>
              <a:t>Presión de tiempo, etc.</a:t>
            </a:r>
          </a:p>
        </p:txBody>
      </p:sp>
      <p:sp>
        <p:nvSpPr>
          <p:cNvPr id="458759" name="Rectangle 7"/>
          <p:cNvSpPr>
            <a:spLocks noChangeArrowheads="1"/>
          </p:cNvSpPr>
          <p:nvPr/>
        </p:nvSpPr>
        <p:spPr bwMode="auto">
          <a:xfrm>
            <a:off x="3834651" y="3447242"/>
            <a:ext cx="2036762" cy="2915729"/>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a:buFontTx/>
              <a:buNone/>
            </a:pPr>
            <a:r>
              <a:rPr lang="es-ES" sz="1200" b="1" u="none" dirty="0">
                <a:latin typeface="Arial Narrow" pitchFamily="34" charset="0"/>
              </a:rPr>
              <a:t>Supervisión </a:t>
            </a:r>
          </a:p>
          <a:p>
            <a:pPr>
              <a:buFontTx/>
              <a:buNone/>
            </a:pPr>
            <a:r>
              <a:rPr lang="es-ES" sz="1200" b="1" u="none" dirty="0">
                <a:latin typeface="Arial Narrow" pitchFamily="34" charset="0"/>
              </a:rPr>
              <a:t>Autoridad Operacional </a:t>
            </a:r>
          </a:p>
          <a:p>
            <a:pPr>
              <a:buFontTx/>
              <a:buNone/>
            </a:pPr>
            <a:r>
              <a:rPr lang="es-ES" sz="1200" b="1" u="none" dirty="0">
                <a:latin typeface="Arial Narrow" pitchFamily="34" charset="0"/>
              </a:rPr>
              <a:t>Velocidad operacional </a:t>
            </a:r>
          </a:p>
          <a:p>
            <a:pPr>
              <a:buFontTx/>
              <a:buNone/>
            </a:pPr>
            <a:r>
              <a:rPr lang="es-ES" sz="1200" b="1" u="none" dirty="0">
                <a:latin typeface="Arial Narrow" pitchFamily="34" charset="0"/>
              </a:rPr>
              <a:t>Uso de equipos </a:t>
            </a:r>
          </a:p>
          <a:p>
            <a:pPr>
              <a:buFontTx/>
              <a:buNone/>
            </a:pPr>
            <a:r>
              <a:rPr lang="es-ES" sz="1200" b="1" u="none" dirty="0">
                <a:latin typeface="Arial Narrow" pitchFamily="34" charset="0"/>
              </a:rPr>
              <a:t>Uso de EPP</a:t>
            </a:r>
          </a:p>
          <a:p>
            <a:pPr>
              <a:buFontTx/>
              <a:buNone/>
            </a:pPr>
            <a:r>
              <a:rPr lang="es-ES" sz="1200" b="1" u="none" dirty="0">
                <a:latin typeface="Arial Narrow" pitchFamily="34" charset="0"/>
              </a:rPr>
              <a:t>Cumplimiento de </a:t>
            </a:r>
          </a:p>
          <a:p>
            <a:pPr>
              <a:buFontTx/>
              <a:buNone/>
            </a:pPr>
            <a:r>
              <a:rPr lang="es-ES" sz="1200" b="1" u="none" dirty="0">
                <a:latin typeface="Arial Narrow" pitchFamily="34" charset="0"/>
              </a:rPr>
              <a:t>procedimientos </a:t>
            </a:r>
          </a:p>
          <a:p>
            <a:pPr>
              <a:buFontTx/>
              <a:buNone/>
            </a:pPr>
            <a:r>
              <a:rPr lang="es-ES" sz="1200" b="1" u="none" dirty="0">
                <a:latin typeface="Arial Narrow" pitchFamily="34" charset="0"/>
              </a:rPr>
              <a:t>Gestión de Cambio </a:t>
            </a:r>
          </a:p>
          <a:p>
            <a:pPr>
              <a:buFontTx/>
              <a:buNone/>
            </a:pPr>
            <a:r>
              <a:rPr lang="es-ES" sz="1200" b="1" u="none" dirty="0">
                <a:latin typeface="Arial Narrow" pitchFamily="34" charset="0"/>
              </a:rPr>
              <a:t>Manejo de equipos materiales </a:t>
            </a:r>
          </a:p>
          <a:p>
            <a:pPr>
              <a:buFontTx/>
              <a:buNone/>
            </a:pPr>
            <a:r>
              <a:rPr lang="es-ES" sz="1200" b="1" u="none" dirty="0">
                <a:latin typeface="Arial Narrow" pitchFamily="34" charset="0"/>
              </a:rPr>
              <a:t>Conducta inapropiada</a:t>
            </a:r>
          </a:p>
          <a:p>
            <a:pPr>
              <a:buFontTx/>
              <a:buNone/>
            </a:pPr>
            <a:r>
              <a:rPr lang="es-ES" sz="1200" b="1" u="none" dirty="0">
                <a:latin typeface="Arial Narrow" pitchFamily="34" charset="0"/>
              </a:rPr>
              <a:t> Método de trabajo </a:t>
            </a:r>
          </a:p>
          <a:p>
            <a:pPr>
              <a:buFontTx/>
              <a:buNone/>
            </a:pPr>
            <a:r>
              <a:rPr lang="es-ES" sz="1200" b="1" u="none" dirty="0">
                <a:latin typeface="Arial Narrow" pitchFamily="34" charset="0"/>
              </a:rPr>
              <a:t>Prácticas de higiene ocupacional  </a:t>
            </a:r>
          </a:p>
          <a:p>
            <a:pPr>
              <a:buFontTx/>
              <a:buNone/>
            </a:pPr>
            <a:r>
              <a:rPr lang="es-ES" sz="1200" b="1" u="none" dirty="0">
                <a:latin typeface="Arial Narrow" pitchFamily="34" charset="0"/>
              </a:rPr>
              <a:t>Reconocimiento/ percepción </a:t>
            </a:r>
          </a:p>
          <a:p>
            <a:pPr>
              <a:buFontTx/>
              <a:buNone/>
            </a:pPr>
            <a:r>
              <a:rPr lang="es-ES" sz="1200" b="1" u="none" dirty="0">
                <a:latin typeface="Arial Narrow" pitchFamily="34" charset="0"/>
              </a:rPr>
              <a:t>del riesgo </a:t>
            </a:r>
          </a:p>
          <a:p>
            <a:pPr>
              <a:buFontTx/>
              <a:buNone/>
            </a:pPr>
            <a:r>
              <a:rPr lang="es-ES" sz="1200" b="1" u="none" dirty="0">
                <a:latin typeface="Arial Narrow" pitchFamily="34" charset="0"/>
              </a:rPr>
              <a:t>Administración del Riesgo</a:t>
            </a:r>
            <a:r>
              <a:rPr lang="es-ES" sz="1200" u="none" dirty="0">
                <a:latin typeface="Arial Narrow" pitchFamily="34" charset="0"/>
              </a:rPr>
              <a:t> </a:t>
            </a:r>
            <a:endParaRPr lang="es-ES" sz="700" b="1" u="none" dirty="0">
              <a:latin typeface="Arial Narrow" pitchFamily="34" charset="0"/>
            </a:endParaRPr>
          </a:p>
        </p:txBody>
      </p:sp>
      <p:sp>
        <p:nvSpPr>
          <p:cNvPr id="458760" name="Rectangle 8"/>
          <p:cNvSpPr>
            <a:spLocks noChangeArrowheads="1"/>
          </p:cNvSpPr>
          <p:nvPr/>
        </p:nvSpPr>
        <p:spPr bwMode="auto">
          <a:xfrm>
            <a:off x="1821398" y="2610761"/>
            <a:ext cx="1398588" cy="822325"/>
          </a:xfrm>
          <a:prstGeom prst="rect">
            <a:avLst/>
          </a:prstGeom>
          <a:noFill/>
          <a:ln w="9525">
            <a:noFill/>
            <a:miter lim="800000"/>
            <a:headEnd/>
            <a:tailEnd/>
          </a:ln>
          <a:effectLst/>
        </p:spPr>
        <p:txBody>
          <a:bodyPr wrap="none" lIns="90488" tIns="44450" rIns="90488" bIns="44450" anchor="ctr">
            <a:spAutoFit/>
          </a:bodyPr>
          <a:lstStyle/>
          <a:p>
            <a:pPr algn="ctr" eaLnBrk="0" hangingPunct="0">
              <a:spcBef>
                <a:spcPct val="0"/>
              </a:spcBef>
              <a:buFontTx/>
              <a:buNone/>
            </a:pPr>
            <a:r>
              <a:rPr lang="es-ES" sz="1600" b="1" u="none" dirty="0">
                <a:solidFill>
                  <a:schemeClr val="accent2"/>
                </a:solidFill>
              </a:rPr>
              <a:t>Condiciones</a:t>
            </a:r>
          </a:p>
          <a:p>
            <a:pPr algn="ctr" eaLnBrk="0" hangingPunct="0">
              <a:spcBef>
                <a:spcPct val="0"/>
              </a:spcBef>
              <a:buFontTx/>
              <a:buNone/>
            </a:pPr>
            <a:r>
              <a:rPr lang="es-ES" sz="1600" b="1" u="none" dirty="0">
                <a:solidFill>
                  <a:schemeClr val="accent2"/>
                </a:solidFill>
              </a:rPr>
              <a:t>Tarea/</a:t>
            </a:r>
          </a:p>
          <a:p>
            <a:pPr algn="ctr" eaLnBrk="0" hangingPunct="0">
              <a:spcBef>
                <a:spcPct val="0"/>
              </a:spcBef>
              <a:buFontTx/>
              <a:buNone/>
            </a:pPr>
            <a:r>
              <a:rPr lang="es-ES" sz="1600" b="1" u="none" dirty="0">
                <a:solidFill>
                  <a:schemeClr val="accent2"/>
                </a:solidFill>
              </a:rPr>
              <a:t>Ambiente</a:t>
            </a:r>
          </a:p>
        </p:txBody>
      </p:sp>
      <p:sp>
        <p:nvSpPr>
          <p:cNvPr id="458761" name="Rectangle 9"/>
          <p:cNvSpPr>
            <a:spLocks noChangeArrowheads="1"/>
          </p:cNvSpPr>
          <p:nvPr/>
        </p:nvSpPr>
        <p:spPr bwMode="auto">
          <a:xfrm>
            <a:off x="4196601" y="2628037"/>
            <a:ext cx="1187450" cy="822325"/>
          </a:xfrm>
          <a:prstGeom prst="rect">
            <a:avLst/>
          </a:prstGeom>
          <a:noFill/>
          <a:ln w="9525">
            <a:noFill/>
            <a:miter lim="800000"/>
            <a:headEnd/>
            <a:tailEnd/>
          </a:ln>
          <a:effectLst/>
        </p:spPr>
        <p:txBody>
          <a:bodyPr wrap="none" lIns="90488" tIns="44450" rIns="90488" bIns="44450" anchor="ctr">
            <a:spAutoFit/>
          </a:bodyPr>
          <a:lstStyle/>
          <a:p>
            <a:pPr algn="ctr" eaLnBrk="0" hangingPunct="0">
              <a:spcBef>
                <a:spcPct val="0"/>
              </a:spcBef>
              <a:buFontTx/>
              <a:buNone/>
            </a:pPr>
            <a:r>
              <a:rPr lang="es-ES" sz="1600" b="1" u="none" dirty="0">
                <a:solidFill>
                  <a:schemeClr val="accent2"/>
                </a:solidFill>
              </a:rPr>
              <a:t>Acciones</a:t>
            </a:r>
          </a:p>
          <a:p>
            <a:pPr algn="ctr" eaLnBrk="0" hangingPunct="0">
              <a:spcBef>
                <a:spcPct val="0"/>
              </a:spcBef>
              <a:buFontTx/>
              <a:buNone/>
            </a:pPr>
            <a:r>
              <a:rPr lang="es-ES" sz="1600" b="1" u="none" dirty="0">
                <a:solidFill>
                  <a:schemeClr val="accent2"/>
                </a:solidFill>
              </a:rPr>
              <a:t>Individual/</a:t>
            </a:r>
          </a:p>
          <a:p>
            <a:pPr algn="ctr" eaLnBrk="0" hangingPunct="0">
              <a:spcBef>
                <a:spcPct val="0"/>
              </a:spcBef>
              <a:buFontTx/>
              <a:buNone/>
            </a:pPr>
            <a:r>
              <a:rPr lang="es-ES" sz="1600" b="1" u="none" dirty="0">
                <a:solidFill>
                  <a:schemeClr val="accent2"/>
                </a:solidFill>
              </a:rPr>
              <a:t>Equipo</a:t>
            </a:r>
          </a:p>
        </p:txBody>
      </p:sp>
      <p:sp>
        <p:nvSpPr>
          <p:cNvPr id="458762" name="AutoShape 10"/>
          <p:cNvSpPr>
            <a:spLocks noChangeArrowheads="1"/>
          </p:cNvSpPr>
          <p:nvPr/>
        </p:nvSpPr>
        <p:spPr bwMode="auto">
          <a:xfrm>
            <a:off x="3448888" y="4691063"/>
            <a:ext cx="258763" cy="533400"/>
          </a:xfrm>
          <a:prstGeom prst="rightArrow">
            <a:avLst>
              <a:gd name="adj1" fmla="val 50000"/>
              <a:gd name="adj2" fmla="val 25000"/>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sp>
        <p:nvSpPr>
          <p:cNvPr id="458763" name="AutoShape 11"/>
          <p:cNvSpPr>
            <a:spLocks noChangeArrowheads="1"/>
          </p:cNvSpPr>
          <p:nvPr/>
        </p:nvSpPr>
        <p:spPr bwMode="auto">
          <a:xfrm>
            <a:off x="1426413" y="4657726"/>
            <a:ext cx="277813" cy="533400"/>
          </a:xfrm>
          <a:prstGeom prst="rightArrow">
            <a:avLst>
              <a:gd name="adj1" fmla="val 50000"/>
              <a:gd name="adj2" fmla="val 25000"/>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grpSp>
        <p:nvGrpSpPr>
          <p:cNvPr id="2" name="Group 12"/>
          <p:cNvGrpSpPr>
            <a:grpSpLocks/>
          </p:cNvGrpSpPr>
          <p:nvPr/>
        </p:nvGrpSpPr>
        <p:grpSpPr bwMode="auto">
          <a:xfrm>
            <a:off x="5884113" y="4297363"/>
            <a:ext cx="266700" cy="1676400"/>
            <a:chOff x="3619" y="2096"/>
            <a:chExt cx="375" cy="1056"/>
          </a:xfrm>
        </p:grpSpPr>
        <p:sp>
          <p:nvSpPr>
            <p:cNvPr id="458765" name="AutoShape 13"/>
            <p:cNvSpPr>
              <a:spLocks noChangeArrowheads="1"/>
            </p:cNvSpPr>
            <p:nvPr/>
          </p:nvSpPr>
          <p:spPr bwMode="auto">
            <a:xfrm>
              <a:off x="3619" y="2096"/>
              <a:ext cx="375" cy="336"/>
            </a:xfrm>
            <a:prstGeom prst="rightArrow">
              <a:avLst>
                <a:gd name="adj1" fmla="val 50000"/>
                <a:gd name="adj2" fmla="val 27902"/>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sp>
          <p:nvSpPr>
            <p:cNvPr id="458766" name="AutoShape 14"/>
            <p:cNvSpPr>
              <a:spLocks noChangeArrowheads="1"/>
            </p:cNvSpPr>
            <p:nvPr/>
          </p:nvSpPr>
          <p:spPr bwMode="auto">
            <a:xfrm>
              <a:off x="3619" y="2432"/>
              <a:ext cx="375" cy="336"/>
            </a:xfrm>
            <a:prstGeom prst="rightArrow">
              <a:avLst>
                <a:gd name="adj1" fmla="val 50000"/>
                <a:gd name="adj2" fmla="val 27902"/>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sp>
          <p:nvSpPr>
            <p:cNvPr id="458767" name="AutoShape 15"/>
            <p:cNvSpPr>
              <a:spLocks noChangeArrowheads="1"/>
            </p:cNvSpPr>
            <p:nvPr/>
          </p:nvSpPr>
          <p:spPr bwMode="auto">
            <a:xfrm>
              <a:off x="3619" y="2816"/>
              <a:ext cx="375" cy="336"/>
            </a:xfrm>
            <a:prstGeom prst="rightArrow">
              <a:avLst>
                <a:gd name="adj1" fmla="val 50000"/>
                <a:gd name="adj2" fmla="val 27902"/>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grpSp>
      <p:sp>
        <p:nvSpPr>
          <p:cNvPr id="458768" name="Rectangle 16"/>
          <p:cNvSpPr>
            <a:spLocks noChangeArrowheads="1"/>
          </p:cNvSpPr>
          <p:nvPr/>
        </p:nvSpPr>
        <p:spPr bwMode="auto">
          <a:xfrm>
            <a:off x="6144481" y="2893246"/>
            <a:ext cx="1908175" cy="577850"/>
          </a:xfrm>
          <a:prstGeom prst="rect">
            <a:avLst/>
          </a:prstGeom>
          <a:noFill/>
          <a:ln w="9525">
            <a:noFill/>
            <a:miter lim="800000"/>
            <a:headEnd/>
            <a:tailEnd/>
          </a:ln>
          <a:effectLst/>
        </p:spPr>
        <p:txBody>
          <a:bodyPr wrap="none" lIns="90488" tIns="44450" rIns="90488" bIns="44450" anchor="ctr">
            <a:spAutoFit/>
          </a:bodyPr>
          <a:lstStyle/>
          <a:p>
            <a:pPr algn="ctr" eaLnBrk="0" hangingPunct="0">
              <a:spcBef>
                <a:spcPct val="0"/>
              </a:spcBef>
              <a:buFontTx/>
              <a:buNone/>
            </a:pPr>
            <a:r>
              <a:rPr lang="es-ES" sz="1600" b="1" u="none" dirty="0">
                <a:solidFill>
                  <a:schemeClr val="accent2"/>
                </a:solidFill>
              </a:rPr>
              <a:t>Defensas</a:t>
            </a:r>
          </a:p>
          <a:p>
            <a:pPr algn="ctr" eaLnBrk="0" hangingPunct="0">
              <a:spcBef>
                <a:spcPct val="0"/>
              </a:spcBef>
              <a:buFontTx/>
              <a:buNone/>
            </a:pPr>
            <a:r>
              <a:rPr lang="es-ES" sz="1600" b="1" u="none" dirty="0">
                <a:solidFill>
                  <a:schemeClr val="accent2"/>
                </a:solidFill>
              </a:rPr>
              <a:t>Ausentes/Fallidas</a:t>
            </a:r>
          </a:p>
        </p:txBody>
      </p:sp>
      <p:sp>
        <p:nvSpPr>
          <p:cNvPr id="458769" name="AutoShape 17"/>
          <p:cNvSpPr>
            <a:spLocks noChangeArrowheads="1"/>
          </p:cNvSpPr>
          <p:nvPr/>
        </p:nvSpPr>
        <p:spPr bwMode="auto">
          <a:xfrm>
            <a:off x="7736726" y="3925888"/>
            <a:ext cx="528637" cy="533400"/>
          </a:xfrm>
          <a:prstGeom prst="rightArrow">
            <a:avLst>
              <a:gd name="adj1" fmla="val 50000"/>
              <a:gd name="adj2" fmla="val 25000"/>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sp>
        <p:nvSpPr>
          <p:cNvPr id="458770" name="Rectangle 18"/>
          <p:cNvSpPr>
            <a:spLocks noChangeArrowheads="1"/>
          </p:cNvSpPr>
          <p:nvPr/>
        </p:nvSpPr>
        <p:spPr bwMode="auto">
          <a:xfrm>
            <a:off x="6174627" y="3692070"/>
            <a:ext cx="1524000" cy="2545218"/>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a:buFontTx/>
              <a:buNone/>
            </a:pPr>
            <a:r>
              <a:rPr lang="es-ES" sz="1200" b="1" u="none" dirty="0">
                <a:latin typeface="Arial Narrow" pitchFamily="34" charset="0"/>
              </a:rPr>
              <a:t>Sistemas de Detección </a:t>
            </a:r>
          </a:p>
          <a:p>
            <a:pPr>
              <a:buFontTx/>
              <a:buNone/>
            </a:pPr>
            <a:r>
              <a:rPr lang="es-ES" sz="1200" b="1" u="none" dirty="0">
                <a:latin typeface="Arial Narrow" pitchFamily="34" charset="0"/>
              </a:rPr>
              <a:t>Sistemas de Protección </a:t>
            </a:r>
          </a:p>
          <a:p>
            <a:pPr>
              <a:buFontTx/>
              <a:buNone/>
            </a:pPr>
            <a:r>
              <a:rPr lang="es-ES" sz="1200" b="1" u="none" dirty="0">
                <a:latin typeface="Arial Narrow" pitchFamily="34" charset="0"/>
              </a:rPr>
              <a:t>Sistemas de Advertencia </a:t>
            </a:r>
          </a:p>
          <a:p>
            <a:pPr>
              <a:buFontTx/>
              <a:buNone/>
            </a:pPr>
            <a:r>
              <a:rPr lang="es-ES" sz="1200" b="1" u="none" dirty="0">
                <a:latin typeface="Arial Narrow" pitchFamily="34" charset="0"/>
              </a:rPr>
              <a:t>Guardas o Defensas </a:t>
            </a:r>
          </a:p>
          <a:p>
            <a:pPr>
              <a:buFontTx/>
              <a:buNone/>
            </a:pPr>
            <a:r>
              <a:rPr lang="es-ES" sz="1200" b="1" u="none" dirty="0">
                <a:latin typeface="Arial Narrow" pitchFamily="34" charset="0"/>
              </a:rPr>
              <a:t>Recuperación</a:t>
            </a:r>
            <a:r>
              <a:rPr lang="es-ES" sz="1200" u="none" dirty="0">
                <a:latin typeface="Arial Narrow" pitchFamily="34" charset="0"/>
              </a:rPr>
              <a:t> </a:t>
            </a:r>
            <a:endParaRPr lang="es-ES" sz="700" b="1" u="none" dirty="0">
              <a:latin typeface="Arial Narrow" pitchFamily="34" charset="0"/>
            </a:endParaRPr>
          </a:p>
          <a:p>
            <a:pPr>
              <a:buFontTx/>
              <a:buNone/>
            </a:pPr>
            <a:endParaRPr lang="es-ES" sz="1200" b="1" u="none" dirty="0">
              <a:latin typeface="Arial Narrow" pitchFamily="34" charset="0"/>
            </a:endParaRPr>
          </a:p>
          <a:p>
            <a:pPr>
              <a:buFontTx/>
              <a:buNone/>
            </a:pPr>
            <a:r>
              <a:rPr lang="es-ES" sz="1200" b="1" u="none" dirty="0">
                <a:latin typeface="Arial Narrow" pitchFamily="34" charset="0"/>
              </a:rPr>
              <a:t>Escape</a:t>
            </a:r>
          </a:p>
          <a:p>
            <a:pPr>
              <a:buFontTx/>
              <a:buNone/>
            </a:pPr>
            <a:r>
              <a:rPr lang="es-ES" sz="1200" b="1" u="none" dirty="0">
                <a:latin typeface="Arial Narrow" pitchFamily="34" charset="0"/>
              </a:rPr>
              <a:t>Rescate</a:t>
            </a:r>
          </a:p>
          <a:p>
            <a:pPr>
              <a:buFontTx/>
              <a:buNone/>
            </a:pPr>
            <a:r>
              <a:rPr lang="es-ES" sz="1200" b="1" u="none" dirty="0">
                <a:latin typeface="Arial Narrow" pitchFamily="34" charset="0"/>
              </a:rPr>
              <a:t>Dispositivos de Seguridad</a:t>
            </a:r>
          </a:p>
          <a:p>
            <a:pPr>
              <a:buFontTx/>
              <a:buNone/>
            </a:pPr>
            <a:r>
              <a:rPr lang="es-ES" sz="1200" b="1" u="none" dirty="0">
                <a:latin typeface="Arial Narrow" pitchFamily="34" charset="0"/>
              </a:rPr>
              <a:t>PPE</a:t>
            </a:r>
          </a:p>
          <a:p>
            <a:pPr>
              <a:buFontTx/>
              <a:buNone/>
            </a:pPr>
            <a:r>
              <a:rPr lang="es-ES" sz="1200" b="1" u="none" dirty="0">
                <a:latin typeface="Arial Narrow" pitchFamily="34" charset="0"/>
              </a:rPr>
              <a:t>Identificación Peligros</a:t>
            </a:r>
          </a:p>
          <a:p>
            <a:pPr>
              <a:buFontTx/>
              <a:buNone/>
            </a:pPr>
            <a:r>
              <a:rPr lang="es-ES" sz="1200" b="1" u="none" dirty="0">
                <a:latin typeface="Arial Narrow" pitchFamily="34" charset="0"/>
              </a:rPr>
              <a:t>Sistema de Control</a:t>
            </a:r>
          </a:p>
        </p:txBody>
      </p:sp>
      <p:sp>
        <p:nvSpPr>
          <p:cNvPr id="458771" name="Text Box 19"/>
          <p:cNvSpPr txBox="1">
            <a:spLocks noChangeArrowheads="1"/>
          </p:cNvSpPr>
          <p:nvPr/>
        </p:nvSpPr>
        <p:spPr bwMode="auto">
          <a:xfrm>
            <a:off x="1619250" y="1253870"/>
            <a:ext cx="7715250" cy="523220"/>
          </a:xfrm>
          <a:prstGeom prst="rect">
            <a:avLst/>
          </a:prstGeom>
          <a:noFill/>
          <a:ln w="6350">
            <a:noFill/>
            <a:miter lim="800000"/>
            <a:headEnd type="none" w="sm" len="sm"/>
            <a:tailEnd type="none" w="sm" len="sm"/>
          </a:ln>
          <a:effectLst/>
        </p:spPr>
        <p:txBody>
          <a:bodyPr>
            <a:spAutoFit/>
          </a:bodyPr>
          <a:lstStyle/>
          <a:p>
            <a:pPr>
              <a:spcBef>
                <a:spcPct val="50000"/>
              </a:spcBef>
              <a:buFontTx/>
              <a:buNone/>
            </a:pPr>
            <a:r>
              <a:rPr lang="es-ES" sz="2800" u="none" dirty="0">
                <a:effectLst>
                  <a:outerShdw blurRad="38100" dist="38100" dir="2700000" algn="tl">
                    <a:srgbClr val="C0C0C0"/>
                  </a:outerShdw>
                </a:effectLst>
                <a:latin typeface="Arial Narrow" pitchFamily="34" charset="0"/>
              </a:rPr>
              <a:t>Modelo ICAM de causalidad de Incidentes</a:t>
            </a:r>
          </a:p>
        </p:txBody>
      </p:sp>
      <p:sp>
        <p:nvSpPr>
          <p:cNvPr id="458772" name="AutoShape 20"/>
          <p:cNvSpPr>
            <a:spLocks noChangeArrowheads="1"/>
          </p:cNvSpPr>
          <p:nvPr/>
        </p:nvSpPr>
        <p:spPr bwMode="auto">
          <a:xfrm>
            <a:off x="448513" y="1951038"/>
            <a:ext cx="2208213" cy="485775"/>
          </a:xfrm>
          <a:prstGeom prst="homePlate">
            <a:avLst>
              <a:gd name="adj" fmla="val 84139"/>
            </a:avLst>
          </a:prstGeom>
          <a:solidFill>
            <a:srgbClr val="FFFF00"/>
          </a:solidFill>
          <a:ln w="28575" algn="ctr">
            <a:solidFill>
              <a:schemeClr val="tx1"/>
            </a:solidFill>
            <a:miter lim="800000"/>
            <a:headEnd type="none" w="sm" len="sm"/>
            <a:tailEnd type="none" w="sm" len="sm"/>
          </a:ln>
          <a:effectLst/>
        </p:spPr>
        <p:txBody>
          <a:bodyPr anchor="ctr">
            <a:spAutoFit/>
          </a:bodyPr>
          <a:lstStyle/>
          <a:p>
            <a:pPr algn="ctr">
              <a:spcBef>
                <a:spcPct val="0"/>
              </a:spcBef>
              <a:buFontTx/>
              <a:buNone/>
            </a:pPr>
            <a:r>
              <a:rPr lang="es-ES" sz="1200" b="1" u="none">
                <a:latin typeface="Arial Narrow" pitchFamily="34" charset="0"/>
              </a:rPr>
              <a:t>Sólidos</a:t>
            </a:r>
          </a:p>
          <a:p>
            <a:pPr algn="ctr">
              <a:spcBef>
                <a:spcPct val="0"/>
              </a:spcBef>
              <a:buFontTx/>
              <a:buNone/>
            </a:pPr>
            <a:r>
              <a:rPr lang="es-ES" sz="1200" b="1" u="none">
                <a:latin typeface="Arial Narrow" pitchFamily="34" charset="0"/>
              </a:rPr>
              <a:t>Factores Organizacionales</a:t>
            </a:r>
          </a:p>
        </p:txBody>
      </p:sp>
      <p:sp>
        <p:nvSpPr>
          <p:cNvPr id="458773" name="AutoShape 21"/>
          <p:cNvSpPr>
            <a:spLocks noChangeArrowheads="1"/>
          </p:cNvSpPr>
          <p:nvPr/>
        </p:nvSpPr>
        <p:spPr bwMode="auto">
          <a:xfrm>
            <a:off x="2404313" y="1949451"/>
            <a:ext cx="1622425" cy="485775"/>
          </a:xfrm>
          <a:prstGeom prst="chevron">
            <a:avLst>
              <a:gd name="adj" fmla="val 83497"/>
            </a:avLst>
          </a:prstGeom>
          <a:solidFill>
            <a:srgbClr val="FFFF00"/>
          </a:solidFill>
          <a:ln w="28575" algn="ctr">
            <a:solidFill>
              <a:schemeClr val="tx1"/>
            </a:solidFill>
            <a:miter lim="800000"/>
            <a:headEnd type="none" w="sm" len="sm"/>
            <a:tailEnd type="none" w="sm" len="sm"/>
          </a:ln>
          <a:effectLst/>
        </p:spPr>
        <p:txBody>
          <a:bodyPr anchor="ctr">
            <a:spAutoFit/>
          </a:bodyPr>
          <a:lstStyle/>
          <a:p>
            <a:pPr algn="ctr">
              <a:spcBef>
                <a:spcPct val="0"/>
              </a:spcBef>
              <a:buFontTx/>
              <a:buNone/>
            </a:pPr>
            <a:r>
              <a:rPr lang="es-ES" sz="1200" b="1" u="none">
                <a:latin typeface="Arial Narrow" pitchFamily="34" charset="0"/>
              </a:rPr>
              <a:t>Lugar de trabajo seguro</a:t>
            </a:r>
          </a:p>
        </p:txBody>
      </p:sp>
      <p:sp>
        <p:nvSpPr>
          <p:cNvPr id="458774" name="AutoShape 22"/>
          <p:cNvSpPr>
            <a:spLocks noChangeArrowheads="1"/>
          </p:cNvSpPr>
          <p:nvPr/>
        </p:nvSpPr>
        <p:spPr bwMode="auto">
          <a:xfrm>
            <a:off x="3834651" y="1963738"/>
            <a:ext cx="1876425" cy="485775"/>
          </a:xfrm>
          <a:prstGeom prst="chevron">
            <a:avLst>
              <a:gd name="adj" fmla="val 96569"/>
            </a:avLst>
          </a:prstGeom>
          <a:solidFill>
            <a:srgbClr val="FFFF00"/>
          </a:solidFill>
          <a:ln w="28575">
            <a:solidFill>
              <a:schemeClr val="tx1"/>
            </a:solidFill>
            <a:miter lim="800000"/>
            <a:headEnd type="none" w="sm" len="sm"/>
            <a:tailEnd type="none" w="sm" len="sm"/>
          </a:ln>
          <a:effectLst/>
        </p:spPr>
        <p:txBody>
          <a:bodyPr anchor="ctr">
            <a:spAutoFit/>
          </a:bodyPr>
          <a:lstStyle/>
          <a:p>
            <a:pPr algn="ctr">
              <a:spcBef>
                <a:spcPct val="0"/>
              </a:spcBef>
              <a:buFontTx/>
              <a:buNone/>
            </a:pPr>
            <a:r>
              <a:rPr lang="es-ES" sz="1200" b="1" u="none">
                <a:latin typeface="Arial Narrow" pitchFamily="34" charset="0"/>
              </a:rPr>
              <a:t> Reduce</a:t>
            </a:r>
          </a:p>
          <a:p>
            <a:pPr algn="ctr">
              <a:spcBef>
                <a:spcPct val="0"/>
              </a:spcBef>
              <a:buFontTx/>
              <a:buNone/>
            </a:pPr>
            <a:r>
              <a:rPr lang="es-ES" sz="1200" b="1" u="none">
                <a:latin typeface="Arial Narrow" pitchFamily="34" charset="0"/>
              </a:rPr>
              <a:t>    Errores &amp; Violaciones</a:t>
            </a:r>
          </a:p>
        </p:txBody>
      </p:sp>
      <p:sp>
        <p:nvSpPr>
          <p:cNvPr id="458775" name="Rectangle 23"/>
          <p:cNvSpPr>
            <a:spLocks noChangeArrowheads="1"/>
          </p:cNvSpPr>
          <p:nvPr/>
        </p:nvSpPr>
        <p:spPr bwMode="auto">
          <a:xfrm>
            <a:off x="5699963" y="1858963"/>
            <a:ext cx="1998663" cy="1033463"/>
          </a:xfrm>
          <a:prstGeom prst="rect">
            <a:avLst/>
          </a:prstGeom>
          <a:solidFill>
            <a:srgbClr val="FFFF00"/>
          </a:solidFill>
          <a:ln w="28575">
            <a:solidFill>
              <a:schemeClr val="tx1"/>
            </a:solidFill>
            <a:miter lim="800000"/>
            <a:headEnd type="none" w="sm" len="sm"/>
            <a:tailEnd type="none" w="sm" len="sm"/>
          </a:ln>
          <a:effectLst/>
        </p:spPr>
        <p:txBody>
          <a:bodyPr anchor="ctr">
            <a:spAutoFit/>
          </a:bodyPr>
          <a:lstStyle/>
          <a:p>
            <a:pPr algn="ctr">
              <a:spcBef>
                <a:spcPct val="0"/>
              </a:spcBef>
              <a:buFontTx/>
              <a:buNone/>
            </a:pPr>
            <a:r>
              <a:rPr lang="es-ES" sz="1200" b="1" u="none">
                <a:latin typeface="Arial Narrow" pitchFamily="34" charset="0"/>
              </a:rPr>
              <a:t>Redes de Seguridad</a:t>
            </a:r>
          </a:p>
          <a:p>
            <a:pPr algn="ctr">
              <a:spcBef>
                <a:spcPct val="0"/>
              </a:spcBef>
              <a:buFontTx/>
              <a:buNone/>
            </a:pPr>
            <a:r>
              <a:rPr lang="es-ES" sz="1200" b="1" u="none">
                <a:latin typeface="Arial Narrow" pitchFamily="34" charset="0"/>
              </a:rPr>
              <a:t>Redundancia </a:t>
            </a:r>
          </a:p>
          <a:p>
            <a:pPr algn="ctr">
              <a:spcBef>
                <a:spcPct val="0"/>
              </a:spcBef>
              <a:buFontTx/>
              <a:buNone/>
            </a:pPr>
            <a:r>
              <a:rPr lang="es-ES" sz="1200" b="1" u="none">
                <a:latin typeface="Arial Narrow" pitchFamily="34" charset="0"/>
              </a:rPr>
              <a:t>Administración de Riesgos </a:t>
            </a:r>
          </a:p>
          <a:p>
            <a:pPr algn="ctr">
              <a:spcBef>
                <a:spcPct val="0"/>
              </a:spcBef>
              <a:buFontTx/>
              <a:buNone/>
            </a:pPr>
            <a:r>
              <a:rPr lang="es-ES" sz="1200" b="1" u="none">
                <a:latin typeface="Arial Narrow" pitchFamily="34" charset="0"/>
              </a:rPr>
              <a:t>Captura de errores </a:t>
            </a:r>
          </a:p>
          <a:p>
            <a:pPr algn="ctr">
              <a:spcBef>
                <a:spcPct val="0"/>
              </a:spcBef>
              <a:buFontTx/>
              <a:buNone/>
            </a:pPr>
            <a:r>
              <a:rPr lang="es-ES" sz="1200" b="1" u="none">
                <a:latin typeface="Arial Narrow" pitchFamily="34" charset="0"/>
              </a:rPr>
              <a:t>Mitigación de errores</a:t>
            </a:r>
            <a:r>
              <a:rPr lang="es-ES" sz="1200" u="none">
                <a:latin typeface="Arial Narrow" pitchFamily="34" charset="0"/>
              </a:rPr>
              <a:t> </a:t>
            </a:r>
          </a:p>
        </p:txBody>
      </p:sp>
      <p:sp>
        <p:nvSpPr>
          <p:cNvPr id="458776" name="AutoShape 24"/>
          <p:cNvSpPr>
            <a:spLocks noChangeArrowheads="1"/>
          </p:cNvSpPr>
          <p:nvPr/>
        </p:nvSpPr>
        <p:spPr bwMode="auto">
          <a:xfrm>
            <a:off x="7437438" y="1314450"/>
            <a:ext cx="1576387" cy="1339850"/>
          </a:xfrm>
          <a:prstGeom prst="horizontalScroll">
            <a:avLst>
              <a:gd name="adj" fmla="val 12500"/>
            </a:avLst>
          </a:prstGeom>
          <a:solidFill>
            <a:srgbClr val="FFFF00"/>
          </a:solidFill>
          <a:ln w="28575">
            <a:solidFill>
              <a:schemeClr val="tx1"/>
            </a:solidFill>
            <a:round/>
            <a:headEnd type="none" w="sm" len="sm"/>
            <a:tailEnd type="none" w="sm" len="sm"/>
          </a:ln>
          <a:effectLst/>
        </p:spPr>
        <p:txBody>
          <a:bodyPr anchor="ctr">
            <a:spAutoFit/>
          </a:bodyPr>
          <a:lstStyle/>
          <a:p>
            <a:pPr algn="ctr">
              <a:spcBef>
                <a:spcPct val="50000"/>
              </a:spcBef>
              <a:buFontTx/>
              <a:buNone/>
            </a:pPr>
            <a:r>
              <a:rPr lang="es-ES" sz="1200" b="1" u="none">
                <a:latin typeface="Arial Narrow" pitchFamily="34" charset="0"/>
              </a:rPr>
              <a:t>Tarea terminada</a:t>
            </a:r>
          </a:p>
          <a:p>
            <a:pPr algn="ctr">
              <a:spcBef>
                <a:spcPct val="50000"/>
              </a:spcBef>
              <a:buFontTx/>
              <a:buNone/>
            </a:pPr>
            <a:r>
              <a:rPr lang="es-ES" sz="1200" b="1" u="none">
                <a:latin typeface="Arial Narrow" pitchFamily="34" charset="0"/>
              </a:rPr>
              <a:t>En forma</a:t>
            </a:r>
          </a:p>
          <a:p>
            <a:pPr algn="ctr">
              <a:spcBef>
                <a:spcPct val="50000"/>
              </a:spcBef>
              <a:buFontTx/>
              <a:buNone/>
            </a:pPr>
            <a:r>
              <a:rPr lang="es-ES" sz="1200" b="1" u="none">
                <a:latin typeface="Arial Narrow" pitchFamily="34" charset="0"/>
              </a:rPr>
              <a:t>Segura &amp; eficiencia</a:t>
            </a:r>
          </a:p>
        </p:txBody>
      </p:sp>
      <p:sp>
        <p:nvSpPr>
          <p:cNvPr id="458777" name="Text Box 25"/>
          <p:cNvSpPr txBox="1">
            <a:spLocks noChangeArrowheads="1"/>
          </p:cNvSpPr>
          <p:nvPr/>
        </p:nvSpPr>
        <p:spPr bwMode="auto">
          <a:xfrm>
            <a:off x="184150" y="6237288"/>
            <a:ext cx="3124200" cy="457200"/>
          </a:xfrm>
          <a:prstGeom prst="rect">
            <a:avLst/>
          </a:prstGeom>
          <a:solidFill>
            <a:srgbClr val="FF3300"/>
          </a:solidFill>
          <a:ln w="12700" cap="sq">
            <a:noFill/>
            <a:miter lim="800000"/>
            <a:headEnd type="none" w="sm" len="sm"/>
            <a:tailEnd type="none" w="sm" len="sm"/>
          </a:ln>
          <a:effectLst/>
        </p:spPr>
        <p:txBody>
          <a:bodyPr>
            <a:spAutoFit/>
          </a:bodyPr>
          <a:lstStyle/>
          <a:p>
            <a:pPr eaLnBrk="0" hangingPunct="0">
              <a:spcBef>
                <a:spcPct val="0"/>
              </a:spcBef>
              <a:buFontTx/>
              <a:buNone/>
            </a:pPr>
            <a:r>
              <a:rPr lang="es-CL" sz="2400" u="none">
                <a:latin typeface="Arial Narrow" pitchFamily="34" charset="0"/>
              </a:rPr>
              <a:t>Condiciones latentes</a:t>
            </a:r>
            <a:endParaRPr lang="es-ES" sz="2400" u="none">
              <a:latin typeface="Arial Narrow" pitchFamily="34" charset="0"/>
            </a:endParaRPr>
          </a:p>
        </p:txBody>
      </p:sp>
      <p:sp>
        <p:nvSpPr>
          <p:cNvPr id="458778" name="Text Box 26"/>
          <p:cNvSpPr txBox="1">
            <a:spLocks noChangeArrowheads="1"/>
          </p:cNvSpPr>
          <p:nvPr/>
        </p:nvSpPr>
        <p:spPr bwMode="auto">
          <a:xfrm>
            <a:off x="3509963" y="6237288"/>
            <a:ext cx="1992312" cy="457200"/>
          </a:xfrm>
          <a:prstGeom prst="rect">
            <a:avLst/>
          </a:prstGeom>
          <a:solidFill>
            <a:srgbClr val="FF3300"/>
          </a:solidFill>
          <a:ln w="12700" cap="sq">
            <a:noFill/>
            <a:miter lim="800000"/>
            <a:headEnd type="none" w="sm" len="sm"/>
            <a:tailEnd type="none" w="sm" len="sm"/>
          </a:ln>
          <a:effectLst/>
        </p:spPr>
        <p:txBody>
          <a:bodyPr>
            <a:spAutoFit/>
          </a:bodyPr>
          <a:lstStyle/>
          <a:p>
            <a:pPr eaLnBrk="0" hangingPunct="0">
              <a:spcBef>
                <a:spcPct val="0"/>
              </a:spcBef>
              <a:buFontTx/>
              <a:buNone/>
            </a:pPr>
            <a:r>
              <a:rPr lang="es-CL" sz="2400" u="none">
                <a:latin typeface="Arial Narrow" pitchFamily="34" charset="0"/>
              </a:rPr>
              <a:t>Fallas Activas</a:t>
            </a:r>
            <a:endParaRPr lang="es-ES" sz="2400" u="none">
              <a:latin typeface="Arial Narrow" pitchFamily="34" charset="0"/>
            </a:endParaRP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3 Marcador de fecha"/>
          <p:cNvSpPr>
            <a:spLocks noGrp="1"/>
          </p:cNvSpPr>
          <p:nvPr>
            <p:ph type="dt" sz="half" idx="10"/>
          </p:nvPr>
        </p:nvSpPr>
        <p:spPr>
          <a:xfrm>
            <a:off x="382588" y="6072290"/>
            <a:ext cx="1524000" cy="533400"/>
          </a:xfrm>
        </p:spPr>
        <p:txBody>
          <a:bodyPr/>
          <a:lstStyle/>
          <a:p>
            <a:fld id="{A0A9849F-71EE-49A2-8D50-D1C5A5F4C397}" type="datetime1">
              <a:rPr lang="es-ES"/>
              <a:pPr/>
              <a:t>07/09/2025</a:t>
            </a:fld>
            <a:endParaRPr lang="es-ES" dirty="0"/>
          </a:p>
        </p:txBody>
      </p:sp>
      <p:sp>
        <p:nvSpPr>
          <p:cNvPr id="8" name="4 Marcador de número de diapositiva"/>
          <p:cNvSpPr>
            <a:spLocks noGrp="1"/>
          </p:cNvSpPr>
          <p:nvPr>
            <p:ph type="sldNum" sz="quarter" idx="11"/>
          </p:nvPr>
        </p:nvSpPr>
        <p:spPr>
          <a:xfrm>
            <a:off x="8293100" y="6148490"/>
            <a:ext cx="468312" cy="457200"/>
          </a:xfrm>
        </p:spPr>
        <p:txBody>
          <a:bodyPr/>
          <a:lstStyle/>
          <a:p>
            <a:endParaRPr lang="es-ES"/>
          </a:p>
          <a:p>
            <a:fld id="{0015D048-2CB6-4049-A372-5F151658EE6E}" type="slidenum">
              <a:rPr lang="es-ES"/>
              <a:pPr/>
              <a:t>92</a:t>
            </a:fld>
            <a:endParaRPr lang="es-ES"/>
          </a:p>
        </p:txBody>
      </p:sp>
      <p:sp>
        <p:nvSpPr>
          <p:cNvPr id="460803" name="Rectangle 3"/>
          <p:cNvSpPr>
            <a:spLocks noGrp="1" noChangeArrowheads="1"/>
          </p:cNvSpPr>
          <p:nvPr>
            <p:ph type="title"/>
          </p:nvPr>
        </p:nvSpPr>
        <p:spPr bwMode="white">
          <a:xfrm>
            <a:off x="1144588" y="1518214"/>
            <a:ext cx="6532354" cy="478711"/>
          </a:xfrm>
          <a:prstGeom prst="rect">
            <a:avLst/>
          </a:prstGeom>
          <a:noFill/>
          <a:ln/>
        </p:spPr>
        <p:txBody>
          <a:bodyPr lIns="92075" tIns="46038" rIns="92075" bIns="0" anchor="b">
            <a:normAutofit fontScale="90000"/>
          </a:bodyPr>
          <a:lstStyle/>
          <a:p>
            <a:r>
              <a:rPr lang="es-CL" b="0" dirty="0">
                <a:effectLst>
                  <a:outerShdw blurRad="38100" dist="38100" dir="2700000" algn="tl">
                    <a:srgbClr val="C0C0C0"/>
                  </a:outerShdw>
                </a:effectLst>
              </a:rPr>
              <a:t>      </a:t>
            </a:r>
            <a:r>
              <a:rPr lang="es-CL" sz="2700" b="0" dirty="0">
                <a:effectLst>
                  <a:outerShdw blurRad="38100" dist="38100" dir="2700000" algn="tl">
                    <a:srgbClr val="C0C0C0"/>
                  </a:outerShdw>
                </a:effectLst>
              </a:rPr>
              <a:t>Análisis ICAM: El Modelo de </a:t>
            </a:r>
            <a:r>
              <a:rPr lang="es-CL" sz="2700" b="0" dirty="0" err="1">
                <a:effectLst>
                  <a:outerShdw blurRad="38100" dist="38100" dir="2700000" algn="tl">
                    <a:srgbClr val="C0C0C0"/>
                  </a:outerShdw>
                </a:effectLst>
              </a:rPr>
              <a:t>Reason</a:t>
            </a:r>
            <a:endParaRPr lang="en-GB" sz="2700" b="0" dirty="0">
              <a:effectLst>
                <a:outerShdw blurRad="38100" dist="38100" dir="2700000" algn="tl">
                  <a:srgbClr val="C0C0C0"/>
                </a:outerShdw>
              </a:effectLst>
            </a:endParaRPr>
          </a:p>
        </p:txBody>
      </p:sp>
      <p:sp>
        <p:nvSpPr>
          <p:cNvPr id="460804" name="Rectangle 4"/>
          <p:cNvSpPr>
            <a:spLocks noGrp="1" noChangeArrowheads="1"/>
          </p:cNvSpPr>
          <p:nvPr>
            <p:ph type="body" idx="4294967295"/>
          </p:nvPr>
        </p:nvSpPr>
        <p:spPr>
          <a:xfrm>
            <a:off x="743978" y="2449192"/>
            <a:ext cx="7432675" cy="646113"/>
          </a:xfrm>
          <a:prstGeom prst="rect">
            <a:avLst/>
          </a:prstGeom>
        </p:spPr>
        <p:txBody>
          <a:bodyPr>
            <a:normAutofit fontScale="77500" lnSpcReduction="20000"/>
          </a:bodyPr>
          <a:lstStyle/>
          <a:p>
            <a:pPr algn="just">
              <a:lnSpc>
                <a:spcPct val="90000"/>
              </a:lnSpc>
              <a:spcAft>
                <a:spcPct val="45000"/>
              </a:spcAft>
            </a:pPr>
            <a:r>
              <a:rPr lang="es-CL" sz="2400" dirty="0">
                <a:effectLst>
                  <a:outerShdw blurRad="38100" dist="38100" dir="2700000" algn="tl">
                    <a:srgbClr val="C0C0C0"/>
                  </a:outerShdw>
                </a:effectLst>
              </a:rPr>
              <a:t>Errores y violaciones que tienen una consecuencia directa en las barreras o defensas inexistentes o fallidas que generan el incidente.</a:t>
            </a:r>
          </a:p>
        </p:txBody>
      </p:sp>
      <p:sp>
        <p:nvSpPr>
          <p:cNvPr id="460806" name="Text Box 6"/>
          <p:cNvSpPr txBox="1">
            <a:spLocks noChangeArrowheads="1"/>
          </p:cNvSpPr>
          <p:nvPr/>
        </p:nvSpPr>
        <p:spPr bwMode="black">
          <a:xfrm>
            <a:off x="821662" y="3547572"/>
            <a:ext cx="7277309" cy="1758949"/>
          </a:xfrm>
          <a:prstGeom prst="rect">
            <a:avLst/>
          </a:prstGeom>
          <a:noFill/>
          <a:ln w="9525" algn="ctr">
            <a:noFill/>
            <a:miter lim="800000"/>
            <a:headEnd type="none" w="sm" len="sm"/>
            <a:tailEnd type="none" w="sm" len="sm"/>
          </a:ln>
          <a:effectLst/>
        </p:spPr>
        <p:txBody>
          <a:bodyPr lIns="92075" tIns="46038" rIns="92075" bIns="46038"/>
          <a:lstStyle/>
          <a:p>
            <a:pPr marL="182563" indent="-182563" algn="just" eaLnBrk="0" hangingPunct="0">
              <a:lnSpc>
                <a:spcPct val="95000"/>
              </a:lnSpc>
              <a:spcBef>
                <a:spcPct val="30000"/>
              </a:spcBef>
              <a:spcAft>
                <a:spcPct val="45000"/>
              </a:spcAft>
            </a:pPr>
            <a:r>
              <a:rPr kumimoji="1" lang="es-CL" sz="2000" u="none" dirty="0"/>
              <a:t>Pueden permanecer latentes por largo tiempo, solo aparecen cuando se combinan con fallas activas para vencer las defensas del sistema.	</a:t>
            </a:r>
          </a:p>
          <a:p>
            <a:pPr marL="182563" indent="-182563" algn="just" eaLnBrk="0" hangingPunct="0">
              <a:lnSpc>
                <a:spcPct val="95000"/>
              </a:lnSpc>
              <a:spcBef>
                <a:spcPct val="30000"/>
              </a:spcBef>
              <a:spcAft>
                <a:spcPct val="45000"/>
              </a:spcAft>
            </a:pPr>
            <a:r>
              <a:rPr kumimoji="1" lang="es-CL" sz="2000" u="none" dirty="0"/>
              <a:t>Cometidas generalmente por diseñadores, directores, gerentes, supervisores, etc.</a:t>
            </a:r>
          </a:p>
        </p:txBody>
      </p:sp>
      <p:sp>
        <p:nvSpPr>
          <p:cNvPr id="460807" name="Text Box 7"/>
          <p:cNvSpPr txBox="1">
            <a:spLocks noChangeArrowheads="1"/>
          </p:cNvSpPr>
          <p:nvPr/>
        </p:nvSpPr>
        <p:spPr bwMode="auto">
          <a:xfrm>
            <a:off x="1336116" y="3068862"/>
            <a:ext cx="3124200" cy="457200"/>
          </a:xfrm>
          <a:prstGeom prst="rect">
            <a:avLst/>
          </a:prstGeom>
          <a:solidFill>
            <a:srgbClr val="FF3300"/>
          </a:solidFill>
          <a:ln w="12700" cap="sq">
            <a:noFill/>
            <a:miter lim="800000"/>
            <a:headEnd type="none" w="sm" len="sm"/>
            <a:tailEnd type="none" w="sm" len="sm"/>
          </a:ln>
          <a:effectLst/>
        </p:spPr>
        <p:txBody>
          <a:bodyPr>
            <a:spAutoFit/>
          </a:bodyPr>
          <a:lstStyle/>
          <a:p>
            <a:pPr eaLnBrk="0" hangingPunct="0">
              <a:spcBef>
                <a:spcPct val="0"/>
              </a:spcBef>
              <a:buFontTx/>
              <a:buNone/>
            </a:pPr>
            <a:r>
              <a:rPr lang="es-CL" sz="2400" u="none" dirty="0"/>
              <a:t>Condiciones latentes</a:t>
            </a:r>
            <a:endParaRPr lang="es-ES" sz="2400" u="none" dirty="0"/>
          </a:p>
        </p:txBody>
      </p:sp>
      <p:sp>
        <p:nvSpPr>
          <p:cNvPr id="460808" name="Text Box 8"/>
          <p:cNvSpPr txBox="1">
            <a:spLocks noChangeArrowheads="1"/>
          </p:cNvSpPr>
          <p:nvPr/>
        </p:nvSpPr>
        <p:spPr bwMode="auto">
          <a:xfrm>
            <a:off x="609583" y="1963501"/>
            <a:ext cx="3007824" cy="461665"/>
          </a:xfrm>
          <a:prstGeom prst="rect">
            <a:avLst/>
          </a:prstGeom>
          <a:solidFill>
            <a:srgbClr val="FF3300"/>
          </a:solidFill>
          <a:ln w="12700" cap="sq">
            <a:noFill/>
            <a:miter lim="800000"/>
            <a:headEnd type="none" w="sm" len="sm"/>
            <a:tailEnd type="none" w="sm" len="sm"/>
          </a:ln>
          <a:effectLst/>
        </p:spPr>
        <p:txBody>
          <a:bodyPr wrap="square">
            <a:spAutoFit/>
          </a:bodyPr>
          <a:lstStyle/>
          <a:p>
            <a:pPr eaLnBrk="0" hangingPunct="0">
              <a:spcBef>
                <a:spcPct val="0"/>
              </a:spcBef>
              <a:buFontTx/>
              <a:buNone/>
            </a:pPr>
            <a:r>
              <a:rPr lang="es-CL" sz="2400" u="none"/>
              <a:t>Fallas Activas</a:t>
            </a:r>
            <a:endParaRPr lang="es-ES" sz="2400" u="none"/>
          </a:p>
        </p:txBody>
      </p:sp>
    </p:spTree>
  </p:cSld>
  <p:clrMapOvr>
    <a:masterClrMapping/>
  </p:clrMapOvr>
  <p:transition spd="slow">
    <p:pull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fecha"/>
          <p:cNvSpPr>
            <a:spLocks noGrp="1"/>
          </p:cNvSpPr>
          <p:nvPr>
            <p:ph type="dt" sz="half" idx="10"/>
          </p:nvPr>
        </p:nvSpPr>
        <p:spPr/>
        <p:txBody>
          <a:bodyPr/>
          <a:lstStyle/>
          <a:p>
            <a:fld id="{A30BAF98-B214-419D-BAEE-383BEC3090DD}" type="datetime1">
              <a:rPr lang="es-ES"/>
              <a:pPr/>
              <a:t>07/09/2025</a:t>
            </a:fld>
            <a:endParaRPr lang="es-ES"/>
          </a:p>
        </p:txBody>
      </p:sp>
      <p:sp>
        <p:nvSpPr>
          <p:cNvPr id="5" name="3 Marcador de número de diapositiva"/>
          <p:cNvSpPr>
            <a:spLocks noGrp="1"/>
          </p:cNvSpPr>
          <p:nvPr>
            <p:ph type="sldNum" sz="quarter" idx="11"/>
          </p:nvPr>
        </p:nvSpPr>
        <p:spPr/>
        <p:txBody>
          <a:bodyPr/>
          <a:lstStyle/>
          <a:p>
            <a:endParaRPr lang="es-ES"/>
          </a:p>
          <a:p>
            <a:fld id="{A6614DA4-A979-4626-A410-8DC06E86CD14}" type="slidenum">
              <a:rPr lang="es-ES"/>
              <a:pPr/>
              <a:t>93</a:t>
            </a:fld>
            <a:endParaRPr lang="es-ES"/>
          </a:p>
        </p:txBody>
      </p:sp>
      <p:pic>
        <p:nvPicPr>
          <p:cNvPr id="464898" name="Picture 2" descr="Imagen1tris"/>
          <p:cNvPicPr>
            <a:picLocks noChangeAspect="1" noChangeArrowheads="1"/>
          </p:cNvPicPr>
          <p:nvPr/>
        </p:nvPicPr>
        <p:blipFill>
          <a:blip r:embed="rId3" cstate="print"/>
          <a:srcRect/>
          <a:stretch>
            <a:fillRect/>
          </a:stretch>
        </p:blipFill>
        <p:spPr bwMode="auto">
          <a:xfrm>
            <a:off x="1335446" y="2272241"/>
            <a:ext cx="5881042" cy="3760765"/>
          </a:xfrm>
          <a:prstGeom prst="rect">
            <a:avLst/>
          </a:prstGeom>
          <a:noFill/>
        </p:spPr>
      </p:pic>
      <p:sp>
        <p:nvSpPr>
          <p:cNvPr id="464899" name="Text Box 3"/>
          <p:cNvSpPr txBox="1">
            <a:spLocks noChangeArrowheads="1"/>
          </p:cNvSpPr>
          <p:nvPr/>
        </p:nvSpPr>
        <p:spPr bwMode="auto">
          <a:xfrm>
            <a:off x="1298575" y="1548787"/>
            <a:ext cx="2584450" cy="40011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buFontTx/>
              <a:buNone/>
            </a:pPr>
            <a:r>
              <a:rPr lang="es-CL" sz="2000" u="none" dirty="0"/>
              <a:t>Falla Activa:</a:t>
            </a:r>
            <a:endParaRPr lang="es-ES" sz="2000" u="none" dirty="0"/>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3 Marcador de fecha"/>
          <p:cNvSpPr>
            <a:spLocks noGrp="1"/>
          </p:cNvSpPr>
          <p:nvPr>
            <p:ph type="dt" sz="half" idx="10"/>
          </p:nvPr>
        </p:nvSpPr>
        <p:spPr>
          <a:xfrm>
            <a:off x="241761" y="6126777"/>
            <a:ext cx="1524000" cy="533400"/>
          </a:xfrm>
        </p:spPr>
        <p:txBody>
          <a:bodyPr/>
          <a:lstStyle/>
          <a:p>
            <a:fld id="{A86239FD-F87A-4121-B389-0B277D67E316}" type="datetime1">
              <a:rPr lang="es-ES"/>
              <a:pPr/>
              <a:t>07/09/2025</a:t>
            </a:fld>
            <a:endParaRPr lang="es-ES" dirty="0"/>
          </a:p>
        </p:txBody>
      </p:sp>
      <p:sp>
        <p:nvSpPr>
          <p:cNvPr id="21" name="4 Marcador de número de diapositiva"/>
          <p:cNvSpPr>
            <a:spLocks noGrp="1"/>
          </p:cNvSpPr>
          <p:nvPr>
            <p:ph type="sldNum" sz="quarter" idx="11"/>
          </p:nvPr>
        </p:nvSpPr>
        <p:spPr>
          <a:xfrm>
            <a:off x="8359770" y="6028352"/>
            <a:ext cx="468312" cy="457200"/>
          </a:xfrm>
        </p:spPr>
        <p:txBody>
          <a:bodyPr/>
          <a:lstStyle/>
          <a:p>
            <a:endParaRPr lang="es-ES" dirty="0"/>
          </a:p>
          <a:p>
            <a:fld id="{F5187FCE-4A50-4622-88F0-43F66B56C63F}" type="slidenum">
              <a:rPr lang="es-ES"/>
              <a:pPr/>
              <a:t>94</a:t>
            </a:fld>
            <a:endParaRPr lang="es-ES" dirty="0"/>
          </a:p>
        </p:txBody>
      </p:sp>
      <p:sp>
        <p:nvSpPr>
          <p:cNvPr id="466946" name="Rectangle 2"/>
          <p:cNvSpPr>
            <a:spLocks noGrp="1" noChangeArrowheads="1"/>
          </p:cNvSpPr>
          <p:nvPr>
            <p:ph type="title"/>
          </p:nvPr>
        </p:nvSpPr>
        <p:spPr>
          <a:xfrm>
            <a:off x="2743200" y="192702"/>
            <a:ext cx="3657600" cy="752475"/>
          </a:xfrm>
          <a:prstGeom prst="rect">
            <a:avLst/>
          </a:prstGeom>
          <a:solidFill>
            <a:schemeClr val="accent2"/>
          </a:solidFill>
        </p:spPr>
        <p:txBody>
          <a:bodyPr>
            <a:normAutofit fontScale="90000"/>
          </a:bodyPr>
          <a:lstStyle/>
          <a:p>
            <a:r>
              <a:rPr lang="es-CL" b="0" dirty="0">
                <a:effectLst>
                  <a:outerShdw blurRad="38100" dist="38100" dir="2700000" algn="tl">
                    <a:srgbClr val="C0C0C0"/>
                  </a:outerShdw>
                </a:effectLst>
              </a:rPr>
              <a:t>5. Análisis ICAM</a:t>
            </a:r>
            <a:endParaRPr lang="es-ES" b="0" dirty="0">
              <a:effectLst>
                <a:outerShdw blurRad="38100" dist="38100" dir="2700000" algn="tl">
                  <a:srgbClr val="C0C0C0"/>
                </a:outerShdw>
              </a:effectLst>
            </a:endParaRPr>
          </a:p>
        </p:txBody>
      </p:sp>
      <p:sp>
        <p:nvSpPr>
          <p:cNvPr id="466947" name="AutoShape 3"/>
          <p:cNvSpPr>
            <a:spLocks noChangeArrowheads="1"/>
          </p:cNvSpPr>
          <p:nvPr/>
        </p:nvSpPr>
        <p:spPr bwMode="auto">
          <a:xfrm>
            <a:off x="1401763" y="961052"/>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Revisión de los Hallazgos, Factores Contribuyentes</a:t>
            </a:r>
          </a:p>
        </p:txBody>
      </p:sp>
      <p:sp>
        <p:nvSpPr>
          <p:cNvPr id="466948" name="AutoShape 4"/>
          <p:cNvSpPr>
            <a:spLocks noChangeArrowheads="1"/>
          </p:cNvSpPr>
          <p:nvPr/>
        </p:nvSpPr>
        <p:spPr bwMode="auto">
          <a:xfrm>
            <a:off x="1401763" y="1873865"/>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dirty="0"/>
              <a:t>Identificación de las defensas inexistentes o con fallas</a:t>
            </a:r>
          </a:p>
        </p:txBody>
      </p:sp>
      <p:sp>
        <p:nvSpPr>
          <p:cNvPr id="466949" name="AutoShape 5"/>
          <p:cNvSpPr>
            <a:spLocks noChangeArrowheads="1"/>
          </p:cNvSpPr>
          <p:nvPr/>
        </p:nvSpPr>
        <p:spPr bwMode="auto">
          <a:xfrm>
            <a:off x="1401763" y="2788265"/>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Identificación de las acciones individuales y de equipo</a:t>
            </a:r>
          </a:p>
        </p:txBody>
      </p:sp>
      <p:sp>
        <p:nvSpPr>
          <p:cNvPr id="466950" name="AutoShape 6"/>
          <p:cNvSpPr>
            <a:spLocks noChangeArrowheads="1"/>
          </p:cNvSpPr>
          <p:nvPr/>
        </p:nvSpPr>
        <p:spPr bwMode="auto">
          <a:xfrm>
            <a:off x="1401763" y="3642340"/>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Identificación de las condiciones de la tarea y del entorno</a:t>
            </a:r>
          </a:p>
        </p:txBody>
      </p:sp>
      <p:sp>
        <p:nvSpPr>
          <p:cNvPr id="466951" name="AutoShape 7"/>
          <p:cNvSpPr>
            <a:spLocks noChangeArrowheads="1"/>
          </p:cNvSpPr>
          <p:nvPr/>
        </p:nvSpPr>
        <p:spPr bwMode="auto">
          <a:xfrm>
            <a:off x="1401763" y="4615477"/>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Identificación de los factores organizacionales (OFTs)</a:t>
            </a:r>
          </a:p>
        </p:txBody>
      </p:sp>
      <p:sp>
        <p:nvSpPr>
          <p:cNvPr id="466952" name="AutoShape 8"/>
          <p:cNvSpPr>
            <a:spLocks noChangeArrowheads="1"/>
          </p:cNvSpPr>
          <p:nvPr/>
        </p:nvSpPr>
        <p:spPr bwMode="auto">
          <a:xfrm>
            <a:off x="1401763" y="5504477"/>
            <a:ext cx="6340475" cy="571500"/>
          </a:xfrm>
          <a:prstGeom prst="flowChartAlternateProcess">
            <a:avLst/>
          </a:prstGeom>
          <a:solidFill>
            <a:srgbClr val="FFFF99"/>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Validación de los OFTs con respecto al Incidente</a:t>
            </a:r>
          </a:p>
        </p:txBody>
      </p:sp>
      <p:sp>
        <p:nvSpPr>
          <p:cNvPr id="466953" name="AutoShape 9"/>
          <p:cNvSpPr>
            <a:spLocks noChangeArrowheads="1"/>
          </p:cNvSpPr>
          <p:nvPr/>
        </p:nvSpPr>
        <p:spPr bwMode="auto">
          <a:xfrm>
            <a:off x="4179888" y="1532552"/>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4" name="AutoShape 10"/>
          <p:cNvSpPr>
            <a:spLocks noChangeArrowheads="1"/>
          </p:cNvSpPr>
          <p:nvPr/>
        </p:nvSpPr>
        <p:spPr bwMode="auto">
          <a:xfrm>
            <a:off x="4179888" y="2445365"/>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5" name="AutoShape 11"/>
          <p:cNvSpPr>
            <a:spLocks noChangeArrowheads="1"/>
          </p:cNvSpPr>
          <p:nvPr/>
        </p:nvSpPr>
        <p:spPr bwMode="auto">
          <a:xfrm>
            <a:off x="4179888" y="3359765"/>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6" name="AutoShape 12"/>
          <p:cNvSpPr>
            <a:spLocks noChangeArrowheads="1"/>
          </p:cNvSpPr>
          <p:nvPr/>
        </p:nvSpPr>
        <p:spPr bwMode="auto">
          <a:xfrm>
            <a:off x="4179888" y="4285277"/>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7" name="AutoShape 13"/>
          <p:cNvSpPr>
            <a:spLocks noChangeArrowheads="1"/>
          </p:cNvSpPr>
          <p:nvPr/>
        </p:nvSpPr>
        <p:spPr bwMode="auto">
          <a:xfrm>
            <a:off x="4179888" y="5186977"/>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8" name="Freeform 14"/>
          <p:cNvSpPr>
            <a:spLocks/>
          </p:cNvSpPr>
          <p:nvPr/>
        </p:nvSpPr>
        <p:spPr bwMode="auto">
          <a:xfrm>
            <a:off x="922338" y="1065827"/>
            <a:ext cx="381000" cy="390525"/>
          </a:xfrm>
          <a:custGeom>
            <a:avLst/>
            <a:gdLst/>
            <a:ahLst/>
            <a:cxnLst>
              <a:cxn ang="0">
                <a:pos x="18" y="280"/>
              </a:cxn>
              <a:cxn ang="0">
                <a:pos x="0" y="331"/>
              </a:cxn>
              <a:cxn ang="0">
                <a:pos x="16" y="337"/>
              </a:cxn>
              <a:cxn ang="0">
                <a:pos x="31" y="345"/>
              </a:cxn>
              <a:cxn ang="0">
                <a:pos x="61" y="361"/>
              </a:cxn>
              <a:cxn ang="0">
                <a:pos x="75" y="369"/>
              </a:cxn>
              <a:cxn ang="0">
                <a:pos x="89" y="379"/>
              </a:cxn>
              <a:cxn ang="0">
                <a:pos x="103" y="389"/>
              </a:cxn>
              <a:cxn ang="0">
                <a:pos x="117" y="399"/>
              </a:cxn>
              <a:cxn ang="0">
                <a:pos x="129" y="409"/>
              </a:cxn>
              <a:cxn ang="0">
                <a:pos x="141" y="419"/>
              </a:cxn>
              <a:cxn ang="0">
                <a:pos x="151" y="431"/>
              </a:cxn>
              <a:cxn ang="0">
                <a:pos x="162" y="441"/>
              </a:cxn>
              <a:cxn ang="0">
                <a:pos x="172" y="453"/>
              </a:cxn>
              <a:cxn ang="0">
                <a:pos x="180" y="464"/>
              </a:cxn>
              <a:cxn ang="0">
                <a:pos x="190" y="478"/>
              </a:cxn>
              <a:cxn ang="0">
                <a:pos x="198" y="490"/>
              </a:cxn>
              <a:cxn ang="0">
                <a:pos x="206" y="456"/>
              </a:cxn>
              <a:cxn ang="0">
                <a:pos x="216" y="423"/>
              </a:cxn>
              <a:cxn ang="0">
                <a:pos x="226" y="391"/>
              </a:cxn>
              <a:cxn ang="0">
                <a:pos x="240" y="357"/>
              </a:cxn>
              <a:cxn ang="0">
                <a:pos x="254" y="325"/>
              </a:cxn>
              <a:cxn ang="0">
                <a:pos x="270" y="294"/>
              </a:cxn>
              <a:cxn ang="0">
                <a:pos x="286" y="262"/>
              </a:cxn>
              <a:cxn ang="0">
                <a:pos x="303" y="230"/>
              </a:cxn>
              <a:cxn ang="0">
                <a:pos x="323" y="200"/>
              </a:cxn>
              <a:cxn ang="0">
                <a:pos x="343" y="171"/>
              </a:cxn>
              <a:cxn ang="0">
                <a:pos x="365" y="141"/>
              </a:cxn>
              <a:cxn ang="0">
                <a:pos x="389" y="111"/>
              </a:cxn>
              <a:cxn ang="0">
                <a:pos x="415" y="83"/>
              </a:cxn>
              <a:cxn ang="0">
                <a:pos x="440" y="56"/>
              </a:cxn>
              <a:cxn ang="0">
                <a:pos x="466" y="28"/>
              </a:cxn>
              <a:cxn ang="0">
                <a:pos x="496" y="0"/>
              </a:cxn>
              <a:cxn ang="0">
                <a:pos x="496" y="0"/>
              </a:cxn>
              <a:cxn ang="0">
                <a:pos x="397" y="0"/>
              </a:cxn>
              <a:cxn ang="0">
                <a:pos x="375" y="22"/>
              </a:cxn>
              <a:cxn ang="0">
                <a:pos x="355" y="44"/>
              </a:cxn>
              <a:cxn ang="0">
                <a:pos x="337" y="65"/>
              </a:cxn>
              <a:cxn ang="0">
                <a:pos x="317" y="87"/>
              </a:cxn>
              <a:cxn ang="0">
                <a:pos x="301" y="109"/>
              </a:cxn>
              <a:cxn ang="0">
                <a:pos x="284" y="133"/>
              </a:cxn>
              <a:cxn ang="0">
                <a:pos x="268" y="157"/>
              </a:cxn>
              <a:cxn ang="0">
                <a:pos x="254" y="181"/>
              </a:cxn>
              <a:cxn ang="0">
                <a:pos x="238" y="204"/>
              </a:cxn>
              <a:cxn ang="0">
                <a:pos x="226" y="228"/>
              </a:cxn>
              <a:cxn ang="0">
                <a:pos x="212" y="252"/>
              </a:cxn>
              <a:cxn ang="0">
                <a:pos x="200" y="276"/>
              </a:cxn>
              <a:cxn ang="0">
                <a:pos x="190" y="302"/>
              </a:cxn>
              <a:cxn ang="0">
                <a:pos x="180" y="325"/>
              </a:cxn>
              <a:cxn ang="0">
                <a:pos x="170" y="351"/>
              </a:cxn>
              <a:cxn ang="0">
                <a:pos x="162" y="377"/>
              </a:cxn>
              <a:cxn ang="0">
                <a:pos x="149" y="361"/>
              </a:cxn>
              <a:cxn ang="0">
                <a:pos x="133" y="347"/>
              </a:cxn>
              <a:cxn ang="0">
                <a:pos x="117" y="333"/>
              </a:cxn>
              <a:cxn ang="0">
                <a:pos x="99" y="322"/>
              </a:cxn>
              <a:cxn ang="0">
                <a:pos x="79" y="310"/>
              </a:cxn>
              <a:cxn ang="0">
                <a:pos x="59" y="298"/>
              </a:cxn>
              <a:cxn ang="0">
                <a:pos x="39" y="288"/>
              </a:cxn>
              <a:cxn ang="0">
                <a:pos x="18" y="280"/>
              </a:cxn>
              <a:cxn ang="0">
                <a:pos x="18" y="280"/>
              </a:cxn>
            </a:cxnLst>
            <a:rect l="0" t="0" r="r" b="b"/>
            <a:pathLst>
              <a:path w="496" h="490">
                <a:moveTo>
                  <a:pt x="18" y="280"/>
                </a:moveTo>
                <a:lnTo>
                  <a:pt x="0" y="331"/>
                </a:lnTo>
                <a:lnTo>
                  <a:pt x="16" y="337"/>
                </a:lnTo>
                <a:lnTo>
                  <a:pt x="31" y="345"/>
                </a:lnTo>
                <a:lnTo>
                  <a:pt x="61" y="361"/>
                </a:lnTo>
                <a:lnTo>
                  <a:pt x="75" y="369"/>
                </a:lnTo>
                <a:lnTo>
                  <a:pt x="89" y="379"/>
                </a:lnTo>
                <a:lnTo>
                  <a:pt x="103" y="389"/>
                </a:lnTo>
                <a:lnTo>
                  <a:pt x="117" y="399"/>
                </a:lnTo>
                <a:lnTo>
                  <a:pt x="129" y="409"/>
                </a:lnTo>
                <a:lnTo>
                  <a:pt x="141" y="419"/>
                </a:lnTo>
                <a:lnTo>
                  <a:pt x="151" y="431"/>
                </a:lnTo>
                <a:lnTo>
                  <a:pt x="162" y="441"/>
                </a:lnTo>
                <a:lnTo>
                  <a:pt x="172" y="453"/>
                </a:lnTo>
                <a:lnTo>
                  <a:pt x="180" y="464"/>
                </a:lnTo>
                <a:lnTo>
                  <a:pt x="190" y="478"/>
                </a:lnTo>
                <a:lnTo>
                  <a:pt x="198" y="490"/>
                </a:lnTo>
                <a:lnTo>
                  <a:pt x="206" y="456"/>
                </a:lnTo>
                <a:lnTo>
                  <a:pt x="216" y="423"/>
                </a:lnTo>
                <a:lnTo>
                  <a:pt x="226" y="391"/>
                </a:lnTo>
                <a:lnTo>
                  <a:pt x="240" y="357"/>
                </a:lnTo>
                <a:lnTo>
                  <a:pt x="254" y="325"/>
                </a:lnTo>
                <a:lnTo>
                  <a:pt x="270" y="294"/>
                </a:lnTo>
                <a:lnTo>
                  <a:pt x="286" y="262"/>
                </a:lnTo>
                <a:lnTo>
                  <a:pt x="303" y="230"/>
                </a:lnTo>
                <a:lnTo>
                  <a:pt x="323" y="200"/>
                </a:lnTo>
                <a:lnTo>
                  <a:pt x="343" y="171"/>
                </a:lnTo>
                <a:lnTo>
                  <a:pt x="365" y="141"/>
                </a:lnTo>
                <a:lnTo>
                  <a:pt x="389" y="111"/>
                </a:lnTo>
                <a:lnTo>
                  <a:pt x="415" y="83"/>
                </a:lnTo>
                <a:lnTo>
                  <a:pt x="440" y="56"/>
                </a:lnTo>
                <a:lnTo>
                  <a:pt x="466" y="28"/>
                </a:lnTo>
                <a:lnTo>
                  <a:pt x="496" y="0"/>
                </a:lnTo>
                <a:lnTo>
                  <a:pt x="496" y="0"/>
                </a:lnTo>
                <a:lnTo>
                  <a:pt x="397" y="0"/>
                </a:lnTo>
                <a:lnTo>
                  <a:pt x="375" y="22"/>
                </a:lnTo>
                <a:lnTo>
                  <a:pt x="355" y="44"/>
                </a:lnTo>
                <a:lnTo>
                  <a:pt x="337" y="65"/>
                </a:lnTo>
                <a:lnTo>
                  <a:pt x="317" y="87"/>
                </a:lnTo>
                <a:lnTo>
                  <a:pt x="301" y="109"/>
                </a:lnTo>
                <a:lnTo>
                  <a:pt x="284" y="133"/>
                </a:lnTo>
                <a:lnTo>
                  <a:pt x="268" y="157"/>
                </a:lnTo>
                <a:lnTo>
                  <a:pt x="254" y="181"/>
                </a:lnTo>
                <a:lnTo>
                  <a:pt x="238" y="204"/>
                </a:lnTo>
                <a:lnTo>
                  <a:pt x="226" y="228"/>
                </a:lnTo>
                <a:lnTo>
                  <a:pt x="212" y="252"/>
                </a:lnTo>
                <a:lnTo>
                  <a:pt x="200" y="276"/>
                </a:lnTo>
                <a:lnTo>
                  <a:pt x="190" y="302"/>
                </a:lnTo>
                <a:lnTo>
                  <a:pt x="180" y="325"/>
                </a:lnTo>
                <a:lnTo>
                  <a:pt x="170" y="351"/>
                </a:lnTo>
                <a:lnTo>
                  <a:pt x="162" y="377"/>
                </a:lnTo>
                <a:lnTo>
                  <a:pt x="149" y="361"/>
                </a:lnTo>
                <a:lnTo>
                  <a:pt x="133" y="347"/>
                </a:lnTo>
                <a:lnTo>
                  <a:pt x="117" y="333"/>
                </a:lnTo>
                <a:lnTo>
                  <a:pt x="99" y="322"/>
                </a:lnTo>
                <a:lnTo>
                  <a:pt x="79" y="310"/>
                </a:lnTo>
                <a:lnTo>
                  <a:pt x="59" y="298"/>
                </a:lnTo>
                <a:lnTo>
                  <a:pt x="39" y="288"/>
                </a:lnTo>
                <a:lnTo>
                  <a:pt x="18" y="280"/>
                </a:lnTo>
                <a:lnTo>
                  <a:pt x="18" y="280"/>
                </a:lnTo>
              </a:path>
            </a:pathLst>
          </a:custGeom>
          <a:solidFill>
            <a:srgbClr val="FF0000"/>
          </a:solidFill>
          <a:ln w="12700">
            <a:solidFill>
              <a:srgbClr val="000000"/>
            </a:solidFill>
            <a:prstDash val="solid"/>
            <a:round/>
            <a:headEnd/>
            <a:tailEnd/>
          </a:ln>
        </p:spPr>
        <p:txBody>
          <a:bodyPr/>
          <a:lstStyle/>
          <a:p>
            <a:endParaRPr lang="es-CL"/>
          </a:p>
        </p:txBody>
      </p:sp>
      <p:sp>
        <p:nvSpPr>
          <p:cNvPr id="466959" name="Freeform 15"/>
          <p:cNvSpPr>
            <a:spLocks/>
          </p:cNvSpPr>
          <p:nvPr/>
        </p:nvSpPr>
        <p:spPr bwMode="auto">
          <a:xfrm>
            <a:off x="922338" y="5529877"/>
            <a:ext cx="381000" cy="388938"/>
          </a:xfrm>
          <a:custGeom>
            <a:avLst/>
            <a:gdLst/>
            <a:ahLst/>
            <a:cxnLst>
              <a:cxn ang="0">
                <a:pos x="18" y="278"/>
              </a:cxn>
              <a:cxn ang="0">
                <a:pos x="0" y="329"/>
              </a:cxn>
              <a:cxn ang="0">
                <a:pos x="16" y="335"/>
              </a:cxn>
              <a:cxn ang="0">
                <a:pos x="31" y="343"/>
              </a:cxn>
              <a:cxn ang="0">
                <a:pos x="61" y="359"/>
              </a:cxn>
              <a:cxn ang="0">
                <a:pos x="75" y="367"/>
              </a:cxn>
              <a:cxn ang="0">
                <a:pos x="89" y="377"/>
              </a:cxn>
              <a:cxn ang="0">
                <a:pos x="103" y="387"/>
              </a:cxn>
              <a:cxn ang="0">
                <a:pos x="117" y="397"/>
              </a:cxn>
              <a:cxn ang="0">
                <a:pos x="129" y="407"/>
              </a:cxn>
              <a:cxn ang="0">
                <a:pos x="141" y="417"/>
              </a:cxn>
              <a:cxn ang="0">
                <a:pos x="151" y="428"/>
              </a:cxn>
              <a:cxn ang="0">
                <a:pos x="162" y="438"/>
              </a:cxn>
              <a:cxn ang="0">
                <a:pos x="172" y="450"/>
              </a:cxn>
              <a:cxn ang="0">
                <a:pos x="180" y="462"/>
              </a:cxn>
              <a:cxn ang="0">
                <a:pos x="190" y="476"/>
              </a:cxn>
              <a:cxn ang="0">
                <a:pos x="198" y="488"/>
              </a:cxn>
              <a:cxn ang="0">
                <a:pos x="198" y="488"/>
              </a:cxn>
              <a:cxn ang="0">
                <a:pos x="206" y="454"/>
              </a:cxn>
              <a:cxn ang="0">
                <a:pos x="216" y="421"/>
              </a:cxn>
              <a:cxn ang="0">
                <a:pos x="226" y="389"/>
              </a:cxn>
              <a:cxn ang="0">
                <a:pos x="240" y="355"/>
              </a:cxn>
              <a:cxn ang="0">
                <a:pos x="254" y="323"/>
              </a:cxn>
              <a:cxn ang="0">
                <a:pos x="270" y="292"/>
              </a:cxn>
              <a:cxn ang="0">
                <a:pos x="286" y="260"/>
              </a:cxn>
              <a:cxn ang="0">
                <a:pos x="303" y="228"/>
              </a:cxn>
              <a:cxn ang="0">
                <a:pos x="323" y="198"/>
              </a:cxn>
              <a:cxn ang="0">
                <a:pos x="343" y="168"/>
              </a:cxn>
              <a:cxn ang="0">
                <a:pos x="365" y="139"/>
              </a:cxn>
              <a:cxn ang="0">
                <a:pos x="389" y="109"/>
              </a:cxn>
              <a:cxn ang="0">
                <a:pos x="415" y="81"/>
              </a:cxn>
              <a:cxn ang="0">
                <a:pos x="440" y="53"/>
              </a:cxn>
              <a:cxn ang="0">
                <a:pos x="466" y="26"/>
              </a:cxn>
              <a:cxn ang="0">
                <a:pos x="496" y="0"/>
              </a:cxn>
              <a:cxn ang="0">
                <a:pos x="496" y="0"/>
              </a:cxn>
              <a:cxn ang="0">
                <a:pos x="397" y="0"/>
              </a:cxn>
              <a:cxn ang="0">
                <a:pos x="375" y="20"/>
              </a:cxn>
              <a:cxn ang="0">
                <a:pos x="355" y="41"/>
              </a:cxn>
              <a:cxn ang="0">
                <a:pos x="337" y="63"/>
              </a:cxn>
              <a:cxn ang="0">
                <a:pos x="317" y="85"/>
              </a:cxn>
              <a:cxn ang="0">
                <a:pos x="301" y="107"/>
              </a:cxn>
              <a:cxn ang="0">
                <a:pos x="284" y="131"/>
              </a:cxn>
              <a:cxn ang="0">
                <a:pos x="268" y="155"/>
              </a:cxn>
              <a:cxn ang="0">
                <a:pos x="254" y="178"/>
              </a:cxn>
              <a:cxn ang="0">
                <a:pos x="238" y="202"/>
              </a:cxn>
              <a:cxn ang="0">
                <a:pos x="226" y="226"/>
              </a:cxn>
              <a:cxn ang="0">
                <a:pos x="212" y="250"/>
              </a:cxn>
              <a:cxn ang="0">
                <a:pos x="200" y="274"/>
              </a:cxn>
              <a:cxn ang="0">
                <a:pos x="190" y="299"/>
              </a:cxn>
              <a:cxn ang="0">
                <a:pos x="180" y="325"/>
              </a:cxn>
              <a:cxn ang="0">
                <a:pos x="170" y="349"/>
              </a:cxn>
              <a:cxn ang="0">
                <a:pos x="162" y="375"/>
              </a:cxn>
              <a:cxn ang="0">
                <a:pos x="149" y="359"/>
              </a:cxn>
              <a:cxn ang="0">
                <a:pos x="133" y="345"/>
              </a:cxn>
              <a:cxn ang="0">
                <a:pos x="117" y="331"/>
              </a:cxn>
              <a:cxn ang="0">
                <a:pos x="99" y="319"/>
              </a:cxn>
              <a:cxn ang="0">
                <a:pos x="79" y="307"/>
              </a:cxn>
              <a:cxn ang="0">
                <a:pos x="59" y="295"/>
              </a:cxn>
              <a:cxn ang="0">
                <a:pos x="39" y="286"/>
              </a:cxn>
              <a:cxn ang="0">
                <a:pos x="18" y="278"/>
              </a:cxn>
              <a:cxn ang="0">
                <a:pos x="18" y="278"/>
              </a:cxn>
            </a:cxnLst>
            <a:rect l="0" t="0" r="r" b="b"/>
            <a:pathLst>
              <a:path w="496" h="488">
                <a:moveTo>
                  <a:pt x="18" y="278"/>
                </a:moveTo>
                <a:lnTo>
                  <a:pt x="0" y="329"/>
                </a:lnTo>
                <a:lnTo>
                  <a:pt x="16" y="335"/>
                </a:lnTo>
                <a:lnTo>
                  <a:pt x="31" y="343"/>
                </a:lnTo>
                <a:lnTo>
                  <a:pt x="61" y="359"/>
                </a:lnTo>
                <a:lnTo>
                  <a:pt x="75" y="367"/>
                </a:lnTo>
                <a:lnTo>
                  <a:pt x="89" y="377"/>
                </a:lnTo>
                <a:lnTo>
                  <a:pt x="103" y="387"/>
                </a:lnTo>
                <a:lnTo>
                  <a:pt x="117" y="397"/>
                </a:lnTo>
                <a:lnTo>
                  <a:pt x="129" y="407"/>
                </a:lnTo>
                <a:lnTo>
                  <a:pt x="141" y="417"/>
                </a:lnTo>
                <a:lnTo>
                  <a:pt x="151" y="428"/>
                </a:lnTo>
                <a:lnTo>
                  <a:pt x="162" y="438"/>
                </a:lnTo>
                <a:lnTo>
                  <a:pt x="172" y="450"/>
                </a:lnTo>
                <a:lnTo>
                  <a:pt x="180" y="462"/>
                </a:lnTo>
                <a:lnTo>
                  <a:pt x="190" y="476"/>
                </a:lnTo>
                <a:lnTo>
                  <a:pt x="198" y="488"/>
                </a:lnTo>
                <a:lnTo>
                  <a:pt x="198" y="488"/>
                </a:lnTo>
                <a:lnTo>
                  <a:pt x="206" y="454"/>
                </a:lnTo>
                <a:lnTo>
                  <a:pt x="216" y="421"/>
                </a:lnTo>
                <a:lnTo>
                  <a:pt x="226" y="389"/>
                </a:lnTo>
                <a:lnTo>
                  <a:pt x="240" y="355"/>
                </a:lnTo>
                <a:lnTo>
                  <a:pt x="254" y="323"/>
                </a:lnTo>
                <a:lnTo>
                  <a:pt x="270" y="292"/>
                </a:lnTo>
                <a:lnTo>
                  <a:pt x="286" y="260"/>
                </a:lnTo>
                <a:lnTo>
                  <a:pt x="303" y="228"/>
                </a:lnTo>
                <a:lnTo>
                  <a:pt x="323" y="198"/>
                </a:lnTo>
                <a:lnTo>
                  <a:pt x="343" y="168"/>
                </a:lnTo>
                <a:lnTo>
                  <a:pt x="365" y="139"/>
                </a:lnTo>
                <a:lnTo>
                  <a:pt x="389" y="109"/>
                </a:lnTo>
                <a:lnTo>
                  <a:pt x="415" y="81"/>
                </a:lnTo>
                <a:lnTo>
                  <a:pt x="440" y="53"/>
                </a:lnTo>
                <a:lnTo>
                  <a:pt x="466" y="26"/>
                </a:lnTo>
                <a:lnTo>
                  <a:pt x="496" y="0"/>
                </a:lnTo>
                <a:lnTo>
                  <a:pt x="496" y="0"/>
                </a:lnTo>
                <a:lnTo>
                  <a:pt x="397" y="0"/>
                </a:lnTo>
                <a:lnTo>
                  <a:pt x="375" y="20"/>
                </a:lnTo>
                <a:lnTo>
                  <a:pt x="355" y="41"/>
                </a:lnTo>
                <a:lnTo>
                  <a:pt x="337" y="63"/>
                </a:lnTo>
                <a:lnTo>
                  <a:pt x="317" y="85"/>
                </a:lnTo>
                <a:lnTo>
                  <a:pt x="301" y="107"/>
                </a:lnTo>
                <a:lnTo>
                  <a:pt x="284" y="131"/>
                </a:lnTo>
                <a:lnTo>
                  <a:pt x="268" y="155"/>
                </a:lnTo>
                <a:lnTo>
                  <a:pt x="254" y="178"/>
                </a:lnTo>
                <a:lnTo>
                  <a:pt x="238" y="202"/>
                </a:lnTo>
                <a:lnTo>
                  <a:pt x="226" y="226"/>
                </a:lnTo>
                <a:lnTo>
                  <a:pt x="212" y="250"/>
                </a:lnTo>
                <a:lnTo>
                  <a:pt x="200" y="274"/>
                </a:lnTo>
                <a:lnTo>
                  <a:pt x="190" y="299"/>
                </a:lnTo>
                <a:lnTo>
                  <a:pt x="180" y="325"/>
                </a:lnTo>
                <a:lnTo>
                  <a:pt x="170" y="349"/>
                </a:lnTo>
                <a:lnTo>
                  <a:pt x="162" y="375"/>
                </a:lnTo>
                <a:lnTo>
                  <a:pt x="149" y="359"/>
                </a:lnTo>
                <a:lnTo>
                  <a:pt x="133" y="345"/>
                </a:lnTo>
                <a:lnTo>
                  <a:pt x="117" y="331"/>
                </a:lnTo>
                <a:lnTo>
                  <a:pt x="99" y="319"/>
                </a:lnTo>
                <a:lnTo>
                  <a:pt x="79" y="307"/>
                </a:lnTo>
                <a:lnTo>
                  <a:pt x="59" y="295"/>
                </a:lnTo>
                <a:lnTo>
                  <a:pt x="39" y="286"/>
                </a:lnTo>
                <a:lnTo>
                  <a:pt x="18" y="278"/>
                </a:lnTo>
                <a:lnTo>
                  <a:pt x="18" y="278"/>
                </a:lnTo>
              </a:path>
            </a:pathLst>
          </a:custGeom>
          <a:solidFill>
            <a:srgbClr val="FF0000"/>
          </a:solidFill>
          <a:ln w="12700">
            <a:solidFill>
              <a:srgbClr val="000000"/>
            </a:solidFill>
            <a:prstDash val="solid"/>
            <a:round/>
            <a:headEnd/>
            <a:tailEnd/>
          </a:ln>
        </p:spPr>
        <p:txBody>
          <a:bodyPr/>
          <a:lstStyle/>
          <a:p>
            <a:endParaRPr lang="es-CL"/>
          </a:p>
        </p:txBody>
      </p:sp>
      <p:sp>
        <p:nvSpPr>
          <p:cNvPr id="466960" name="Freeform 16"/>
          <p:cNvSpPr>
            <a:spLocks/>
          </p:cNvSpPr>
          <p:nvPr/>
        </p:nvSpPr>
        <p:spPr bwMode="auto">
          <a:xfrm>
            <a:off x="922338" y="4547215"/>
            <a:ext cx="381000" cy="387350"/>
          </a:xfrm>
          <a:custGeom>
            <a:avLst/>
            <a:gdLst/>
            <a:ahLst/>
            <a:cxnLst>
              <a:cxn ang="0">
                <a:pos x="18" y="278"/>
              </a:cxn>
              <a:cxn ang="0">
                <a:pos x="0" y="330"/>
              </a:cxn>
              <a:cxn ang="0">
                <a:pos x="16" y="336"/>
              </a:cxn>
              <a:cxn ang="0">
                <a:pos x="31" y="344"/>
              </a:cxn>
              <a:cxn ang="0">
                <a:pos x="61" y="360"/>
              </a:cxn>
              <a:cxn ang="0">
                <a:pos x="75" y="368"/>
              </a:cxn>
              <a:cxn ang="0">
                <a:pos x="89" y="378"/>
              </a:cxn>
              <a:cxn ang="0">
                <a:pos x="103" y="388"/>
              </a:cxn>
              <a:cxn ang="0">
                <a:pos x="117" y="397"/>
              </a:cxn>
              <a:cxn ang="0">
                <a:pos x="129" y="407"/>
              </a:cxn>
              <a:cxn ang="0">
                <a:pos x="141" y="417"/>
              </a:cxn>
              <a:cxn ang="0">
                <a:pos x="151" y="429"/>
              </a:cxn>
              <a:cxn ang="0">
                <a:pos x="162" y="439"/>
              </a:cxn>
              <a:cxn ang="0">
                <a:pos x="172" y="451"/>
              </a:cxn>
              <a:cxn ang="0">
                <a:pos x="180" y="463"/>
              </a:cxn>
              <a:cxn ang="0">
                <a:pos x="190" y="477"/>
              </a:cxn>
              <a:cxn ang="0">
                <a:pos x="198" y="489"/>
              </a:cxn>
              <a:cxn ang="0">
                <a:pos x="198" y="489"/>
              </a:cxn>
              <a:cxn ang="0">
                <a:pos x="206" y="455"/>
              </a:cxn>
              <a:cxn ang="0">
                <a:pos x="216" y="421"/>
              </a:cxn>
              <a:cxn ang="0">
                <a:pos x="226" y="390"/>
              </a:cxn>
              <a:cxn ang="0">
                <a:pos x="240" y="356"/>
              </a:cxn>
              <a:cxn ang="0">
                <a:pos x="254" y="324"/>
              </a:cxn>
              <a:cxn ang="0">
                <a:pos x="270" y="292"/>
              </a:cxn>
              <a:cxn ang="0">
                <a:pos x="286" y="260"/>
              </a:cxn>
              <a:cxn ang="0">
                <a:pos x="303" y="229"/>
              </a:cxn>
              <a:cxn ang="0">
                <a:pos x="323" y="199"/>
              </a:cxn>
              <a:cxn ang="0">
                <a:pos x="343" y="169"/>
              </a:cxn>
              <a:cxn ang="0">
                <a:pos x="365" y="139"/>
              </a:cxn>
              <a:cxn ang="0">
                <a:pos x="389" y="110"/>
              </a:cxn>
              <a:cxn ang="0">
                <a:pos x="415" y="82"/>
              </a:cxn>
              <a:cxn ang="0">
                <a:pos x="440" y="54"/>
              </a:cxn>
              <a:cxn ang="0">
                <a:pos x="466" y="26"/>
              </a:cxn>
              <a:cxn ang="0">
                <a:pos x="496" y="0"/>
              </a:cxn>
              <a:cxn ang="0">
                <a:pos x="496" y="0"/>
              </a:cxn>
              <a:cxn ang="0">
                <a:pos x="397" y="0"/>
              </a:cxn>
              <a:cxn ang="0">
                <a:pos x="375" y="20"/>
              </a:cxn>
              <a:cxn ang="0">
                <a:pos x="355" y="42"/>
              </a:cxn>
              <a:cxn ang="0">
                <a:pos x="337" y="64"/>
              </a:cxn>
              <a:cxn ang="0">
                <a:pos x="317" y="86"/>
              </a:cxn>
              <a:cxn ang="0">
                <a:pos x="301" y="108"/>
              </a:cxn>
              <a:cxn ang="0">
                <a:pos x="284" y="131"/>
              </a:cxn>
              <a:cxn ang="0">
                <a:pos x="268" y="155"/>
              </a:cxn>
              <a:cxn ang="0">
                <a:pos x="254" y="179"/>
              </a:cxn>
              <a:cxn ang="0">
                <a:pos x="238" y="203"/>
              </a:cxn>
              <a:cxn ang="0">
                <a:pos x="226" y="227"/>
              </a:cxn>
              <a:cxn ang="0">
                <a:pos x="212" y="251"/>
              </a:cxn>
              <a:cxn ang="0">
                <a:pos x="200" y="274"/>
              </a:cxn>
              <a:cxn ang="0">
                <a:pos x="190" y="300"/>
              </a:cxn>
              <a:cxn ang="0">
                <a:pos x="180" y="326"/>
              </a:cxn>
              <a:cxn ang="0">
                <a:pos x="170" y="350"/>
              </a:cxn>
              <a:cxn ang="0">
                <a:pos x="162" y="376"/>
              </a:cxn>
              <a:cxn ang="0">
                <a:pos x="149" y="360"/>
              </a:cxn>
              <a:cxn ang="0">
                <a:pos x="133" y="346"/>
              </a:cxn>
              <a:cxn ang="0">
                <a:pos x="117" y="332"/>
              </a:cxn>
              <a:cxn ang="0">
                <a:pos x="99" y="320"/>
              </a:cxn>
              <a:cxn ang="0">
                <a:pos x="79" y="308"/>
              </a:cxn>
              <a:cxn ang="0">
                <a:pos x="59" y="296"/>
              </a:cxn>
              <a:cxn ang="0">
                <a:pos x="39" y="286"/>
              </a:cxn>
              <a:cxn ang="0">
                <a:pos x="18" y="278"/>
              </a:cxn>
              <a:cxn ang="0">
                <a:pos x="18" y="278"/>
              </a:cxn>
            </a:cxnLst>
            <a:rect l="0" t="0" r="r" b="b"/>
            <a:pathLst>
              <a:path w="496" h="489">
                <a:moveTo>
                  <a:pt x="18" y="278"/>
                </a:moveTo>
                <a:lnTo>
                  <a:pt x="0" y="330"/>
                </a:lnTo>
                <a:lnTo>
                  <a:pt x="16" y="336"/>
                </a:lnTo>
                <a:lnTo>
                  <a:pt x="31" y="344"/>
                </a:lnTo>
                <a:lnTo>
                  <a:pt x="61" y="360"/>
                </a:lnTo>
                <a:lnTo>
                  <a:pt x="75" y="368"/>
                </a:lnTo>
                <a:lnTo>
                  <a:pt x="89" y="378"/>
                </a:lnTo>
                <a:lnTo>
                  <a:pt x="103" y="388"/>
                </a:lnTo>
                <a:lnTo>
                  <a:pt x="117" y="397"/>
                </a:lnTo>
                <a:lnTo>
                  <a:pt x="129" y="407"/>
                </a:lnTo>
                <a:lnTo>
                  <a:pt x="141" y="417"/>
                </a:lnTo>
                <a:lnTo>
                  <a:pt x="151" y="429"/>
                </a:lnTo>
                <a:lnTo>
                  <a:pt x="162" y="439"/>
                </a:lnTo>
                <a:lnTo>
                  <a:pt x="172" y="451"/>
                </a:lnTo>
                <a:lnTo>
                  <a:pt x="180" y="463"/>
                </a:lnTo>
                <a:lnTo>
                  <a:pt x="190" y="477"/>
                </a:lnTo>
                <a:lnTo>
                  <a:pt x="198" y="489"/>
                </a:lnTo>
                <a:lnTo>
                  <a:pt x="198" y="489"/>
                </a:lnTo>
                <a:lnTo>
                  <a:pt x="206" y="455"/>
                </a:lnTo>
                <a:lnTo>
                  <a:pt x="216" y="421"/>
                </a:lnTo>
                <a:lnTo>
                  <a:pt x="226" y="390"/>
                </a:lnTo>
                <a:lnTo>
                  <a:pt x="240" y="356"/>
                </a:lnTo>
                <a:lnTo>
                  <a:pt x="254" y="324"/>
                </a:lnTo>
                <a:lnTo>
                  <a:pt x="270" y="292"/>
                </a:lnTo>
                <a:lnTo>
                  <a:pt x="286" y="260"/>
                </a:lnTo>
                <a:lnTo>
                  <a:pt x="303" y="229"/>
                </a:lnTo>
                <a:lnTo>
                  <a:pt x="323" y="199"/>
                </a:lnTo>
                <a:lnTo>
                  <a:pt x="343" y="169"/>
                </a:lnTo>
                <a:lnTo>
                  <a:pt x="365" y="139"/>
                </a:lnTo>
                <a:lnTo>
                  <a:pt x="389" y="110"/>
                </a:lnTo>
                <a:lnTo>
                  <a:pt x="415" y="82"/>
                </a:lnTo>
                <a:lnTo>
                  <a:pt x="440" y="54"/>
                </a:lnTo>
                <a:lnTo>
                  <a:pt x="466" y="26"/>
                </a:lnTo>
                <a:lnTo>
                  <a:pt x="496" y="0"/>
                </a:lnTo>
                <a:lnTo>
                  <a:pt x="496" y="0"/>
                </a:lnTo>
                <a:lnTo>
                  <a:pt x="397" y="0"/>
                </a:lnTo>
                <a:lnTo>
                  <a:pt x="375" y="20"/>
                </a:lnTo>
                <a:lnTo>
                  <a:pt x="355" y="42"/>
                </a:lnTo>
                <a:lnTo>
                  <a:pt x="337" y="64"/>
                </a:lnTo>
                <a:lnTo>
                  <a:pt x="317" y="86"/>
                </a:lnTo>
                <a:lnTo>
                  <a:pt x="301" y="108"/>
                </a:lnTo>
                <a:lnTo>
                  <a:pt x="284" y="131"/>
                </a:lnTo>
                <a:lnTo>
                  <a:pt x="268" y="155"/>
                </a:lnTo>
                <a:lnTo>
                  <a:pt x="254" y="179"/>
                </a:lnTo>
                <a:lnTo>
                  <a:pt x="238" y="203"/>
                </a:lnTo>
                <a:lnTo>
                  <a:pt x="226" y="227"/>
                </a:lnTo>
                <a:lnTo>
                  <a:pt x="212" y="251"/>
                </a:lnTo>
                <a:lnTo>
                  <a:pt x="200" y="274"/>
                </a:lnTo>
                <a:lnTo>
                  <a:pt x="190" y="300"/>
                </a:lnTo>
                <a:lnTo>
                  <a:pt x="180" y="326"/>
                </a:lnTo>
                <a:lnTo>
                  <a:pt x="170" y="350"/>
                </a:lnTo>
                <a:lnTo>
                  <a:pt x="162" y="376"/>
                </a:lnTo>
                <a:lnTo>
                  <a:pt x="149" y="360"/>
                </a:lnTo>
                <a:lnTo>
                  <a:pt x="133" y="346"/>
                </a:lnTo>
                <a:lnTo>
                  <a:pt x="117" y="332"/>
                </a:lnTo>
                <a:lnTo>
                  <a:pt x="99" y="320"/>
                </a:lnTo>
                <a:lnTo>
                  <a:pt x="79" y="308"/>
                </a:lnTo>
                <a:lnTo>
                  <a:pt x="59" y="296"/>
                </a:lnTo>
                <a:lnTo>
                  <a:pt x="39" y="286"/>
                </a:lnTo>
                <a:lnTo>
                  <a:pt x="18" y="278"/>
                </a:lnTo>
                <a:lnTo>
                  <a:pt x="18" y="278"/>
                </a:lnTo>
              </a:path>
            </a:pathLst>
          </a:custGeom>
          <a:solidFill>
            <a:srgbClr val="FF0000"/>
          </a:solidFill>
          <a:ln w="12700">
            <a:solidFill>
              <a:srgbClr val="000000"/>
            </a:solidFill>
            <a:prstDash val="solid"/>
            <a:round/>
            <a:headEnd/>
            <a:tailEnd/>
          </a:ln>
        </p:spPr>
        <p:txBody>
          <a:bodyPr/>
          <a:lstStyle/>
          <a:p>
            <a:endParaRPr lang="es-CL"/>
          </a:p>
        </p:txBody>
      </p:sp>
      <p:sp>
        <p:nvSpPr>
          <p:cNvPr id="466961" name="Freeform 17"/>
          <p:cNvSpPr>
            <a:spLocks/>
          </p:cNvSpPr>
          <p:nvPr/>
        </p:nvSpPr>
        <p:spPr bwMode="auto">
          <a:xfrm>
            <a:off x="922338" y="3764577"/>
            <a:ext cx="381000" cy="388938"/>
          </a:xfrm>
          <a:custGeom>
            <a:avLst/>
            <a:gdLst/>
            <a:ahLst/>
            <a:cxnLst>
              <a:cxn ang="0">
                <a:pos x="18" y="280"/>
              </a:cxn>
              <a:cxn ang="0">
                <a:pos x="0" y="331"/>
              </a:cxn>
              <a:cxn ang="0">
                <a:pos x="16" y="337"/>
              </a:cxn>
              <a:cxn ang="0">
                <a:pos x="31" y="345"/>
              </a:cxn>
              <a:cxn ang="0">
                <a:pos x="61" y="361"/>
              </a:cxn>
              <a:cxn ang="0">
                <a:pos x="75" y="369"/>
              </a:cxn>
              <a:cxn ang="0">
                <a:pos x="89" y="379"/>
              </a:cxn>
              <a:cxn ang="0">
                <a:pos x="103" y="389"/>
              </a:cxn>
              <a:cxn ang="0">
                <a:pos x="117" y="399"/>
              </a:cxn>
              <a:cxn ang="0">
                <a:pos x="129" y="409"/>
              </a:cxn>
              <a:cxn ang="0">
                <a:pos x="141" y="419"/>
              </a:cxn>
              <a:cxn ang="0">
                <a:pos x="151" y="430"/>
              </a:cxn>
              <a:cxn ang="0">
                <a:pos x="162" y="440"/>
              </a:cxn>
              <a:cxn ang="0">
                <a:pos x="172" y="452"/>
              </a:cxn>
              <a:cxn ang="0">
                <a:pos x="180" y="464"/>
              </a:cxn>
              <a:cxn ang="0">
                <a:pos x="190" y="478"/>
              </a:cxn>
              <a:cxn ang="0">
                <a:pos x="198" y="490"/>
              </a:cxn>
              <a:cxn ang="0">
                <a:pos x="206" y="456"/>
              </a:cxn>
              <a:cxn ang="0">
                <a:pos x="216" y="423"/>
              </a:cxn>
              <a:cxn ang="0">
                <a:pos x="226" y="391"/>
              </a:cxn>
              <a:cxn ang="0">
                <a:pos x="240" y="357"/>
              </a:cxn>
              <a:cxn ang="0">
                <a:pos x="254" y="325"/>
              </a:cxn>
              <a:cxn ang="0">
                <a:pos x="270" y="294"/>
              </a:cxn>
              <a:cxn ang="0">
                <a:pos x="286" y="262"/>
              </a:cxn>
              <a:cxn ang="0">
                <a:pos x="303" y="230"/>
              </a:cxn>
              <a:cxn ang="0">
                <a:pos x="323" y="200"/>
              </a:cxn>
              <a:cxn ang="0">
                <a:pos x="343" y="170"/>
              </a:cxn>
              <a:cxn ang="0">
                <a:pos x="365" y="141"/>
              </a:cxn>
              <a:cxn ang="0">
                <a:pos x="389" y="111"/>
              </a:cxn>
              <a:cxn ang="0">
                <a:pos x="415" y="83"/>
              </a:cxn>
              <a:cxn ang="0">
                <a:pos x="440" y="55"/>
              </a:cxn>
              <a:cxn ang="0">
                <a:pos x="466" y="28"/>
              </a:cxn>
              <a:cxn ang="0">
                <a:pos x="496" y="0"/>
              </a:cxn>
              <a:cxn ang="0">
                <a:pos x="496" y="0"/>
              </a:cxn>
              <a:cxn ang="0">
                <a:pos x="397" y="0"/>
              </a:cxn>
              <a:cxn ang="0">
                <a:pos x="375" y="22"/>
              </a:cxn>
              <a:cxn ang="0">
                <a:pos x="355" y="43"/>
              </a:cxn>
              <a:cxn ang="0">
                <a:pos x="337" y="65"/>
              </a:cxn>
              <a:cxn ang="0">
                <a:pos x="317" y="87"/>
              </a:cxn>
              <a:cxn ang="0">
                <a:pos x="301" y="109"/>
              </a:cxn>
              <a:cxn ang="0">
                <a:pos x="284" y="133"/>
              </a:cxn>
              <a:cxn ang="0">
                <a:pos x="268" y="157"/>
              </a:cxn>
              <a:cxn ang="0">
                <a:pos x="254" y="180"/>
              </a:cxn>
              <a:cxn ang="0">
                <a:pos x="238" y="204"/>
              </a:cxn>
              <a:cxn ang="0">
                <a:pos x="226" y="228"/>
              </a:cxn>
              <a:cxn ang="0">
                <a:pos x="212" y="252"/>
              </a:cxn>
              <a:cxn ang="0">
                <a:pos x="200" y="276"/>
              </a:cxn>
              <a:cxn ang="0">
                <a:pos x="190" y="301"/>
              </a:cxn>
              <a:cxn ang="0">
                <a:pos x="180" y="325"/>
              </a:cxn>
              <a:cxn ang="0">
                <a:pos x="170" y="351"/>
              </a:cxn>
              <a:cxn ang="0">
                <a:pos x="162" y="377"/>
              </a:cxn>
              <a:cxn ang="0">
                <a:pos x="149" y="361"/>
              </a:cxn>
              <a:cxn ang="0">
                <a:pos x="133" y="347"/>
              </a:cxn>
              <a:cxn ang="0">
                <a:pos x="117" y="333"/>
              </a:cxn>
              <a:cxn ang="0">
                <a:pos x="99" y="321"/>
              </a:cxn>
              <a:cxn ang="0">
                <a:pos x="79" y="309"/>
              </a:cxn>
              <a:cxn ang="0">
                <a:pos x="59" y="297"/>
              </a:cxn>
              <a:cxn ang="0">
                <a:pos x="39" y="288"/>
              </a:cxn>
              <a:cxn ang="0">
                <a:pos x="18" y="280"/>
              </a:cxn>
              <a:cxn ang="0">
                <a:pos x="18" y="280"/>
              </a:cxn>
            </a:cxnLst>
            <a:rect l="0" t="0" r="r" b="b"/>
            <a:pathLst>
              <a:path w="496" h="490">
                <a:moveTo>
                  <a:pt x="18" y="280"/>
                </a:moveTo>
                <a:lnTo>
                  <a:pt x="0" y="331"/>
                </a:lnTo>
                <a:lnTo>
                  <a:pt x="16" y="337"/>
                </a:lnTo>
                <a:lnTo>
                  <a:pt x="31" y="345"/>
                </a:lnTo>
                <a:lnTo>
                  <a:pt x="61" y="361"/>
                </a:lnTo>
                <a:lnTo>
                  <a:pt x="75" y="369"/>
                </a:lnTo>
                <a:lnTo>
                  <a:pt x="89" y="379"/>
                </a:lnTo>
                <a:lnTo>
                  <a:pt x="103" y="389"/>
                </a:lnTo>
                <a:lnTo>
                  <a:pt x="117" y="399"/>
                </a:lnTo>
                <a:lnTo>
                  <a:pt x="129" y="409"/>
                </a:lnTo>
                <a:lnTo>
                  <a:pt x="141" y="419"/>
                </a:lnTo>
                <a:lnTo>
                  <a:pt x="151" y="430"/>
                </a:lnTo>
                <a:lnTo>
                  <a:pt x="162" y="440"/>
                </a:lnTo>
                <a:lnTo>
                  <a:pt x="172" y="452"/>
                </a:lnTo>
                <a:lnTo>
                  <a:pt x="180" y="464"/>
                </a:lnTo>
                <a:lnTo>
                  <a:pt x="190" y="478"/>
                </a:lnTo>
                <a:lnTo>
                  <a:pt x="198" y="490"/>
                </a:lnTo>
                <a:lnTo>
                  <a:pt x="206" y="456"/>
                </a:lnTo>
                <a:lnTo>
                  <a:pt x="216" y="423"/>
                </a:lnTo>
                <a:lnTo>
                  <a:pt x="226" y="391"/>
                </a:lnTo>
                <a:lnTo>
                  <a:pt x="240" y="357"/>
                </a:lnTo>
                <a:lnTo>
                  <a:pt x="254" y="325"/>
                </a:lnTo>
                <a:lnTo>
                  <a:pt x="270" y="294"/>
                </a:lnTo>
                <a:lnTo>
                  <a:pt x="286" y="262"/>
                </a:lnTo>
                <a:lnTo>
                  <a:pt x="303" y="230"/>
                </a:lnTo>
                <a:lnTo>
                  <a:pt x="323" y="200"/>
                </a:lnTo>
                <a:lnTo>
                  <a:pt x="343" y="170"/>
                </a:lnTo>
                <a:lnTo>
                  <a:pt x="365" y="141"/>
                </a:lnTo>
                <a:lnTo>
                  <a:pt x="389" y="111"/>
                </a:lnTo>
                <a:lnTo>
                  <a:pt x="415" y="83"/>
                </a:lnTo>
                <a:lnTo>
                  <a:pt x="440" y="55"/>
                </a:lnTo>
                <a:lnTo>
                  <a:pt x="466" y="28"/>
                </a:lnTo>
                <a:lnTo>
                  <a:pt x="496" y="0"/>
                </a:lnTo>
                <a:lnTo>
                  <a:pt x="496" y="0"/>
                </a:lnTo>
                <a:lnTo>
                  <a:pt x="397" y="0"/>
                </a:lnTo>
                <a:lnTo>
                  <a:pt x="375" y="22"/>
                </a:lnTo>
                <a:lnTo>
                  <a:pt x="355" y="43"/>
                </a:lnTo>
                <a:lnTo>
                  <a:pt x="337" y="65"/>
                </a:lnTo>
                <a:lnTo>
                  <a:pt x="317" y="87"/>
                </a:lnTo>
                <a:lnTo>
                  <a:pt x="301" y="109"/>
                </a:lnTo>
                <a:lnTo>
                  <a:pt x="284" y="133"/>
                </a:lnTo>
                <a:lnTo>
                  <a:pt x="268" y="157"/>
                </a:lnTo>
                <a:lnTo>
                  <a:pt x="254" y="180"/>
                </a:lnTo>
                <a:lnTo>
                  <a:pt x="238" y="204"/>
                </a:lnTo>
                <a:lnTo>
                  <a:pt x="226" y="228"/>
                </a:lnTo>
                <a:lnTo>
                  <a:pt x="212" y="252"/>
                </a:lnTo>
                <a:lnTo>
                  <a:pt x="200" y="276"/>
                </a:lnTo>
                <a:lnTo>
                  <a:pt x="190" y="301"/>
                </a:lnTo>
                <a:lnTo>
                  <a:pt x="180" y="325"/>
                </a:lnTo>
                <a:lnTo>
                  <a:pt x="170" y="351"/>
                </a:lnTo>
                <a:lnTo>
                  <a:pt x="162" y="377"/>
                </a:lnTo>
                <a:lnTo>
                  <a:pt x="149" y="361"/>
                </a:lnTo>
                <a:lnTo>
                  <a:pt x="133" y="347"/>
                </a:lnTo>
                <a:lnTo>
                  <a:pt x="117" y="333"/>
                </a:lnTo>
                <a:lnTo>
                  <a:pt x="99" y="321"/>
                </a:lnTo>
                <a:lnTo>
                  <a:pt x="79" y="309"/>
                </a:lnTo>
                <a:lnTo>
                  <a:pt x="59" y="297"/>
                </a:lnTo>
                <a:lnTo>
                  <a:pt x="39" y="288"/>
                </a:lnTo>
                <a:lnTo>
                  <a:pt x="18" y="280"/>
                </a:lnTo>
                <a:lnTo>
                  <a:pt x="18" y="280"/>
                </a:lnTo>
              </a:path>
            </a:pathLst>
          </a:custGeom>
          <a:solidFill>
            <a:srgbClr val="FF0000"/>
          </a:solidFill>
          <a:ln w="12700">
            <a:solidFill>
              <a:srgbClr val="000000"/>
            </a:solidFill>
            <a:prstDash val="solid"/>
            <a:round/>
            <a:headEnd/>
            <a:tailEnd/>
          </a:ln>
        </p:spPr>
        <p:txBody>
          <a:bodyPr/>
          <a:lstStyle/>
          <a:p>
            <a:endParaRPr lang="es-CL"/>
          </a:p>
        </p:txBody>
      </p:sp>
      <p:sp>
        <p:nvSpPr>
          <p:cNvPr id="466962" name="Freeform 18"/>
          <p:cNvSpPr>
            <a:spLocks/>
          </p:cNvSpPr>
          <p:nvPr/>
        </p:nvSpPr>
        <p:spPr bwMode="auto">
          <a:xfrm>
            <a:off x="922338" y="2856527"/>
            <a:ext cx="381000" cy="388938"/>
          </a:xfrm>
          <a:custGeom>
            <a:avLst/>
            <a:gdLst/>
            <a:ahLst/>
            <a:cxnLst>
              <a:cxn ang="0">
                <a:pos x="18" y="280"/>
              </a:cxn>
              <a:cxn ang="0">
                <a:pos x="0" y="331"/>
              </a:cxn>
              <a:cxn ang="0">
                <a:pos x="16" y="337"/>
              </a:cxn>
              <a:cxn ang="0">
                <a:pos x="31" y="345"/>
              </a:cxn>
              <a:cxn ang="0">
                <a:pos x="61" y="361"/>
              </a:cxn>
              <a:cxn ang="0">
                <a:pos x="75" y="369"/>
              </a:cxn>
              <a:cxn ang="0">
                <a:pos x="89" y="379"/>
              </a:cxn>
              <a:cxn ang="0">
                <a:pos x="103" y="389"/>
              </a:cxn>
              <a:cxn ang="0">
                <a:pos x="117" y="399"/>
              </a:cxn>
              <a:cxn ang="0">
                <a:pos x="129" y="409"/>
              </a:cxn>
              <a:cxn ang="0">
                <a:pos x="141" y="419"/>
              </a:cxn>
              <a:cxn ang="0">
                <a:pos x="151" y="431"/>
              </a:cxn>
              <a:cxn ang="0">
                <a:pos x="162" y="441"/>
              </a:cxn>
              <a:cxn ang="0">
                <a:pos x="172" y="453"/>
              </a:cxn>
              <a:cxn ang="0">
                <a:pos x="180" y="464"/>
              </a:cxn>
              <a:cxn ang="0">
                <a:pos x="190" y="478"/>
              </a:cxn>
              <a:cxn ang="0">
                <a:pos x="198" y="490"/>
              </a:cxn>
              <a:cxn ang="0">
                <a:pos x="206" y="457"/>
              </a:cxn>
              <a:cxn ang="0">
                <a:pos x="216" y="423"/>
              </a:cxn>
              <a:cxn ang="0">
                <a:pos x="226" y="391"/>
              </a:cxn>
              <a:cxn ang="0">
                <a:pos x="240" y="357"/>
              </a:cxn>
              <a:cxn ang="0">
                <a:pos x="254" y="326"/>
              </a:cxn>
              <a:cxn ang="0">
                <a:pos x="270" y="294"/>
              </a:cxn>
              <a:cxn ang="0">
                <a:pos x="286" y="262"/>
              </a:cxn>
              <a:cxn ang="0">
                <a:pos x="303" y="230"/>
              </a:cxn>
              <a:cxn ang="0">
                <a:pos x="323" y="200"/>
              </a:cxn>
              <a:cxn ang="0">
                <a:pos x="343" y="171"/>
              </a:cxn>
              <a:cxn ang="0">
                <a:pos x="365" y="141"/>
              </a:cxn>
              <a:cxn ang="0">
                <a:pos x="389" y="111"/>
              </a:cxn>
              <a:cxn ang="0">
                <a:pos x="415" y="83"/>
              </a:cxn>
              <a:cxn ang="0">
                <a:pos x="440" y="56"/>
              </a:cxn>
              <a:cxn ang="0">
                <a:pos x="466" y="28"/>
              </a:cxn>
              <a:cxn ang="0">
                <a:pos x="496" y="0"/>
              </a:cxn>
              <a:cxn ang="0">
                <a:pos x="496" y="0"/>
              </a:cxn>
              <a:cxn ang="0">
                <a:pos x="397" y="0"/>
              </a:cxn>
              <a:cxn ang="0">
                <a:pos x="375" y="22"/>
              </a:cxn>
              <a:cxn ang="0">
                <a:pos x="355" y="44"/>
              </a:cxn>
              <a:cxn ang="0">
                <a:pos x="337" y="65"/>
              </a:cxn>
              <a:cxn ang="0">
                <a:pos x="317" y="87"/>
              </a:cxn>
              <a:cxn ang="0">
                <a:pos x="301" y="109"/>
              </a:cxn>
              <a:cxn ang="0">
                <a:pos x="284" y="133"/>
              </a:cxn>
              <a:cxn ang="0">
                <a:pos x="268" y="157"/>
              </a:cxn>
              <a:cxn ang="0">
                <a:pos x="254" y="181"/>
              </a:cxn>
              <a:cxn ang="0">
                <a:pos x="238" y="204"/>
              </a:cxn>
              <a:cxn ang="0">
                <a:pos x="226" y="228"/>
              </a:cxn>
              <a:cxn ang="0">
                <a:pos x="212" y="252"/>
              </a:cxn>
              <a:cxn ang="0">
                <a:pos x="200" y="276"/>
              </a:cxn>
              <a:cxn ang="0">
                <a:pos x="190" y="302"/>
              </a:cxn>
              <a:cxn ang="0">
                <a:pos x="180" y="326"/>
              </a:cxn>
              <a:cxn ang="0">
                <a:pos x="170" y="351"/>
              </a:cxn>
              <a:cxn ang="0">
                <a:pos x="162" y="377"/>
              </a:cxn>
              <a:cxn ang="0">
                <a:pos x="149" y="361"/>
              </a:cxn>
              <a:cxn ang="0">
                <a:pos x="133" y="347"/>
              </a:cxn>
              <a:cxn ang="0">
                <a:pos x="117" y="333"/>
              </a:cxn>
              <a:cxn ang="0">
                <a:pos x="99" y="322"/>
              </a:cxn>
              <a:cxn ang="0">
                <a:pos x="79" y="310"/>
              </a:cxn>
              <a:cxn ang="0">
                <a:pos x="59" y="298"/>
              </a:cxn>
              <a:cxn ang="0">
                <a:pos x="39" y="288"/>
              </a:cxn>
              <a:cxn ang="0">
                <a:pos x="18" y="280"/>
              </a:cxn>
              <a:cxn ang="0">
                <a:pos x="18" y="280"/>
              </a:cxn>
            </a:cxnLst>
            <a:rect l="0" t="0" r="r" b="b"/>
            <a:pathLst>
              <a:path w="496" h="490">
                <a:moveTo>
                  <a:pt x="18" y="280"/>
                </a:moveTo>
                <a:lnTo>
                  <a:pt x="0" y="331"/>
                </a:lnTo>
                <a:lnTo>
                  <a:pt x="16" y="337"/>
                </a:lnTo>
                <a:lnTo>
                  <a:pt x="31" y="345"/>
                </a:lnTo>
                <a:lnTo>
                  <a:pt x="61" y="361"/>
                </a:lnTo>
                <a:lnTo>
                  <a:pt x="75" y="369"/>
                </a:lnTo>
                <a:lnTo>
                  <a:pt x="89" y="379"/>
                </a:lnTo>
                <a:lnTo>
                  <a:pt x="103" y="389"/>
                </a:lnTo>
                <a:lnTo>
                  <a:pt x="117" y="399"/>
                </a:lnTo>
                <a:lnTo>
                  <a:pt x="129" y="409"/>
                </a:lnTo>
                <a:lnTo>
                  <a:pt x="141" y="419"/>
                </a:lnTo>
                <a:lnTo>
                  <a:pt x="151" y="431"/>
                </a:lnTo>
                <a:lnTo>
                  <a:pt x="162" y="441"/>
                </a:lnTo>
                <a:lnTo>
                  <a:pt x="172" y="453"/>
                </a:lnTo>
                <a:lnTo>
                  <a:pt x="180" y="464"/>
                </a:lnTo>
                <a:lnTo>
                  <a:pt x="190" y="478"/>
                </a:lnTo>
                <a:lnTo>
                  <a:pt x="198" y="490"/>
                </a:lnTo>
                <a:lnTo>
                  <a:pt x="206" y="457"/>
                </a:lnTo>
                <a:lnTo>
                  <a:pt x="216" y="423"/>
                </a:lnTo>
                <a:lnTo>
                  <a:pt x="226" y="391"/>
                </a:lnTo>
                <a:lnTo>
                  <a:pt x="240" y="357"/>
                </a:lnTo>
                <a:lnTo>
                  <a:pt x="254" y="326"/>
                </a:lnTo>
                <a:lnTo>
                  <a:pt x="270" y="294"/>
                </a:lnTo>
                <a:lnTo>
                  <a:pt x="286" y="262"/>
                </a:lnTo>
                <a:lnTo>
                  <a:pt x="303" y="230"/>
                </a:lnTo>
                <a:lnTo>
                  <a:pt x="323" y="200"/>
                </a:lnTo>
                <a:lnTo>
                  <a:pt x="343" y="171"/>
                </a:lnTo>
                <a:lnTo>
                  <a:pt x="365" y="141"/>
                </a:lnTo>
                <a:lnTo>
                  <a:pt x="389" y="111"/>
                </a:lnTo>
                <a:lnTo>
                  <a:pt x="415" y="83"/>
                </a:lnTo>
                <a:lnTo>
                  <a:pt x="440" y="56"/>
                </a:lnTo>
                <a:lnTo>
                  <a:pt x="466" y="28"/>
                </a:lnTo>
                <a:lnTo>
                  <a:pt x="496" y="0"/>
                </a:lnTo>
                <a:lnTo>
                  <a:pt x="496" y="0"/>
                </a:lnTo>
                <a:lnTo>
                  <a:pt x="397" y="0"/>
                </a:lnTo>
                <a:lnTo>
                  <a:pt x="375" y="22"/>
                </a:lnTo>
                <a:lnTo>
                  <a:pt x="355" y="44"/>
                </a:lnTo>
                <a:lnTo>
                  <a:pt x="337" y="65"/>
                </a:lnTo>
                <a:lnTo>
                  <a:pt x="317" y="87"/>
                </a:lnTo>
                <a:lnTo>
                  <a:pt x="301" y="109"/>
                </a:lnTo>
                <a:lnTo>
                  <a:pt x="284" y="133"/>
                </a:lnTo>
                <a:lnTo>
                  <a:pt x="268" y="157"/>
                </a:lnTo>
                <a:lnTo>
                  <a:pt x="254" y="181"/>
                </a:lnTo>
                <a:lnTo>
                  <a:pt x="238" y="204"/>
                </a:lnTo>
                <a:lnTo>
                  <a:pt x="226" y="228"/>
                </a:lnTo>
                <a:lnTo>
                  <a:pt x="212" y="252"/>
                </a:lnTo>
                <a:lnTo>
                  <a:pt x="200" y="276"/>
                </a:lnTo>
                <a:lnTo>
                  <a:pt x="190" y="302"/>
                </a:lnTo>
                <a:lnTo>
                  <a:pt x="180" y="326"/>
                </a:lnTo>
                <a:lnTo>
                  <a:pt x="170" y="351"/>
                </a:lnTo>
                <a:lnTo>
                  <a:pt x="162" y="377"/>
                </a:lnTo>
                <a:lnTo>
                  <a:pt x="149" y="361"/>
                </a:lnTo>
                <a:lnTo>
                  <a:pt x="133" y="347"/>
                </a:lnTo>
                <a:lnTo>
                  <a:pt x="117" y="333"/>
                </a:lnTo>
                <a:lnTo>
                  <a:pt x="99" y="322"/>
                </a:lnTo>
                <a:lnTo>
                  <a:pt x="79" y="310"/>
                </a:lnTo>
                <a:lnTo>
                  <a:pt x="59" y="298"/>
                </a:lnTo>
                <a:lnTo>
                  <a:pt x="39" y="288"/>
                </a:lnTo>
                <a:lnTo>
                  <a:pt x="18" y="280"/>
                </a:lnTo>
                <a:lnTo>
                  <a:pt x="18" y="280"/>
                </a:lnTo>
              </a:path>
            </a:pathLst>
          </a:custGeom>
          <a:solidFill>
            <a:srgbClr val="FF0000"/>
          </a:solidFill>
          <a:ln w="12700">
            <a:solidFill>
              <a:srgbClr val="000000"/>
            </a:solidFill>
            <a:prstDash val="solid"/>
            <a:round/>
            <a:headEnd/>
            <a:tailEnd/>
          </a:ln>
        </p:spPr>
        <p:txBody>
          <a:bodyPr/>
          <a:lstStyle/>
          <a:p>
            <a:endParaRPr lang="es-CL"/>
          </a:p>
        </p:txBody>
      </p:sp>
      <p:sp>
        <p:nvSpPr>
          <p:cNvPr id="466963" name="Freeform 19"/>
          <p:cNvSpPr>
            <a:spLocks/>
          </p:cNvSpPr>
          <p:nvPr/>
        </p:nvSpPr>
        <p:spPr bwMode="auto">
          <a:xfrm>
            <a:off x="922338" y="1935777"/>
            <a:ext cx="381000" cy="388938"/>
          </a:xfrm>
          <a:custGeom>
            <a:avLst/>
            <a:gdLst/>
            <a:ahLst/>
            <a:cxnLst>
              <a:cxn ang="0">
                <a:pos x="18" y="280"/>
              </a:cxn>
              <a:cxn ang="0">
                <a:pos x="0" y="331"/>
              </a:cxn>
              <a:cxn ang="0">
                <a:pos x="16" y="337"/>
              </a:cxn>
              <a:cxn ang="0">
                <a:pos x="31" y="345"/>
              </a:cxn>
              <a:cxn ang="0">
                <a:pos x="61" y="361"/>
              </a:cxn>
              <a:cxn ang="0">
                <a:pos x="75" y="369"/>
              </a:cxn>
              <a:cxn ang="0">
                <a:pos x="89" y="379"/>
              </a:cxn>
              <a:cxn ang="0">
                <a:pos x="103" y="389"/>
              </a:cxn>
              <a:cxn ang="0">
                <a:pos x="117" y="399"/>
              </a:cxn>
              <a:cxn ang="0">
                <a:pos x="129" y="409"/>
              </a:cxn>
              <a:cxn ang="0">
                <a:pos x="141" y="419"/>
              </a:cxn>
              <a:cxn ang="0">
                <a:pos x="151" y="430"/>
              </a:cxn>
              <a:cxn ang="0">
                <a:pos x="162" y="440"/>
              </a:cxn>
              <a:cxn ang="0">
                <a:pos x="172" y="452"/>
              </a:cxn>
              <a:cxn ang="0">
                <a:pos x="180" y="464"/>
              </a:cxn>
              <a:cxn ang="0">
                <a:pos x="190" y="478"/>
              </a:cxn>
              <a:cxn ang="0">
                <a:pos x="198" y="490"/>
              </a:cxn>
              <a:cxn ang="0">
                <a:pos x="206" y="456"/>
              </a:cxn>
              <a:cxn ang="0">
                <a:pos x="216" y="423"/>
              </a:cxn>
              <a:cxn ang="0">
                <a:pos x="226" y="391"/>
              </a:cxn>
              <a:cxn ang="0">
                <a:pos x="240" y="357"/>
              </a:cxn>
              <a:cxn ang="0">
                <a:pos x="254" y="325"/>
              </a:cxn>
              <a:cxn ang="0">
                <a:pos x="270" y="293"/>
              </a:cxn>
              <a:cxn ang="0">
                <a:pos x="286" y="262"/>
              </a:cxn>
              <a:cxn ang="0">
                <a:pos x="303" y="230"/>
              </a:cxn>
              <a:cxn ang="0">
                <a:pos x="323" y="200"/>
              </a:cxn>
              <a:cxn ang="0">
                <a:pos x="343" y="170"/>
              </a:cxn>
              <a:cxn ang="0">
                <a:pos x="365" y="141"/>
              </a:cxn>
              <a:cxn ang="0">
                <a:pos x="389" y="111"/>
              </a:cxn>
              <a:cxn ang="0">
                <a:pos x="415" y="83"/>
              </a:cxn>
              <a:cxn ang="0">
                <a:pos x="440" y="55"/>
              </a:cxn>
              <a:cxn ang="0">
                <a:pos x="466" y="28"/>
              </a:cxn>
              <a:cxn ang="0">
                <a:pos x="496" y="0"/>
              </a:cxn>
              <a:cxn ang="0">
                <a:pos x="496" y="0"/>
              </a:cxn>
              <a:cxn ang="0">
                <a:pos x="397" y="0"/>
              </a:cxn>
              <a:cxn ang="0">
                <a:pos x="375" y="22"/>
              </a:cxn>
              <a:cxn ang="0">
                <a:pos x="355" y="43"/>
              </a:cxn>
              <a:cxn ang="0">
                <a:pos x="337" y="65"/>
              </a:cxn>
              <a:cxn ang="0">
                <a:pos x="317" y="87"/>
              </a:cxn>
              <a:cxn ang="0">
                <a:pos x="301" y="109"/>
              </a:cxn>
              <a:cxn ang="0">
                <a:pos x="284" y="133"/>
              </a:cxn>
              <a:cxn ang="0">
                <a:pos x="268" y="157"/>
              </a:cxn>
              <a:cxn ang="0">
                <a:pos x="254" y="180"/>
              </a:cxn>
              <a:cxn ang="0">
                <a:pos x="238" y="204"/>
              </a:cxn>
              <a:cxn ang="0">
                <a:pos x="226" y="228"/>
              </a:cxn>
              <a:cxn ang="0">
                <a:pos x="212" y="252"/>
              </a:cxn>
              <a:cxn ang="0">
                <a:pos x="200" y="276"/>
              </a:cxn>
              <a:cxn ang="0">
                <a:pos x="190" y="301"/>
              </a:cxn>
              <a:cxn ang="0">
                <a:pos x="180" y="325"/>
              </a:cxn>
              <a:cxn ang="0">
                <a:pos x="170" y="351"/>
              </a:cxn>
              <a:cxn ang="0">
                <a:pos x="162" y="377"/>
              </a:cxn>
              <a:cxn ang="0">
                <a:pos x="149" y="361"/>
              </a:cxn>
              <a:cxn ang="0">
                <a:pos x="133" y="347"/>
              </a:cxn>
              <a:cxn ang="0">
                <a:pos x="117" y="333"/>
              </a:cxn>
              <a:cxn ang="0">
                <a:pos x="99" y="321"/>
              </a:cxn>
              <a:cxn ang="0">
                <a:pos x="79" y="309"/>
              </a:cxn>
              <a:cxn ang="0">
                <a:pos x="59" y="297"/>
              </a:cxn>
              <a:cxn ang="0">
                <a:pos x="39" y="288"/>
              </a:cxn>
              <a:cxn ang="0">
                <a:pos x="18" y="280"/>
              </a:cxn>
              <a:cxn ang="0">
                <a:pos x="18" y="280"/>
              </a:cxn>
            </a:cxnLst>
            <a:rect l="0" t="0" r="r" b="b"/>
            <a:pathLst>
              <a:path w="496" h="490">
                <a:moveTo>
                  <a:pt x="18" y="280"/>
                </a:moveTo>
                <a:lnTo>
                  <a:pt x="0" y="331"/>
                </a:lnTo>
                <a:lnTo>
                  <a:pt x="16" y="337"/>
                </a:lnTo>
                <a:lnTo>
                  <a:pt x="31" y="345"/>
                </a:lnTo>
                <a:lnTo>
                  <a:pt x="61" y="361"/>
                </a:lnTo>
                <a:lnTo>
                  <a:pt x="75" y="369"/>
                </a:lnTo>
                <a:lnTo>
                  <a:pt x="89" y="379"/>
                </a:lnTo>
                <a:lnTo>
                  <a:pt x="103" y="389"/>
                </a:lnTo>
                <a:lnTo>
                  <a:pt x="117" y="399"/>
                </a:lnTo>
                <a:lnTo>
                  <a:pt x="129" y="409"/>
                </a:lnTo>
                <a:lnTo>
                  <a:pt x="141" y="419"/>
                </a:lnTo>
                <a:lnTo>
                  <a:pt x="151" y="430"/>
                </a:lnTo>
                <a:lnTo>
                  <a:pt x="162" y="440"/>
                </a:lnTo>
                <a:lnTo>
                  <a:pt x="172" y="452"/>
                </a:lnTo>
                <a:lnTo>
                  <a:pt x="180" y="464"/>
                </a:lnTo>
                <a:lnTo>
                  <a:pt x="190" y="478"/>
                </a:lnTo>
                <a:lnTo>
                  <a:pt x="198" y="490"/>
                </a:lnTo>
                <a:lnTo>
                  <a:pt x="206" y="456"/>
                </a:lnTo>
                <a:lnTo>
                  <a:pt x="216" y="423"/>
                </a:lnTo>
                <a:lnTo>
                  <a:pt x="226" y="391"/>
                </a:lnTo>
                <a:lnTo>
                  <a:pt x="240" y="357"/>
                </a:lnTo>
                <a:lnTo>
                  <a:pt x="254" y="325"/>
                </a:lnTo>
                <a:lnTo>
                  <a:pt x="270" y="293"/>
                </a:lnTo>
                <a:lnTo>
                  <a:pt x="286" y="262"/>
                </a:lnTo>
                <a:lnTo>
                  <a:pt x="303" y="230"/>
                </a:lnTo>
                <a:lnTo>
                  <a:pt x="323" y="200"/>
                </a:lnTo>
                <a:lnTo>
                  <a:pt x="343" y="170"/>
                </a:lnTo>
                <a:lnTo>
                  <a:pt x="365" y="141"/>
                </a:lnTo>
                <a:lnTo>
                  <a:pt x="389" y="111"/>
                </a:lnTo>
                <a:lnTo>
                  <a:pt x="415" y="83"/>
                </a:lnTo>
                <a:lnTo>
                  <a:pt x="440" y="55"/>
                </a:lnTo>
                <a:lnTo>
                  <a:pt x="466" y="28"/>
                </a:lnTo>
                <a:lnTo>
                  <a:pt x="496" y="0"/>
                </a:lnTo>
                <a:lnTo>
                  <a:pt x="496" y="0"/>
                </a:lnTo>
                <a:lnTo>
                  <a:pt x="397" y="0"/>
                </a:lnTo>
                <a:lnTo>
                  <a:pt x="375" y="22"/>
                </a:lnTo>
                <a:lnTo>
                  <a:pt x="355" y="43"/>
                </a:lnTo>
                <a:lnTo>
                  <a:pt x="337" y="65"/>
                </a:lnTo>
                <a:lnTo>
                  <a:pt x="317" y="87"/>
                </a:lnTo>
                <a:lnTo>
                  <a:pt x="301" y="109"/>
                </a:lnTo>
                <a:lnTo>
                  <a:pt x="284" y="133"/>
                </a:lnTo>
                <a:lnTo>
                  <a:pt x="268" y="157"/>
                </a:lnTo>
                <a:lnTo>
                  <a:pt x="254" y="180"/>
                </a:lnTo>
                <a:lnTo>
                  <a:pt x="238" y="204"/>
                </a:lnTo>
                <a:lnTo>
                  <a:pt x="226" y="228"/>
                </a:lnTo>
                <a:lnTo>
                  <a:pt x="212" y="252"/>
                </a:lnTo>
                <a:lnTo>
                  <a:pt x="200" y="276"/>
                </a:lnTo>
                <a:lnTo>
                  <a:pt x="190" y="301"/>
                </a:lnTo>
                <a:lnTo>
                  <a:pt x="180" y="325"/>
                </a:lnTo>
                <a:lnTo>
                  <a:pt x="170" y="351"/>
                </a:lnTo>
                <a:lnTo>
                  <a:pt x="162" y="377"/>
                </a:lnTo>
                <a:lnTo>
                  <a:pt x="149" y="361"/>
                </a:lnTo>
                <a:lnTo>
                  <a:pt x="133" y="347"/>
                </a:lnTo>
                <a:lnTo>
                  <a:pt x="117" y="333"/>
                </a:lnTo>
                <a:lnTo>
                  <a:pt x="99" y="321"/>
                </a:lnTo>
                <a:lnTo>
                  <a:pt x="79" y="309"/>
                </a:lnTo>
                <a:lnTo>
                  <a:pt x="59" y="297"/>
                </a:lnTo>
                <a:lnTo>
                  <a:pt x="39" y="288"/>
                </a:lnTo>
                <a:lnTo>
                  <a:pt x="18" y="280"/>
                </a:lnTo>
                <a:lnTo>
                  <a:pt x="18" y="280"/>
                </a:lnTo>
              </a:path>
            </a:pathLst>
          </a:custGeom>
          <a:solidFill>
            <a:srgbClr val="FF0000"/>
          </a:solidFill>
          <a:ln w="12700">
            <a:solidFill>
              <a:srgbClr val="000000"/>
            </a:solidFill>
            <a:prstDash val="solid"/>
            <a:round/>
            <a:headEnd/>
            <a:tailEnd/>
          </a:ln>
        </p:spPr>
        <p:txBody>
          <a:bodyPr/>
          <a:lstStyle/>
          <a:p>
            <a:endParaRPr lang="es-CL"/>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bwMode="black">
          <a:xfrm>
            <a:off x="668329" y="1500827"/>
            <a:ext cx="6977062" cy="704850"/>
          </a:xfrm>
          <a:prstGeom prst="rect">
            <a:avLst/>
          </a:prstGeom>
          <a:noFill/>
          <a:ln/>
        </p:spPr>
        <p:txBody>
          <a:bodyPr lIns="92075" tIns="46038" rIns="92075" bIns="46038">
            <a:normAutofit fontScale="90000"/>
          </a:bodyPr>
          <a:lstStyle/>
          <a:p>
            <a:r>
              <a:rPr lang="en-AU" dirty="0" err="1"/>
              <a:t>Defensas</a:t>
            </a:r>
            <a:r>
              <a:rPr lang="en-AU" dirty="0"/>
              <a:t> </a:t>
            </a:r>
            <a:r>
              <a:rPr lang="en-AU" dirty="0" err="1"/>
              <a:t>Inexistentes</a:t>
            </a:r>
            <a:r>
              <a:rPr lang="en-AU" dirty="0"/>
              <a:t> o </a:t>
            </a:r>
            <a:r>
              <a:rPr lang="en-AU" dirty="0" err="1"/>
              <a:t>Fallidas</a:t>
            </a:r>
            <a:endParaRPr lang="en-AU" dirty="0"/>
          </a:p>
        </p:txBody>
      </p:sp>
      <p:sp>
        <p:nvSpPr>
          <p:cNvPr id="523267" name="Rectangle 3"/>
          <p:cNvSpPr>
            <a:spLocks noGrp="1" noChangeArrowheads="1"/>
          </p:cNvSpPr>
          <p:nvPr>
            <p:ph type="body" idx="4294967295"/>
          </p:nvPr>
        </p:nvSpPr>
        <p:spPr>
          <a:xfrm>
            <a:off x="398558" y="2606675"/>
            <a:ext cx="5751512" cy="2060575"/>
          </a:xfrm>
          <a:prstGeom prst="rect">
            <a:avLst/>
          </a:prstGeom>
          <a:noFill/>
          <a:ln/>
        </p:spPr>
        <p:txBody>
          <a:bodyPr lIns="92075" tIns="46038" rIns="92075" bIns="46038"/>
          <a:lstStyle/>
          <a:p>
            <a:pPr marL="190500" indent="-190500" algn="just">
              <a:lnSpc>
                <a:spcPct val="90000"/>
              </a:lnSpc>
              <a:spcBef>
                <a:spcPct val="10000"/>
              </a:spcBef>
            </a:pPr>
            <a:r>
              <a:rPr lang="es-CL" sz="2000" dirty="0"/>
              <a:t>Los incidentes son el resultado de defensas inadecuadas o ausentes que fracasaron en detectar y proteger el sistema frente a las fallas técnicas y humanas.</a:t>
            </a:r>
          </a:p>
          <a:p>
            <a:pPr marL="190500" indent="-190500" algn="just">
              <a:lnSpc>
                <a:spcPct val="90000"/>
              </a:lnSpc>
              <a:spcBef>
                <a:spcPct val="10000"/>
              </a:spcBef>
            </a:pPr>
            <a:r>
              <a:rPr lang="es-CL" sz="2000" dirty="0"/>
              <a:t>Son medidas de último minuto que no previnieron el incidente o mitigaron/redujeron sus consecuencias</a:t>
            </a:r>
          </a:p>
        </p:txBody>
      </p:sp>
      <p:sp>
        <p:nvSpPr>
          <p:cNvPr id="523268" name="Text Box 4"/>
          <p:cNvSpPr txBox="1">
            <a:spLocks noChangeArrowheads="1"/>
          </p:cNvSpPr>
          <p:nvPr/>
        </p:nvSpPr>
        <p:spPr bwMode="auto">
          <a:xfrm>
            <a:off x="735108" y="4971816"/>
            <a:ext cx="8380412" cy="1015663"/>
          </a:xfrm>
          <a:prstGeom prst="rect">
            <a:avLst/>
          </a:prstGeom>
          <a:noFill/>
          <a:ln w="6350">
            <a:noFill/>
            <a:miter lim="800000"/>
            <a:headEnd type="none" w="sm" len="sm"/>
            <a:tailEnd type="none" w="sm" len="sm"/>
          </a:ln>
          <a:effectLst/>
        </p:spPr>
        <p:txBody>
          <a:bodyPr>
            <a:spAutoFit/>
          </a:bodyPr>
          <a:lstStyle/>
          <a:p>
            <a:pPr>
              <a:spcBef>
                <a:spcPct val="50000"/>
              </a:spcBef>
              <a:buFontTx/>
              <a:buNone/>
            </a:pPr>
            <a:r>
              <a:rPr lang="es-ES" sz="2000" i="1" u="none" dirty="0">
                <a:latin typeface="Arial Narrow" pitchFamily="34" charset="0"/>
              </a:rPr>
              <a:t>La Defensa Ausente/Fallida describe los equipos, procesos de trabajo, medidas de control, sistemas de detección, procedimientos o atributos que normalmente previene el incidente o limita sus consecuencias.</a:t>
            </a:r>
          </a:p>
        </p:txBody>
      </p:sp>
      <p:grpSp>
        <p:nvGrpSpPr>
          <p:cNvPr id="2" name="Group 5"/>
          <p:cNvGrpSpPr>
            <a:grpSpLocks/>
          </p:cNvGrpSpPr>
          <p:nvPr/>
        </p:nvGrpSpPr>
        <p:grpSpPr bwMode="auto">
          <a:xfrm>
            <a:off x="6710458" y="2261499"/>
            <a:ext cx="2405062" cy="1816100"/>
            <a:chOff x="1221" y="1288"/>
            <a:chExt cx="1811" cy="1464"/>
          </a:xfrm>
        </p:grpSpPr>
        <p:sp>
          <p:nvSpPr>
            <p:cNvPr id="523270"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3271"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23272"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23273"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3274"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23275"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23276"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23277"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23278"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523279"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23280"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1"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2"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3"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4"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523285"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523286"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523287"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523288"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289"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523290"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523291"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523292"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523293"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523294"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523295"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523296"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523297"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523298"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523299"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523300"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523301"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523302"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523303"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304"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523305"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306"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523307"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523308"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523309"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523310"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311"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bwMode="black">
          <a:xfrm>
            <a:off x="211151" y="1592039"/>
            <a:ext cx="6977062" cy="704850"/>
          </a:xfrm>
          <a:prstGeom prst="rect">
            <a:avLst/>
          </a:prstGeom>
          <a:noFill/>
          <a:ln/>
        </p:spPr>
        <p:txBody>
          <a:bodyPr lIns="92075" tIns="46038" rIns="92075" bIns="46038">
            <a:normAutofit fontScale="90000"/>
          </a:bodyPr>
          <a:lstStyle/>
          <a:p>
            <a:r>
              <a:rPr lang="en-AU" dirty="0" err="1"/>
              <a:t>Defensas</a:t>
            </a:r>
            <a:r>
              <a:rPr lang="en-AU" dirty="0"/>
              <a:t> </a:t>
            </a:r>
            <a:r>
              <a:rPr lang="en-AU" dirty="0" err="1"/>
              <a:t>Inexistentes</a:t>
            </a:r>
            <a:r>
              <a:rPr lang="en-AU" dirty="0"/>
              <a:t> o </a:t>
            </a:r>
            <a:r>
              <a:rPr lang="en-AU" dirty="0" err="1"/>
              <a:t>Fallidas</a:t>
            </a:r>
            <a:endParaRPr lang="en-AU" dirty="0"/>
          </a:p>
        </p:txBody>
      </p:sp>
      <p:grpSp>
        <p:nvGrpSpPr>
          <p:cNvPr id="2" name="Group 5"/>
          <p:cNvGrpSpPr>
            <a:grpSpLocks/>
          </p:cNvGrpSpPr>
          <p:nvPr/>
        </p:nvGrpSpPr>
        <p:grpSpPr bwMode="auto">
          <a:xfrm>
            <a:off x="6936415" y="1324333"/>
            <a:ext cx="2049462" cy="1816100"/>
            <a:chOff x="1221" y="1288"/>
            <a:chExt cx="1811" cy="1464"/>
          </a:xfrm>
        </p:grpSpPr>
        <p:sp>
          <p:nvSpPr>
            <p:cNvPr id="523270"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3271"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23272"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23273"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3274"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23275"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23276"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23277"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23278"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523279"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23280"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1"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2"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3"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4"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523285"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523286"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523287"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523288"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289"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523290"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523291"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523292"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523293"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523294"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523295"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523296"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523297"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523298"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523299"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523300"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523301"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523302"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523303"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304"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523305"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306"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523307"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523308"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523309"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523310"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311"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53" name="Text Box 23"/>
          <p:cNvSpPr txBox="1">
            <a:spLocks noChangeArrowheads="1"/>
          </p:cNvSpPr>
          <p:nvPr/>
        </p:nvSpPr>
        <p:spPr bwMode="auto">
          <a:xfrm>
            <a:off x="496890" y="3212420"/>
            <a:ext cx="7777163" cy="923330"/>
          </a:xfrm>
          <a:prstGeom prst="rect">
            <a:avLst/>
          </a:prstGeom>
          <a:solidFill>
            <a:srgbClr val="FFFFFF"/>
          </a:solidFill>
          <a:ln w="6350">
            <a:solidFill>
              <a:schemeClr val="tx1"/>
            </a:solidFill>
            <a:miter lim="800000"/>
            <a:headEnd type="none" w="sm" len="sm"/>
            <a:tailEnd type="none" w="sm" len="sm"/>
          </a:ln>
          <a:effectLst/>
        </p:spPr>
        <p:txBody>
          <a:bodyPr>
            <a:spAutoFit/>
          </a:bodyPr>
          <a:lstStyle/>
          <a:p>
            <a:r>
              <a:rPr lang="es-CL" dirty="0"/>
              <a:t> La señal de advertencia en las protecciones no era la adecuada ya que esta solo mencionaba que se debía aislar el mando de la correa antes de remover la protección.</a:t>
            </a:r>
          </a:p>
        </p:txBody>
      </p:sp>
      <p:sp>
        <p:nvSpPr>
          <p:cNvPr id="54" name="Text Box 35"/>
          <p:cNvSpPr txBox="1">
            <a:spLocks noChangeArrowheads="1"/>
          </p:cNvSpPr>
          <p:nvPr/>
        </p:nvSpPr>
        <p:spPr bwMode="auto">
          <a:xfrm>
            <a:off x="496891" y="4523264"/>
            <a:ext cx="7777163" cy="369332"/>
          </a:xfrm>
          <a:prstGeom prst="rect">
            <a:avLst/>
          </a:prstGeom>
          <a:solidFill>
            <a:srgbClr val="FFFFFF"/>
          </a:solidFill>
          <a:ln w="6350">
            <a:solidFill>
              <a:schemeClr val="tx1"/>
            </a:solidFill>
            <a:miter lim="800000"/>
            <a:headEnd type="none" w="sm" len="sm"/>
            <a:tailEnd type="none" w="sm" len="sm"/>
          </a:ln>
          <a:effectLst/>
        </p:spPr>
        <p:txBody>
          <a:bodyPr>
            <a:spAutoFit/>
          </a:bodyPr>
          <a:lstStyle/>
          <a:p>
            <a:r>
              <a:rPr lang="es-CL" dirty="0"/>
              <a:t>El proceso de ART no identificó el aislamiento del contrapeso </a:t>
            </a:r>
          </a:p>
        </p:txBody>
      </p:sp>
      <p:sp>
        <p:nvSpPr>
          <p:cNvPr id="55" name="Text Box 95"/>
          <p:cNvSpPr txBox="1">
            <a:spLocks noChangeArrowheads="1"/>
          </p:cNvSpPr>
          <p:nvPr/>
        </p:nvSpPr>
        <p:spPr bwMode="auto">
          <a:xfrm>
            <a:off x="496892" y="5114806"/>
            <a:ext cx="7777162" cy="1200329"/>
          </a:xfrm>
          <a:prstGeom prst="rect">
            <a:avLst/>
          </a:prstGeom>
          <a:solidFill>
            <a:srgbClr val="FFFFFF"/>
          </a:solidFill>
          <a:ln w="6350">
            <a:solidFill>
              <a:schemeClr val="tx1"/>
            </a:solidFill>
            <a:miter lim="800000"/>
            <a:headEnd type="none" w="sm" len="sm"/>
            <a:tailEnd type="none" w="sm" len="sm"/>
          </a:ln>
          <a:effectLst/>
        </p:spPr>
        <p:txBody>
          <a:bodyPr>
            <a:spAutoFit/>
          </a:bodyPr>
          <a:lstStyle/>
          <a:p>
            <a:r>
              <a:rPr lang="es-CL" dirty="0"/>
              <a:t>Sistema de Permiso de Trabajo falló al no reconocer la necesidad de aislamiento de contrapeso debido a que la descripción del trabajo comenzaba con “Limpieza del área”, esta no identificaba que una persona trabajaría debajo del contrapeso.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0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bwMode="black">
          <a:xfrm>
            <a:off x="191036" y="1541034"/>
            <a:ext cx="6710362" cy="704850"/>
          </a:xfrm>
          <a:prstGeom prst="rect">
            <a:avLst/>
          </a:prstGeom>
          <a:noFill/>
          <a:ln/>
        </p:spPr>
        <p:txBody>
          <a:bodyPr lIns="92075" tIns="46038" rIns="92075" bIns="46038">
            <a:normAutofit fontScale="90000"/>
          </a:bodyPr>
          <a:lstStyle/>
          <a:p>
            <a:r>
              <a:rPr lang="en-AU" dirty="0" err="1"/>
              <a:t>Acciones</a:t>
            </a:r>
            <a:r>
              <a:rPr lang="en-AU" dirty="0"/>
              <a:t> </a:t>
            </a:r>
            <a:r>
              <a:rPr lang="en-AU" dirty="0" err="1"/>
              <a:t>Individuales</a:t>
            </a:r>
            <a:r>
              <a:rPr lang="en-AU" dirty="0"/>
              <a:t> / Equipo</a:t>
            </a:r>
          </a:p>
        </p:txBody>
      </p:sp>
      <p:sp>
        <p:nvSpPr>
          <p:cNvPr id="508931" name="Rectangle 3"/>
          <p:cNvSpPr>
            <a:spLocks noGrp="1" noChangeArrowheads="1"/>
          </p:cNvSpPr>
          <p:nvPr>
            <p:ph type="body" idx="4294967295"/>
          </p:nvPr>
        </p:nvSpPr>
        <p:spPr>
          <a:xfrm>
            <a:off x="484188" y="2759843"/>
            <a:ext cx="5751512" cy="2827338"/>
          </a:xfrm>
          <a:prstGeom prst="rect">
            <a:avLst/>
          </a:prstGeom>
          <a:noFill/>
          <a:ln/>
        </p:spPr>
        <p:txBody>
          <a:bodyPr lIns="92075" tIns="46038" rIns="92075" bIns="46038"/>
          <a:lstStyle/>
          <a:p>
            <a:pPr marL="190500" indent="-190500" algn="just">
              <a:spcBef>
                <a:spcPct val="10000"/>
              </a:spcBef>
            </a:pPr>
            <a:r>
              <a:rPr lang="es-CL" sz="2000" dirty="0"/>
              <a:t>Hay errores o violaciones que conducen directamente al incidente. </a:t>
            </a:r>
          </a:p>
          <a:p>
            <a:pPr marL="190500" indent="-190500" algn="just">
              <a:spcBef>
                <a:spcPct val="10000"/>
              </a:spcBef>
            </a:pPr>
            <a:r>
              <a:rPr lang="es-CL" sz="2000" dirty="0"/>
              <a:t>Normalmente se asocian al personal que tiene contacto directo con el equipo, como operadores o personal de mantención. </a:t>
            </a:r>
          </a:p>
          <a:p>
            <a:pPr marL="190500" indent="-190500" algn="just">
              <a:spcBef>
                <a:spcPct val="10000"/>
              </a:spcBef>
            </a:pPr>
            <a:r>
              <a:rPr lang="es-CL" sz="2000" dirty="0"/>
              <a:t>Siempre participan ‘activamente’ (alguien hizo o dejó de hacer algo) y tienen relación directa con el incidente. </a:t>
            </a:r>
          </a:p>
        </p:txBody>
      </p:sp>
      <p:sp>
        <p:nvSpPr>
          <p:cNvPr id="508932" name="Text Box 4"/>
          <p:cNvSpPr txBox="1">
            <a:spLocks noChangeArrowheads="1"/>
          </p:cNvSpPr>
          <p:nvPr/>
        </p:nvSpPr>
        <p:spPr bwMode="auto">
          <a:xfrm>
            <a:off x="763588" y="5239650"/>
            <a:ext cx="8380412" cy="707886"/>
          </a:xfrm>
          <a:prstGeom prst="rect">
            <a:avLst/>
          </a:prstGeom>
          <a:noFill/>
          <a:ln w="6350">
            <a:noFill/>
            <a:miter lim="800000"/>
            <a:headEnd type="none" w="sm" len="sm"/>
            <a:tailEnd type="none" w="sm" len="sm"/>
          </a:ln>
          <a:effectLst/>
        </p:spPr>
        <p:txBody>
          <a:bodyPr>
            <a:spAutoFit/>
          </a:bodyPr>
          <a:lstStyle/>
          <a:p>
            <a:pPr>
              <a:spcBef>
                <a:spcPct val="50000"/>
              </a:spcBef>
              <a:buFontTx/>
              <a:buNone/>
            </a:pPr>
            <a:r>
              <a:rPr lang="es-ES" sz="2000" i="1" u="none" dirty="0">
                <a:latin typeface="Arial Narrow" pitchFamily="34" charset="0"/>
              </a:rPr>
              <a:t>Estas son fallas activas, por lo tanto tendrán una acción adjunta. Fatiga, stress o drogas / alcohol son influencias en comportamientos que llevan a errores o violaciones</a:t>
            </a:r>
          </a:p>
        </p:txBody>
      </p:sp>
      <p:pic>
        <p:nvPicPr>
          <p:cNvPr id="48" name="47 Imagen" descr="logo_corporativo_slogan.gif"/>
          <p:cNvPicPr>
            <a:picLocks noChangeAspect="1"/>
          </p:cNvPicPr>
          <p:nvPr/>
        </p:nvPicPr>
        <p:blipFill>
          <a:blip r:embed="rId3" cstate="email"/>
          <a:stretch>
            <a:fillRect/>
          </a:stretch>
        </p:blipFill>
        <p:spPr>
          <a:xfrm>
            <a:off x="203168" y="-127843"/>
            <a:ext cx="1219231" cy="998356"/>
          </a:xfrm>
          <a:prstGeom prst="rect">
            <a:avLst/>
          </a:prstGeom>
        </p:spPr>
      </p:pic>
      <p:grpSp>
        <p:nvGrpSpPr>
          <p:cNvPr id="50" name="Group 5"/>
          <p:cNvGrpSpPr>
            <a:grpSpLocks/>
          </p:cNvGrpSpPr>
          <p:nvPr/>
        </p:nvGrpSpPr>
        <p:grpSpPr bwMode="auto">
          <a:xfrm>
            <a:off x="6561330" y="2572674"/>
            <a:ext cx="2049462" cy="1816100"/>
            <a:chOff x="1221" y="1288"/>
            <a:chExt cx="1811" cy="1464"/>
          </a:xfrm>
        </p:grpSpPr>
        <p:sp>
          <p:nvSpPr>
            <p:cNvPr id="51"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3"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4"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5"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6"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7"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8"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9"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60"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1"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5"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6"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7"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8"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9"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70"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1"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2"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3"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4"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5"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6"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7"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8"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9"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80"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1"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2"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3"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4"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5"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6"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7"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8"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9"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90"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1"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2"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bwMode="black">
          <a:xfrm>
            <a:off x="1085419" y="1347929"/>
            <a:ext cx="6710362" cy="704850"/>
          </a:xfrm>
          <a:prstGeom prst="rect">
            <a:avLst/>
          </a:prstGeom>
          <a:noFill/>
          <a:ln/>
        </p:spPr>
        <p:txBody>
          <a:bodyPr lIns="92075" tIns="46038" rIns="92075" bIns="46038">
            <a:normAutofit fontScale="90000"/>
          </a:bodyPr>
          <a:lstStyle/>
          <a:p>
            <a:r>
              <a:rPr lang="en-AU" dirty="0" err="1"/>
              <a:t>Acciones</a:t>
            </a:r>
            <a:r>
              <a:rPr lang="en-AU" dirty="0"/>
              <a:t> </a:t>
            </a:r>
            <a:r>
              <a:rPr lang="en-AU" dirty="0" err="1"/>
              <a:t>Individuales</a:t>
            </a:r>
            <a:r>
              <a:rPr lang="en-AU" dirty="0"/>
              <a:t> / Equipo</a:t>
            </a:r>
          </a:p>
        </p:txBody>
      </p:sp>
      <p:sp>
        <p:nvSpPr>
          <p:cNvPr id="93" name="Rectangle 3"/>
          <p:cNvSpPr txBox="1">
            <a:spLocks noChangeArrowheads="1"/>
          </p:cNvSpPr>
          <p:nvPr/>
        </p:nvSpPr>
        <p:spPr>
          <a:xfrm>
            <a:off x="183966" y="2156953"/>
            <a:ext cx="8645402" cy="4546600"/>
          </a:xfrm>
          <a:prstGeom prst="rect">
            <a:avLst/>
          </a:prstGeom>
        </p:spPr>
        <p:txBody>
          <a:bodyPr/>
          <a:lstStyle/>
          <a:p>
            <a:pPr marL="231775" marR="0" lvl="0" indent="-231775"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0" u="none" strike="noStrike" kern="0" cap="none" spc="0" normalizeH="0" baseline="0" noProof="0" dirty="0">
                <a:ln>
                  <a:noFill/>
                </a:ln>
                <a:solidFill>
                  <a:schemeClr val="hlink"/>
                </a:solidFill>
                <a:effectLst/>
                <a:uLnTx/>
                <a:uFillTx/>
                <a:latin typeface="Arial" pitchFamily="34" charset="0"/>
                <a:ea typeface="+mn-ea"/>
                <a:cs typeface="Arial" pitchFamily="34" charset="0"/>
              </a:rPr>
              <a:t>	Pregunta de Verificación:</a:t>
            </a:r>
            <a:r>
              <a:rPr kumimoji="0" lang="es-CL" sz="2000" b="0" i="0" u="none" strike="noStrike" kern="0" cap="none" spc="0" normalizeH="0" baseline="0" noProof="0" dirty="0">
                <a:ln>
                  <a:noFill/>
                </a:ln>
                <a:solidFill>
                  <a:schemeClr val="bg2"/>
                </a:solidFill>
                <a:effectLst/>
                <a:uLnTx/>
                <a:uFillTx/>
                <a:latin typeface="Arial" pitchFamily="34" charset="0"/>
                <a:ea typeface="+mn-ea"/>
                <a:cs typeface="Arial" pitchFamily="34" charset="0"/>
              </a:rPr>
              <a:t> </a:t>
            </a:r>
            <a:r>
              <a:rPr kumimoji="0" lang="es-CL" sz="2000" b="0" i="0" u="none" strike="noStrike" kern="0" cap="none" spc="0" normalizeH="0" baseline="0" noProof="0" dirty="0">
                <a:ln>
                  <a:noFill/>
                </a:ln>
                <a:solidFill>
                  <a:schemeClr val="tx1"/>
                </a:solidFill>
                <a:effectLst/>
                <a:uLnTx/>
                <a:uFillTx/>
                <a:latin typeface="Arial" pitchFamily="34" charset="0"/>
                <a:ea typeface="+mn-ea"/>
                <a:cs typeface="Arial" pitchFamily="34" charset="0"/>
              </a:rPr>
              <a:t>¿Indica la Acción Individual/Equipo un error o violación a los estándares y procedimiento que haya conducido al incidente? </a:t>
            </a:r>
          </a:p>
          <a:p>
            <a:pPr marL="231775" marR="0" lvl="0" indent="-231775" algn="l" defTabSz="914400" rtl="0" eaLnBrk="0" fontAlgn="base" latinLnBrk="0" hangingPunct="0">
              <a:lnSpc>
                <a:spcPct val="100000"/>
              </a:lnSpc>
              <a:spcBef>
                <a:spcPct val="50000"/>
              </a:spcBef>
              <a:spcAft>
                <a:spcPct val="0"/>
              </a:spcAft>
              <a:buClr>
                <a:schemeClr val="accent2"/>
              </a:buClr>
              <a:buSzTx/>
              <a:buFontTx/>
              <a:buNone/>
              <a:tabLst/>
              <a:defRPr/>
            </a:pPr>
            <a:endParaRPr kumimoji="0" lang="es-CL" sz="2000" b="0" i="1"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Verbo = Hacer</a:t>
            </a: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Ejemplo: Persona aísla la válvula equivocada</a:t>
            </a: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Ejemplo: Persona no revisó el medidor y el estanque se rebalsó.</a:t>
            </a: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Ejemplo: Trabajador no usó lentes de seguridad (EPP obligatorio)</a:t>
            </a: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Ejemplo: Mantenedor no reemplazó las protecciones</a:t>
            </a:r>
          </a:p>
        </p:txBody>
      </p:sp>
      <p:grpSp>
        <p:nvGrpSpPr>
          <p:cNvPr id="2" name="Group 5"/>
          <p:cNvGrpSpPr>
            <a:grpSpLocks/>
          </p:cNvGrpSpPr>
          <p:nvPr/>
        </p:nvGrpSpPr>
        <p:grpSpPr bwMode="auto">
          <a:xfrm>
            <a:off x="6375656" y="3003562"/>
            <a:ext cx="1747305" cy="1425341"/>
            <a:chOff x="1221" y="1288"/>
            <a:chExt cx="1811" cy="1464"/>
          </a:xfrm>
        </p:grpSpPr>
        <p:sp>
          <p:nvSpPr>
            <p:cNvPr id="51"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3"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4"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5"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6"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7"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8"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9"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60"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1"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5"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6"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7"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8"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9"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70"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1"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2"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3"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4"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5"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6"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7"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8"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9"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80"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1"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2"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3"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4"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5"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6"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7"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8"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9"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90"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1"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2"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bwMode="black">
          <a:xfrm>
            <a:off x="243163" y="1250754"/>
            <a:ext cx="7553325" cy="752475"/>
          </a:xfrm>
          <a:prstGeom prst="rect">
            <a:avLst/>
          </a:prstGeom>
          <a:noFill/>
          <a:ln/>
        </p:spPr>
        <p:txBody>
          <a:bodyPr lIns="92075" tIns="46038" rIns="92075" bIns="46038">
            <a:normAutofit fontScale="90000"/>
          </a:bodyPr>
          <a:lstStyle/>
          <a:p>
            <a:r>
              <a:rPr lang="en-AU" b="0" dirty="0" err="1"/>
              <a:t>Condiciones</a:t>
            </a:r>
            <a:r>
              <a:rPr lang="en-AU" b="0" dirty="0"/>
              <a:t> de </a:t>
            </a:r>
            <a:r>
              <a:rPr lang="en-AU" b="0" dirty="0" err="1"/>
              <a:t>Tarea</a:t>
            </a:r>
            <a:r>
              <a:rPr lang="en-AU" b="0" dirty="0"/>
              <a:t> / </a:t>
            </a:r>
            <a:r>
              <a:rPr lang="en-AU" b="0" dirty="0" err="1"/>
              <a:t>Entorno</a:t>
            </a:r>
            <a:endParaRPr lang="en-AU" b="0" dirty="0"/>
          </a:p>
        </p:txBody>
      </p:sp>
      <p:sp>
        <p:nvSpPr>
          <p:cNvPr id="510979" name="Rectangle 3"/>
          <p:cNvSpPr>
            <a:spLocks noGrp="1" noChangeArrowheads="1"/>
          </p:cNvSpPr>
          <p:nvPr>
            <p:ph type="body" idx="4294967295"/>
          </p:nvPr>
        </p:nvSpPr>
        <p:spPr>
          <a:xfrm>
            <a:off x="466733" y="2097630"/>
            <a:ext cx="5987024" cy="4431200"/>
          </a:xfrm>
          <a:prstGeom prst="rect">
            <a:avLst/>
          </a:prstGeom>
          <a:noFill/>
          <a:ln/>
        </p:spPr>
        <p:txBody>
          <a:bodyPr lIns="92075" tIns="46038" rIns="92075" bIns="46038">
            <a:normAutofit/>
          </a:bodyPr>
          <a:lstStyle/>
          <a:p>
            <a:pPr marL="190500" indent="-190500" algn="just"/>
            <a:r>
              <a:rPr lang="es-CL" sz="2000" dirty="0"/>
              <a:t>Estas son las condiciones que existen inmediatamente previas al momento del incidente, que en forma directa influyen en el desempeño humano y de los equipos en el lugar de trabajo.</a:t>
            </a:r>
          </a:p>
          <a:p>
            <a:pPr marL="190500" indent="-190500" algn="just"/>
            <a:r>
              <a:rPr lang="es-CL" sz="2000" dirty="0"/>
              <a:t>Estas son las circunstancias bajo las cuales los errores y violaciones se llevaron a cabo y se relacionan con las demandas de la tarea, el entorno de trabajo, las capacidades individuales y los factores humanos.     </a:t>
            </a:r>
          </a:p>
          <a:p>
            <a:pPr marL="190500" indent="-190500" algn="just"/>
            <a:r>
              <a:rPr lang="es-CL" sz="2000" dirty="0"/>
              <a:t>Las Condiciones de la Tarea / Entorno se pueden categorizar en dos grupos:  </a:t>
            </a:r>
          </a:p>
          <a:p>
            <a:pPr lvl="1" algn="just">
              <a:buFontTx/>
              <a:buNone/>
            </a:pPr>
            <a:r>
              <a:rPr lang="es-CL" sz="1800" dirty="0"/>
              <a:t>•  </a:t>
            </a:r>
            <a:r>
              <a:rPr lang="es-CL" sz="1800" i="1" dirty="0"/>
              <a:t>Factores del Lugar de Trabajo </a:t>
            </a:r>
          </a:p>
          <a:p>
            <a:pPr lvl="1" algn="just">
              <a:buFontTx/>
              <a:buNone/>
            </a:pPr>
            <a:r>
              <a:rPr lang="es-CL" sz="1800" i="1" dirty="0"/>
              <a:t>•  Factores Humanos </a:t>
            </a:r>
            <a:endParaRPr lang="en-AU" sz="1800" i="1" dirty="0">
              <a:solidFill>
                <a:schemeClr val="bg2"/>
              </a:solidFill>
            </a:endParaRPr>
          </a:p>
        </p:txBody>
      </p:sp>
      <p:sp>
        <p:nvSpPr>
          <p:cNvPr id="510980" name="Rectangle 4"/>
          <p:cNvSpPr>
            <a:spLocks noChangeArrowheads="1"/>
          </p:cNvSpPr>
          <p:nvPr/>
        </p:nvSpPr>
        <p:spPr bwMode="auto">
          <a:xfrm>
            <a:off x="6380179" y="995362"/>
            <a:ext cx="2671763" cy="3065463"/>
          </a:xfrm>
          <a:prstGeom prst="rect">
            <a:avLst/>
          </a:prstGeom>
          <a:noFill/>
          <a:ln w="6350">
            <a:noFill/>
            <a:miter lim="800000"/>
            <a:headEnd type="none" w="sm" len="sm"/>
            <a:tailEnd type="none" w="sm" len="sm"/>
          </a:ln>
          <a:effectLst/>
        </p:spPr>
        <p:txBody>
          <a:bodyPr anchor="ctr">
            <a:spAutoFit/>
          </a:bodyPr>
          <a:lstStyle/>
          <a:p>
            <a:endParaRPr lang="es-CL"/>
          </a:p>
        </p:txBody>
      </p:sp>
      <p:grpSp>
        <p:nvGrpSpPr>
          <p:cNvPr id="50" name="Group 5"/>
          <p:cNvGrpSpPr>
            <a:grpSpLocks/>
          </p:cNvGrpSpPr>
          <p:nvPr/>
        </p:nvGrpSpPr>
        <p:grpSpPr bwMode="auto">
          <a:xfrm>
            <a:off x="6552779" y="2719879"/>
            <a:ext cx="2049462" cy="1816100"/>
            <a:chOff x="1221" y="1288"/>
            <a:chExt cx="1811" cy="1464"/>
          </a:xfrm>
        </p:grpSpPr>
        <p:sp>
          <p:nvSpPr>
            <p:cNvPr id="51"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3"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4"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5"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6"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7"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8"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9"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60"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1"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5"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6"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7"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8"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9"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70"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1"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2"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3"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4"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5"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6"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7"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8"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9"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80"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1"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2"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3"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4"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5"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6"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7"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8"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9"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90"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1"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2"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1368</TotalTime>
  <Words>10256</Words>
  <Application>Microsoft Office PowerPoint</Application>
  <PresentationFormat>Presentación en pantalla (4:3)</PresentationFormat>
  <Paragraphs>1448</Paragraphs>
  <Slides>186</Slides>
  <Notes>88</Notes>
  <HiddenSlides>1</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1</vt:i4>
      </vt:variant>
      <vt:variant>
        <vt:lpstr>Títulos de diapositiva</vt:lpstr>
      </vt:variant>
      <vt:variant>
        <vt:i4>186</vt:i4>
      </vt:variant>
    </vt:vector>
  </HeadingPairs>
  <TitlesOfParts>
    <vt:vector size="202" baseType="lpstr">
      <vt:lpstr>Arial Unicode MS</vt:lpstr>
      <vt:lpstr>Aptos</vt:lpstr>
      <vt:lpstr>Arial</vt:lpstr>
      <vt:lpstr>Arial Black</vt:lpstr>
      <vt:lpstr>Arial Narrow</vt:lpstr>
      <vt:lpstr>Calibri</vt:lpstr>
      <vt:lpstr>Calibri Light</vt:lpstr>
      <vt:lpstr>Monotype Sorts</vt:lpstr>
      <vt:lpstr>Symbol</vt:lpstr>
      <vt:lpstr>Times</vt:lpstr>
      <vt:lpstr>Times New Roman</vt:lpstr>
      <vt:lpstr>Trebuchet MS</vt:lpstr>
      <vt:lpstr>Wingdings</vt:lpstr>
      <vt:lpstr>Office Theme</vt:lpstr>
      <vt:lpstr>Tema de Office</vt:lpstr>
      <vt:lpstr>Clip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 </vt:lpstr>
      <vt:lpstr>Reconocer la necesidad de una investigación</vt:lpstr>
      <vt:lpstr>Presentación de PowerPoint</vt:lpstr>
      <vt:lpstr>Los Objetivos de las investigaciones:</vt:lpstr>
      <vt:lpstr>Incidentes Significativos: requieren ICAM</vt:lpstr>
      <vt:lpstr>Presentación de PowerPoint</vt:lpstr>
      <vt:lpstr>Los 7 Pasos del proceso de INVESTIGACION</vt:lpstr>
      <vt:lpstr>1. Acciones Inmediatas después del incidente:</vt:lpstr>
      <vt:lpstr>2. Planificación de la investigación</vt:lpstr>
      <vt:lpstr>Presentación de PowerPoint</vt:lpstr>
      <vt:lpstr>Presentación de PowerPoint</vt:lpstr>
      <vt:lpstr>Presentación de PowerPoint</vt:lpstr>
      <vt:lpstr>Presentación de PowerPoint</vt:lpstr>
      <vt:lpstr>Inicio de la entrevista</vt:lpstr>
      <vt:lpstr>Preguntas abiertas</vt:lpstr>
      <vt:lpstr>Presentación de PowerPoint</vt:lpstr>
      <vt:lpstr>Trampas en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Análisis Modelo Administración de Riesgos e ICAM</vt:lpstr>
      <vt:lpstr>Presentación de PowerPoint</vt:lpstr>
      <vt:lpstr>Presentación de PowerPoint</vt:lpstr>
      <vt:lpstr> Análisis ICAM</vt:lpstr>
      <vt:lpstr>Presentación de PowerPoint</vt:lpstr>
      <vt:lpstr>Presentación de PowerPoint</vt:lpstr>
      <vt:lpstr>      Análisis ICAM: El Modelo de Reason</vt:lpstr>
      <vt:lpstr>Presentación de PowerPoint</vt:lpstr>
      <vt:lpstr>5. Análisis ICAM</vt:lpstr>
      <vt:lpstr>Defensas Inexistentes o Fallidas</vt:lpstr>
      <vt:lpstr>Defensas Inexistentes o Fallidas</vt:lpstr>
      <vt:lpstr>Acciones Individuales / Equipo</vt:lpstr>
      <vt:lpstr>Acciones Individuales / Equipo</vt:lpstr>
      <vt:lpstr>Condiciones de Tarea / Entorno</vt:lpstr>
      <vt:lpstr>Condiciones de Tarea / Entorno</vt:lpstr>
      <vt:lpstr>Factores Organizacionales</vt:lpstr>
      <vt:lpstr>Factores Organizacionales</vt:lpstr>
      <vt:lpstr>Tipo de Factores Organizacionales</vt:lpstr>
      <vt:lpstr>Presentación de PowerPoint</vt:lpstr>
      <vt:lpstr>Presentación de PowerPoint</vt:lpstr>
      <vt:lpstr>Presentación de PowerPoint</vt:lpstr>
      <vt:lpstr> Acciones Correctivas y Preventivas</vt:lpstr>
      <vt:lpstr>Presentación de PowerPoint</vt:lpstr>
      <vt:lpstr>      Acciones Correctivas y Preventivas</vt:lpstr>
      <vt:lpstr>Presentación de PowerPoint</vt:lpstr>
      <vt:lpstr>    Reporte de Investigación</vt:lpstr>
      <vt:lpstr>Reporte de Hallazgos: Informe de investigación</vt:lpstr>
      <vt:lpstr>Reporte de Hallazgos: Informe de investigación</vt:lpstr>
      <vt:lpstr>Ejercicio N°1 del Taller:</vt:lpstr>
      <vt:lpstr>Formato a llenar: (Tabla de Factores ICAM)</vt:lpstr>
      <vt:lpstr>Presentación de PowerPoint</vt:lpstr>
      <vt:lpstr>Presentación de PowerPoint</vt:lpstr>
      <vt:lpstr>Presentación de PowerPoint</vt:lpstr>
      <vt:lpstr>Presentación de PowerPoint</vt:lpstr>
      <vt:lpstr>Presentación de PowerPoint</vt:lpstr>
      <vt:lpstr>Presentación de PowerPoint</vt:lpstr>
      <vt:lpstr>FOTOGRAFIA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Línea de Tiempo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admin</dc:creator>
  <cp:keywords/>
  <dc:description>generated using python-pptx</dc:description>
  <cp:lastModifiedBy>Luis Legua Cortes</cp:lastModifiedBy>
  <cp:revision>156</cp:revision>
  <dcterms:created xsi:type="dcterms:W3CDTF">2013-01-27T09:14:16Z</dcterms:created>
  <dcterms:modified xsi:type="dcterms:W3CDTF">2025-09-07T17:31:35Z</dcterms:modified>
  <cp:category/>
</cp:coreProperties>
</file>